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1" r:id="rId6"/>
    <p:sldId id="260" r:id="rId7"/>
    <p:sldId id="259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24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16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2339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315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73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795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470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7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0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42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06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91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85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82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70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33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5AEF4-53D4-4589-83B4-6381A47FA306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C61F80D-9B19-4DF4-A282-3B9E1201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46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guidance.eu/international-mobility/study-in" TargetMode="External"/><Relationship Id="rId2" Type="http://schemas.openxmlformats.org/officeDocument/2006/relationships/hyperlink" Target="https://www.studyin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guidance.eu/guidance-systems-and-practice/national-guidance-systems" TargetMode="External"/><Relationship Id="rId2" Type="http://schemas.openxmlformats.org/officeDocument/2006/relationships/hyperlink" Target="https://ec.europa.eu/ploteus/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66193" y="4854291"/>
            <a:ext cx="7766936" cy="1096899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Lucie Novotná, 449535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Veronika Vrbková, 449646</a:t>
            </a:r>
            <a:endParaRPr lang="cs-CZ" sz="2400" b="1" dirty="0">
              <a:solidFill>
                <a:schemeClr val="tx1"/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002" y="504180"/>
            <a:ext cx="5363659" cy="574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3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			</a:t>
            </a:r>
          </a:p>
          <a:p>
            <a:pPr marL="0" indent="0" algn="ctr">
              <a:buNone/>
            </a:pPr>
            <a:r>
              <a:rPr lang="cs-CZ" sz="2400" b="1" dirty="0" smtClean="0"/>
              <a:t>Děkujeme za pozornost </a:t>
            </a:r>
            <a:r>
              <a:rPr lang="cs-CZ" sz="2400" b="1" dirty="0" smtClean="0">
                <a:sym typeface="Wingdings" panose="05000000000000000000" pitchFamily="2" charset="2"/>
              </a:rPr>
              <a:t>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25267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4" y="1504097"/>
            <a:ext cx="8596668" cy="388077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www.euroguidance.cz (15.4.2019)</a:t>
            </a:r>
            <a:endParaRPr lang="cs-CZ" sz="2400" dirty="0" smtClean="0"/>
          </a:p>
          <a:p>
            <a:r>
              <a:rPr lang="cs-CZ" sz="2400" dirty="0" smtClean="0"/>
              <a:t>www.euroguidance.eu (15.4.2019)</a:t>
            </a:r>
            <a:endParaRPr lang="cs-CZ" sz="2400" dirty="0" smtClean="0"/>
          </a:p>
          <a:p>
            <a:r>
              <a:rPr lang="cs-CZ" sz="2400" dirty="0"/>
              <a:t>www.dzs.cz/</a:t>
            </a:r>
            <a:r>
              <a:rPr lang="cs-CZ" sz="2400" dirty="0" err="1"/>
              <a:t>cz</a:t>
            </a:r>
            <a:r>
              <a:rPr lang="cs-CZ" sz="2400" dirty="0"/>
              <a:t>/</a:t>
            </a:r>
            <a:r>
              <a:rPr lang="cs-CZ" sz="2400" dirty="0" err="1"/>
              <a:t>euroguidance</a:t>
            </a:r>
            <a:r>
              <a:rPr lang="cs-CZ" sz="2400" dirty="0" smtClean="0"/>
              <a:t>/(13.4.2019)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2586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EUROGUIDANCE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4" y="1101969"/>
            <a:ext cx="9451405" cy="505957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rok </a:t>
            </a:r>
            <a:r>
              <a:rPr lang="cs-CZ" sz="2400" b="1" dirty="0" smtClean="0"/>
              <a:t>1992,</a:t>
            </a:r>
          </a:p>
          <a:p>
            <a:r>
              <a:rPr lang="cs-CZ" sz="2400" b="1" dirty="0" smtClean="0"/>
              <a:t>síť 65 národních </a:t>
            </a:r>
            <a:r>
              <a:rPr lang="cs-CZ" sz="2400" b="1" dirty="0"/>
              <a:t>informačních středisek pro </a:t>
            </a:r>
            <a:r>
              <a:rPr lang="cs-CZ" sz="2400" b="1" dirty="0" smtClean="0"/>
              <a:t>poradenství,</a:t>
            </a:r>
          </a:p>
          <a:p>
            <a:r>
              <a:rPr lang="cs-CZ" sz="2400" dirty="0"/>
              <a:t>působí </a:t>
            </a:r>
            <a:r>
              <a:rPr lang="cs-CZ" sz="2400" dirty="0" smtClean="0"/>
              <a:t>v </a:t>
            </a:r>
            <a:r>
              <a:rPr lang="cs-CZ" sz="2400" b="1" dirty="0" smtClean="0"/>
              <a:t>34</a:t>
            </a:r>
            <a:r>
              <a:rPr lang="cs-CZ" sz="2400" dirty="0" smtClean="0"/>
              <a:t> </a:t>
            </a:r>
            <a:r>
              <a:rPr lang="cs-CZ" sz="2400" b="1" dirty="0"/>
              <a:t>evropských </a:t>
            </a:r>
            <a:r>
              <a:rPr lang="cs-CZ" sz="2400" b="1" dirty="0" smtClean="0"/>
              <a:t>zemích,</a:t>
            </a:r>
          </a:p>
          <a:p>
            <a:r>
              <a:rPr lang="cs-CZ" sz="2400" dirty="0"/>
              <a:t>č</a:t>
            </a:r>
            <a:r>
              <a:rPr lang="cs-CZ" sz="2400" dirty="0" smtClean="0"/>
              <a:t>eské centrum sídlí při Domu zahraniční spolupráce v Praze,</a:t>
            </a:r>
            <a:endParaRPr lang="cs-CZ" sz="2400" dirty="0"/>
          </a:p>
          <a:p>
            <a:r>
              <a:rPr lang="cs-CZ" sz="2400" dirty="0" smtClean="0"/>
              <a:t>koordinována </a:t>
            </a:r>
            <a:r>
              <a:rPr lang="cs-CZ" sz="2400" b="1" dirty="0"/>
              <a:t>Evropskou </a:t>
            </a:r>
            <a:r>
              <a:rPr lang="cs-CZ" sz="2400" b="1" dirty="0" smtClean="0"/>
              <a:t>komisí,</a:t>
            </a:r>
          </a:p>
          <a:p>
            <a:pPr lvl="1"/>
            <a:r>
              <a:rPr lang="cs-CZ" sz="2400" dirty="0" smtClean="0"/>
              <a:t>Generálním ředitelstvím pro vzdělávání a kulturu,</a:t>
            </a:r>
          </a:p>
          <a:p>
            <a:r>
              <a:rPr lang="cs-CZ" sz="2400" dirty="0" smtClean="0"/>
              <a:t>působí v rámci programu </a:t>
            </a:r>
            <a:r>
              <a:rPr lang="cs-CZ" sz="2400" b="1" dirty="0"/>
              <a:t>Erasmus+ </a:t>
            </a:r>
            <a:r>
              <a:rPr lang="cs-CZ" sz="2400" dirty="0" smtClean="0"/>
              <a:t>a</a:t>
            </a:r>
            <a:r>
              <a:rPr lang="cs-CZ" sz="2400" b="1" dirty="0" smtClean="0"/>
              <a:t> Leonardo da Vinci,</a:t>
            </a:r>
          </a:p>
          <a:p>
            <a:r>
              <a:rPr lang="cs-CZ" sz="2400" dirty="0" smtClean="0"/>
              <a:t>aktivně podporuje studijní mobilitu,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řispívá k rozvoji poradenství, vzdělávání a mobilit v Evropě,</a:t>
            </a:r>
          </a:p>
          <a:p>
            <a:r>
              <a:rPr lang="cs-CZ" sz="2400" dirty="0"/>
              <a:t>k</a:t>
            </a:r>
            <a:r>
              <a:rPr lang="cs-CZ" sz="2400" dirty="0" smtClean="0"/>
              <a:t>aždoročně udílí Národní cenu kariérového poradenství.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1169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 </a:t>
            </a:r>
            <a:r>
              <a:rPr lang="cs-CZ" dirty="0" err="1" smtClean="0"/>
              <a:t>Euroguidance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5" y="1270000"/>
            <a:ext cx="9360284" cy="4711326"/>
          </a:xfrm>
        </p:spPr>
        <p:txBody>
          <a:bodyPr>
            <a:noAutofit/>
          </a:bodyPr>
          <a:lstStyle/>
          <a:p>
            <a:pPr lvl="0" fontAlgn="base"/>
            <a:r>
              <a:rPr lang="cs-CZ" sz="2400" dirty="0"/>
              <a:t>sbírá, produkuje, šíří a zprostředkovává informace o vzdělávání v rámci všech evropských </a:t>
            </a:r>
            <a:r>
              <a:rPr lang="cs-CZ" sz="2400" dirty="0" smtClean="0"/>
              <a:t>zemí,</a:t>
            </a:r>
            <a:endParaRPr lang="cs-CZ" sz="2400" dirty="0"/>
          </a:p>
          <a:p>
            <a:pPr lvl="0" fontAlgn="base"/>
            <a:r>
              <a:rPr lang="cs-CZ" sz="2400" dirty="0"/>
              <a:t>poskytuje vazby na poradenské a vzdělávací systémy </a:t>
            </a:r>
            <a:r>
              <a:rPr lang="cs-CZ" sz="2400" dirty="0" smtClean="0"/>
              <a:t>v Evropě,</a:t>
            </a:r>
          </a:p>
          <a:p>
            <a:pPr lvl="0" fontAlgn="base"/>
            <a:r>
              <a:rPr lang="cs-CZ" sz="2400" dirty="0" smtClean="0"/>
              <a:t>sdílí informace </a:t>
            </a:r>
            <a:r>
              <a:rPr lang="cs-CZ" sz="2400" dirty="0"/>
              <a:t>o metodách, přístupech a příkladech dobré praxe v oblasti </a:t>
            </a:r>
            <a:r>
              <a:rPr lang="cs-CZ" sz="2400" dirty="0" smtClean="0"/>
              <a:t>poradenství,</a:t>
            </a:r>
            <a:endParaRPr lang="cs-CZ" sz="2400" dirty="0"/>
          </a:p>
          <a:p>
            <a:pPr lvl="0" fontAlgn="base"/>
            <a:r>
              <a:rPr lang="cs-CZ" sz="2400" dirty="0"/>
              <a:t>zapojuje se do nadnárodních projektů, včetně výměnných odborných stáží poradců,</a:t>
            </a:r>
          </a:p>
          <a:p>
            <a:pPr lvl="0" fontAlgn="base"/>
            <a:r>
              <a:rPr lang="cs-CZ" sz="2400" dirty="0"/>
              <a:t>organizuje semináře a </a:t>
            </a:r>
            <a:r>
              <a:rPr lang="cs-CZ" sz="2400" dirty="0" smtClean="0"/>
              <a:t>konference,</a:t>
            </a:r>
            <a:endParaRPr lang="cs-CZ" sz="2400" dirty="0"/>
          </a:p>
          <a:p>
            <a:pPr lvl="0" fontAlgn="base"/>
            <a:r>
              <a:rPr lang="cs-CZ" sz="2400" dirty="0" smtClean="0"/>
              <a:t>připravuje </a:t>
            </a:r>
            <a:r>
              <a:rPr lang="cs-CZ" sz="2400" dirty="0"/>
              <a:t>publikace s poradenskou </a:t>
            </a:r>
            <a:r>
              <a:rPr lang="cs-CZ" sz="2400" dirty="0" smtClean="0"/>
              <a:t>tematikou, </a:t>
            </a:r>
          </a:p>
          <a:p>
            <a:pPr lvl="0" fontAlgn="base"/>
            <a:r>
              <a:rPr lang="cs-CZ" sz="2400" dirty="0" smtClean="0"/>
              <a:t>aktivně </a:t>
            </a:r>
            <a:r>
              <a:rPr lang="cs-CZ" sz="2400" dirty="0"/>
              <a:t>podporuje mobilitu v Evropě, zvláště v odborném a celoživotním </a:t>
            </a:r>
            <a:r>
              <a:rPr lang="cs-CZ" sz="2400" dirty="0" smtClean="0"/>
              <a:t>vzdělávání</a:t>
            </a:r>
            <a:r>
              <a:rPr lang="cs-CZ" sz="2400" dirty="0"/>
              <a:t>,</a:t>
            </a:r>
            <a:endParaRPr lang="cs-CZ" sz="2400" dirty="0" smtClean="0"/>
          </a:p>
          <a:p>
            <a:pPr fontAlgn="base"/>
            <a:r>
              <a:rPr lang="cs-CZ" sz="2400" dirty="0" smtClean="0"/>
              <a:t>spravuje portál LOQE/</a:t>
            </a:r>
            <a:r>
              <a:rPr lang="cs-CZ" sz="2400" dirty="0" err="1" smtClean="0"/>
              <a:t>Ploteus</a:t>
            </a:r>
            <a:r>
              <a:rPr lang="cs-CZ" sz="2400" dirty="0"/>
              <a:t>.</a:t>
            </a:r>
          </a:p>
          <a:p>
            <a:pPr lvl="0" fontAlgn="base"/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7147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skupiny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1861" y="1454727"/>
            <a:ext cx="9422630" cy="4732107"/>
          </a:xfrm>
        </p:spPr>
        <p:txBody>
          <a:bodyPr>
            <a:normAutofit/>
          </a:bodyPr>
          <a:lstStyle/>
          <a:p>
            <a:pPr lvl="0" fontAlgn="base"/>
            <a:endParaRPr lang="cs-CZ" sz="2400" dirty="0" smtClean="0"/>
          </a:p>
          <a:p>
            <a:pPr lvl="0" fontAlgn="base"/>
            <a:endParaRPr lang="cs-CZ" sz="2400" dirty="0"/>
          </a:p>
          <a:p>
            <a:pPr lvl="0" fontAlgn="base"/>
            <a:endParaRPr lang="cs-CZ" sz="2400" dirty="0" smtClean="0"/>
          </a:p>
          <a:p>
            <a:pPr lvl="0" fontAlgn="base"/>
            <a:r>
              <a:rPr lang="cs-CZ" sz="2400" dirty="0" smtClean="0"/>
              <a:t>specificky </a:t>
            </a:r>
            <a:r>
              <a:rPr lang="cs-CZ" sz="2400" dirty="0"/>
              <a:t>vzdělaní poradci </a:t>
            </a:r>
            <a:r>
              <a:rPr lang="cs-CZ" sz="2400" dirty="0" smtClean="0"/>
              <a:t>a </a:t>
            </a:r>
            <a:r>
              <a:rPr lang="cs-CZ" sz="2400" dirty="0"/>
              <a:t>poradenští pracovníci působící na všech typech vzdělávacích či poradenských institucí,</a:t>
            </a:r>
          </a:p>
          <a:p>
            <a:pPr lvl="0" fontAlgn="base"/>
            <a:r>
              <a:rPr lang="cs-CZ" sz="2400" dirty="0"/>
              <a:t>informační pracovníci působící v oblasti vzdělávání a trhu práce,</a:t>
            </a:r>
          </a:p>
          <a:p>
            <a:pPr lvl="0" fontAlgn="base"/>
            <a:r>
              <a:rPr lang="cs-CZ" sz="2400" dirty="0"/>
              <a:t>výzkumní pracovníci zabývající se poradenstvím,</a:t>
            </a:r>
          </a:p>
          <a:p>
            <a:pPr lvl="0" fontAlgn="base"/>
            <a:r>
              <a:rPr lang="cs-CZ" sz="2400" dirty="0"/>
              <a:t>zájemci o studijní mobilitu v rámci Evropy.</a:t>
            </a:r>
          </a:p>
          <a:p>
            <a:endParaRPr lang="cs-CZ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240" y="78897"/>
            <a:ext cx="3951850" cy="275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6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Academia mobility </a:t>
            </a:r>
            <a:r>
              <a:rPr lang="cs-CZ" dirty="0" err="1" smtClean="0"/>
              <a:t>experience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4" y="1359877"/>
            <a:ext cx="8596668" cy="468148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rok 1995,</a:t>
            </a:r>
            <a:endParaRPr lang="cs-CZ" sz="2400" dirty="0"/>
          </a:p>
          <a:p>
            <a:r>
              <a:rPr lang="cs-CZ" sz="2400" dirty="0" smtClean="0"/>
              <a:t>dává </a:t>
            </a:r>
            <a:r>
              <a:rPr lang="cs-CZ" sz="2400" dirty="0"/>
              <a:t>možnost profesionálním poradcům zúčastnit se vzdělávaní v jiné evropské </a:t>
            </a:r>
            <a:r>
              <a:rPr lang="cs-CZ" sz="2400" dirty="0" smtClean="0"/>
              <a:t>zemi,</a:t>
            </a:r>
            <a:endParaRPr lang="cs-CZ" sz="2400" dirty="0"/>
          </a:p>
          <a:p>
            <a:r>
              <a:rPr lang="cs-CZ" sz="2400" dirty="0" smtClean="0"/>
              <a:t>tematické </a:t>
            </a:r>
            <a:r>
              <a:rPr lang="cs-CZ" sz="2400" dirty="0"/>
              <a:t>studijní pobyty v rozsahu 3-7 </a:t>
            </a:r>
            <a:r>
              <a:rPr lang="cs-CZ" sz="2400" dirty="0" smtClean="0"/>
              <a:t>dní,</a:t>
            </a:r>
            <a:endParaRPr lang="cs-CZ" sz="2400" dirty="0"/>
          </a:p>
          <a:p>
            <a:r>
              <a:rPr lang="cs-CZ" sz="2400" dirty="0" smtClean="0"/>
              <a:t>podporuje </a:t>
            </a:r>
            <a:r>
              <a:rPr lang="cs-CZ" sz="2400" dirty="0"/>
              <a:t>mobilitu poradenských </a:t>
            </a:r>
            <a:r>
              <a:rPr lang="cs-CZ" sz="2400" dirty="0" smtClean="0"/>
              <a:t>pracovníků,</a:t>
            </a:r>
            <a:endParaRPr lang="cs-CZ" sz="2400" dirty="0"/>
          </a:p>
          <a:p>
            <a:r>
              <a:rPr lang="cs-CZ" sz="2400" dirty="0" smtClean="0"/>
              <a:t>zlepšuje </a:t>
            </a:r>
            <a:r>
              <a:rPr lang="cs-CZ" sz="2400" dirty="0"/>
              <a:t>vytváření sítí a kooperaci na úrovni informací a celoživotního </a:t>
            </a:r>
            <a:r>
              <a:rPr lang="cs-CZ" sz="2400" dirty="0" smtClean="0"/>
              <a:t>poradenství,</a:t>
            </a:r>
            <a:endParaRPr lang="cs-CZ" sz="2400" dirty="0"/>
          </a:p>
          <a:p>
            <a:r>
              <a:rPr lang="cs-CZ" sz="2400" dirty="0" smtClean="0"/>
              <a:t>podporuje </a:t>
            </a:r>
            <a:r>
              <a:rPr lang="cs-CZ" sz="2400" dirty="0"/>
              <a:t>výměnu dobré praxe a metod mezi </a:t>
            </a:r>
            <a:r>
              <a:rPr lang="cs-CZ" sz="2400" dirty="0" smtClean="0"/>
              <a:t>poradci,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2721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obsahu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55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Academia v České republice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4" y="1480651"/>
            <a:ext cx="9404512" cy="4451226"/>
          </a:xfrm>
        </p:spPr>
        <p:txBody>
          <a:bodyPr>
            <a:noAutofit/>
          </a:bodyPr>
          <a:lstStyle/>
          <a:p>
            <a:r>
              <a:rPr lang="cs-CZ" sz="2400" dirty="0" err="1"/>
              <a:t>Career</a:t>
            </a:r>
            <a:r>
              <a:rPr lang="cs-CZ" sz="2400" dirty="0"/>
              <a:t> </a:t>
            </a:r>
            <a:r>
              <a:rPr lang="cs-CZ" sz="2400" dirty="0" err="1"/>
              <a:t>Guidance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Regional</a:t>
            </a:r>
            <a:r>
              <a:rPr lang="cs-CZ" sz="2400" dirty="0"/>
              <a:t> Centre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E</a:t>
            </a:r>
            <a:r>
              <a:rPr lang="cs-CZ" sz="2400" dirty="0" err="1" smtClean="0"/>
              <a:t>ducation</a:t>
            </a:r>
            <a:endParaRPr lang="cs-CZ" sz="2400" dirty="0" smtClean="0"/>
          </a:p>
          <a:p>
            <a:pPr lvl="1"/>
            <a:r>
              <a:rPr lang="cs-CZ" sz="2400" dirty="0" smtClean="0"/>
              <a:t>9.-12.4.,</a:t>
            </a:r>
          </a:p>
          <a:p>
            <a:pPr lvl="1"/>
            <a:r>
              <a:rPr lang="cs-CZ" sz="2400" dirty="0" smtClean="0"/>
              <a:t>Plzeň,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ro 4-10 účastníků,</a:t>
            </a:r>
          </a:p>
          <a:p>
            <a:pPr lvl="1"/>
            <a:r>
              <a:rPr lang="cs-CZ" sz="2400" dirty="0" smtClean="0"/>
              <a:t>představení </a:t>
            </a:r>
            <a:r>
              <a:rPr lang="cs-CZ" sz="2400" dirty="0"/>
              <a:t>systému kariérního </a:t>
            </a:r>
            <a:r>
              <a:rPr lang="cs-CZ" sz="2400" dirty="0" smtClean="0"/>
              <a:t>poradenství v</a:t>
            </a:r>
            <a:r>
              <a:rPr lang="cs-CZ" sz="2400" dirty="0"/>
              <a:t> regionálním centru v </a:t>
            </a:r>
            <a:r>
              <a:rPr lang="cs-CZ" sz="2400" dirty="0" smtClean="0"/>
              <a:t>Plzni,</a:t>
            </a:r>
          </a:p>
          <a:p>
            <a:pPr lvl="1"/>
            <a:r>
              <a:rPr lang="cs-CZ" sz="2400" dirty="0" smtClean="0"/>
              <a:t>3 </a:t>
            </a:r>
            <a:r>
              <a:rPr lang="cs-CZ" sz="2400" dirty="0"/>
              <a:t>dny </a:t>
            </a:r>
            <a:r>
              <a:rPr lang="cs-CZ" sz="2400" dirty="0" smtClean="0"/>
              <a:t>návštěv/stínování </a:t>
            </a:r>
            <a:r>
              <a:rPr lang="cs-CZ" sz="2400" dirty="0"/>
              <a:t>kariérních poradců ve </a:t>
            </a:r>
            <a:r>
              <a:rPr lang="cs-CZ" sz="2400" dirty="0" smtClean="0"/>
              <a:t>školách,</a:t>
            </a:r>
          </a:p>
          <a:p>
            <a:pPr lvl="1"/>
            <a:r>
              <a:rPr lang="cs-CZ" sz="2400" dirty="0" smtClean="0"/>
              <a:t>1 </a:t>
            </a:r>
            <a:r>
              <a:rPr lang="cs-CZ" sz="2400" dirty="0"/>
              <a:t>den stínování kariérních poradců pro </a:t>
            </a:r>
            <a:r>
              <a:rPr lang="cs-CZ" sz="2400" dirty="0" smtClean="0"/>
              <a:t>dospělé.</a:t>
            </a:r>
            <a:endParaRPr lang="cs-CZ" sz="2400" dirty="0"/>
          </a:p>
          <a:p>
            <a:pPr lvl="1"/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2097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Study in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4" y="1336431"/>
            <a:ext cx="8596668" cy="4704931"/>
          </a:xfrm>
        </p:spPr>
        <p:txBody>
          <a:bodyPr>
            <a:normAutofit/>
          </a:bodyPr>
          <a:lstStyle/>
          <a:p>
            <a:r>
              <a:rPr lang="cs-CZ" sz="2400" dirty="0"/>
              <a:t>sítě různých zemí, které poskytují informace o studijních možnostech pro cizince z jiné </a:t>
            </a:r>
            <a:r>
              <a:rPr lang="cs-CZ" sz="2400" dirty="0" smtClean="0"/>
              <a:t>země,</a:t>
            </a:r>
            <a:endParaRPr lang="cs-CZ" sz="2400" dirty="0"/>
          </a:p>
          <a:p>
            <a:r>
              <a:rPr lang="cs-CZ" sz="2400" dirty="0" smtClean="0"/>
              <a:t>obsahují i praktické </a:t>
            </a:r>
            <a:r>
              <a:rPr lang="cs-CZ" sz="2400" dirty="0"/>
              <a:t>informace o životě v </a:t>
            </a:r>
            <a:r>
              <a:rPr lang="cs-CZ" sz="2400" dirty="0" smtClean="0"/>
              <a:t>dané zemi,</a:t>
            </a:r>
            <a:endParaRPr lang="cs-CZ" sz="2400" dirty="0"/>
          </a:p>
          <a:p>
            <a:r>
              <a:rPr lang="cs-CZ" sz="2400" dirty="0" smtClean="0"/>
              <a:t>celkem </a:t>
            </a:r>
            <a:r>
              <a:rPr lang="cs-CZ" sz="2400" dirty="0"/>
              <a:t>36 </a:t>
            </a:r>
            <a:r>
              <a:rPr lang="cs-CZ" sz="2400" dirty="0" smtClean="0"/>
              <a:t>zemí,</a:t>
            </a:r>
          </a:p>
          <a:p>
            <a:r>
              <a:rPr lang="cs-CZ" sz="2400" u="sng" dirty="0">
                <a:hlinkClick r:id="rId2"/>
              </a:rPr>
              <a:t>https://www.studyin.cz</a:t>
            </a:r>
            <a:r>
              <a:rPr lang="cs-CZ" sz="2400" u="sng" dirty="0" smtClean="0">
                <a:hlinkClick r:id="rId2"/>
              </a:rPr>
              <a:t>/</a:t>
            </a:r>
            <a:r>
              <a:rPr lang="cs-CZ" sz="2400" u="sng" dirty="0" smtClean="0"/>
              <a:t> </a:t>
            </a:r>
          </a:p>
          <a:p>
            <a:r>
              <a:rPr lang="cs-CZ" sz="2400" dirty="0">
                <a:hlinkClick r:id="rId3"/>
              </a:rPr>
              <a:t>https://</a:t>
            </a:r>
            <a:r>
              <a:rPr lang="cs-CZ" sz="2400" dirty="0" smtClean="0">
                <a:hlinkClick r:id="rId3"/>
              </a:rPr>
              <a:t>www.euroguidance.eu/international-mobility/study-in</a:t>
            </a:r>
            <a:r>
              <a:rPr lang="cs-CZ" sz="2400" dirty="0" smtClean="0"/>
              <a:t> 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514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Networks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3" y="1219201"/>
            <a:ext cx="9287281" cy="4822162"/>
          </a:xfrm>
        </p:spPr>
        <p:txBody>
          <a:bodyPr>
            <a:noAutofit/>
          </a:bodyPr>
          <a:lstStyle/>
          <a:p>
            <a:r>
              <a:rPr lang="cs-CZ" sz="2400" dirty="0" err="1" smtClean="0"/>
              <a:t>Ploteus</a:t>
            </a:r>
            <a:endParaRPr lang="cs-CZ" sz="2400" dirty="0" smtClean="0"/>
          </a:p>
          <a:p>
            <a:pPr lvl="1"/>
            <a:r>
              <a:rPr lang="cs-CZ" sz="2400" dirty="0"/>
              <a:t>informace o možnostech vzdělávání v evropských zemích</a:t>
            </a:r>
          </a:p>
          <a:p>
            <a:pPr lvl="1"/>
            <a:r>
              <a:rPr lang="cs-CZ" sz="2400" dirty="0" smtClean="0"/>
              <a:t>Informace o </a:t>
            </a:r>
            <a:r>
              <a:rPr lang="cs-CZ" sz="2400" dirty="0"/>
              <a:t>kvalifikacích dle oboru, úrovně vzdělání a </a:t>
            </a:r>
            <a:r>
              <a:rPr lang="cs-CZ" sz="2400" dirty="0" smtClean="0"/>
              <a:t>země</a:t>
            </a:r>
          </a:p>
          <a:p>
            <a:pPr lvl="1"/>
            <a:r>
              <a:rPr lang="cs-CZ" sz="2400" u="sng" dirty="0" smtClean="0">
                <a:hlinkClick r:id="rId2"/>
              </a:rPr>
              <a:t>https</a:t>
            </a:r>
            <a:r>
              <a:rPr lang="cs-CZ" sz="2400" u="sng" dirty="0">
                <a:hlinkClick r:id="rId2"/>
              </a:rPr>
              <a:t>://</a:t>
            </a:r>
            <a:r>
              <a:rPr lang="cs-CZ" sz="2400" u="sng" dirty="0" smtClean="0">
                <a:hlinkClick r:id="rId2"/>
              </a:rPr>
              <a:t>ec.europa.eu/ploteus/en</a:t>
            </a:r>
            <a:endParaRPr lang="cs-CZ" sz="2400" dirty="0" smtClean="0"/>
          </a:p>
          <a:p>
            <a:r>
              <a:rPr lang="cs-CZ" sz="2400" dirty="0" smtClean="0"/>
              <a:t>Poradenské systémy a praxe</a:t>
            </a:r>
          </a:p>
          <a:p>
            <a:pPr lvl="1"/>
            <a:r>
              <a:rPr lang="cs-CZ" sz="2400" dirty="0"/>
              <a:t>informace o poradenských systémech dle </a:t>
            </a:r>
            <a:r>
              <a:rPr lang="cs-CZ" sz="2400" dirty="0" smtClean="0"/>
              <a:t>zemí,</a:t>
            </a:r>
            <a:endParaRPr lang="cs-CZ" sz="2400" dirty="0"/>
          </a:p>
          <a:p>
            <a:pPr lvl="1"/>
            <a:r>
              <a:rPr lang="cs-CZ" sz="2400" dirty="0" smtClean="0"/>
              <a:t>informuje </a:t>
            </a:r>
            <a:r>
              <a:rPr lang="cs-CZ" sz="2400" dirty="0"/>
              <a:t>o politice, službách a praxi, výcviku, rozvoji a výzkumu, </a:t>
            </a:r>
            <a:r>
              <a:rPr lang="cs-CZ" sz="2400" dirty="0" smtClean="0"/>
              <a:t>etice;</a:t>
            </a:r>
          </a:p>
          <a:p>
            <a:pPr lvl="1"/>
            <a:r>
              <a:rPr lang="cs-CZ" sz="2400" dirty="0"/>
              <a:t>i</a:t>
            </a:r>
            <a:r>
              <a:rPr lang="cs-CZ" sz="2400" dirty="0" smtClean="0"/>
              <a:t>nformace o metodách a technikách dobré praxe.</a:t>
            </a:r>
          </a:p>
          <a:p>
            <a:pPr lvl="1"/>
            <a:r>
              <a:rPr lang="cs-CZ" sz="2400" dirty="0">
                <a:hlinkClick r:id="rId3"/>
              </a:rPr>
              <a:t>https://</a:t>
            </a:r>
            <a:r>
              <a:rPr lang="cs-CZ" sz="2400" dirty="0" smtClean="0">
                <a:hlinkClick r:id="rId3"/>
              </a:rPr>
              <a:t>www.euroguidance.eu/guidance-systems-and-practice/national-guidance-systems</a:t>
            </a: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9851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</TotalTime>
  <Words>281</Words>
  <Application>Microsoft Office PowerPoint</Application>
  <PresentationFormat>Širokouhlá</PresentationFormat>
  <Paragraphs>68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Fazeta</vt:lpstr>
      <vt:lpstr>Prezentácia programu PowerPoint</vt:lpstr>
      <vt:lpstr>EUROGUIDANCE</vt:lpstr>
      <vt:lpstr>Síť Euroguidance</vt:lpstr>
      <vt:lpstr>Cílové skupiny</vt:lpstr>
      <vt:lpstr>Projekt Academia mobility experience</vt:lpstr>
      <vt:lpstr>Prezentácia programu PowerPoint</vt:lpstr>
      <vt:lpstr>Academia v České republice</vt:lpstr>
      <vt:lpstr>Study in</vt:lpstr>
      <vt:lpstr>Networks </vt:lpstr>
      <vt:lpstr>Prezentácia programu PowerPoint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Veronika Vrbková</dc:creator>
  <cp:lastModifiedBy>Veronika Vrbková</cp:lastModifiedBy>
  <cp:revision>14</cp:revision>
  <dcterms:created xsi:type="dcterms:W3CDTF">2019-04-16T06:38:59Z</dcterms:created>
  <dcterms:modified xsi:type="dcterms:W3CDTF">2019-04-23T08:08:36Z</dcterms:modified>
</cp:coreProperties>
</file>