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handoutMasterIdLst>
    <p:handoutMasterId r:id="rId69"/>
  </p:handoutMasterIdLst>
  <p:sldIdLst>
    <p:sldId id="349" r:id="rId2"/>
    <p:sldId id="313" r:id="rId3"/>
    <p:sldId id="314" r:id="rId4"/>
    <p:sldId id="281" r:id="rId5"/>
    <p:sldId id="335" r:id="rId6"/>
    <p:sldId id="333" r:id="rId7"/>
    <p:sldId id="322" r:id="rId8"/>
    <p:sldId id="317" r:id="rId9"/>
    <p:sldId id="311" r:id="rId10"/>
    <p:sldId id="328" r:id="rId11"/>
    <p:sldId id="329" r:id="rId12"/>
    <p:sldId id="323" r:id="rId13"/>
    <p:sldId id="325" r:id="rId14"/>
    <p:sldId id="319" r:id="rId15"/>
    <p:sldId id="320" r:id="rId16"/>
    <p:sldId id="326" r:id="rId17"/>
    <p:sldId id="339" r:id="rId18"/>
    <p:sldId id="292" r:id="rId19"/>
    <p:sldId id="327" r:id="rId20"/>
    <p:sldId id="340" r:id="rId21"/>
    <p:sldId id="282" r:id="rId22"/>
    <p:sldId id="309" r:id="rId23"/>
    <p:sldId id="284" r:id="rId24"/>
    <p:sldId id="288" r:id="rId25"/>
    <p:sldId id="285" r:id="rId26"/>
    <p:sldId id="286" r:id="rId27"/>
    <p:sldId id="293" r:id="rId28"/>
    <p:sldId id="294" r:id="rId29"/>
    <p:sldId id="341" r:id="rId30"/>
    <p:sldId id="289" r:id="rId31"/>
    <p:sldId id="342" r:id="rId32"/>
    <p:sldId id="283" r:id="rId33"/>
    <p:sldId id="290" r:id="rId34"/>
    <p:sldId id="310" r:id="rId35"/>
    <p:sldId id="291" r:id="rId36"/>
    <p:sldId id="256" r:id="rId37"/>
    <p:sldId id="262" r:id="rId38"/>
    <p:sldId id="261" r:id="rId39"/>
    <p:sldId id="263" r:id="rId40"/>
    <p:sldId id="266" r:id="rId41"/>
    <p:sldId id="315" r:id="rId42"/>
    <p:sldId id="344" r:id="rId43"/>
    <p:sldId id="273" r:id="rId44"/>
    <p:sldId id="272" r:id="rId45"/>
    <p:sldId id="277" r:id="rId46"/>
    <p:sldId id="278" r:id="rId47"/>
    <p:sldId id="337" r:id="rId48"/>
    <p:sldId id="279" r:id="rId49"/>
    <p:sldId id="280" r:id="rId50"/>
    <p:sldId id="345" r:id="rId51"/>
    <p:sldId id="346" r:id="rId52"/>
    <p:sldId id="347" r:id="rId53"/>
    <p:sldId id="269" r:id="rId54"/>
    <p:sldId id="348" r:id="rId55"/>
    <p:sldId id="297" r:id="rId56"/>
    <p:sldId id="298" r:id="rId57"/>
    <p:sldId id="300" r:id="rId58"/>
    <p:sldId id="301" r:id="rId59"/>
    <p:sldId id="302" r:id="rId60"/>
    <p:sldId id="271" r:id="rId61"/>
    <p:sldId id="303" r:id="rId62"/>
    <p:sldId id="304" r:id="rId63"/>
    <p:sldId id="305" r:id="rId64"/>
    <p:sldId id="306" r:id="rId65"/>
    <p:sldId id="307" r:id="rId66"/>
    <p:sldId id="343" r:id="rId67"/>
  </p:sldIdLst>
  <p:sldSz cx="9144000" cy="6858000" type="screen4x3"/>
  <p:notesSz cx="9926638" cy="6797675"/>
  <p:defaultTextStyle>
    <a:defPPr>
      <a:defRPr lang="cs-CZ"/>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82D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9" d="100"/>
          <a:sy n="109" d="100"/>
        </p:scale>
        <p:origin x="1068"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63965BAC-3E17-4057-B4D5-94166928BD22}"/>
              </a:ext>
            </a:extLst>
          </p:cNvPr>
          <p:cNvSpPr>
            <a:spLocks noGrp="1" noChangeArrowheads="1"/>
          </p:cNvSpPr>
          <p:nvPr>
            <p:ph type="hdr" sz="quarter"/>
          </p:nvPr>
        </p:nvSpPr>
        <p:spPr bwMode="auto">
          <a:xfrm>
            <a:off x="0" y="0"/>
            <a:ext cx="4302125"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defRPr>
            </a:lvl1pPr>
          </a:lstStyle>
          <a:p>
            <a:pPr>
              <a:defRPr/>
            </a:pPr>
            <a:endParaRPr lang="cs-CZ" altLang="cs-CZ"/>
          </a:p>
        </p:txBody>
      </p:sp>
      <p:sp>
        <p:nvSpPr>
          <p:cNvPr id="30723" name="Rectangle 3">
            <a:extLst>
              <a:ext uri="{FF2B5EF4-FFF2-40B4-BE49-F238E27FC236}">
                <a16:creationId xmlns:a16="http://schemas.microsoft.com/office/drawing/2014/main" id="{9DF3A5BF-ABF8-45F8-B510-115DE2C3225C}"/>
              </a:ext>
            </a:extLst>
          </p:cNvPr>
          <p:cNvSpPr>
            <a:spLocks noGrp="1" noChangeArrowheads="1"/>
          </p:cNvSpPr>
          <p:nvPr>
            <p:ph type="dt" sz="quarter" idx="1"/>
          </p:nvPr>
        </p:nvSpPr>
        <p:spPr bwMode="auto">
          <a:xfrm>
            <a:off x="5621338" y="0"/>
            <a:ext cx="4303712"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defRPr>
            </a:lvl1pPr>
          </a:lstStyle>
          <a:p>
            <a:pPr>
              <a:defRPr/>
            </a:pPr>
            <a:endParaRPr lang="cs-CZ" altLang="cs-CZ"/>
          </a:p>
        </p:txBody>
      </p:sp>
      <p:sp>
        <p:nvSpPr>
          <p:cNvPr id="30724" name="Rectangle 4">
            <a:extLst>
              <a:ext uri="{FF2B5EF4-FFF2-40B4-BE49-F238E27FC236}">
                <a16:creationId xmlns:a16="http://schemas.microsoft.com/office/drawing/2014/main" id="{71412343-AEAC-42CD-B301-FD52B4DA3E1B}"/>
              </a:ext>
            </a:extLst>
          </p:cNvPr>
          <p:cNvSpPr>
            <a:spLocks noGrp="1" noChangeArrowheads="1"/>
          </p:cNvSpPr>
          <p:nvPr>
            <p:ph type="ftr" sz="quarter" idx="2"/>
          </p:nvPr>
        </p:nvSpPr>
        <p:spPr bwMode="auto">
          <a:xfrm>
            <a:off x="0" y="6456363"/>
            <a:ext cx="4302125"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defRPr>
            </a:lvl1pPr>
          </a:lstStyle>
          <a:p>
            <a:pPr>
              <a:defRPr/>
            </a:pPr>
            <a:endParaRPr lang="cs-CZ" altLang="cs-CZ"/>
          </a:p>
        </p:txBody>
      </p:sp>
      <p:sp>
        <p:nvSpPr>
          <p:cNvPr id="30725" name="Rectangle 5">
            <a:extLst>
              <a:ext uri="{FF2B5EF4-FFF2-40B4-BE49-F238E27FC236}">
                <a16:creationId xmlns:a16="http://schemas.microsoft.com/office/drawing/2014/main" id="{245CCD7E-65F3-4CB2-AD38-18A02E9DD14D}"/>
              </a:ext>
            </a:extLst>
          </p:cNvPr>
          <p:cNvSpPr>
            <a:spLocks noGrp="1" noChangeArrowheads="1"/>
          </p:cNvSpPr>
          <p:nvPr>
            <p:ph type="sldNum" sz="quarter" idx="3"/>
          </p:nvPr>
        </p:nvSpPr>
        <p:spPr bwMode="auto">
          <a:xfrm>
            <a:off x="5621338" y="6456363"/>
            <a:ext cx="4303712"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B13EDF3-F77B-439F-8016-18AC3A192F79}"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655A6CC1-A0DA-4636-A044-C2C9ACF28237}"/>
              </a:ext>
            </a:extLst>
          </p:cNvPr>
          <p:cNvSpPr>
            <a:spLocks noGrp="1"/>
          </p:cNvSpPr>
          <p:nvPr>
            <p:ph type="hdr" sz="quarter"/>
          </p:nvPr>
        </p:nvSpPr>
        <p:spPr>
          <a:xfrm>
            <a:off x="0" y="0"/>
            <a:ext cx="4302125" cy="341313"/>
          </a:xfrm>
          <a:prstGeom prst="rect">
            <a:avLst/>
          </a:prstGeom>
        </p:spPr>
        <p:txBody>
          <a:bodyPr vert="horz" lIns="91440" tIns="45720" rIns="91440" bIns="45720" rtlCol="0"/>
          <a:lstStyle>
            <a:lvl1pPr algn="l" eaLnBrk="1" hangingPunct="1">
              <a:defRPr sz="1200">
                <a:latin typeface="Arial" panose="020B0604020202020204" pitchFamily="34" charset="0"/>
              </a:defRPr>
            </a:lvl1pPr>
          </a:lstStyle>
          <a:p>
            <a:pPr>
              <a:defRPr/>
            </a:pPr>
            <a:endParaRPr lang="cs-CZ"/>
          </a:p>
        </p:txBody>
      </p:sp>
      <p:sp>
        <p:nvSpPr>
          <p:cNvPr id="3" name="Zástupný symbol pro datum 2">
            <a:extLst>
              <a:ext uri="{FF2B5EF4-FFF2-40B4-BE49-F238E27FC236}">
                <a16:creationId xmlns:a16="http://schemas.microsoft.com/office/drawing/2014/main" id="{37C93A30-9936-4974-BFC5-EC0F484CA176}"/>
              </a:ext>
            </a:extLst>
          </p:cNvPr>
          <p:cNvSpPr>
            <a:spLocks noGrp="1"/>
          </p:cNvSpPr>
          <p:nvPr>
            <p:ph type="dt" idx="1"/>
          </p:nvPr>
        </p:nvSpPr>
        <p:spPr>
          <a:xfrm>
            <a:off x="5621338" y="0"/>
            <a:ext cx="4303712" cy="341313"/>
          </a:xfrm>
          <a:prstGeom prst="rect">
            <a:avLst/>
          </a:prstGeom>
        </p:spPr>
        <p:txBody>
          <a:bodyPr vert="horz" lIns="91440" tIns="45720" rIns="91440" bIns="45720" rtlCol="0"/>
          <a:lstStyle>
            <a:lvl1pPr algn="r" eaLnBrk="1" hangingPunct="1">
              <a:defRPr sz="1200">
                <a:latin typeface="Arial" panose="020B0604020202020204" pitchFamily="34" charset="0"/>
              </a:defRPr>
            </a:lvl1pPr>
          </a:lstStyle>
          <a:p>
            <a:pPr>
              <a:defRPr/>
            </a:pPr>
            <a:fld id="{0F63A7DC-3B79-4531-933E-E94A348F26EE}" type="datetimeFigureOut">
              <a:rPr lang="cs-CZ"/>
              <a:pPr>
                <a:defRPr/>
              </a:pPr>
              <a:t>29.03.2019</a:t>
            </a:fld>
            <a:endParaRPr lang="cs-CZ"/>
          </a:p>
        </p:txBody>
      </p:sp>
      <p:sp>
        <p:nvSpPr>
          <p:cNvPr id="4" name="Zástupný symbol pro obrázek snímku 3">
            <a:extLst>
              <a:ext uri="{FF2B5EF4-FFF2-40B4-BE49-F238E27FC236}">
                <a16:creationId xmlns:a16="http://schemas.microsoft.com/office/drawing/2014/main" id="{65A70D76-CF05-47DF-84F9-DCFBFFF9D857}"/>
              </a:ext>
            </a:extLst>
          </p:cNvPr>
          <p:cNvSpPr>
            <a:spLocks noGrp="1" noRot="1" noChangeAspect="1"/>
          </p:cNvSpPr>
          <p:nvPr>
            <p:ph type="sldImg" idx="2"/>
          </p:nvPr>
        </p:nvSpPr>
        <p:spPr>
          <a:xfrm>
            <a:off x="3435350" y="850900"/>
            <a:ext cx="3055938" cy="2292350"/>
          </a:xfrm>
          <a:prstGeom prst="rect">
            <a:avLst/>
          </a:prstGeom>
          <a:noFill/>
          <a:ln w="12700">
            <a:solidFill>
              <a:prstClr val="black"/>
            </a:solidFill>
          </a:ln>
        </p:spPr>
        <p:txBody>
          <a:bodyPr vert="horz" lIns="91440" tIns="45720" rIns="91440" bIns="45720" rtlCol="0" anchor="ctr"/>
          <a:lstStyle/>
          <a:p>
            <a:pPr lvl="0"/>
            <a:endParaRPr lang="cs-CZ" noProof="0"/>
          </a:p>
        </p:txBody>
      </p:sp>
      <p:sp>
        <p:nvSpPr>
          <p:cNvPr id="5" name="Zástupný symbol pro poznámky 4">
            <a:extLst>
              <a:ext uri="{FF2B5EF4-FFF2-40B4-BE49-F238E27FC236}">
                <a16:creationId xmlns:a16="http://schemas.microsoft.com/office/drawing/2014/main" id="{D6B27EC0-904C-44AB-93F7-EB9260EBFE6E}"/>
              </a:ext>
            </a:extLst>
          </p:cNvPr>
          <p:cNvSpPr>
            <a:spLocks noGrp="1"/>
          </p:cNvSpPr>
          <p:nvPr>
            <p:ph type="body" sz="quarter" idx="3"/>
          </p:nvPr>
        </p:nvSpPr>
        <p:spPr>
          <a:xfrm>
            <a:off x="992188" y="3271838"/>
            <a:ext cx="7942262" cy="2674937"/>
          </a:xfrm>
          <a:prstGeom prst="rect">
            <a:avLst/>
          </a:prstGeom>
        </p:spPr>
        <p:txBody>
          <a:bodyPr vert="horz" lIns="91440" tIns="45720" rIns="91440" bIns="45720" rtlCol="0"/>
          <a:lstStyle/>
          <a:p>
            <a:pPr lvl="0"/>
            <a:r>
              <a:rPr lang="cs-CZ" noProof="0"/>
              <a:t>Upravte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6" name="Zástupný symbol pro zápatí 5">
            <a:extLst>
              <a:ext uri="{FF2B5EF4-FFF2-40B4-BE49-F238E27FC236}">
                <a16:creationId xmlns:a16="http://schemas.microsoft.com/office/drawing/2014/main" id="{EC4927F8-ED1E-4296-82ED-1C42A7ED2A9F}"/>
              </a:ext>
            </a:extLst>
          </p:cNvPr>
          <p:cNvSpPr>
            <a:spLocks noGrp="1"/>
          </p:cNvSpPr>
          <p:nvPr>
            <p:ph type="ftr" sz="quarter" idx="4"/>
          </p:nvPr>
        </p:nvSpPr>
        <p:spPr>
          <a:xfrm>
            <a:off x="0" y="6456363"/>
            <a:ext cx="4302125" cy="341312"/>
          </a:xfrm>
          <a:prstGeom prst="rect">
            <a:avLst/>
          </a:prstGeom>
        </p:spPr>
        <p:txBody>
          <a:bodyPr vert="horz" lIns="91440" tIns="45720" rIns="91440" bIns="45720" rtlCol="0" anchor="b"/>
          <a:lstStyle>
            <a:lvl1pPr algn="l" eaLnBrk="1" hangingPunct="1">
              <a:defRPr sz="1200">
                <a:latin typeface="Arial" panose="020B0604020202020204" pitchFamily="34" charset="0"/>
              </a:defRPr>
            </a:lvl1pPr>
          </a:lstStyle>
          <a:p>
            <a:pPr>
              <a:defRPr/>
            </a:pPr>
            <a:endParaRPr lang="cs-CZ"/>
          </a:p>
        </p:txBody>
      </p:sp>
      <p:sp>
        <p:nvSpPr>
          <p:cNvPr id="7" name="Zástupný symbol pro číslo snímku 6">
            <a:extLst>
              <a:ext uri="{FF2B5EF4-FFF2-40B4-BE49-F238E27FC236}">
                <a16:creationId xmlns:a16="http://schemas.microsoft.com/office/drawing/2014/main" id="{945E965A-7B7E-41A2-A654-5713C57635BA}"/>
              </a:ext>
            </a:extLst>
          </p:cNvPr>
          <p:cNvSpPr>
            <a:spLocks noGrp="1"/>
          </p:cNvSpPr>
          <p:nvPr>
            <p:ph type="sldNum" sz="quarter" idx="5"/>
          </p:nvPr>
        </p:nvSpPr>
        <p:spPr>
          <a:xfrm>
            <a:off x="5621338" y="6456363"/>
            <a:ext cx="4303712" cy="341312"/>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1FFCF76-A5E9-4408-80A9-E50903411AD8}"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7827434C-5D4B-4BAE-B57B-D6E75F54701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EB233F3-A8F6-49F0-B7F3-C3D76564C7AA}" type="slidenum">
              <a:rPr lang="cs-CZ" altLang="cs-CZ" smtClean="0"/>
              <a:pPr/>
              <a:t>12</a:t>
            </a:fld>
            <a:endParaRPr lang="cs-CZ" altLang="cs-CZ"/>
          </a:p>
        </p:txBody>
      </p:sp>
      <p:sp>
        <p:nvSpPr>
          <p:cNvPr id="24579" name="Rectangle 2">
            <a:extLst>
              <a:ext uri="{FF2B5EF4-FFF2-40B4-BE49-F238E27FC236}">
                <a16:creationId xmlns:a16="http://schemas.microsoft.com/office/drawing/2014/main" id="{DF39255E-83FA-4A20-9E80-5271D47FA80E}"/>
              </a:ext>
            </a:extLst>
          </p:cNvPr>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0" name="Rectangle 3">
            <a:extLst>
              <a:ext uri="{FF2B5EF4-FFF2-40B4-BE49-F238E27FC236}">
                <a16:creationId xmlns:a16="http://schemas.microsoft.com/office/drawing/2014/main" id="{CAA03EF7-27DD-42B3-B386-5A67B8E3B4F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E9534E26-1B2A-48F0-93D2-C17D12BB6F3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733758D-6FDD-4AE8-BB20-3A0B8094C11D}" type="slidenum">
              <a:rPr lang="cs-CZ" altLang="cs-CZ" smtClean="0"/>
              <a:pPr/>
              <a:t>13</a:t>
            </a:fld>
            <a:endParaRPr lang="cs-CZ" altLang="cs-CZ"/>
          </a:p>
        </p:txBody>
      </p:sp>
      <p:sp>
        <p:nvSpPr>
          <p:cNvPr id="26627" name="Rectangle 2">
            <a:extLst>
              <a:ext uri="{FF2B5EF4-FFF2-40B4-BE49-F238E27FC236}">
                <a16:creationId xmlns:a16="http://schemas.microsoft.com/office/drawing/2014/main" id="{9AFAC902-C875-4227-9DEC-D675F063270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8" name="Rectangle 3">
            <a:extLst>
              <a:ext uri="{FF2B5EF4-FFF2-40B4-BE49-F238E27FC236}">
                <a16:creationId xmlns:a16="http://schemas.microsoft.com/office/drawing/2014/main" id="{BBB216C8-4DD2-4F6F-8D1F-26FC484E8FC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143000" y="1122363"/>
            <a:ext cx="6858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Rectangle 4">
            <a:extLst>
              <a:ext uri="{FF2B5EF4-FFF2-40B4-BE49-F238E27FC236}">
                <a16:creationId xmlns:a16="http://schemas.microsoft.com/office/drawing/2014/main" id="{616FB61B-16BB-4DC4-BEA4-0332DE67F5AF}"/>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a:extLst>
              <a:ext uri="{FF2B5EF4-FFF2-40B4-BE49-F238E27FC236}">
                <a16:creationId xmlns:a16="http://schemas.microsoft.com/office/drawing/2014/main" id="{88210AEE-CA7E-4340-847F-212F3DC7CF1A}"/>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a:extLst>
              <a:ext uri="{FF2B5EF4-FFF2-40B4-BE49-F238E27FC236}">
                <a16:creationId xmlns:a16="http://schemas.microsoft.com/office/drawing/2014/main" id="{AFCD83D7-5439-45BE-BAFB-8339C348F42D}"/>
              </a:ext>
            </a:extLst>
          </p:cNvPr>
          <p:cNvSpPr>
            <a:spLocks noGrp="1" noChangeArrowheads="1"/>
          </p:cNvSpPr>
          <p:nvPr>
            <p:ph type="sldNum" sz="quarter" idx="12"/>
          </p:nvPr>
        </p:nvSpPr>
        <p:spPr>
          <a:ln/>
        </p:spPr>
        <p:txBody>
          <a:bodyPr/>
          <a:lstStyle>
            <a:lvl1pPr>
              <a:defRPr/>
            </a:lvl1pPr>
          </a:lstStyle>
          <a:p>
            <a:pPr>
              <a:defRPr/>
            </a:pPr>
            <a:fld id="{4FE0AD75-6327-4C76-80FD-6539DE1807C6}" type="slidenum">
              <a:rPr lang="cs-CZ" altLang="cs-CZ"/>
              <a:pPr>
                <a:defRPr/>
              </a:pPr>
              <a:t>‹#›</a:t>
            </a:fld>
            <a:endParaRPr lang="cs-CZ" altLang="cs-CZ"/>
          </a:p>
        </p:txBody>
      </p:sp>
    </p:spTree>
    <p:extLst>
      <p:ext uri="{BB962C8B-B14F-4D97-AF65-F5344CB8AC3E}">
        <p14:creationId xmlns:p14="http://schemas.microsoft.com/office/powerpoint/2010/main" val="852467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AF04EA4E-5FA8-498B-B0A3-FF2203DB6C5F}"/>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a:extLst>
              <a:ext uri="{FF2B5EF4-FFF2-40B4-BE49-F238E27FC236}">
                <a16:creationId xmlns:a16="http://schemas.microsoft.com/office/drawing/2014/main" id="{B277318E-1A1D-4D36-9E87-B607A2207079}"/>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a:extLst>
              <a:ext uri="{FF2B5EF4-FFF2-40B4-BE49-F238E27FC236}">
                <a16:creationId xmlns:a16="http://schemas.microsoft.com/office/drawing/2014/main" id="{306FD92E-DA6E-4D17-85C2-509C858646BB}"/>
              </a:ext>
            </a:extLst>
          </p:cNvPr>
          <p:cNvSpPr>
            <a:spLocks noGrp="1" noChangeArrowheads="1"/>
          </p:cNvSpPr>
          <p:nvPr>
            <p:ph type="sldNum" sz="quarter" idx="12"/>
          </p:nvPr>
        </p:nvSpPr>
        <p:spPr>
          <a:ln/>
        </p:spPr>
        <p:txBody>
          <a:bodyPr/>
          <a:lstStyle>
            <a:lvl1pPr>
              <a:defRPr/>
            </a:lvl1pPr>
          </a:lstStyle>
          <a:p>
            <a:pPr>
              <a:defRPr/>
            </a:pPr>
            <a:fld id="{8A866C70-ED1F-46A3-8C0C-9A37BCFF8FB9}" type="slidenum">
              <a:rPr lang="cs-CZ" altLang="cs-CZ"/>
              <a:pPr>
                <a:defRPr/>
              </a:pPr>
              <a:t>‹#›</a:t>
            </a:fld>
            <a:endParaRPr lang="cs-CZ" altLang="cs-CZ"/>
          </a:p>
        </p:txBody>
      </p:sp>
    </p:spTree>
    <p:extLst>
      <p:ext uri="{BB962C8B-B14F-4D97-AF65-F5344CB8AC3E}">
        <p14:creationId xmlns:p14="http://schemas.microsoft.com/office/powerpoint/2010/main" val="2690007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4EFD14B1-4FA3-4223-9E92-7C46554A63C6}"/>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a:extLst>
              <a:ext uri="{FF2B5EF4-FFF2-40B4-BE49-F238E27FC236}">
                <a16:creationId xmlns:a16="http://schemas.microsoft.com/office/drawing/2014/main" id="{5E71AC65-68A6-4C9D-8CDD-7E21E5B588A2}"/>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a:extLst>
              <a:ext uri="{FF2B5EF4-FFF2-40B4-BE49-F238E27FC236}">
                <a16:creationId xmlns:a16="http://schemas.microsoft.com/office/drawing/2014/main" id="{83DB333A-5E9F-414B-B9B7-F88DBF87C131}"/>
              </a:ext>
            </a:extLst>
          </p:cNvPr>
          <p:cNvSpPr>
            <a:spLocks noGrp="1" noChangeArrowheads="1"/>
          </p:cNvSpPr>
          <p:nvPr>
            <p:ph type="sldNum" sz="quarter" idx="12"/>
          </p:nvPr>
        </p:nvSpPr>
        <p:spPr>
          <a:ln/>
        </p:spPr>
        <p:txBody>
          <a:bodyPr/>
          <a:lstStyle>
            <a:lvl1pPr>
              <a:defRPr/>
            </a:lvl1pPr>
          </a:lstStyle>
          <a:p>
            <a:pPr>
              <a:defRPr/>
            </a:pPr>
            <a:fld id="{CDE9A015-D5E9-45E9-ACDC-9F86674FBDDE}" type="slidenum">
              <a:rPr lang="cs-CZ" altLang="cs-CZ"/>
              <a:pPr>
                <a:defRPr/>
              </a:pPr>
              <a:t>‹#›</a:t>
            </a:fld>
            <a:endParaRPr lang="cs-CZ" altLang="cs-CZ"/>
          </a:p>
        </p:txBody>
      </p:sp>
    </p:spTree>
    <p:extLst>
      <p:ext uri="{BB962C8B-B14F-4D97-AF65-F5344CB8AC3E}">
        <p14:creationId xmlns:p14="http://schemas.microsoft.com/office/powerpoint/2010/main" val="25848733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457200" y="274638"/>
            <a:ext cx="8229600" cy="585152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3" name="Rectangle 4">
            <a:extLst>
              <a:ext uri="{FF2B5EF4-FFF2-40B4-BE49-F238E27FC236}">
                <a16:creationId xmlns:a16="http://schemas.microsoft.com/office/drawing/2014/main" id="{F42C6C73-9663-40BB-B3B7-CA2A64772A50}"/>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4" name="Rectangle 5">
            <a:extLst>
              <a:ext uri="{FF2B5EF4-FFF2-40B4-BE49-F238E27FC236}">
                <a16:creationId xmlns:a16="http://schemas.microsoft.com/office/drawing/2014/main" id="{7296585E-E3A4-42ED-B908-F54B92572601}"/>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5" name="Rectangle 6">
            <a:extLst>
              <a:ext uri="{FF2B5EF4-FFF2-40B4-BE49-F238E27FC236}">
                <a16:creationId xmlns:a16="http://schemas.microsoft.com/office/drawing/2014/main" id="{6611B8B8-DC65-41CF-B2AA-EA024D27D30B}"/>
              </a:ext>
            </a:extLst>
          </p:cNvPr>
          <p:cNvSpPr>
            <a:spLocks noGrp="1" noChangeArrowheads="1"/>
          </p:cNvSpPr>
          <p:nvPr>
            <p:ph type="sldNum" sz="quarter" idx="12"/>
          </p:nvPr>
        </p:nvSpPr>
        <p:spPr>
          <a:ln/>
        </p:spPr>
        <p:txBody>
          <a:bodyPr/>
          <a:lstStyle>
            <a:lvl1pPr>
              <a:defRPr/>
            </a:lvl1pPr>
          </a:lstStyle>
          <a:p>
            <a:pPr>
              <a:defRPr/>
            </a:pPr>
            <a:fld id="{FC483476-F327-4D4E-86F3-EEC69B3CC3EF}" type="slidenum">
              <a:rPr lang="cs-CZ" altLang="cs-CZ"/>
              <a:pPr>
                <a:defRPr/>
              </a:pPr>
              <a:t>‹#›</a:t>
            </a:fld>
            <a:endParaRPr lang="cs-CZ" altLang="cs-CZ"/>
          </a:p>
        </p:txBody>
      </p:sp>
    </p:spTree>
    <p:extLst>
      <p:ext uri="{BB962C8B-B14F-4D97-AF65-F5344CB8AC3E}">
        <p14:creationId xmlns:p14="http://schemas.microsoft.com/office/powerpoint/2010/main" val="1077551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4FA7A052-D55D-4560-9070-C39EF8DBDF73}"/>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a:extLst>
              <a:ext uri="{FF2B5EF4-FFF2-40B4-BE49-F238E27FC236}">
                <a16:creationId xmlns:a16="http://schemas.microsoft.com/office/drawing/2014/main" id="{5E9C753F-9761-4FEA-A379-B5034EAA2CEB}"/>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a:extLst>
              <a:ext uri="{FF2B5EF4-FFF2-40B4-BE49-F238E27FC236}">
                <a16:creationId xmlns:a16="http://schemas.microsoft.com/office/drawing/2014/main" id="{C70D1ED2-E41B-4587-AFB0-7847DC896BC5}"/>
              </a:ext>
            </a:extLst>
          </p:cNvPr>
          <p:cNvSpPr>
            <a:spLocks noGrp="1" noChangeArrowheads="1"/>
          </p:cNvSpPr>
          <p:nvPr>
            <p:ph type="sldNum" sz="quarter" idx="12"/>
          </p:nvPr>
        </p:nvSpPr>
        <p:spPr>
          <a:ln/>
        </p:spPr>
        <p:txBody>
          <a:bodyPr/>
          <a:lstStyle>
            <a:lvl1pPr>
              <a:defRPr/>
            </a:lvl1pPr>
          </a:lstStyle>
          <a:p>
            <a:pPr>
              <a:defRPr/>
            </a:pPr>
            <a:fld id="{DDE60750-CEDE-4991-9E0F-0555B32F0281}" type="slidenum">
              <a:rPr lang="cs-CZ" altLang="cs-CZ"/>
              <a:pPr>
                <a:defRPr/>
              </a:pPr>
              <a:t>‹#›</a:t>
            </a:fld>
            <a:endParaRPr lang="cs-CZ" altLang="cs-CZ"/>
          </a:p>
        </p:txBody>
      </p:sp>
    </p:spTree>
    <p:extLst>
      <p:ext uri="{BB962C8B-B14F-4D97-AF65-F5344CB8AC3E}">
        <p14:creationId xmlns:p14="http://schemas.microsoft.com/office/powerpoint/2010/main" val="3950259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623888" y="1709738"/>
            <a:ext cx="78867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cs-CZ"/>
              <a:t>Upravte styly předlohy textu.</a:t>
            </a:r>
          </a:p>
        </p:txBody>
      </p:sp>
      <p:sp>
        <p:nvSpPr>
          <p:cNvPr id="4" name="Rectangle 4">
            <a:extLst>
              <a:ext uri="{FF2B5EF4-FFF2-40B4-BE49-F238E27FC236}">
                <a16:creationId xmlns:a16="http://schemas.microsoft.com/office/drawing/2014/main" id="{B3A74F84-B481-4F53-BE17-E43950EA185B}"/>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a:extLst>
              <a:ext uri="{FF2B5EF4-FFF2-40B4-BE49-F238E27FC236}">
                <a16:creationId xmlns:a16="http://schemas.microsoft.com/office/drawing/2014/main" id="{8588CDD1-92A0-42D6-A4B7-071DD92FC120}"/>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a:extLst>
              <a:ext uri="{FF2B5EF4-FFF2-40B4-BE49-F238E27FC236}">
                <a16:creationId xmlns:a16="http://schemas.microsoft.com/office/drawing/2014/main" id="{25092168-9240-4A92-B98F-2EDB5981F821}"/>
              </a:ext>
            </a:extLst>
          </p:cNvPr>
          <p:cNvSpPr>
            <a:spLocks noGrp="1" noChangeArrowheads="1"/>
          </p:cNvSpPr>
          <p:nvPr>
            <p:ph type="sldNum" sz="quarter" idx="12"/>
          </p:nvPr>
        </p:nvSpPr>
        <p:spPr>
          <a:ln/>
        </p:spPr>
        <p:txBody>
          <a:bodyPr/>
          <a:lstStyle>
            <a:lvl1pPr>
              <a:defRPr/>
            </a:lvl1pPr>
          </a:lstStyle>
          <a:p>
            <a:pPr>
              <a:defRPr/>
            </a:pPr>
            <a:fld id="{440AAA7A-DE74-47A5-B916-F908F68D1446}" type="slidenum">
              <a:rPr lang="cs-CZ" altLang="cs-CZ"/>
              <a:pPr>
                <a:defRPr/>
              </a:pPr>
              <a:t>‹#›</a:t>
            </a:fld>
            <a:endParaRPr lang="cs-CZ" altLang="cs-CZ"/>
          </a:p>
        </p:txBody>
      </p:sp>
    </p:spTree>
    <p:extLst>
      <p:ext uri="{BB962C8B-B14F-4D97-AF65-F5344CB8AC3E}">
        <p14:creationId xmlns:p14="http://schemas.microsoft.com/office/powerpoint/2010/main" val="509820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7FEF81FA-E304-4910-9F06-D1D70E55B9DB}"/>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a:extLst>
              <a:ext uri="{FF2B5EF4-FFF2-40B4-BE49-F238E27FC236}">
                <a16:creationId xmlns:a16="http://schemas.microsoft.com/office/drawing/2014/main" id="{5A419C88-8306-434C-889F-6D019AACB7DF}"/>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a:extLst>
              <a:ext uri="{FF2B5EF4-FFF2-40B4-BE49-F238E27FC236}">
                <a16:creationId xmlns:a16="http://schemas.microsoft.com/office/drawing/2014/main" id="{EB92E527-23D8-4BB9-8D0E-1565869CE20B}"/>
              </a:ext>
            </a:extLst>
          </p:cNvPr>
          <p:cNvSpPr>
            <a:spLocks noGrp="1" noChangeArrowheads="1"/>
          </p:cNvSpPr>
          <p:nvPr>
            <p:ph type="sldNum" sz="quarter" idx="12"/>
          </p:nvPr>
        </p:nvSpPr>
        <p:spPr>
          <a:ln/>
        </p:spPr>
        <p:txBody>
          <a:bodyPr/>
          <a:lstStyle>
            <a:lvl1pPr>
              <a:defRPr/>
            </a:lvl1pPr>
          </a:lstStyle>
          <a:p>
            <a:pPr>
              <a:defRPr/>
            </a:pPr>
            <a:fld id="{3FC2414C-9408-4197-8B57-B560AF88BBB5}" type="slidenum">
              <a:rPr lang="cs-CZ" altLang="cs-CZ"/>
              <a:pPr>
                <a:defRPr/>
              </a:pPr>
              <a:t>‹#›</a:t>
            </a:fld>
            <a:endParaRPr lang="cs-CZ" altLang="cs-CZ"/>
          </a:p>
        </p:txBody>
      </p:sp>
    </p:spTree>
    <p:extLst>
      <p:ext uri="{BB962C8B-B14F-4D97-AF65-F5344CB8AC3E}">
        <p14:creationId xmlns:p14="http://schemas.microsoft.com/office/powerpoint/2010/main" val="2383826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30238" y="365125"/>
            <a:ext cx="7886700" cy="1325563"/>
          </a:xfrm>
        </p:spPr>
        <p:txBody>
          <a:bodyPr/>
          <a:lstStyle/>
          <a:p>
            <a:r>
              <a:rPr lang="cs-CZ"/>
              <a:t>Kliknutím lze upravit styl.</a:t>
            </a:r>
          </a:p>
        </p:txBody>
      </p:sp>
      <p:sp>
        <p:nvSpPr>
          <p:cNvPr id="3" name="Zástupný symbol pro text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p:cNvSpPr>
            <a:spLocks noGrp="1"/>
          </p:cNvSpPr>
          <p:nvPr>
            <p:ph sz="half" idx="2"/>
          </p:nvPr>
        </p:nvSpPr>
        <p:spPr>
          <a:xfrm>
            <a:off x="630238" y="2505075"/>
            <a:ext cx="386873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p:cNvSpPr>
            <a:spLocks noGrp="1"/>
          </p:cNvSpPr>
          <p:nvPr>
            <p:ph sz="quarter" idx="4"/>
          </p:nvPr>
        </p:nvSpPr>
        <p:spPr>
          <a:xfrm>
            <a:off x="4629150" y="2505075"/>
            <a:ext cx="38877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16:creationId xmlns:a16="http://schemas.microsoft.com/office/drawing/2014/main" id="{3D522FCB-FDCF-4BD8-A58A-7A4BD732E38A}"/>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8" name="Rectangle 5">
            <a:extLst>
              <a:ext uri="{FF2B5EF4-FFF2-40B4-BE49-F238E27FC236}">
                <a16:creationId xmlns:a16="http://schemas.microsoft.com/office/drawing/2014/main" id="{EF06979D-71EF-42CE-9DCD-DACECAD42502}"/>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9" name="Rectangle 6">
            <a:extLst>
              <a:ext uri="{FF2B5EF4-FFF2-40B4-BE49-F238E27FC236}">
                <a16:creationId xmlns:a16="http://schemas.microsoft.com/office/drawing/2014/main" id="{5B064018-8302-4C50-AFC6-15B52B75FF13}"/>
              </a:ext>
            </a:extLst>
          </p:cNvPr>
          <p:cNvSpPr>
            <a:spLocks noGrp="1" noChangeArrowheads="1"/>
          </p:cNvSpPr>
          <p:nvPr>
            <p:ph type="sldNum" sz="quarter" idx="12"/>
          </p:nvPr>
        </p:nvSpPr>
        <p:spPr>
          <a:ln/>
        </p:spPr>
        <p:txBody>
          <a:bodyPr/>
          <a:lstStyle>
            <a:lvl1pPr>
              <a:defRPr/>
            </a:lvl1pPr>
          </a:lstStyle>
          <a:p>
            <a:pPr>
              <a:defRPr/>
            </a:pPr>
            <a:fld id="{A4594108-34A1-416B-A699-F13D45814BC2}" type="slidenum">
              <a:rPr lang="cs-CZ" altLang="cs-CZ"/>
              <a:pPr>
                <a:defRPr/>
              </a:pPr>
              <a:t>‹#›</a:t>
            </a:fld>
            <a:endParaRPr lang="cs-CZ" altLang="cs-CZ"/>
          </a:p>
        </p:txBody>
      </p:sp>
    </p:spTree>
    <p:extLst>
      <p:ext uri="{BB962C8B-B14F-4D97-AF65-F5344CB8AC3E}">
        <p14:creationId xmlns:p14="http://schemas.microsoft.com/office/powerpoint/2010/main" val="3627795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Rectangle 4">
            <a:extLst>
              <a:ext uri="{FF2B5EF4-FFF2-40B4-BE49-F238E27FC236}">
                <a16:creationId xmlns:a16="http://schemas.microsoft.com/office/drawing/2014/main" id="{BD72CDA6-DE40-4F66-A2B5-0888FE2458BD}"/>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4" name="Rectangle 5">
            <a:extLst>
              <a:ext uri="{FF2B5EF4-FFF2-40B4-BE49-F238E27FC236}">
                <a16:creationId xmlns:a16="http://schemas.microsoft.com/office/drawing/2014/main" id="{7FDB9711-4F28-48E7-B390-52DFD8F82888}"/>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5" name="Rectangle 6">
            <a:extLst>
              <a:ext uri="{FF2B5EF4-FFF2-40B4-BE49-F238E27FC236}">
                <a16:creationId xmlns:a16="http://schemas.microsoft.com/office/drawing/2014/main" id="{43A3A0BB-A667-49AA-B942-30BE592267C2}"/>
              </a:ext>
            </a:extLst>
          </p:cNvPr>
          <p:cNvSpPr>
            <a:spLocks noGrp="1" noChangeArrowheads="1"/>
          </p:cNvSpPr>
          <p:nvPr>
            <p:ph type="sldNum" sz="quarter" idx="12"/>
          </p:nvPr>
        </p:nvSpPr>
        <p:spPr>
          <a:ln/>
        </p:spPr>
        <p:txBody>
          <a:bodyPr/>
          <a:lstStyle>
            <a:lvl1pPr>
              <a:defRPr/>
            </a:lvl1pPr>
          </a:lstStyle>
          <a:p>
            <a:pPr>
              <a:defRPr/>
            </a:pPr>
            <a:fld id="{9C1FED04-BEB2-4FE2-A598-CD36FA642EFC}" type="slidenum">
              <a:rPr lang="cs-CZ" altLang="cs-CZ"/>
              <a:pPr>
                <a:defRPr/>
              </a:pPr>
              <a:t>‹#›</a:t>
            </a:fld>
            <a:endParaRPr lang="cs-CZ" altLang="cs-CZ"/>
          </a:p>
        </p:txBody>
      </p:sp>
    </p:spTree>
    <p:extLst>
      <p:ext uri="{BB962C8B-B14F-4D97-AF65-F5344CB8AC3E}">
        <p14:creationId xmlns:p14="http://schemas.microsoft.com/office/powerpoint/2010/main" val="1245747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89528D7-A735-48C5-A982-B59FF54D578A}"/>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3" name="Rectangle 5">
            <a:extLst>
              <a:ext uri="{FF2B5EF4-FFF2-40B4-BE49-F238E27FC236}">
                <a16:creationId xmlns:a16="http://schemas.microsoft.com/office/drawing/2014/main" id="{C6B35613-2AC5-45E9-A038-1E6C62341C37}"/>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4" name="Rectangle 6">
            <a:extLst>
              <a:ext uri="{FF2B5EF4-FFF2-40B4-BE49-F238E27FC236}">
                <a16:creationId xmlns:a16="http://schemas.microsoft.com/office/drawing/2014/main" id="{D26AEC80-E0CC-4902-A468-821D4BE62A9B}"/>
              </a:ext>
            </a:extLst>
          </p:cNvPr>
          <p:cNvSpPr>
            <a:spLocks noGrp="1" noChangeArrowheads="1"/>
          </p:cNvSpPr>
          <p:nvPr>
            <p:ph type="sldNum" sz="quarter" idx="12"/>
          </p:nvPr>
        </p:nvSpPr>
        <p:spPr>
          <a:ln/>
        </p:spPr>
        <p:txBody>
          <a:bodyPr/>
          <a:lstStyle>
            <a:lvl1pPr>
              <a:defRPr/>
            </a:lvl1pPr>
          </a:lstStyle>
          <a:p>
            <a:pPr>
              <a:defRPr/>
            </a:pPr>
            <a:fld id="{5797BB56-E191-413C-8FD9-9F834C5A39AD}" type="slidenum">
              <a:rPr lang="cs-CZ" altLang="cs-CZ"/>
              <a:pPr>
                <a:defRPr/>
              </a:pPr>
              <a:t>‹#›</a:t>
            </a:fld>
            <a:endParaRPr lang="cs-CZ" altLang="cs-CZ"/>
          </a:p>
        </p:txBody>
      </p:sp>
    </p:spTree>
    <p:extLst>
      <p:ext uri="{BB962C8B-B14F-4D97-AF65-F5344CB8AC3E}">
        <p14:creationId xmlns:p14="http://schemas.microsoft.com/office/powerpoint/2010/main" val="2734983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Rectangle 4">
            <a:extLst>
              <a:ext uri="{FF2B5EF4-FFF2-40B4-BE49-F238E27FC236}">
                <a16:creationId xmlns:a16="http://schemas.microsoft.com/office/drawing/2014/main" id="{D65E0CE4-2068-4F33-AF88-07D9A8549A49}"/>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a:extLst>
              <a:ext uri="{FF2B5EF4-FFF2-40B4-BE49-F238E27FC236}">
                <a16:creationId xmlns:a16="http://schemas.microsoft.com/office/drawing/2014/main" id="{210259D8-9E86-41DA-9616-A960111FE3CB}"/>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a:extLst>
              <a:ext uri="{FF2B5EF4-FFF2-40B4-BE49-F238E27FC236}">
                <a16:creationId xmlns:a16="http://schemas.microsoft.com/office/drawing/2014/main" id="{422077F0-5EF8-4B7D-ACBC-1AD4744AE025}"/>
              </a:ext>
            </a:extLst>
          </p:cNvPr>
          <p:cNvSpPr>
            <a:spLocks noGrp="1" noChangeArrowheads="1"/>
          </p:cNvSpPr>
          <p:nvPr>
            <p:ph type="sldNum" sz="quarter" idx="12"/>
          </p:nvPr>
        </p:nvSpPr>
        <p:spPr>
          <a:ln/>
        </p:spPr>
        <p:txBody>
          <a:bodyPr/>
          <a:lstStyle>
            <a:lvl1pPr>
              <a:defRPr/>
            </a:lvl1pPr>
          </a:lstStyle>
          <a:p>
            <a:pPr>
              <a:defRPr/>
            </a:pPr>
            <a:fld id="{58D93535-8D65-4821-BD07-10D6AE7F1EAB}" type="slidenum">
              <a:rPr lang="cs-CZ" altLang="cs-CZ"/>
              <a:pPr>
                <a:defRPr/>
              </a:pPr>
              <a:t>‹#›</a:t>
            </a:fld>
            <a:endParaRPr lang="cs-CZ" altLang="cs-CZ"/>
          </a:p>
        </p:txBody>
      </p:sp>
    </p:spTree>
    <p:extLst>
      <p:ext uri="{BB962C8B-B14F-4D97-AF65-F5344CB8AC3E}">
        <p14:creationId xmlns:p14="http://schemas.microsoft.com/office/powerpoint/2010/main" val="1288143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cs-CZ"/>
              <a:t>Kliknutím lze upravit styl.</a:t>
            </a:r>
          </a:p>
        </p:txBody>
      </p:sp>
      <p:sp>
        <p:nvSpPr>
          <p:cNvPr id="3" name="Zástupný symbol obrázku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Rectangle 4">
            <a:extLst>
              <a:ext uri="{FF2B5EF4-FFF2-40B4-BE49-F238E27FC236}">
                <a16:creationId xmlns:a16="http://schemas.microsoft.com/office/drawing/2014/main" id="{2FB74E9F-B717-4692-9D82-DC0CA66D5FE4}"/>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a:extLst>
              <a:ext uri="{FF2B5EF4-FFF2-40B4-BE49-F238E27FC236}">
                <a16:creationId xmlns:a16="http://schemas.microsoft.com/office/drawing/2014/main" id="{7E1B31B9-35CF-476F-A2D8-3022803D8C94}"/>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a:extLst>
              <a:ext uri="{FF2B5EF4-FFF2-40B4-BE49-F238E27FC236}">
                <a16:creationId xmlns:a16="http://schemas.microsoft.com/office/drawing/2014/main" id="{EDF3ED5A-5271-48AD-8A12-46F1463EEB31}"/>
              </a:ext>
            </a:extLst>
          </p:cNvPr>
          <p:cNvSpPr>
            <a:spLocks noGrp="1" noChangeArrowheads="1"/>
          </p:cNvSpPr>
          <p:nvPr>
            <p:ph type="sldNum" sz="quarter" idx="12"/>
          </p:nvPr>
        </p:nvSpPr>
        <p:spPr>
          <a:ln/>
        </p:spPr>
        <p:txBody>
          <a:bodyPr/>
          <a:lstStyle>
            <a:lvl1pPr>
              <a:defRPr/>
            </a:lvl1pPr>
          </a:lstStyle>
          <a:p>
            <a:pPr>
              <a:defRPr/>
            </a:pPr>
            <a:fld id="{AE2261E9-DA24-42A0-8D6E-CF6C71A8D3A7}" type="slidenum">
              <a:rPr lang="cs-CZ" altLang="cs-CZ"/>
              <a:pPr>
                <a:defRPr/>
              </a:pPr>
              <a:t>‹#›</a:t>
            </a:fld>
            <a:endParaRPr lang="cs-CZ" altLang="cs-CZ"/>
          </a:p>
        </p:txBody>
      </p:sp>
    </p:spTree>
    <p:extLst>
      <p:ext uri="{BB962C8B-B14F-4D97-AF65-F5344CB8AC3E}">
        <p14:creationId xmlns:p14="http://schemas.microsoft.com/office/powerpoint/2010/main" val="3245134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3BF8C86-6188-48C4-ADF5-01C5EA970D1A}"/>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Rectangle 3">
            <a:extLst>
              <a:ext uri="{FF2B5EF4-FFF2-40B4-BE49-F238E27FC236}">
                <a16:creationId xmlns:a16="http://schemas.microsoft.com/office/drawing/2014/main" id="{B9168206-FD0A-4614-A664-E5042DBFEF68}"/>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8" name="Rectangle 4">
            <a:extLst>
              <a:ext uri="{FF2B5EF4-FFF2-40B4-BE49-F238E27FC236}">
                <a16:creationId xmlns:a16="http://schemas.microsoft.com/office/drawing/2014/main" id="{A9AF0D8D-53FB-483F-8958-77ADF2A0F6EC}"/>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defRPr>
            </a:lvl1pPr>
          </a:lstStyle>
          <a:p>
            <a:pPr>
              <a:defRPr/>
            </a:pPr>
            <a:endParaRPr lang="cs-CZ" altLang="cs-CZ"/>
          </a:p>
        </p:txBody>
      </p:sp>
      <p:sp>
        <p:nvSpPr>
          <p:cNvPr id="1029" name="Rectangle 5">
            <a:extLst>
              <a:ext uri="{FF2B5EF4-FFF2-40B4-BE49-F238E27FC236}">
                <a16:creationId xmlns:a16="http://schemas.microsoft.com/office/drawing/2014/main" id="{10C3015F-87BB-40C0-8077-32650E4CBEFB}"/>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defRPr>
            </a:lvl1pPr>
          </a:lstStyle>
          <a:p>
            <a:pPr>
              <a:defRPr/>
            </a:pPr>
            <a:endParaRPr lang="cs-CZ" altLang="cs-CZ"/>
          </a:p>
        </p:txBody>
      </p:sp>
      <p:sp>
        <p:nvSpPr>
          <p:cNvPr id="1030" name="Rectangle 6">
            <a:extLst>
              <a:ext uri="{FF2B5EF4-FFF2-40B4-BE49-F238E27FC236}">
                <a16:creationId xmlns:a16="http://schemas.microsoft.com/office/drawing/2014/main" id="{AFA0A933-53C0-471B-8D74-B07E43A027C8}"/>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E10FFDCC-3F24-464D-82C1-BCC425834DA9}"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phys.org/news/2016-04-unmarried-births-norm-western-europe.html#jCp"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58.emf"/></Relationships>
</file>

<file path=ppt/slides/_rels/slide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www.czso.cz/csu/sldb" TargetMode="External"/><Relationship Id="rId2" Type="http://schemas.openxmlformats.org/officeDocument/2006/relationships/hyperlink" Target="https://www.czso.cz/" TargetMode="External"/><Relationship Id="rId1" Type="http://schemas.openxmlformats.org/officeDocument/2006/relationships/slideLayout" Target="../slideLayouts/slideLayout12.xml"/><Relationship Id="rId4" Type="http://schemas.openxmlformats.org/officeDocument/2006/relationships/hyperlink" Target="http://archiv.soc.cas.cz/"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FCB65F-95CF-4269-ABB5-0C1CE0991430}"/>
              </a:ext>
            </a:extLst>
          </p:cNvPr>
          <p:cNvSpPr>
            <a:spLocks noGrp="1"/>
          </p:cNvSpPr>
          <p:nvPr>
            <p:ph type="ctrTitle"/>
          </p:nvPr>
        </p:nvSpPr>
        <p:spPr>
          <a:xfrm>
            <a:off x="611560" y="2276872"/>
            <a:ext cx="7461448" cy="3816424"/>
          </a:xfrm>
        </p:spPr>
        <p:txBody>
          <a:bodyPr/>
          <a:lstStyle/>
          <a:p>
            <a:r>
              <a:rPr lang="cs-CZ" sz="4800" b="1" dirty="0"/>
              <a:t>Sociologie rodiny</a:t>
            </a:r>
            <a:br>
              <a:rPr lang="cs-CZ" sz="4800" b="1" dirty="0"/>
            </a:br>
            <a:r>
              <a:rPr lang="cs-CZ" sz="4800" b="1" dirty="0"/>
              <a:t>kombinované studium hodina 2</a:t>
            </a:r>
            <a:br>
              <a:rPr lang="cs-CZ" sz="4800" b="1" dirty="0"/>
            </a:br>
            <a:br>
              <a:rPr lang="cs-CZ" dirty="0"/>
            </a:br>
            <a:r>
              <a:rPr lang="cs-CZ" sz="4400" dirty="0"/>
              <a:t>Vstup do dospělosti, </a:t>
            </a:r>
            <a:br>
              <a:rPr lang="cs-CZ" sz="4400" dirty="0"/>
            </a:br>
            <a:r>
              <a:rPr lang="cs-CZ" sz="4400" dirty="0"/>
              <a:t>Sňatečnost a párování,</a:t>
            </a:r>
            <a:br>
              <a:rPr lang="cs-CZ" sz="4400" dirty="0"/>
            </a:br>
            <a:r>
              <a:rPr lang="cs-CZ" sz="4400" dirty="0"/>
              <a:t>Rodičovství</a:t>
            </a:r>
            <a:endParaRPr lang="cs-CZ" dirty="0"/>
          </a:p>
        </p:txBody>
      </p:sp>
    </p:spTree>
    <p:extLst>
      <p:ext uri="{BB962C8B-B14F-4D97-AF65-F5344CB8AC3E}">
        <p14:creationId xmlns:p14="http://schemas.microsoft.com/office/powerpoint/2010/main" val="98946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s://www.demogr.mpg.de/media/5193_main.png">
            <a:extLst>
              <a:ext uri="{FF2B5EF4-FFF2-40B4-BE49-F238E27FC236}">
                <a16:creationId xmlns:a16="http://schemas.microsoft.com/office/drawing/2014/main" id="{BB586F81-F150-4823-82CE-F51A15C43A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41288"/>
            <a:ext cx="9136063"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Zástupný symbol pro číslo snímku 1">
            <a:extLst>
              <a:ext uri="{FF2B5EF4-FFF2-40B4-BE49-F238E27FC236}">
                <a16:creationId xmlns:a16="http://schemas.microsoft.com/office/drawing/2014/main" id="{F7E63089-C6C0-4F2B-994C-C1014ED51177}"/>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F7D52E8-B8EA-4823-A2B3-C9FCD216F2CE}" type="slidenum">
              <a:rPr lang="cs-CZ" altLang="cs-CZ" sz="1400" smtClean="0"/>
              <a:pPr>
                <a:spcBef>
                  <a:spcPct val="0"/>
                </a:spcBef>
                <a:buFontTx/>
                <a:buNone/>
              </a:pPr>
              <a:t>10</a:t>
            </a:fld>
            <a:endParaRPr lang="cs-CZ" altLang="cs-CZ" sz="1400"/>
          </a:p>
        </p:txBody>
      </p:sp>
      <p:sp>
        <p:nvSpPr>
          <p:cNvPr id="21508" name="Obdélník 1">
            <a:extLst>
              <a:ext uri="{FF2B5EF4-FFF2-40B4-BE49-F238E27FC236}">
                <a16:creationId xmlns:a16="http://schemas.microsoft.com/office/drawing/2014/main" id="{9A467E3D-BBD7-43E5-97B4-B88F5E9C01FF}"/>
              </a:ext>
            </a:extLst>
          </p:cNvPr>
          <p:cNvSpPr>
            <a:spLocks noChangeArrowheads="1"/>
          </p:cNvSpPr>
          <p:nvPr/>
        </p:nvSpPr>
        <p:spPr bwMode="auto">
          <a:xfrm>
            <a:off x="250825" y="5749925"/>
            <a:ext cx="675163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100">
                <a:solidFill>
                  <a:srgbClr val="000000"/>
                </a:solidFill>
              </a:rPr>
              <a:t>From the Golden Age of Marriage to today: The development of non-marital birth from 1960 to 2010 in different parts of Europe. Source: Statistical Offices, Eurostat, UN Statistical Yearbook, Europarat (2005), Decroly and Vanlaer (1991). Atlas de la population européenne. Brussels: Editions de l’Université de Bruxelles. Credit: MPI for Demographic Research</a:t>
            </a:r>
            <a:br>
              <a:rPr lang="cs-CZ" altLang="cs-CZ" sz="1100"/>
            </a:br>
            <a:br>
              <a:rPr lang="cs-CZ" altLang="cs-CZ" sz="1100"/>
            </a:br>
            <a:r>
              <a:rPr lang="cs-CZ" altLang="cs-CZ" sz="1100">
                <a:solidFill>
                  <a:srgbClr val="000000"/>
                </a:solidFill>
              </a:rPr>
              <a:t>Read more at: </a:t>
            </a:r>
            <a:r>
              <a:rPr lang="cs-CZ" altLang="cs-CZ" sz="1100">
                <a:solidFill>
                  <a:srgbClr val="313D57"/>
                </a:solidFill>
                <a:hlinkClick r:id="rId3"/>
              </a:rPr>
              <a:t>https://phys.org/news/2016-04-unmarried-births-norm-western-europe.html#jCp</a:t>
            </a:r>
            <a:endParaRPr lang="cs-CZ" altLang="cs-CZ" sz="11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a:extLst>
              <a:ext uri="{FF2B5EF4-FFF2-40B4-BE49-F238E27FC236}">
                <a16:creationId xmlns:a16="http://schemas.microsoft.com/office/drawing/2014/main" id="{B823DB33-E568-4D09-9876-F4645BE51E77}"/>
              </a:ext>
            </a:extLst>
          </p:cNvPr>
          <p:cNvSpPr>
            <a:spLocks noChangeArrowheads="1"/>
          </p:cNvSpPr>
          <p:nvPr/>
        </p:nvSpPr>
        <p:spPr bwMode="auto">
          <a:xfrm>
            <a:off x="257175" y="62420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900">
                <a:solidFill>
                  <a:srgbClr val="000000"/>
                </a:solidFill>
                <a:latin typeface="Verdana" panose="020B0604030504040204" pitchFamily="34" charset="0"/>
              </a:rPr>
              <a:t>  </a:t>
            </a:r>
            <a:endParaRPr lang="cs-CZ" altLang="cs-CZ" sz="600"/>
          </a:p>
          <a:p>
            <a:pPr>
              <a:spcBef>
                <a:spcPct val="0"/>
              </a:spcBef>
              <a:buFontTx/>
              <a:buNone/>
            </a:pPr>
            <a:r>
              <a:rPr lang="cs-CZ" altLang="cs-CZ" sz="700">
                <a:solidFill>
                  <a:srgbClr val="000000"/>
                </a:solidFill>
                <a:latin typeface="Verdana" panose="020B0604030504040204" pitchFamily="34" charset="0"/>
              </a:rPr>
              <a:t>Fig. 1: From the Golden Age of Marriage to today: The development of non-marital birth from 1960 to 2010 in different parts of Europe.</a:t>
            </a:r>
            <a:endParaRPr lang="cs-CZ" altLang="cs-CZ" sz="600"/>
          </a:p>
          <a:p>
            <a:pPr>
              <a:spcBef>
                <a:spcPct val="0"/>
              </a:spcBef>
              <a:buFontTx/>
              <a:buNone/>
            </a:pPr>
            <a:r>
              <a:rPr lang="cs-CZ" altLang="cs-CZ" sz="700">
                <a:solidFill>
                  <a:srgbClr val="666666"/>
                </a:solidFill>
              </a:rPr>
              <a:t>© </a:t>
            </a:r>
            <a:r>
              <a:rPr lang="cs-CZ" altLang="cs-CZ" sz="700">
                <a:solidFill>
                  <a:srgbClr val="666666"/>
                </a:solidFill>
                <a:latin typeface="Verdana" panose="020B0604030504040204" pitchFamily="34" charset="0"/>
              </a:rPr>
              <a:t>Statistical Offices, Eurostat, UN Statistical Yearbook, Europarat (2005), Decroly and Vanlaer (1991). Atlas de la population europ</a:t>
            </a:r>
            <a:r>
              <a:rPr lang="cs-CZ" altLang="cs-CZ" sz="700">
                <a:solidFill>
                  <a:srgbClr val="666666"/>
                </a:solidFill>
              </a:rPr>
              <a:t>é</a:t>
            </a:r>
            <a:r>
              <a:rPr lang="cs-CZ" altLang="cs-CZ" sz="700">
                <a:solidFill>
                  <a:srgbClr val="666666"/>
                </a:solidFill>
                <a:latin typeface="Verdana" panose="020B0604030504040204" pitchFamily="34" charset="0"/>
              </a:rPr>
              <a:t>enne. Brussels: Editions de l</a:t>
            </a:r>
            <a:r>
              <a:rPr lang="cs-CZ" altLang="cs-CZ" sz="700">
                <a:solidFill>
                  <a:srgbClr val="666666"/>
                </a:solidFill>
              </a:rPr>
              <a:t>’</a:t>
            </a:r>
            <a:r>
              <a:rPr lang="cs-CZ" altLang="cs-CZ" sz="700">
                <a:solidFill>
                  <a:srgbClr val="666666"/>
                </a:solidFill>
                <a:latin typeface="Verdana" panose="020B0604030504040204" pitchFamily="34" charset="0"/>
              </a:rPr>
              <a:t>Universit</a:t>
            </a:r>
            <a:r>
              <a:rPr lang="cs-CZ" altLang="cs-CZ" sz="700">
                <a:solidFill>
                  <a:srgbClr val="666666"/>
                </a:solidFill>
              </a:rPr>
              <a:t>é</a:t>
            </a:r>
            <a:r>
              <a:rPr lang="cs-CZ" altLang="cs-CZ" sz="700">
                <a:solidFill>
                  <a:srgbClr val="666666"/>
                </a:solidFill>
                <a:latin typeface="Verdana" panose="020B0604030504040204" pitchFamily="34" charset="0"/>
              </a:rPr>
              <a:t> de Bruxelles</a:t>
            </a:r>
            <a:endParaRPr lang="cs-CZ" altLang="cs-CZ" sz="32900">
              <a:solidFill>
                <a:srgbClr val="000000"/>
              </a:solidFill>
              <a:latin typeface="Verdana" panose="020B0604030504040204" pitchFamily="34" charset="0"/>
            </a:endParaRPr>
          </a:p>
        </p:txBody>
      </p:sp>
      <p:pic>
        <p:nvPicPr>
          <p:cNvPr id="22531" name="Picture 2" descr="https://www.demogr.mpg.de/media/5191_main.png">
            <a:extLst>
              <a:ext uri="{FF2B5EF4-FFF2-40B4-BE49-F238E27FC236}">
                <a16:creationId xmlns:a16="http://schemas.microsoft.com/office/drawing/2014/main" id="{94B5555C-7098-4196-B1D1-C62BA9B6CD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6238" y="11113"/>
            <a:ext cx="5616575" cy="624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Zástupný symbol pro číslo snímku 1">
            <a:extLst>
              <a:ext uri="{FF2B5EF4-FFF2-40B4-BE49-F238E27FC236}">
                <a16:creationId xmlns:a16="http://schemas.microsoft.com/office/drawing/2014/main" id="{89F6166E-972A-43BC-B24E-060881D3D09B}"/>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05EE83B-1780-4E79-A8B5-793D4CC2E549}" type="slidenum">
              <a:rPr lang="cs-CZ" altLang="cs-CZ" sz="1400" smtClean="0"/>
              <a:pPr>
                <a:spcBef>
                  <a:spcPct val="0"/>
                </a:spcBef>
                <a:buFontTx/>
                <a:buNone/>
              </a:pPr>
              <a:t>11</a:t>
            </a:fld>
            <a:endParaRPr lang="cs-CZ" altLang="cs-CZ" sz="1400"/>
          </a:p>
        </p:txBody>
      </p:sp>
      <p:sp>
        <p:nvSpPr>
          <p:cNvPr id="22533" name="TextovéPole 1">
            <a:extLst>
              <a:ext uri="{FF2B5EF4-FFF2-40B4-BE49-F238E27FC236}">
                <a16:creationId xmlns:a16="http://schemas.microsoft.com/office/drawing/2014/main" id="{1E81E9B6-926A-4D3A-A6F2-84042D81585F}"/>
              </a:ext>
            </a:extLst>
          </p:cNvPr>
          <p:cNvSpPr txBox="1">
            <a:spLocks noChangeArrowheads="1"/>
          </p:cNvSpPr>
          <p:nvPr/>
        </p:nvSpPr>
        <p:spPr bwMode="auto">
          <a:xfrm>
            <a:off x="239713" y="1196975"/>
            <a:ext cx="23034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a:t>Podíl narozených mimo manželství – regiony Evropy 2007</a:t>
            </a:r>
          </a:p>
          <a:p>
            <a:pPr>
              <a:spcBef>
                <a:spcPct val="0"/>
              </a:spcBef>
              <a:buFontTx/>
              <a:buNone/>
            </a:pPr>
            <a:endParaRPr lang="cs-CZ" altLang="cs-CZ" sz="18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D8458A88-1EAD-4A8F-9E63-17F42E9FD428}"/>
              </a:ext>
            </a:extLst>
          </p:cNvPr>
          <p:cNvSpPr>
            <a:spLocks noChangeArrowheads="1"/>
          </p:cNvSpPr>
          <p:nvPr/>
        </p:nvSpPr>
        <p:spPr bwMode="auto">
          <a:xfrm>
            <a:off x="0" y="0"/>
            <a:ext cx="9144000" cy="1052513"/>
          </a:xfrm>
          <a:prstGeom prst="rect">
            <a:avLst/>
          </a:prstGeom>
          <a:solidFill>
            <a:srgbClr val="1B324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23555" name="AutoShape 2" descr="Výsledek obrázku pro edmund husserl">
            <a:extLst>
              <a:ext uri="{FF2B5EF4-FFF2-40B4-BE49-F238E27FC236}">
                <a16:creationId xmlns:a16="http://schemas.microsoft.com/office/drawing/2014/main" id="{F1BC7E37-1B05-41F9-8F9D-C870D3A023F2}"/>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23556" name="AutoShape 3" descr="Výsledek obrázku pro edmund husserl">
            <a:extLst>
              <a:ext uri="{FF2B5EF4-FFF2-40B4-BE49-F238E27FC236}">
                <a16:creationId xmlns:a16="http://schemas.microsoft.com/office/drawing/2014/main" id="{8787B619-2FD3-4D3F-885C-3540DC6D1839}"/>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23557" name="Text Box 5">
            <a:extLst>
              <a:ext uri="{FF2B5EF4-FFF2-40B4-BE49-F238E27FC236}">
                <a16:creationId xmlns:a16="http://schemas.microsoft.com/office/drawing/2014/main" id="{D7E06D82-12C1-47BB-81EF-78F3F282A1FD}"/>
              </a:ext>
            </a:extLst>
          </p:cNvPr>
          <p:cNvSpPr txBox="1">
            <a:spLocks noChangeArrowheads="1"/>
          </p:cNvSpPr>
          <p:nvPr/>
        </p:nvSpPr>
        <p:spPr bwMode="auto">
          <a:xfrm>
            <a:off x="395288" y="333375"/>
            <a:ext cx="8424862" cy="6370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cs-CZ" altLang="cs-CZ" sz="2400" b="1" dirty="0">
                <a:solidFill>
                  <a:schemeClr val="accent3"/>
                </a:solidFill>
              </a:rPr>
              <a:t>Proč? Vysvětlení proměny vstupu do dospělosti...</a:t>
            </a:r>
          </a:p>
          <a:p>
            <a:pPr eaLnBrk="1" hangingPunct="1">
              <a:spcBef>
                <a:spcPct val="0"/>
              </a:spcBef>
              <a:buFontTx/>
              <a:buNone/>
              <a:defRPr/>
            </a:pPr>
            <a:endParaRPr lang="cs-CZ" altLang="cs-CZ" sz="2400" b="1" dirty="0"/>
          </a:p>
          <a:p>
            <a:pPr eaLnBrk="1" hangingPunct="1">
              <a:spcBef>
                <a:spcPct val="0"/>
              </a:spcBef>
              <a:buFontTx/>
              <a:buNone/>
              <a:defRPr/>
            </a:pPr>
            <a:r>
              <a:rPr lang="cs-CZ" altLang="cs-CZ" sz="2400" b="1" dirty="0"/>
              <a:t>Vzdělání</a:t>
            </a:r>
          </a:p>
          <a:p>
            <a:pPr eaLnBrk="1" hangingPunct="1">
              <a:spcBef>
                <a:spcPct val="0"/>
              </a:spcBef>
              <a:buFontTx/>
              <a:buNone/>
              <a:defRPr/>
            </a:pPr>
            <a:r>
              <a:rPr lang="cs-CZ" altLang="cs-CZ" sz="2400" b="1" dirty="0"/>
              <a:t> - otevřenost terciárního vzdělávání</a:t>
            </a:r>
          </a:p>
          <a:p>
            <a:pPr eaLnBrk="1" hangingPunct="1">
              <a:spcBef>
                <a:spcPct val="0"/>
              </a:spcBef>
              <a:buFontTx/>
              <a:buNone/>
              <a:defRPr/>
            </a:pPr>
            <a:endParaRPr lang="cs-CZ" altLang="cs-CZ" sz="2400" b="1" dirty="0"/>
          </a:p>
          <a:p>
            <a:pPr eaLnBrk="1" hangingPunct="1">
              <a:spcBef>
                <a:spcPct val="0"/>
              </a:spcBef>
              <a:buFontTx/>
              <a:buNone/>
              <a:defRPr/>
            </a:pPr>
            <a:r>
              <a:rPr lang="cs-CZ" altLang="cs-CZ" sz="2400" b="1" dirty="0"/>
              <a:t>Trh práce</a:t>
            </a:r>
          </a:p>
          <a:p>
            <a:pPr eaLnBrk="1" hangingPunct="1">
              <a:spcBef>
                <a:spcPct val="0"/>
              </a:spcBef>
              <a:buFontTx/>
              <a:buNone/>
              <a:defRPr/>
            </a:pPr>
            <a:r>
              <a:rPr lang="cs-CZ" altLang="cs-CZ" sz="2400" b="1" dirty="0"/>
              <a:t> - nutnost zapojit se během vzdělávání</a:t>
            </a:r>
          </a:p>
          <a:p>
            <a:pPr eaLnBrk="1" hangingPunct="1">
              <a:spcBef>
                <a:spcPct val="0"/>
              </a:spcBef>
              <a:buFontTx/>
              <a:buNone/>
              <a:defRPr/>
            </a:pPr>
            <a:endParaRPr lang="cs-CZ" altLang="cs-CZ" sz="2400" b="1" dirty="0"/>
          </a:p>
          <a:p>
            <a:pPr eaLnBrk="1" hangingPunct="1">
              <a:spcBef>
                <a:spcPct val="0"/>
              </a:spcBef>
              <a:buFontTx/>
              <a:buNone/>
              <a:defRPr/>
            </a:pPr>
            <a:r>
              <a:rPr lang="cs-CZ" altLang="cs-CZ" sz="2400" b="1" dirty="0"/>
              <a:t>Trh s nemovitostmi</a:t>
            </a:r>
          </a:p>
          <a:p>
            <a:pPr eaLnBrk="1" hangingPunct="1">
              <a:spcBef>
                <a:spcPct val="0"/>
              </a:spcBef>
              <a:buFontTx/>
              <a:buNone/>
              <a:defRPr/>
            </a:pPr>
            <a:r>
              <a:rPr lang="cs-CZ" altLang="cs-CZ" sz="2400" b="1" dirty="0"/>
              <a:t> - finanční zátěž, ideální bydlení</a:t>
            </a:r>
          </a:p>
          <a:p>
            <a:pPr eaLnBrk="1" hangingPunct="1">
              <a:spcBef>
                <a:spcPct val="0"/>
              </a:spcBef>
              <a:buFontTx/>
              <a:buNone/>
              <a:defRPr/>
            </a:pPr>
            <a:endParaRPr lang="cs-CZ" altLang="cs-CZ" sz="2400" b="1" dirty="0"/>
          </a:p>
          <a:p>
            <a:pPr eaLnBrk="1" hangingPunct="1">
              <a:spcBef>
                <a:spcPct val="0"/>
              </a:spcBef>
              <a:buFontTx/>
              <a:buNone/>
              <a:defRPr/>
            </a:pPr>
            <a:r>
              <a:rPr lang="cs-CZ" altLang="cs-CZ" sz="2400" b="1" dirty="0"/>
              <a:t>De/stigmatizace a sekularizace</a:t>
            </a:r>
          </a:p>
          <a:p>
            <a:pPr eaLnBrk="1" hangingPunct="1">
              <a:spcBef>
                <a:spcPct val="0"/>
              </a:spcBef>
              <a:buFontTx/>
              <a:buNone/>
              <a:defRPr/>
            </a:pPr>
            <a:r>
              <a:rPr lang="cs-CZ" altLang="cs-CZ" sz="2400" b="1" dirty="0"/>
              <a:t> - ztráta závaznosti tradičních vzorců jednání</a:t>
            </a:r>
          </a:p>
          <a:p>
            <a:pPr eaLnBrk="1" hangingPunct="1">
              <a:spcBef>
                <a:spcPct val="0"/>
              </a:spcBef>
              <a:buFontTx/>
              <a:buNone/>
              <a:defRPr/>
            </a:pPr>
            <a:endParaRPr lang="cs-CZ" altLang="cs-CZ" sz="2400" b="1" dirty="0"/>
          </a:p>
          <a:p>
            <a:pPr eaLnBrk="1" hangingPunct="1">
              <a:spcBef>
                <a:spcPct val="0"/>
              </a:spcBef>
              <a:buFontTx/>
              <a:buNone/>
              <a:defRPr/>
            </a:pPr>
            <a:r>
              <a:rPr lang="cs-CZ" altLang="cs-CZ" sz="2400" b="1" dirty="0"/>
              <a:t>Individualizace</a:t>
            </a:r>
          </a:p>
          <a:p>
            <a:pPr eaLnBrk="1" hangingPunct="1">
              <a:spcBef>
                <a:spcPct val="0"/>
              </a:spcBef>
              <a:buFontTx/>
              <a:buNone/>
              <a:defRPr/>
            </a:pPr>
            <a:r>
              <a:rPr lang="cs-CZ" altLang="cs-CZ" sz="2400" b="1" dirty="0"/>
              <a:t> - životní dráha jako výraz individuality</a:t>
            </a:r>
          </a:p>
          <a:p>
            <a:pPr eaLnBrk="1" hangingPunct="1">
              <a:spcBef>
                <a:spcPct val="0"/>
              </a:spcBef>
              <a:buFontTx/>
              <a:buNone/>
              <a:defRPr/>
            </a:pPr>
            <a:endParaRPr lang="cs-CZ" altLang="cs-CZ" sz="2400" b="1" dirty="0"/>
          </a:p>
        </p:txBody>
      </p:sp>
      <p:sp>
        <p:nvSpPr>
          <p:cNvPr id="23558" name="Zástupný symbol pro číslo snímku 1">
            <a:extLst>
              <a:ext uri="{FF2B5EF4-FFF2-40B4-BE49-F238E27FC236}">
                <a16:creationId xmlns:a16="http://schemas.microsoft.com/office/drawing/2014/main" id="{E4DC2094-AE41-4975-983A-50FDA4F3EB85}"/>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6EB6D08-EA6A-4D58-AD16-64837297FD0F}" type="slidenum">
              <a:rPr lang="cs-CZ" altLang="cs-CZ" sz="1400" smtClean="0"/>
              <a:pPr>
                <a:spcBef>
                  <a:spcPct val="0"/>
                </a:spcBef>
                <a:buFontTx/>
                <a:buNone/>
              </a:pPr>
              <a:t>12</a:t>
            </a:fld>
            <a:endParaRPr lang="cs-CZ" altLang="cs-CZ" sz="14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descr="Výsledek obrázku pro edmund husserl">
            <a:extLst>
              <a:ext uri="{FF2B5EF4-FFF2-40B4-BE49-F238E27FC236}">
                <a16:creationId xmlns:a16="http://schemas.microsoft.com/office/drawing/2014/main" id="{DD2519CD-852F-4668-9F53-CBE36D04C31F}"/>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25603" name="AutoShape 3" descr="Výsledek obrázku pro edmund husserl">
            <a:extLst>
              <a:ext uri="{FF2B5EF4-FFF2-40B4-BE49-F238E27FC236}">
                <a16:creationId xmlns:a16="http://schemas.microsoft.com/office/drawing/2014/main" id="{9E7E4385-654D-4F3B-A06F-89AADD3108FE}"/>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25604" name="Text Box 5">
            <a:extLst>
              <a:ext uri="{FF2B5EF4-FFF2-40B4-BE49-F238E27FC236}">
                <a16:creationId xmlns:a16="http://schemas.microsoft.com/office/drawing/2014/main" id="{2E59918E-3F17-4F82-8DF8-B7A3A6BA46E0}"/>
              </a:ext>
            </a:extLst>
          </p:cNvPr>
          <p:cNvSpPr txBox="1">
            <a:spLocks noChangeArrowheads="1"/>
          </p:cNvSpPr>
          <p:nvPr/>
        </p:nvSpPr>
        <p:spPr bwMode="auto">
          <a:xfrm>
            <a:off x="395288" y="333375"/>
            <a:ext cx="8424862" cy="563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2400" b="1"/>
          </a:p>
          <a:p>
            <a:pPr eaLnBrk="1" hangingPunct="1">
              <a:spcBef>
                <a:spcPct val="0"/>
              </a:spcBef>
              <a:buFontTx/>
              <a:buNone/>
            </a:pPr>
            <a:r>
              <a:rPr lang="cs-CZ" altLang="cs-CZ" sz="2400" b="1"/>
              <a:t>JEFFREY ARNETT </a:t>
            </a:r>
          </a:p>
          <a:p>
            <a:pPr eaLnBrk="1" hangingPunct="1">
              <a:spcBef>
                <a:spcPct val="0"/>
              </a:spcBef>
              <a:buFontTx/>
              <a:buNone/>
            </a:pPr>
            <a:endParaRPr lang="cs-CZ" altLang="cs-CZ" sz="2400" b="1"/>
          </a:p>
          <a:p>
            <a:pPr eaLnBrk="1" hangingPunct="1">
              <a:spcBef>
                <a:spcPct val="0"/>
              </a:spcBef>
              <a:buFontTx/>
              <a:buNone/>
            </a:pPr>
            <a:r>
              <a:rPr lang="cs-CZ" altLang="cs-CZ" sz="2400" b="1"/>
              <a:t>„EMERGING ADULTHOOD“ </a:t>
            </a:r>
          </a:p>
          <a:p>
            <a:pPr eaLnBrk="1" hangingPunct="1">
              <a:spcBef>
                <a:spcPct val="0"/>
              </a:spcBef>
              <a:buFontTx/>
              <a:buNone/>
            </a:pPr>
            <a:r>
              <a:rPr lang="cs-CZ" altLang="cs-CZ" sz="2400" b="1"/>
              <a:t>(VYNOŘUJÍCÍ SE DOSPĚLOST)</a:t>
            </a:r>
          </a:p>
          <a:p>
            <a:pPr eaLnBrk="1" hangingPunct="1">
              <a:spcBef>
                <a:spcPct val="0"/>
              </a:spcBef>
              <a:buFontTx/>
              <a:buNone/>
            </a:pPr>
            <a:endParaRPr lang="cs-CZ" altLang="cs-CZ" sz="2400" b="1"/>
          </a:p>
          <a:p>
            <a:pPr eaLnBrk="1" hangingPunct="1">
              <a:spcBef>
                <a:spcPct val="0"/>
              </a:spcBef>
              <a:buFontTx/>
              <a:buNone/>
            </a:pPr>
            <a:r>
              <a:rPr lang="cs-CZ" altLang="cs-CZ" sz="2400" b="1"/>
              <a:t>HYPOTETICKY NOVÁ FÁZE ŽIVOTA MEZI ADOLESCENCÍ A DOSPĚLOSTÍ</a:t>
            </a:r>
          </a:p>
          <a:p>
            <a:pPr eaLnBrk="1" hangingPunct="1">
              <a:spcBef>
                <a:spcPct val="0"/>
              </a:spcBef>
              <a:buFontTx/>
              <a:buNone/>
            </a:pPr>
            <a:endParaRPr lang="cs-CZ" altLang="cs-CZ" sz="2400" b="1"/>
          </a:p>
          <a:p>
            <a:pPr eaLnBrk="1" hangingPunct="1">
              <a:spcBef>
                <a:spcPct val="0"/>
              </a:spcBef>
              <a:buFontTx/>
              <a:buNone/>
            </a:pPr>
            <a:r>
              <a:rPr lang="cs-CZ" altLang="cs-CZ" sz="2400" b="1"/>
              <a:t>Charakteristická: </a:t>
            </a:r>
          </a:p>
          <a:p>
            <a:pPr eaLnBrk="1" hangingPunct="1">
              <a:spcBef>
                <a:spcPct val="0"/>
              </a:spcBef>
              <a:buFontTx/>
              <a:buNone/>
            </a:pPr>
            <a:r>
              <a:rPr lang="cs-CZ" altLang="cs-CZ" sz="2400" b="1"/>
              <a:t>Rozsáhlými možnostmi</a:t>
            </a:r>
          </a:p>
          <a:p>
            <a:pPr eaLnBrk="1" hangingPunct="1">
              <a:spcBef>
                <a:spcPct val="0"/>
              </a:spcBef>
              <a:buFontTx/>
              <a:buNone/>
            </a:pPr>
            <a:r>
              <a:rPr lang="cs-CZ" altLang="cs-CZ" sz="2400" b="1"/>
              <a:t>Rozmanitými životními styly</a:t>
            </a:r>
          </a:p>
          <a:p>
            <a:pPr eaLnBrk="1" hangingPunct="1">
              <a:spcBef>
                <a:spcPct val="0"/>
              </a:spcBef>
              <a:buFontTx/>
              <a:buNone/>
            </a:pPr>
            <a:r>
              <a:rPr lang="cs-CZ" altLang="cs-CZ" sz="2400" b="1"/>
              <a:t>Hledáním rolí, identity</a:t>
            </a:r>
          </a:p>
          <a:p>
            <a:pPr eaLnBrk="1" hangingPunct="1">
              <a:spcBef>
                <a:spcPct val="0"/>
              </a:spcBef>
              <a:buFontTx/>
              <a:buNone/>
            </a:pPr>
            <a:r>
              <a:rPr lang="cs-CZ" altLang="cs-CZ" sz="2400" b="1"/>
              <a:t>Rozmanitými partnerskými situacemi</a:t>
            </a:r>
          </a:p>
          <a:p>
            <a:pPr eaLnBrk="1" hangingPunct="1">
              <a:spcBef>
                <a:spcPct val="0"/>
              </a:spcBef>
              <a:buFontTx/>
              <a:buNone/>
            </a:pPr>
            <a:endParaRPr lang="cs-CZ" altLang="cs-CZ" sz="2400" b="1"/>
          </a:p>
        </p:txBody>
      </p:sp>
      <p:pic>
        <p:nvPicPr>
          <p:cNvPr id="25605" name="Picture 2" descr="Výsledek obrázku pro JEFFREY ARNETT">
            <a:extLst>
              <a:ext uri="{FF2B5EF4-FFF2-40B4-BE49-F238E27FC236}">
                <a16:creationId xmlns:a16="http://schemas.microsoft.com/office/drawing/2014/main" id="{CA32FA13-3CAE-4E5C-BBCD-074BC7C7A8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8738" y="3149600"/>
            <a:ext cx="2259012" cy="341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4" descr="Výsledek obrázku pro JEFFREY ARNETT">
            <a:extLst>
              <a:ext uri="{FF2B5EF4-FFF2-40B4-BE49-F238E27FC236}">
                <a16:creationId xmlns:a16="http://schemas.microsoft.com/office/drawing/2014/main" id="{B7EA3734-CFB9-42BC-895A-18050F6C00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8738" y="333375"/>
            <a:ext cx="2735262"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Zástupný symbol pro číslo snímku 1">
            <a:extLst>
              <a:ext uri="{FF2B5EF4-FFF2-40B4-BE49-F238E27FC236}">
                <a16:creationId xmlns:a16="http://schemas.microsoft.com/office/drawing/2014/main" id="{28E156D5-E248-45F2-B748-B05041B10247}"/>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532F0E4-4754-47B0-AFB5-3B59131F3A32}" type="slidenum">
              <a:rPr lang="cs-CZ" altLang="cs-CZ" sz="1400" smtClean="0"/>
              <a:pPr>
                <a:spcBef>
                  <a:spcPct val="0"/>
                </a:spcBef>
                <a:buFontTx/>
                <a:buNone/>
              </a:pPr>
              <a:t>13</a:t>
            </a:fld>
            <a:endParaRPr lang="cs-CZ" altLang="cs-CZ" sz="14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DE18F159-06AA-4B04-AFA3-5DF8B535E0CD}"/>
              </a:ext>
            </a:extLst>
          </p:cNvPr>
          <p:cNvSpPr>
            <a:spLocks noChangeArrowheads="1"/>
          </p:cNvSpPr>
          <p:nvPr/>
        </p:nvSpPr>
        <p:spPr bwMode="auto">
          <a:xfrm>
            <a:off x="0" y="0"/>
            <a:ext cx="9144000" cy="1268413"/>
          </a:xfrm>
          <a:prstGeom prst="rect">
            <a:avLst/>
          </a:prstGeom>
          <a:solidFill>
            <a:srgbClr val="1B324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2" name="Obdélník 1">
            <a:extLst>
              <a:ext uri="{FF2B5EF4-FFF2-40B4-BE49-F238E27FC236}">
                <a16:creationId xmlns:a16="http://schemas.microsoft.com/office/drawing/2014/main" id="{4E3FC5A9-2A76-4278-ABE1-AF1A2C685855}"/>
              </a:ext>
            </a:extLst>
          </p:cNvPr>
          <p:cNvSpPr/>
          <p:nvPr/>
        </p:nvSpPr>
        <p:spPr>
          <a:xfrm>
            <a:off x="323850" y="620713"/>
            <a:ext cx="8280400" cy="5694362"/>
          </a:xfrm>
          <a:prstGeom prst="rect">
            <a:avLst/>
          </a:prstGeom>
        </p:spPr>
        <p:txBody>
          <a:bodyPr>
            <a:spAutoFit/>
          </a:bodyPr>
          <a:lstStyle/>
          <a:p>
            <a:pPr>
              <a:defRPr/>
            </a:pPr>
            <a:r>
              <a:rPr lang="cs-CZ" sz="2800" b="1" dirty="0">
                <a:solidFill>
                  <a:schemeClr val="accent3"/>
                </a:solidFill>
                <a:latin typeface="Arial" charset="0"/>
              </a:rPr>
              <a:t>SDT: SECOND DEMOGRAPHIC TRANSITION</a:t>
            </a:r>
          </a:p>
          <a:p>
            <a:pPr>
              <a:defRPr/>
            </a:pPr>
            <a:endParaRPr lang="cs-CZ" sz="2800" b="1" dirty="0">
              <a:latin typeface="Arial" charset="0"/>
            </a:endParaRPr>
          </a:p>
          <a:p>
            <a:pPr>
              <a:defRPr/>
            </a:pPr>
            <a:r>
              <a:rPr lang="cs-CZ" sz="2800" b="1" dirty="0">
                <a:latin typeface="Arial" charset="0"/>
              </a:rPr>
              <a:t>Západní svět, třetí třetina dvacátého století:</a:t>
            </a:r>
          </a:p>
          <a:p>
            <a:pPr>
              <a:defRPr/>
            </a:pPr>
            <a:endParaRPr lang="cs-CZ" sz="2800" b="1" dirty="0">
              <a:latin typeface="Arial" charset="0"/>
            </a:endParaRPr>
          </a:p>
          <a:p>
            <a:pPr marL="457200" indent="-457200">
              <a:lnSpc>
                <a:spcPct val="150000"/>
              </a:lnSpc>
              <a:buFont typeface="Arial" panose="020B0604020202020204" pitchFamily="34" charset="0"/>
              <a:buChar char="•"/>
              <a:defRPr/>
            </a:pPr>
            <a:r>
              <a:rPr lang="cs-CZ" sz="2800" b="1" dirty="0">
                <a:latin typeface="Arial" charset="0"/>
              </a:rPr>
              <a:t>Změny časování – odkládání sňatků, porodů</a:t>
            </a:r>
          </a:p>
          <a:p>
            <a:pPr marL="457200" indent="-457200">
              <a:lnSpc>
                <a:spcPct val="150000"/>
              </a:lnSpc>
              <a:buFont typeface="Arial" panose="020B0604020202020204" pitchFamily="34" charset="0"/>
              <a:buChar char="•"/>
              <a:defRPr/>
            </a:pPr>
            <a:r>
              <a:rPr lang="cs-CZ" sz="2800" b="1" dirty="0">
                <a:latin typeface="Arial" charset="0"/>
              </a:rPr>
              <a:t>Pokles plodnosti pod úroveň prosté reprodukce</a:t>
            </a:r>
          </a:p>
          <a:p>
            <a:pPr marL="457200" indent="-457200">
              <a:lnSpc>
                <a:spcPct val="150000"/>
              </a:lnSpc>
              <a:buFont typeface="Arial" panose="020B0604020202020204" pitchFamily="34" charset="0"/>
              <a:buChar char="•"/>
              <a:defRPr/>
            </a:pPr>
            <a:r>
              <a:rPr lang="cs-CZ" sz="2800" b="1" dirty="0">
                <a:latin typeface="Arial" charset="0"/>
              </a:rPr>
              <a:t>Nárůst rodičovství mimo manželství</a:t>
            </a:r>
          </a:p>
          <a:p>
            <a:pPr marL="457200" indent="-457200">
              <a:lnSpc>
                <a:spcPct val="150000"/>
              </a:lnSpc>
              <a:buFont typeface="Arial" panose="020B0604020202020204" pitchFamily="34" charset="0"/>
              <a:buChar char="•"/>
              <a:defRPr/>
            </a:pPr>
            <a:r>
              <a:rPr lang="cs-CZ" sz="2800" b="1" dirty="0">
                <a:latin typeface="Arial" charset="0"/>
              </a:rPr>
              <a:t>Nárůst kohabitací a alternativ</a:t>
            </a:r>
          </a:p>
          <a:p>
            <a:pPr marL="457200" indent="-457200">
              <a:lnSpc>
                <a:spcPct val="150000"/>
              </a:lnSpc>
              <a:buFont typeface="Arial" panose="020B0604020202020204" pitchFamily="34" charset="0"/>
              <a:buChar char="•"/>
              <a:defRPr/>
            </a:pPr>
            <a:r>
              <a:rPr lang="cs-CZ" sz="2800" b="1" dirty="0">
                <a:latin typeface="Arial" charset="0"/>
              </a:rPr>
              <a:t>Nestabilita partnerství</a:t>
            </a:r>
          </a:p>
        </p:txBody>
      </p:sp>
      <p:sp>
        <p:nvSpPr>
          <p:cNvPr id="27652" name="Zástupný symbol pro číslo snímku 2">
            <a:extLst>
              <a:ext uri="{FF2B5EF4-FFF2-40B4-BE49-F238E27FC236}">
                <a16:creationId xmlns:a16="http://schemas.microsoft.com/office/drawing/2014/main" id="{FDB287D2-DEAB-4174-A050-94E5C7635DE4}"/>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F69D059-0A5A-4CD3-8EC0-074CF88EC0A1}" type="slidenum">
              <a:rPr lang="cs-CZ" altLang="cs-CZ" sz="1400" smtClean="0"/>
              <a:pPr>
                <a:spcBef>
                  <a:spcPct val="0"/>
                </a:spcBef>
                <a:buFontTx/>
                <a:buNone/>
              </a:pPr>
              <a:t>14</a:t>
            </a:fld>
            <a:endParaRPr lang="cs-CZ" altLang="cs-CZ" sz="14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s://upload.wikimedia.org/wikipedia/commons/thumb/2/20/Demographic-Transition-5-countries.png/1920px-Demographic-Transition-5-countries.png">
            <a:extLst>
              <a:ext uri="{FF2B5EF4-FFF2-40B4-BE49-F238E27FC236}">
                <a16:creationId xmlns:a16="http://schemas.microsoft.com/office/drawing/2014/main" id="{70F899C5-452A-48E1-A62C-9D1F91F868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65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Zástupný symbol pro číslo snímku 1">
            <a:extLst>
              <a:ext uri="{FF2B5EF4-FFF2-40B4-BE49-F238E27FC236}">
                <a16:creationId xmlns:a16="http://schemas.microsoft.com/office/drawing/2014/main" id="{2ACB07D6-AA77-47E6-91D7-52C7E40BCA7D}"/>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C8A0866-009B-4AA6-BEA9-EB9A89766EDC}" type="slidenum">
              <a:rPr lang="cs-CZ" altLang="cs-CZ" sz="1400" smtClean="0"/>
              <a:pPr>
                <a:spcBef>
                  <a:spcPct val="0"/>
                </a:spcBef>
                <a:buFontTx/>
                <a:buNone/>
              </a:pPr>
              <a:t>15</a:t>
            </a:fld>
            <a:endParaRPr lang="cs-CZ" altLang="cs-CZ" sz="14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Výsledek obrázku pro proměna intimity">
            <a:extLst>
              <a:ext uri="{FF2B5EF4-FFF2-40B4-BE49-F238E27FC236}">
                <a16:creationId xmlns:a16="http://schemas.microsoft.com/office/drawing/2014/main" id="{309121F5-6E97-4FE7-9221-7CCCAC5F64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1744" y="3386087"/>
            <a:ext cx="2251075" cy="3459162"/>
          </a:xfrm>
          <a:prstGeom prst="rect">
            <a:avLst/>
          </a:prstGeom>
          <a:noFill/>
          <a:ln>
            <a:noFill/>
          </a:ln>
          <a:scene3d>
            <a:camera prst="isometricOffAxis1Right"/>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Podnadpis 2">
            <a:extLst>
              <a:ext uri="{FF2B5EF4-FFF2-40B4-BE49-F238E27FC236}">
                <a16:creationId xmlns:a16="http://schemas.microsoft.com/office/drawing/2014/main" id="{41EE2534-3E9C-4468-BA0D-3408F2F0A700}"/>
              </a:ext>
            </a:extLst>
          </p:cNvPr>
          <p:cNvSpPr>
            <a:spLocks noGrp="1" noChangeArrowheads="1"/>
          </p:cNvSpPr>
          <p:nvPr>
            <p:ph type="subTitle" idx="1"/>
          </p:nvPr>
        </p:nvSpPr>
        <p:spPr>
          <a:xfrm>
            <a:off x="4067175" y="1484313"/>
            <a:ext cx="4868863" cy="4564062"/>
          </a:xfrm>
        </p:spPr>
        <p:txBody>
          <a:bodyPr/>
          <a:lstStyle/>
          <a:p>
            <a:r>
              <a:rPr lang="cs-CZ" altLang="cs-CZ" b="1"/>
              <a:t>Anthony Giddens</a:t>
            </a:r>
          </a:p>
          <a:p>
            <a:r>
              <a:rPr lang="cs-CZ" altLang="cs-CZ"/>
              <a:t>(* 1938)</a:t>
            </a:r>
          </a:p>
          <a:p>
            <a:endParaRPr lang="cs-CZ" altLang="cs-CZ"/>
          </a:p>
          <a:p>
            <a:r>
              <a:rPr lang="cs-CZ" altLang="cs-CZ"/>
              <a:t>Proměna intimity</a:t>
            </a:r>
          </a:p>
          <a:p>
            <a:r>
              <a:rPr lang="cs-CZ" altLang="cs-CZ"/>
              <a:t>(1992)</a:t>
            </a:r>
          </a:p>
          <a:p>
            <a:r>
              <a:rPr lang="cs-CZ" altLang="cs-CZ"/>
              <a:t>Kniha ukazuje, jak se v dějinách proměňuje pojetí lásky a partnerských vztahů. </a:t>
            </a:r>
          </a:p>
          <a:p>
            <a:endParaRPr lang="cs-CZ" altLang="cs-CZ"/>
          </a:p>
          <a:p>
            <a:endParaRPr lang="cs-CZ" altLang="cs-CZ"/>
          </a:p>
        </p:txBody>
      </p:sp>
      <p:pic>
        <p:nvPicPr>
          <p:cNvPr id="30724" name="Picture 2" descr="Výsledek obrázku pro transformation of intimacy">
            <a:extLst>
              <a:ext uri="{FF2B5EF4-FFF2-40B4-BE49-F238E27FC236}">
                <a16:creationId xmlns:a16="http://schemas.microsoft.com/office/drawing/2014/main" id="{F6E1B12A-29F9-4FDC-A33F-B175219F04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4187"/>
            <a:ext cx="2286000" cy="3421062"/>
          </a:xfrm>
          <a:prstGeom prst="rect">
            <a:avLst/>
          </a:prstGeom>
          <a:noFill/>
          <a:ln>
            <a:noFill/>
          </a:ln>
          <a:effectLst>
            <a:outerShdw blurRad="50800" dist="38100" dir="2700000" algn="tl" rotWithShape="0">
              <a:prstClr val="black">
                <a:alpha val="40000"/>
              </a:prstClr>
            </a:outerShdw>
          </a:effectLst>
          <a:scene3d>
            <a:camera prst="isometricOffAxis1Right"/>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Rectangle 2">
            <a:extLst>
              <a:ext uri="{FF2B5EF4-FFF2-40B4-BE49-F238E27FC236}">
                <a16:creationId xmlns:a16="http://schemas.microsoft.com/office/drawing/2014/main" id="{1553CCAE-C392-45C7-8BCF-DC341E39EF53}"/>
              </a:ext>
            </a:extLst>
          </p:cNvPr>
          <p:cNvSpPr>
            <a:spLocks noChangeArrowheads="1"/>
          </p:cNvSpPr>
          <p:nvPr/>
        </p:nvSpPr>
        <p:spPr bwMode="auto">
          <a:xfrm>
            <a:off x="0" y="0"/>
            <a:ext cx="9144000" cy="1052513"/>
          </a:xfrm>
          <a:prstGeom prst="rect">
            <a:avLst/>
          </a:prstGeom>
          <a:solidFill>
            <a:srgbClr val="1B324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29702" name="Obdélník 3">
            <a:extLst>
              <a:ext uri="{FF2B5EF4-FFF2-40B4-BE49-F238E27FC236}">
                <a16:creationId xmlns:a16="http://schemas.microsoft.com/office/drawing/2014/main" id="{0F5A423E-B334-44A2-B464-2AF7BB5006F1}"/>
              </a:ext>
            </a:extLst>
          </p:cNvPr>
          <p:cNvSpPr>
            <a:spLocks noChangeArrowheads="1"/>
          </p:cNvSpPr>
          <p:nvPr/>
        </p:nvSpPr>
        <p:spPr bwMode="auto">
          <a:xfrm>
            <a:off x="385763" y="287338"/>
            <a:ext cx="822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2800" b="1">
                <a:solidFill>
                  <a:schemeClr val="bg1"/>
                </a:solidFill>
                <a:latin typeface="Tahoma" panose="020B0604030504040204" pitchFamily="34" charset="0"/>
              </a:rPr>
              <a:t>PROMĚNA INTIMITY – VÝVOJ POJETÍ LÁSKY</a:t>
            </a:r>
            <a:endParaRPr lang="cs-CZ" altLang="cs-CZ" sz="2800">
              <a:solidFill>
                <a:schemeClr val="bg1"/>
              </a:solidFill>
            </a:endParaRPr>
          </a:p>
        </p:txBody>
      </p:sp>
      <p:pic>
        <p:nvPicPr>
          <p:cNvPr id="29703" name="Picture 2" descr="Výsledek obrázku pro giddens transformation of intimacy">
            <a:extLst>
              <a:ext uri="{FF2B5EF4-FFF2-40B4-BE49-F238E27FC236}">
                <a16:creationId xmlns:a16="http://schemas.microsoft.com/office/drawing/2014/main" id="{16341D24-8A9A-4670-BC43-F396464AF7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25538"/>
            <a:ext cx="3843338" cy="215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Zástupný symbol pro číslo snímku 1">
            <a:extLst>
              <a:ext uri="{FF2B5EF4-FFF2-40B4-BE49-F238E27FC236}">
                <a16:creationId xmlns:a16="http://schemas.microsoft.com/office/drawing/2014/main" id="{F7CBEF5B-BDC8-45EE-8750-4AE3D37E27C1}"/>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7E47A5A-A417-4DBF-916D-2733E3A74435}" type="slidenum">
              <a:rPr lang="cs-CZ" altLang="cs-CZ" sz="1400" smtClean="0"/>
              <a:pPr>
                <a:spcBef>
                  <a:spcPct val="0"/>
                </a:spcBef>
                <a:buFontTx/>
                <a:buNone/>
              </a:pPr>
              <a:t>16</a:t>
            </a:fld>
            <a:endParaRPr lang="cs-CZ" altLang="cs-CZ" sz="14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Obrázek 4">
            <a:extLst>
              <a:ext uri="{FF2B5EF4-FFF2-40B4-BE49-F238E27FC236}">
                <a16:creationId xmlns:a16="http://schemas.microsoft.com/office/drawing/2014/main" id="{4A40BE86-518C-4081-9C96-3744C6FF34FC}"/>
              </a:ext>
            </a:extLst>
          </p:cNvPr>
          <p:cNvPicPr>
            <a:picLocks noChangeAspect="1"/>
          </p:cNvPicPr>
          <p:nvPr/>
        </p:nvPicPr>
        <p:blipFill>
          <a:blip r:embed="rId2">
            <a:extLst>
              <a:ext uri="{28A0092B-C50C-407E-A947-70E740481C1C}">
                <a14:useLocalDpi xmlns:a14="http://schemas.microsoft.com/office/drawing/2010/main" val="0"/>
              </a:ext>
            </a:extLst>
          </a:blip>
          <a:srcRect l="22783" r="7910"/>
          <a:stretch>
            <a:fillRect/>
          </a:stretch>
        </p:blipFill>
        <p:spPr bwMode="auto">
          <a:xfrm>
            <a:off x="7437438" y="3178175"/>
            <a:ext cx="1706562" cy="329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2" descr="Výsledek obrázku pro medieval love">
            <a:extLst>
              <a:ext uri="{FF2B5EF4-FFF2-40B4-BE49-F238E27FC236}">
                <a16:creationId xmlns:a16="http://schemas.microsoft.com/office/drawing/2014/main" id="{3B6E209E-50C9-4883-975D-B2F6754467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388" y="468313"/>
            <a:ext cx="35433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Obrázek 3">
            <a:extLst>
              <a:ext uri="{FF2B5EF4-FFF2-40B4-BE49-F238E27FC236}">
                <a16:creationId xmlns:a16="http://schemas.microsoft.com/office/drawing/2014/main" id="{0848F746-3C08-4EA7-B6BA-163A06FB56C9}"/>
              </a:ext>
            </a:extLst>
          </p:cNvPr>
          <p:cNvPicPr>
            <a:picLocks noChangeAspect="1"/>
          </p:cNvPicPr>
          <p:nvPr/>
        </p:nvPicPr>
        <p:blipFill>
          <a:blip r:embed="rId4">
            <a:extLst>
              <a:ext uri="{28A0092B-C50C-407E-A947-70E740481C1C}">
                <a14:useLocalDpi xmlns:a14="http://schemas.microsoft.com/office/drawing/2010/main" val="0"/>
              </a:ext>
            </a:extLst>
          </a:blip>
          <a:srcRect r="8188"/>
          <a:stretch>
            <a:fillRect/>
          </a:stretch>
        </p:blipFill>
        <p:spPr bwMode="auto">
          <a:xfrm>
            <a:off x="2586038" y="3179763"/>
            <a:ext cx="4830762"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Obrázek 1">
            <a:extLst>
              <a:ext uri="{FF2B5EF4-FFF2-40B4-BE49-F238E27FC236}">
                <a16:creationId xmlns:a16="http://schemas.microsoft.com/office/drawing/2014/main" id="{DCC7563A-C73F-45B6-8E88-AEC1796521D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3178175"/>
            <a:ext cx="2565400" cy="329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4" descr="Výsledek obrázku pro medieval love">
            <a:extLst>
              <a:ext uri="{FF2B5EF4-FFF2-40B4-BE49-F238E27FC236}">
                <a16:creationId xmlns:a16="http://schemas.microsoft.com/office/drawing/2014/main" id="{5C8E0B5C-41EF-4BAF-9B0D-19678802D9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35475" y="468313"/>
            <a:ext cx="1541463"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6" descr="Související obrázek">
            <a:extLst>
              <a:ext uri="{FF2B5EF4-FFF2-40B4-BE49-F238E27FC236}">
                <a16:creationId xmlns:a16="http://schemas.microsoft.com/office/drawing/2014/main" id="{1A9E033D-6FC7-4D0B-BCE0-4EE897FD2E0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61075" y="468313"/>
            <a:ext cx="308292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VÃ½sledek obrÃ¡zku pro vÄÄnÃ½ svit neposkvrnÄnÃ© mysli">
            <a:extLst>
              <a:ext uri="{FF2B5EF4-FFF2-40B4-BE49-F238E27FC236}">
                <a16:creationId xmlns:a16="http://schemas.microsoft.com/office/drawing/2014/main" id="{1CC4EEA5-D6D6-4217-A380-6F026FE423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0" y="393700"/>
            <a:ext cx="6334125"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4" descr="VÃ½sledek obrÃ¡zku pro vÄÄnÃ½ svit neposkvrnÄnÃ© mysli">
            <a:extLst>
              <a:ext uri="{FF2B5EF4-FFF2-40B4-BE49-F238E27FC236}">
                <a16:creationId xmlns:a16="http://schemas.microsoft.com/office/drawing/2014/main" id="{FE4D3BD1-F00C-4D11-9485-CEE1AEA4D9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0063" y="4140200"/>
            <a:ext cx="4605337"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6" descr="VÃ½sledek obrÃ¡zku pro vÄÄnÃ½ svit neposkvrnÄnÃ© mysli">
            <a:extLst>
              <a:ext uri="{FF2B5EF4-FFF2-40B4-BE49-F238E27FC236}">
                <a16:creationId xmlns:a16="http://schemas.microsoft.com/office/drawing/2014/main" id="{59E003F6-157B-428E-B645-B1328ECFA4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00" y="3249613"/>
            <a:ext cx="352425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Podnadpis 2">
            <a:extLst>
              <a:ext uri="{FF2B5EF4-FFF2-40B4-BE49-F238E27FC236}">
                <a16:creationId xmlns:a16="http://schemas.microsoft.com/office/drawing/2014/main" id="{294268CB-E459-43F4-925B-5E1DFF5B9D67}"/>
              </a:ext>
            </a:extLst>
          </p:cNvPr>
          <p:cNvSpPr>
            <a:spLocks noGrp="1" noChangeArrowheads="1"/>
          </p:cNvSpPr>
          <p:nvPr>
            <p:ph type="subTitle" idx="1"/>
          </p:nvPr>
        </p:nvSpPr>
        <p:spPr>
          <a:xfrm>
            <a:off x="2338388" y="1336675"/>
            <a:ext cx="6327775" cy="5476875"/>
          </a:xfrm>
        </p:spPr>
        <p:txBody>
          <a:bodyPr/>
          <a:lstStyle/>
          <a:p>
            <a:pPr algn="l"/>
            <a:r>
              <a:rPr lang="cs-CZ" altLang="cs-CZ" b="1"/>
              <a:t>Intimita</a:t>
            </a:r>
            <a:r>
              <a:rPr lang="cs-CZ" altLang="cs-CZ"/>
              <a:t>: vznik specifického sociálního pole z nějž čerpá legitimitu jednání odkazující k romantické lásce</a:t>
            </a:r>
          </a:p>
          <a:p>
            <a:endParaRPr lang="cs-CZ" altLang="cs-CZ"/>
          </a:p>
          <a:p>
            <a:pPr algn="l"/>
            <a:r>
              <a:rPr lang="cs-CZ" altLang="cs-CZ"/>
              <a:t>Koncepty:</a:t>
            </a:r>
          </a:p>
          <a:p>
            <a:pPr algn="l"/>
            <a:r>
              <a:rPr lang="cs-CZ" altLang="cs-CZ" b="1"/>
              <a:t>Romantická láska </a:t>
            </a:r>
            <a:r>
              <a:rPr lang="cs-CZ" altLang="cs-CZ"/>
              <a:t>(romantic love)</a:t>
            </a:r>
          </a:p>
          <a:p>
            <a:pPr algn="l"/>
            <a:endParaRPr lang="cs-CZ" altLang="cs-CZ" b="1"/>
          </a:p>
          <a:p>
            <a:pPr algn="l"/>
            <a:r>
              <a:rPr lang="cs-CZ" altLang="cs-CZ" b="1"/>
              <a:t>Splývavá láska</a:t>
            </a:r>
            <a:r>
              <a:rPr lang="cs-CZ" altLang="cs-CZ"/>
              <a:t> (confluent love)</a:t>
            </a:r>
          </a:p>
          <a:p>
            <a:pPr algn="l"/>
            <a:endParaRPr lang="cs-CZ" altLang="cs-CZ"/>
          </a:p>
          <a:p>
            <a:pPr algn="l"/>
            <a:r>
              <a:rPr lang="cs-CZ" altLang="cs-CZ" b="1"/>
              <a:t>Čistý vztah </a:t>
            </a:r>
            <a:r>
              <a:rPr lang="cs-CZ" altLang="cs-CZ"/>
              <a:t>(pure relationship)</a:t>
            </a:r>
          </a:p>
          <a:p>
            <a:pPr algn="l"/>
            <a:endParaRPr lang="cs-CZ" altLang="cs-CZ" b="1"/>
          </a:p>
          <a:p>
            <a:pPr algn="l"/>
            <a:r>
              <a:rPr lang="cs-CZ" altLang="cs-CZ" b="1"/>
              <a:t>Tvárná sexualita </a:t>
            </a:r>
            <a:r>
              <a:rPr lang="cs-CZ" altLang="cs-CZ"/>
              <a:t>(plastic sexuality)</a:t>
            </a:r>
          </a:p>
          <a:p>
            <a:endParaRPr lang="cs-CZ" altLang="cs-CZ"/>
          </a:p>
          <a:p>
            <a:endParaRPr lang="cs-CZ" altLang="cs-CZ"/>
          </a:p>
        </p:txBody>
      </p:sp>
      <p:sp>
        <p:nvSpPr>
          <p:cNvPr id="32771" name="Rectangle 2">
            <a:extLst>
              <a:ext uri="{FF2B5EF4-FFF2-40B4-BE49-F238E27FC236}">
                <a16:creationId xmlns:a16="http://schemas.microsoft.com/office/drawing/2014/main" id="{26087A61-FF48-42C9-AF37-2F5C15AF0227}"/>
              </a:ext>
            </a:extLst>
          </p:cNvPr>
          <p:cNvSpPr>
            <a:spLocks noChangeArrowheads="1"/>
          </p:cNvSpPr>
          <p:nvPr/>
        </p:nvSpPr>
        <p:spPr bwMode="auto">
          <a:xfrm>
            <a:off x="0" y="0"/>
            <a:ext cx="9144000" cy="1052513"/>
          </a:xfrm>
          <a:prstGeom prst="rect">
            <a:avLst/>
          </a:prstGeom>
          <a:solidFill>
            <a:srgbClr val="1B324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32772" name="Obdélník 3">
            <a:extLst>
              <a:ext uri="{FF2B5EF4-FFF2-40B4-BE49-F238E27FC236}">
                <a16:creationId xmlns:a16="http://schemas.microsoft.com/office/drawing/2014/main" id="{33A567AF-729F-4EF4-939A-C0C4ACD86257}"/>
              </a:ext>
            </a:extLst>
          </p:cNvPr>
          <p:cNvSpPr>
            <a:spLocks noChangeArrowheads="1"/>
          </p:cNvSpPr>
          <p:nvPr/>
        </p:nvSpPr>
        <p:spPr bwMode="auto">
          <a:xfrm>
            <a:off x="2538413" y="287338"/>
            <a:ext cx="3924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2800" b="1">
                <a:solidFill>
                  <a:schemeClr val="bg1"/>
                </a:solidFill>
                <a:latin typeface="Tahoma" panose="020B0604030504040204" pitchFamily="34" charset="0"/>
              </a:rPr>
              <a:t>PROMĚNA INTIMITY</a:t>
            </a:r>
            <a:endParaRPr lang="cs-CZ" altLang="cs-CZ" sz="2800">
              <a:solidFill>
                <a:schemeClr val="bg1"/>
              </a:solidFill>
            </a:endParaRPr>
          </a:p>
        </p:txBody>
      </p:sp>
      <p:pic>
        <p:nvPicPr>
          <p:cNvPr id="8" name="Picture 2" descr="Výsledek obrázku pro transformation of intimacy">
            <a:extLst>
              <a:ext uri="{FF2B5EF4-FFF2-40B4-BE49-F238E27FC236}">
                <a16:creationId xmlns:a16="http://schemas.microsoft.com/office/drawing/2014/main" id="{CAE9C4FC-14CA-4CE0-996B-9BD66E443A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336675"/>
            <a:ext cx="1844597" cy="2760490"/>
          </a:xfrm>
          <a:prstGeom prst="rect">
            <a:avLst/>
          </a:prstGeom>
          <a:noFill/>
          <a:ln>
            <a:noFill/>
          </a:ln>
          <a:effectLst>
            <a:outerShdw blurRad="50800" dist="38100" dir="2700000" algn="tl" rotWithShape="0">
              <a:prstClr val="black">
                <a:alpha val="40000"/>
              </a:prstClr>
            </a:outerShdw>
          </a:effectLst>
          <a:scene3d>
            <a:camera prst="isometricOffAxis1Right"/>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Zástupný symbol pro číslo snímku 1">
            <a:extLst>
              <a:ext uri="{FF2B5EF4-FFF2-40B4-BE49-F238E27FC236}">
                <a16:creationId xmlns:a16="http://schemas.microsoft.com/office/drawing/2014/main" id="{B7154477-9542-4E4F-9613-5A46DA307D4A}"/>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B3F1456-3173-4B4E-B4A0-921B176BD7C9}" type="slidenum">
              <a:rPr lang="cs-CZ" altLang="cs-CZ" sz="1400" smtClean="0"/>
              <a:pPr>
                <a:spcBef>
                  <a:spcPct val="0"/>
                </a:spcBef>
                <a:buFontTx/>
                <a:buNone/>
              </a:pPr>
              <a:t>19</a:t>
            </a:fld>
            <a:endParaRPr lang="cs-CZ" altLang="cs-CZ" sz="14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596AD42A-DCCB-49D8-A509-11E74C994FAB}"/>
              </a:ext>
            </a:extLst>
          </p:cNvPr>
          <p:cNvSpPr>
            <a:spLocks noChangeArrowheads="1"/>
          </p:cNvSpPr>
          <p:nvPr/>
        </p:nvSpPr>
        <p:spPr bwMode="auto">
          <a:xfrm>
            <a:off x="0" y="0"/>
            <a:ext cx="9144000" cy="908050"/>
          </a:xfrm>
          <a:prstGeom prst="rect">
            <a:avLst/>
          </a:prstGeom>
          <a:solidFill>
            <a:schemeClr val="accent6">
              <a:lumMod val="40000"/>
              <a:lumOff val="60000"/>
              <a:alpha val="75000"/>
            </a:schemeClr>
          </a:solidFill>
          <a:ln>
            <a:noFill/>
          </a:ln>
          <a:effectLst/>
        </p:spPr>
        <p:txBody>
          <a:bodyPr wrap="none" anchor="ctr"/>
          <a:lstStyle/>
          <a:p>
            <a:pPr eaLnBrk="1" hangingPunct="1">
              <a:defRPr/>
            </a:pPr>
            <a:endParaRPr lang="cs-CZ" dirty="0"/>
          </a:p>
        </p:txBody>
      </p:sp>
      <p:sp>
        <p:nvSpPr>
          <p:cNvPr id="4099" name="Text Box 3">
            <a:extLst>
              <a:ext uri="{FF2B5EF4-FFF2-40B4-BE49-F238E27FC236}">
                <a16:creationId xmlns:a16="http://schemas.microsoft.com/office/drawing/2014/main" id="{834915E4-ED1C-4C4F-A696-6F1CF135D3D5}"/>
              </a:ext>
            </a:extLst>
          </p:cNvPr>
          <p:cNvSpPr txBox="1">
            <a:spLocks noChangeArrowheads="1"/>
          </p:cNvSpPr>
          <p:nvPr/>
        </p:nvSpPr>
        <p:spPr bwMode="auto">
          <a:xfrm>
            <a:off x="1763713" y="138113"/>
            <a:ext cx="5976937" cy="76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4400" b="1">
                <a:latin typeface="Calibri" panose="020F0502020204030204" pitchFamily="34" charset="0"/>
                <a:cs typeface="Calibri" panose="020F0502020204030204" pitchFamily="34" charset="0"/>
              </a:rPr>
              <a:t>VSTUP DO DOSPĚLOSTI</a:t>
            </a:r>
            <a:endParaRPr lang="cs-CZ" altLang="cs-CZ" sz="2800" b="1"/>
          </a:p>
        </p:txBody>
      </p:sp>
      <p:sp>
        <p:nvSpPr>
          <p:cNvPr id="4100" name="Text Box 5">
            <a:extLst>
              <a:ext uri="{FF2B5EF4-FFF2-40B4-BE49-F238E27FC236}">
                <a16:creationId xmlns:a16="http://schemas.microsoft.com/office/drawing/2014/main" id="{4E8F0882-FA35-4232-A2E1-206496B070FA}"/>
              </a:ext>
            </a:extLst>
          </p:cNvPr>
          <p:cNvSpPr txBox="1">
            <a:spLocks noChangeArrowheads="1"/>
          </p:cNvSpPr>
          <p:nvPr/>
        </p:nvSpPr>
        <p:spPr bwMode="auto">
          <a:xfrm>
            <a:off x="539750" y="2133600"/>
            <a:ext cx="1841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2000" b="1">
              <a:latin typeface="Tahoma" panose="020B0604030504040204" pitchFamily="34" charset="0"/>
            </a:endParaRPr>
          </a:p>
        </p:txBody>
      </p:sp>
      <p:pic>
        <p:nvPicPr>
          <p:cNvPr id="4101" name="Picture 8" descr="Výsledek obrázku pro emerging adulthood">
            <a:extLst>
              <a:ext uri="{FF2B5EF4-FFF2-40B4-BE49-F238E27FC236}">
                <a16:creationId xmlns:a16="http://schemas.microsoft.com/office/drawing/2014/main" id="{368C3D57-8CD9-4015-BF91-61BE0AAAEF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168400"/>
            <a:ext cx="729615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Zástupný symbol pro číslo snímku 1">
            <a:extLst>
              <a:ext uri="{FF2B5EF4-FFF2-40B4-BE49-F238E27FC236}">
                <a16:creationId xmlns:a16="http://schemas.microsoft.com/office/drawing/2014/main" id="{A5F99E64-C434-4B9B-BFD5-7E767DFB72E6}"/>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4DCE62E-92A0-43C1-8827-1BE55D053FEE}" type="slidenum">
              <a:rPr lang="cs-CZ" altLang="cs-CZ" sz="1400" smtClean="0"/>
              <a:pPr>
                <a:spcBef>
                  <a:spcPct val="0"/>
                </a:spcBef>
                <a:buFontTx/>
                <a:buNone/>
              </a:pPr>
              <a:t>2</a:t>
            </a:fld>
            <a:endParaRPr lang="cs-CZ" altLang="cs-CZ" sz="14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DDA4A457-9005-416C-9C4B-5BE83D9C0E4D}"/>
              </a:ext>
            </a:extLst>
          </p:cNvPr>
          <p:cNvSpPr>
            <a:spLocks noChangeArrowheads="1"/>
          </p:cNvSpPr>
          <p:nvPr/>
        </p:nvSpPr>
        <p:spPr bwMode="auto">
          <a:xfrm>
            <a:off x="0" y="0"/>
            <a:ext cx="9144000" cy="908050"/>
          </a:xfrm>
          <a:prstGeom prst="rect">
            <a:avLst/>
          </a:prstGeom>
          <a:solidFill>
            <a:schemeClr val="accent6">
              <a:lumMod val="40000"/>
              <a:lumOff val="60000"/>
              <a:alpha val="75000"/>
            </a:schemeClr>
          </a:solidFill>
          <a:ln>
            <a:noFill/>
          </a:ln>
          <a:effectLst/>
        </p:spPr>
        <p:txBody>
          <a:bodyPr wrap="none" anchor="ctr"/>
          <a:lstStyle/>
          <a:p>
            <a:pPr eaLnBrk="1" hangingPunct="1">
              <a:defRPr/>
            </a:pPr>
            <a:endParaRPr lang="cs-CZ" dirty="0"/>
          </a:p>
        </p:txBody>
      </p:sp>
      <p:sp>
        <p:nvSpPr>
          <p:cNvPr id="4099" name="Text Box 3">
            <a:extLst>
              <a:ext uri="{FF2B5EF4-FFF2-40B4-BE49-F238E27FC236}">
                <a16:creationId xmlns:a16="http://schemas.microsoft.com/office/drawing/2014/main" id="{FE06996B-4802-4307-969B-AE00D5A53165}"/>
              </a:ext>
            </a:extLst>
          </p:cNvPr>
          <p:cNvSpPr txBox="1">
            <a:spLocks noChangeArrowheads="1"/>
          </p:cNvSpPr>
          <p:nvPr/>
        </p:nvSpPr>
        <p:spPr bwMode="auto">
          <a:xfrm>
            <a:off x="539750" y="138113"/>
            <a:ext cx="8208963" cy="76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4400" b="1">
                <a:latin typeface="Calibri" panose="020F0502020204030204" pitchFamily="34" charset="0"/>
                <a:cs typeface="Calibri" panose="020F0502020204030204" pitchFamily="34" charset="0"/>
              </a:rPr>
              <a:t>Čím je pro sociologii rodičovství</a:t>
            </a:r>
            <a:endParaRPr lang="cs-CZ" altLang="cs-CZ" sz="2800" b="1"/>
          </a:p>
        </p:txBody>
      </p:sp>
      <p:sp>
        <p:nvSpPr>
          <p:cNvPr id="4100" name="Text Box 5">
            <a:extLst>
              <a:ext uri="{FF2B5EF4-FFF2-40B4-BE49-F238E27FC236}">
                <a16:creationId xmlns:a16="http://schemas.microsoft.com/office/drawing/2014/main" id="{186CD0A8-0DB1-4084-A5E9-D3A0A838EF3D}"/>
              </a:ext>
            </a:extLst>
          </p:cNvPr>
          <p:cNvSpPr txBox="1">
            <a:spLocks noChangeArrowheads="1"/>
          </p:cNvSpPr>
          <p:nvPr/>
        </p:nvSpPr>
        <p:spPr bwMode="auto">
          <a:xfrm>
            <a:off x="539750" y="2133600"/>
            <a:ext cx="1841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2000" b="1">
              <a:latin typeface="Tahoma" panose="020B0604030504040204" pitchFamily="34" charset="0"/>
            </a:endParaRPr>
          </a:p>
        </p:txBody>
      </p:sp>
      <p:sp>
        <p:nvSpPr>
          <p:cNvPr id="4101" name="TextovéPole 1">
            <a:extLst>
              <a:ext uri="{FF2B5EF4-FFF2-40B4-BE49-F238E27FC236}">
                <a16:creationId xmlns:a16="http://schemas.microsoft.com/office/drawing/2014/main" id="{9E99F81F-0AD6-4F5E-AB45-B9537A3A996F}"/>
              </a:ext>
            </a:extLst>
          </p:cNvPr>
          <p:cNvSpPr txBox="1">
            <a:spLocks noChangeArrowheads="1"/>
          </p:cNvSpPr>
          <p:nvPr/>
        </p:nvSpPr>
        <p:spPr bwMode="auto">
          <a:xfrm>
            <a:off x="101962" y="1196752"/>
            <a:ext cx="9084538" cy="253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50000"/>
              </a:lnSpc>
              <a:spcBef>
                <a:spcPct val="0"/>
              </a:spcBef>
              <a:buFontTx/>
              <a:buNone/>
            </a:pPr>
            <a:r>
              <a:rPr lang="cs-CZ" altLang="cs-CZ" sz="1800" b="1" dirty="0"/>
              <a:t>Rodičovství jako biologická reprodukce</a:t>
            </a:r>
            <a:r>
              <a:rPr lang="cs-CZ" altLang="cs-CZ" sz="1800" dirty="0"/>
              <a:t> – stabilita a vývoj populací na daném území</a:t>
            </a:r>
          </a:p>
          <a:p>
            <a:pPr>
              <a:lnSpc>
                <a:spcPct val="150000"/>
              </a:lnSpc>
              <a:spcBef>
                <a:spcPct val="0"/>
              </a:spcBef>
              <a:buFontTx/>
              <a:buNone/>
            </a:pPr>
            <a:r>
              <a:rPr lang="cs-CZ" altLang="cs-CZ" sz="1800" b="1" dirty="0"/>
              <a:t>Rodičovství jako sociální reprodukce</a:t>
            </a:r>
            <a:r>
              <a:rPr lang="cs-CZ" altLang="cs-CZ" sz="1800" dirty="0"/>
              <a:t> – mezigenerační přenos</a:t>
            </a:r>
          </a:p>
          <a:p>
            <a:pPr>
              <a:lnSpc>
                <a:spcPct val="150000"/>
              </a:lnSpc>
              <a:spcBef>
                <a:spcPct val="0"/>
              </a:spcBef>
              <a:buFontTx/>
              <a:buNone/>
            </a:pPr>
            <a:r>
              <a:rPr lang="cs-CZ" altLang="cs-CZ" sz="1800" b="1" dirty="0"/>
              <a:t>Rodičovství jako mechanismy socializace </a:t>
            </a:r>
            <a:r>
              <a:rPr lang="cs-CZ" altLang="cs-CZ" sz="1800" dirty="0"/>
              <a:t>– ustavování sociálního já </a:t>
            </a:r>
          </a:p>
          <a:p>
            <a:pPr>
              <a:lnSpc>
                <a:spcPct val="150000"/>
              </a:lnSpc>
              <a:spcBef>
                <a:spcPct val="0"/>
              </a:spcBef>
              <a:buFontTx/>
              <a:buNone/>
            </a:pPr>
            <a:r>
              <a:rPr lang="cs-CZ" altLang="cs-CZ" sz="1800" b="1" dirty="0"/>
              <a:t>Rodičovství jako struktura jednání </a:t>
            </a:r>
            <a:r>
              <a:rPr lang="cs-CZ" altLang="cs-CZ" sz="1800" dirty="0"/>
              <a:t>– normy, postoje, hodnoty</a:t>
            </a:r>
          </a:p>
          <a:p>
            <a:pPr>
              <a:lnSpc>
                <a:spcPct val="150000"/>
              </a:lnSpc>
              <a:spcBef>
                <a:spcPct val="0"/>
              </a:spcBef>
              <a:buFontTx/>
              <a:buNone/>
            </a:pPr>
            <a:r>
              <a:rPr lang="cs-CZ" altLang="cs-CZ" sz="1800" b="1" dirty="0"/>
              <a:t>Rodičovství (a dětství) jako sociální konstrukt </a:t>
            </a:r>
            <a:r>
              <a:rPr lang="cs-CZ" altLang="cs-CZ" sz="1800" dirty="0"/>
              <a:t>– významy spojené s rodičovstvím</a:t>
            </a:r>
          </a:p>
          <a:p>
            <a:pPr>
              <a:lnSpc>
                <a:spcPct val="150000"/>
              </a:lnSpc>
              <a:spcBef>
                <a:spcPct val="0"/>
              </a:spcBef>
              <a:buNone/>
            </a:pPr>
            <a:r>
              <a:rPr lang="cs-CZ" altLang="cs-CZ" sz="1800" b="1" dirty="0"/>
              <a:t>Rodičovství (plodnost) jako cíl sociální politiky </a:t>
            </a:r>
            <a:r>
              <a:rPr lang="cs-CZ" altLang="cs-CZ" sz="1800" dirty="0"/>
              <a:t>– role státu v rodinném chování</a:t>
            </a:r>
          </a:p>
        </p:txBody>
      </p:sp>
      <p:pic>
        <p:nvPicPr>
          <p:cNvPr id="4102" name="Picture 7" descr="Výsledek obrázku pro centuries of childhood">
            <a:extLst>
              <a:ext uri="{FF2B5EF4-FFF2-40B4-BE49-F238E27FC236}">
                <a16:creationId xmlns:a16="http://schemas.microsoft.com/office/drawing/2014/main" id="{2848C475-9CB7-40C8-A7AF-6E9BFC2CA5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4181475"/>
            <a:ext cx="58293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9" descr="Výsledek obrázku pro centuries of childhood">
            <a:extLst>
              <a:ext uri="{FF2B5EF4-FFF2-40B4-BE49-F238E27FC236}">
                <a16:creationId xmlns:a16="http://schemas.microsoft.com/office/drawing/2014/main" id="{2F1DBA20-6583-4E53-B6B7-96EE0C64AF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125" y="4165600"/>
            <a:ext cx="2103438" cy="267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AA423789-0EE5-4BE4-8163-FAAD4FD770B1}"/>
              </a:ext>
            </a:extLst>
          </p:cNvPr>
          <p:cNvSpPr>
            <a:spLocks noChangeArrowheads="1"/>
          </p:cNvSpPr>
          <p:nvPr/>
        </p:nvSpPr>
        <p:spPr bwMode="auto">
          <a:xfrm>
            <a:off x="0" y="0"/>
            <a:ext cx="9144000" cy="908050"/>
          </a:xfrm>
          <a:prstGeom prst="rect">
            <a:avLst/>
          </a:prstGeom>
          <a:solidFill>
            <a:schemeClr val="accent6">
              <a:lumMod val="40000"/>
              <a:lumOff val="60000"/>
              <a:alpha val="75000"/>
            </a:schemeClr>
          </a:solidFill>
          <a:ln>
            <a:noFill/>
          </a:ln>
          <a:effectLst/>
        </p:spPr>
        <p:txBody>
          <a:bodyPr wrap="none" anchor="ctr"/>
          <a:lstStyle/>
          <a:p>
            <a:pPr eaLnBrk="1" hangingPunct="1">
              <a:defRPr/>
            </a:pPr>
            <a:endParaRPr lang="cs-CZ" dirty="0"/>
          </a:p>
        </p:txBody>
      </p:sp>
      <p:sp>
        <p:nvSpPr>
          <p:cNvPr id="5123" name="Text Box 3">
            <a:extLst>
              <a:ext uri="{FF2B5EF4-FFF2-40B4-BE49-F238E27FC236}">
                <a16:creationId xmlns:a16="http://schemas.microsoft.com/office/drawing/2014/main" id="{C3D1FD14-C584-4813-8F98-6EE8A3BE5F04}"/>
              </a:ext>
            </a:extLst>
          </p:cNvPr>
          <p:cNvSpPr txBox="1">
            <a:spLocks noChangeArrowheads="1"/>
          </p:cNvSpPr>
          <p:nvPr/>
        </p:nvSpPr>
        <p:spPr bwMode="auto">
          <a:xfrm>
            <a:off x="206375" y="138113"/>
            <a:ext cx="91440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4000" b="1">
                <a:latin typeface="Calibri" panose="020F0502020204030204" pitchFamily="34" charset="0"/>
                <a:cs typeface="Calibri" panose="020F0502020204030204" pitchFamily="34" charset="0"/>
              </a:rPr>
              <a:t>Rodičovství jako biologická reprodukce</a:t>
            </a:r>
            <a:endParaRPr lang="cs-CZ" altLang="cs-CZ" sz="4000" b="1"/>
          </a:p>
        </p:txBody>
      </p:sp>
      <p:sp>
        <p:nvSpPr>
          <p:cNvPr id="5124" name="Text Box 5">
            <a:extLst>
              <a:ext uri="{FF2B5EF4-FFF2-40B4-BE49-F238E27FC236}">
                <a16:creationId xmlns:a16="http://schemas.microsoft.com/office/drawing/2014/main" id="{6139BBCE-C575-4A51-BE7E-BBDEBAE51CC3}"/>
              </a:ext>
            </a:extLst>
          </p:cNvPr>
          <p:cNvSpPr txBox="1">
            <a:spLocks noChangeArrowheads="1"/>
          </p:cNvSpPr>
          <p:nvPr/>
        </p:nvSpPr>
        <p:spPr bwMode="auto">
          <a:xfrm>
            <a:off x="539750" y="2133600"/>
            <a:ext cx="1841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2000" b="1">
              <a:latin typeface="Tahoma" panose="020B0604030504040204" pitchFamily="34" charset="0"/>
            </a:endParaRPr>
          </a:p>
        </p:txBody>
      </p:sp>
      <p:pic>
        <p:nvPicPr>
          <p:cNvPr id="5125" name="Picture 2" descr="http://eesc.columbia.edu/courses/v1003/images/WorldBank.population.gif">
            <a:extLst>
              <a:ext uri="{FF2B5EF4-FFF2-40B4-BE49-F238E27FC236}">
                <a16:creationId xmlns:a16="http://schemas.microsoft.com/office/drawing/2014/main" id="{E610FC78-35EE-4AF3-BA14-C3B8C0887A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288" y="2136775"/>
            <a:ext cx="2133600"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4" descr="Výsledek obrázku pro population development">
            <a:extLst>
              <a:ext uri="{FF2B5EF4-FFF2-40B4-BE49-F238E27FC236}">
                <a16:creationId xmlns:a16="http://schemas.microsoft.com/office/drawing/2014/main" id="{24C98830-8213-4B15-A552-46A0029BB8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1412875"/>
            <a:ext cx="4176712"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6" descr="Výsledek obrázku pro population development">
            <a:extLst>
              <a:ext uri="{FF2B5EF4-FFF2-40B4-BE49-F238E27FC236}">
                <a16:creationId xmlns:a16="http://schemas.microsoft.com/office/drawing/2014/main" id="{1CC366C7-D98A-44D1-BCF7-25A7705A34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3911600"/>
            <a:ext cx="3763962"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Ã½sledek obrÃ¡zku pro fenomÃ©n bezdÄtnosti haÅ¡kovÃ¡">
            <a:extLst>
              <a:ext uri="{FF2B5EF4-FFF2-40B4-BE49-F238E27FC236}">
                <a16:creationId xmlns:a16="http://schemas.microsoft.com/office/drawing/2014/main" id="{E5C50CA9-EE18-453A-8E9C-2EEA8169EC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828824"/>
            <a:ext cx="2869109" cy="43719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Ã½sledek obrÃ¡zku pro diagnÃ³za neplodnost">
            <a:extLst>
              <a:ext uri="{FF2B5EF4-FFF2-40B4-BE49-F238E27FC236}">
                <a16:creationId xmlns:a16="http://schemas.microsoft.com/office/drawing/2014/main" id="{77244321-4D3B-4235-BCB3-C01588044D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9692" y="1828824"/>
            <a:ext cx="2857500" cy="43719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CCD22068-A4DC-43E7-9BBA-9B799332BA8F}"/>
              </a:ext>
            </a:extLst>
          </p:cNvPr>
          <p:cNvSpPr>
            <a:spLocks noChangeArrowheads="1"/>
          </p:cNvSpPr>
          <p:nvPr/>
        </p:nvSpPr>
        <p:spPr bwMode="auto">
          <a:xfrm>
            <a:off x="0" y="0"/>
            <a:ext cx="9144000" cy="908050"/>
          </a:xfrm>
          <a:prstGeom prst="rect">
            <a:avLst/>
          </a:prstGeom>
          <a:solidFill>
            <a:schemeClr val="accent6">
              <a:lumMod val="40000"/>
              <a:lumOff val="60000"/>
              <a:alpha val="75000"/>
            </a:schemeClr>
          </a:solidFill>
          <a:ln>
            <a:noFill/>
          </a:ln>
          <a:effectLst/>
        </p:spPr>
        <p:txBody>
          <a:bodyPr wrap="none" anchor="ctr"/>
          <a:lstStyle/>
          <a:p>
            <a:pPr eaLnBrk="1" hangingPunct="1">
              <a:defRPr/>
            </a:pPr>
            <a:endParaRPr lang="cs-CZ" dirty="0"/>
          </a:p>
        </p:txBody>
      </p:sp>
      <p:sp>
        <p:nvSpPr>
          <p:cNvPr id="7" name="Text Box 3">
            <a:extLst>
              <a:ext uri="{FF2B5EF4-FFF2-40B4-BE49-F238E27FC236}">
                <a16:creationId xmlns:a16="http://schemas.microsoft.com/office/drawing/2014/main" id="{CA00D18F-0481-45EB-BBF3-838F6CCCEEE3}"/>
              </a:ext>
            </a:extLst>
          </p:cNvPr>
          <p:cNvSpPr txBox="1">
            <a:spLocks noChangeArrowheads="1"/>
          </p:cNvSpPr>
          <p:nvPr/>
        </p:nvSpPr>
        <p:spPr bwMode="auto">
          <a:xfrm>
            <a:off x="206375" y="138113"/>
            <a:ext cx="91440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4000" b="1" dirty="0">
                <a:latin typeface="Calibri" panose="020F0502020204030204" pitchFamily="34" charset="0"/>
                <a:cs typeface="Calibri" panose="020F0502020204030204" pitchFamily="34" charset="0"/>
              </a:rPr>
              <a:t>Příklady publikací </a:t>
            </a:r>
            <a:endParaRPr lang="cs-CZ" altLang="cs-CZ" sz="4000" b="1" dirty="0"/>
          </a:p>
        </p:txBody>
      </p:sp>
      <p:pic>
        <p:nvPicPr>
          <p:cNvPr id="1030" name="Picture 6" descr="VÃ½sledek obrÃ¡zku pro rodiÄovstvÃ­ sociologickÃ¡ publikace">
            <a:extLst>
              <a:ext uri="{FF2B5EF4-FFF2-40B4-BE49-F238E27FC236}">
                <a16:creationId xmlns:a16="http://schemas.microsoft.com/office/drawing/2014/main" id="{EDA5BDDF-FF98-48B2-805D-2672E890DE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1828824"/>
            <a:ext cx="222885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89394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D2D7FE75-54A6-426F-B6B3-5E1E3C46B4F1}"/>
              </a:ext>
            </a:extLst>
          </p:cNvPr>
          <p:cNvSpPr>
            <a:spLocks noChangeArrowheads="1"/>
          </p:cNvSpPr>
          <p:nvPr/>
        </p:nvSpPr>
        <p:spPr bwMode="auto">
          <a:xfrm>
            <a:off x="0" y="0"/>
            <a:ext cx="9144000" cy="908050"/>
          </a:xfrm>
          <a:prstGeom prst="rect">
            <a:avLst/>
          </a:prstGeom>
          <a:solidFill>
            <a:schemeClr val="accent6">
              <a:lumMod val="40000"/>
              <a:lumOff val="60000"/>
              <a:alpha val="75000"/>
            </a:schemeClr>
          </a:solidFill>
          <a:ln>
            <a:noFill/>
          </a:ln>
          <a:effectLst/>
        </p:spPr>
        <p:txBody>
          <a:bodyPr wrap="none" anchor="ctr"/>
          <a:lstStyle/>
          <a:p>
            <a:pPr eaLnBrk="1" hangingPunct="1">
              <a:defRPr/>
            </a:pPr>
            <a:endParaRPr lang="cs-CZ" dirty="0"/>
          </a:p>
        </p:txBody>
      </p:sp>
      <p:sp>
        <p:nvSpPr>
          <p:cNvPr id="6147" name="Text Box 3">
            <a:extLst>
              <a:ext uri="{FF2B5EF4-FFF2-40B4-BE49-F238E27FC236}">
                <a16:creationId xmlns:a16="http://schemas.microsoft.com/office/drawing/2014/main" id="{FB1BC49C-D665-4287-9FF5-54E09C7A852E}"/>
              </a:ext>
            </a:extLst>
          </p:cNvPr>
          <p:cNvSpPr txBox="1">
            <a:spLocks noChangeArrowheads="1"/>
          </p:cNvSpPr>
          <p:nvPr/>
        </p:nvSpPr>
        <p:spPr bwMode="auto">
          <a:xfrm>
            <a:off x="206375" y="138113"/>
            <a:ext cx="91440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4000" b="1">
                <a:latin typeface="Calibri" panose="020F0502020204030204" pitchFamily="34" charset="0"/>
                <a:cs typeface="Calibri" panose="020F0502020204030204" pitchFamily="34" charset="0"/>
              </a:rPr>
              <a:t>Rodičovství jako biologická reprodukce</a:t>
            </a:r>
            <a:endParaRPr lang="cs-CZ" altLang="cs-CZ" sz="4000" b="1"/>
          </a:p>
        </p:txBody>
      </p:sp>
      <p:sp>
        <p:nvSpPr>
          <p:cNvPr id="6148" name="Text Box 5">
            <a:extLst>
              <a:ext uri="{FF2B5EF4-FFF2-40B4-BE49-F238E27FC236}">
                <a16:creationId xmlns:a16="http://schemas.microsoft.com/office/drawing/2014/main" id="{EA02D403-58FE-4632-9186-B8E9ECF5007B}"/>
              </a:ext>
            </a:extLst>
          </p:cNvPr>
          <p:cNvSpPr txBox="1">
            <a:spLocks noChangeArrowheads="1"/>
          </p:cNvSpPr>
          <p:nvPr/>
        </p:nvSpPr>
        <p:spPr bwMode="auto">
          <a:xfrm>
            <a:off x="539750" y="2133600"/>
            <a:ext cx="1841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2000" b="1">
              <a:latin typeface="Tahoma" panose="020B0604030504040204" pitchFamily="34" charset="0"/>
            </a:endParaRPr>
          </a:p>
        </p:txBody>
      </p:sp>
      <p:pic>
        <p:nvPicPr>
          <p:cNvPr id="6149" name="Picture 2" descr="Související obrázek">
            <a:extLst>
              <a:ext uri="{FF2B5EF4-FFF2-40B4-BE49-F238E27FC236}">
                <a16:creationId xmlns:a16="http://schemas.microsoft.com/office/drawing/2014/main" id="{FC5CFF90-ED97-4742-803E-74F212F014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713" y="895350"/>
            <a:ext cx="8439150" cy="621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9B6373-A748-407C-A7C9-22BE3EA2A7A9}"/>
              </a:ext>
            </a:extLst>
          </p:cNvPr>
          <p:cNvSpPr>
            <a:spLocks noChangeArrowheads="1"/>
          </p:cNvSpPr>
          <p:nvPr/>
        </p:nvSpPr>
        <p:spPr bwMode="auto">
          <a:xfrm>
            <a:off x="0" y="0"/>
            <a:ext cx="9144000" cy="908050"/>
          </a:xfrm>
          <a:prstGeom prst="rect">
            <a:avLst/>
          </a:prstGeom>
          <a:solidFill>
            <a:schemeClr val="accent6">
              <a:lumMod val="40000"/>
              <a:lumOff val="60000"/>
              <a:alpha val="75000"/>
            </a:schemeClr>
          </a:solidFill>
          <a:ln>
            <a:noFill/>
          </a:ln>
          <a:effectLst/>
        </p:spPr>
        <p:txBody>
          <a:bodyPr wrap="none" anchor="ctr"/>
          <a:lstStyle/>
          <a:p>
            <a:pPr eaLnBrk="1" hangingPunct="1">
              <a:defRPr/>
            </a:pPr>
            <a:endParaRPr lang="cs-CZ" dirty="0"/>
          </a:p>
        </p:txBody>
      </p:sp>
      <p:sp>
        <p:nvSpPr>
          <p:cNvPr id="7171" name="Text Box 3">
            <a:extLst>
              <a:ext uri="{FF2B5EF4-FFF2-40B4-BE49-F238E27FC236}">
                <a16:creationId xmlns:a16="http://schemas.microsoft.com/office/drawing/2014/main" id="{84C7AE9C-E7C5-49C2-A548-6667B9142F5F}"/>
              </a:ext>
            </a:extLst>
          </p:cNvPr>
          <p:cNvSpPr txBox="1">
            <a:spLocks noChangeArrowheads="1"/>
          </p:cNvSpPr>
          <p:nvPr/>
        </p:nvSpPr>
        <p:spPr bwMode="auto">
          <a:xfrm>
            <a:off x="206375" y="138113"/>
            <a:ext cx="91440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4000" b="1">
                <a:latin typeface="Calibri" panose="020F0502020204030204" pitchFamily="34" charset="0"/>
                <a:cs typeface="Calibri" panose="020F0502020204030204" pitchFamily="34" charset="0"/>
              </a:rPr>
              <a:t>Rodičovství jako biologická reprodukce</a:t>
            </a:r>
            <a:endParaRPr lang="cs-CZ" altLang="cs-CZ" sz="4000" b="1"/>
          </a:p>
        </p:txBody>
      </p:sp>
      <p:sp>
        <p:nvSpPr>
          <p:cNvPr id="7172" name="Text Box 5">
            <a:extLst>
              <a:ext uri="{FF2B5EF4-FFF2-40B4-BE49-F238E27FC236}">
                <a16:creationId xmlns:a16="http://schemas.microsoft.com/office/drawing/2014/main" id="{DABCECD3-CB5A-4160-905E-5D3B835809C7}"/>
              </a:ext>
            </a:extLst>
          </p:cNvPr>
          <p:cNvSpPr txBox="1">
            <a:spLocks noChangeArrowheads="1"/>
          </p:cNvSpPr>
          <p:nvPr/>
        </p:nvSpPr>
        <p:spPr bwMode="auto">
          <a:xfrm>
            <a:off x="539750" y="2133600"/>
            <a:ext cx="1841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2000" b="1">
              <a:latin typeface="Tahoma" panose="020B0604030504040204" pitchFamily="34" charset="0"/>
            </a:endParaRPr>
          </a:p>
        </p:txBody>
      </p:sp>
      <p:sp>
        <p:nvSpPr>
          <p:cNvPr id="7173" name="TextovéPole 1">
            <a:extLst>
              <a:ext uri="{FF2B5EF4-FFF2-40B4-BE49-F238E27FC236}">
                <a16:creationId xmlns:a16="http://schemas.microsoft.com/office/drawing/2014/main" id="{3889B9EF-5833-4682-8119-D3E5B8978184}"/>
              </a:ext>
            </a:extLst>
          </p:cNvPr>
          <p:cNvSpPr txBox="1">
            <a:spLocks noChangeArrowheads="1"/>
          </p:cNvSpPr>
          <p:nvPr/>
        </p:nvSpPr>
        <p:spPr bwMode="auto">
          <a:xfrm>
            <a:off x="179388" y="1052513"/>
            <a:ext cx="82804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800"/>
          </a:p>
          <a:p>
            <a:pPr>
              <a:spcBef>
                <a:spcPct val="0"/>
              </a:spcBef>
              <a:buFontTx/>
              <a:buNone/>
            </a:pPr>
            <a:r>
              <a:rPr lang="cs-CZ" altLang="cs-CZ" sz="1800"/>
              <a:t>JAK MĚŘIT PORODNOST?</a:t>
            </a:r>
          </a:p>
          <a:p>
            <a:pPr>
              <a:spcBef>
                <a:spcPct val="0"/>
              </a:spcBef>
              <a:buFontTx/>
              <a:buNone/>
            </a:pPr>
            <a:endParaRPr lang="cs-CZ" altLang="cs-CZ" sz="1800"/>
          </a:p>
          <a:p>
            <a:pPr>
              <a:spcBef>
                <a:spcPct val="0"/>
              </a:spcBef>
              <a:buFontTx/>
              <a:buNone/>
            </a:pPr>
            <a:r>
              <a:rPr lang="cs-CZ" altLang="cs-CZ" sz="1800" b="1"/>
              <a:t>Hrubá míra porodnosti </a:t>
            </a:r>
            <a:r>
              <a:rPr lang="cs-CZ" altLang="cs-CZ" sz="1800"/>
              <a:t>–</a:t>
            </a:r>
            <a:r>
              <a:rPr lang="cs-CZ" altLang="cs-CZ" sz="1800" i="1"/>
              <a:t> </a:t>
            </a:r>
            <a:r>
              <a:rPr lang="cs-CZ" altLang="cs-CZ" sz="1800"/>
              <a:t>počet živě narozených dětí na 1 000 obyvatel středního stavu. (k 1. 7. v daném roce)</a:t>
            </a:r>
          </a:p>
          <a:p>
            <a:pPr>
              <a:spcBef>
                <a:spcPct val="0"/>
              </a:spcBef>
              <a:buFontTx/>
              <a:buNone/>
            </a:pPr>
            <a:endParaRPr lang="cs-CZ" altLang="cs-CZ" sz="1800"/>
          </a:p>
          <a:p>
            <a:pPr>
              <a:spcBef>
                <a:spcPct val="0"/>
              </a:spcBef>
              <a:buFontTx/>
              <a:buNone/>
            </a:pPr>
            <a:r>
              <a:rPr lang="cs-CZ" altLang="cs-CZ" sz="1800" b="1"/>
              <a:t>Úhrnná plodnost </a:t>
            </a:r>
            <a:r>
              <a:rPr lang="cs-CZ" altLang="cs-CZ" sz="1800"/>
              <a:t>– počet dětí, které by se živě narodily každé ženě během celého jejího reprodukčního období (za něž je považováno věkové rozpětí 15–49 let), pokud by se během tohoto reprodukčního období neměnila míra plodnosti žen podle věku a zůstala na úrovni roku, za který je úhrnná plodnost vypočítána. Předpokládá se dále nulová úmrtnost žen během reprodukčního věku. Dosahuje-li při současné úrovni úmrtnosti úhrnná plodnost hodnoty přibližně 2,1, plodnost zajišťuje prostou reprodukci obyvatelstva bez významnějšího přirozeného přírůstku nebo úbytku. </a:t>
            </a:r>
          </a:p>
          <a:p>
            <a:pPr>
              <a:spcBef>
                <a:spcPct val="0"/>
              </a:spcBef>
              <a:buFontTx/>
              <a:buNone/>
            </a:pPr>
            <a:endParaRPr lang="cs-CZ" altLang="cs-CZ" sz="1800"/>
          </a:p>
          <a:p>
            <a:pPr>
              <a:spcBef>
                <a:spcPct val="0"/>
              </a:spcBef>
              <a:buFontTx/>
              <a:buNone/>
            </a:pPr>
            <a:r>
              <a:rPr lang="cs-CZ" altLang="cs-CZ" sz="1800" b="1"/>
              <a:t>Konečná plodnost</a:t>
            </a:r>
            <a:r>
              <a:rPr lang="cs-CZ" altLang="cs-CZ" sz="1800"/>
              <a:t> - Průměrný počet živě narozených dětí za celé reprodukční období ženy, které se zjednodušeně ohraničuje určitým věkem. Dá se počítat pouze do minulosti (např. za kohorty žen, narozené před 45 lety).</a:t>
            </a:r>
          </a:p>
          <a:p>
            <a:pPr>
              <a:spcBef>
                <a:spcPct val="0"/>
              </a:spcBef>
              <a:buFontTx/>
              <a:buNone/>
            </a:pPr>
            <a:endParaRPr lang="cs-CZ" altLang="cs-CZ" sz="1800"/>
          </a:p>
          <a:p>
            <a:pPr>
              <a:spcBef>
                <a:spcPct val="0"/>
              </a:spcBef>
              <a:buFontTx/>
              <a:buNone/>
            </a:pPr>
            <a:endParaRPr lang="cs-CZ" altLang="cs-CZ" sz="18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A341C83A-D255-4E96-B70D-F89C098DB9B7}"/>
              </a:ext>
            </a:extLst>
          </p:cNvPr>
          <p:cNvSpPr>
            <a:spLocks noChangeArrowheads="1"/>
          </p:cNvSpPr>
          <p:nvPr/>
        </p:nvSpPr>
        <p:spPr bwMode="auto">
          <a:xfrm>
            <a:off x="0" y="0"/>
            <a:ext cx="9144000" cy="908050"/>
          </a:xfrm>
          <a:prstGeom prst="rect">
            <a:avLst/>
          </a:prstGeom>
          <a:solidFill>
            <a:schemeClr val="accent6">
              <a:lumMod val="40000"/>
              <a:lumOff val="60000"/>
              <a:alpha val="75000"/>
            </a:schemeClr>
          </a:solidFill>
          <a:ln>
            <a:noFill/>
          </a:ln>
          <a:effectLst/>
        </p:spPr>
        <p:txBody>
          <a:bodyPr wrap="none" anchor="ctr"/>
          <a:lstStyle/>
          <a:p>
            <a:pPr eaLnBrk="1" hangingPunct="1">
              <a:defRPr/>
            </a:pPr>
            <a:endParaRPr lang="cs-CZ" dirty="0"/>
          </a:p>
        </p:txBody>
      </p:sp>
      <p:sp>
        <p:nvSpPr>
          <p:cNvPr id="8195" name="Text Box 3">
            <a:extLst>
              <a:ext uri="{FF2B5EF4-FFF2-40B4-BE49-F238E27FC236}">
                <a16:creationId xmlns:a16="http://schemas.microsoft.com/office/drawing/2014/main" id="{B6F35C60-A76A-4444-AAE8-EEB5C86739C2}"/>
              </a:ext>
            </a:extLst>
          </p:cNvPr>
          <p:cNvSpPr txBox="1">
            <a:spLocks noChangeArrowheads="1"/>
          </p:cNvSpPr>
          <p:nvPr/>
        </p:nvSpPr>
        <p:spPr bwMode="auto">
          <a:xfrm>
            <a:off x="206375" y="138113"/>
            <a:ext cx="91440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4000" b="1">
                <a:latin typeface="Calibri" panose="020F0502020204030204" pitchFamily="34" charset="0"/>
                <a:cs typeface="Calibri" panose="020F0502020204030204" pitchFamily="34" charset="0"/>
              </a:rPr>
              <a:t>Rodičovství jako biologická reprodukce</a:t>
            </a:r>
            <a:endParaRPr lang="cs-CZ" altLang="cs-CZ" sz="4000" b="1"/>
          </a:p>
        </p:txBody>
      </p:sp>
      <p:sp>
        <p:nvSpPr>
          <p:cNvPr id="8196" name="Text Box 5">
            <a:extLst>
              <a:ext uri="{FF2B5EF4-FFF2-40B4-BE49-F238E27FC236}">
                <a16:creationId xmlns:a16="http://schemas.microsoft.com/office/drawing/2014/main" id="{7A8B045A-BE0D-4650-9E61-A5E7DC03906A}"/>
              </a:ext>
            </a:extLst>
          </p:cNvPr>
          <p:cNvSpPr txBox="1">
            <a:spLocks noChangeArrowheads="1"/>
          </p:cNvSpPr>
          <p:nvPr/>
        </p:nvSpPr>
        <p:spPr bwMode="auto">
          <a:xfrm>
            <a:off x="539750" y="2133600"/>
            <a:ext cx="1841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2000" b="1">
              <a:latin typeface="Tahoma" panose="020B0604030504040204" pitchFamily="34" charset="0"/>
            </a:endParaRPr>
          </a:p>
        </p:txBody>
      </p:sp>
      <p:sp>
        <p:nvSpPr>
          <p:cNvPr id="8197" name="TextovéPole 1">
            <a:extLst>
              <a:ext uri="{FF2B5EF4-FFF2-40B4-BE49-F238E27FC236}">
                <a16:creationId xmlns:a16="http://schemas.microsoft.com/office/drawing/2014/main" id="{B56BA401-2E66-4463-B452-21704F00C97D}"/>
              </a:ext>
            </a:extLst>
          </p:cNvPr>
          <p:cNvSpPr txBox="1">
            <a:spLocks noChangeArrowheads="1"/>
          </p:cNvSpPr>
          <p:nvPr/>
        </p:nvSpPr>
        <p:spPr bwMode="auto">
          <a:xfrm>
            <a:off x="571500" y="1052513"/>
            <a:ext cx="8148638"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b="1"/>
              <a:t>Porodnost v „bohatých“ zemích klesá pod reprodukční úroveň </a:t>
            </a:r>
          </a:p>
          <a:p>
            <a:pPr>
              <a:spcBef>
                <a:spcPct val="0"/>
              </a:spcBef>
              <a:buFontTx/>
              <a:buNone/>
            </a:pPr>
            <a:r>
              <a:rPr lang="cs-CZ" altLang="cs-CZ" sz="1800" b="1"/>
              <a:t>(cca 2,15 dítěte na jednu ženu)</a:t>
            </a:r>
          </a:p>
          <a:p>
            <a:pPr>
              <a:spcBef>
                <a:spcPct val="0"/>
              </a:spcBef>
              <a:buFontTx/>
              <a:buNone/>
            </a:pPr>
            <a:endParaRPr lang="cs-CZ" altLang="cs-CZ" sz="1800" b="1"/>
          </a:p>
          <a:p>
            <a:pPr>
              <a:spcBef>
                <a:spcPct val="0"/>
              </a:spcBef>
              <a:buFontTx/>
              <a:buNone/>
            </a:pPr>
            <a:r>
              <a:rPr lang="cs-CZ" altLang="cs-CZ" sz="1800" b="1"/>
              <a:t>Porodnost v rozvojových zemích je stále vysoká (populační setrvačnost)</a:t>
            </a:r>
          </a:p>
          <a:p>
            <a:pPr>
              <a:spcBef>
                <a:spcPct val="0"/>
              </a:spcBef>
              <a:buFontTx/>
              <a:buNone/>
            </a:pPr>
            <a:endParaRPr lang="cs-CZ" altLang="cs-CZ" sz="1800"/>
          </a:p>
          <a:p>
            <a:pPr>
              <a:spcBef>
                <a:spcPct val="0"/>
              </a:spcBef>
              <a:buFontTx/>
              <a:buNone/>
            </a:pPr>
            <a:endParaRPr lang="cs-CZ" altLang="cs-CZ" sz="1800"/>
          </a:p>
        </p:txBody>
      </p:sp>
      <p:pic>
        <p:nvPicPr>
          <p:cNvPr id="8198" name="Picture 2" descr="Výsledek obrázku pro fertility decline europe">
            <a:extLst>
              <a:ext uri="{FF2B5EF4-FFF2-40B4-BE49-F238E27FC236}">
                <a16:creationId xmlns:a16="http://schemas.microsoft.com/office/drawing/2014/main" id="{16C0BC04-1161-433B-82CA-86DC6ACD0B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8575"/>
            <a:ext cx="4017963" cy="41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4" descr="Související obrázek">
            <a:extLst>
              <a:ext uri="{FF2B5EF4-FFF2-40B4-BE49-F238E27FC236}">
                <a16:creationId xmlns:a16="http://schemas.microsoft.com/office/drawing/2014/main" id="{EC67F75B-97AE-46EF-B772-49A32288F3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2568575"/>
            <a:ext cx="6099175" cy="363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CCB29D9A-E67C-4E54-8D9E-D2D9A9221A4D}"/>
              </a:ext>
            </a:extLst>
          </p:cNvPr>
          <p:cNvSpPr>
            <a:spLocks noChangeArrowheads="1"/>
          </p:cNvSpPr>
          <p:nvPr/>
        </p:nvSpPr>
        <p:spPr bwMode="auto">
          <a:xfrm>
            <a:off x="0" y="0"/>
            <a:ext cx="9144000" cy="908050"/>
          </a:xfrm>
          <a:prstGeom prst="rect">
            <a:avLst/>
          </a:prstGeom>
          <a:solidFill>
            <a:schemeClr val="accent6">
              <a:lumMod val="40000"/>
              <a:lumOff val="60000"/>
              <a:alpha val="75000"/>
            </a:schemeClr>
          </a:solidFill>
          <a:ln>
            <a:noFill/>
          </a:ln>
          <a:effectLst/>
        </p:spPr>
        <p:txBody>
          <a:bodyPr wrap="none" anchor="ctr"/>
          <a:lstStyle/>
          <a:p>
            <a:pPr eaLnBrk="1" hangingPunct="1">
              <a:defRPr/>
            </a:pPr>
            <a:endParaRPr lang="cs-CZ" dirty="0"/>
          </a:p>
        </p:txBody>
      </p:sp>
      <p:sp>
        <p:nvSpPr>
          <p:cNvPr id="9219" name="Text Box 3">
            <a:extLst>
              <a:ext uri="{FF2B5EF4-FFF2-40B4-BE49-F238E27FC236}">
                <a16:creationId xmlns:a16="http://schemas.microsoft.com/office/drawing/2014/main" id="{948B2739-6276-4A01-9013-66114BF0AFA5}"/>
              </a:ext>
            </a:extLst>
          </p:cNvPr>
          <p:cNvSpPr txBox="1">
            <a:spLocks noChangeArrowheads="1"/>
          </p:cNvSpPr>
          <p:nvPr/>
        </p:nvSpPr>
        <p:spPr bwMode="auto">
          <a:xfrm>
            <a:off x="206375" y="138113"/>
            <a:ext cx="91440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4000" b="1">
                <a:latin typeface="Calibri" panose="020F0502020204030204" pitchFamily="34" charset="0"/>
                <a:cs typeface="Calibri" panose="020F0502020204030204" pitchFamily="34" charset="0"/>
              </a:rPr>
              <a:t>Rodičovství jako sociální reprodukce</a:t>
            </a:r>
            <a:endParaRPr lang="cs-CZ" altLang="cs-CZ" sz="4000" b="1"/>
          </a:p>
        </p:txBody>
      </p:sp>
      <p:sp>
        <p:nvSpPr>
          <p:cNvPr id="9220" name="Text Box 5">
            <a:extLst>
              <a:ext uri="{FF2B5EF4-FFF2-40B4-BE49-F238E27FC236}">
                <a16:creationId xmlns:a16="http://schemas.microsoft.com/office/drawing/2014/main" id="{EC254910-6DE4-4F6F-96A8-D2FCDEE24251}"/>
              </a:ext>
            </a:extLst>
          </p:cNvPr>
          <p:cNvSpPr txBox="1">
            <a:spLocks noChangeArrowheads="1"/>
          </p:cNvSpPr>
          <p:nvPr/>
        </p:nvSpPr>
        <p:spPr bwMode="auto">
          <a:xfrm>
            <a:off x="539750" y="2133600"/>
            <a:ext cx="1841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2000" b="1">
              <a:latin typeface="Tahoma" panose="020B0604030504040204" pitchFamily="34" charset="0"/>
            </a:endParaRPr>
          </a:p>
        </p:txBody>
      </p:sp>
      <p:sp>
        <p:nvSpPr>
          <p:cNvPr id="2" name="TextovéPole 1">
            <a:extLst>
              <a:ext uri="{FF2B5EF4-FFF2-40B4-BE49-F238E27FC236}">
                <a16:creationId xmlns:a16="http://schemas.microsoft.com/office/drawing/2014/main" id="{75313BF5-C7AB-449E-8A00-3CC297470206}"/>
              </a:ext>
            </a:extLst>
          </p:cNvPr>
          <p:cNvSpPr txBox="1"/>
          <p:nvPr/>
        </p:nvSpPr>
        <p:spPr>
          <a:xfrm>
            <a:off x="323850" y="1484313"/>
            <a:ext cx="8640763" cy="3970337"/>
          </a:xfrm>
          <a:prstGeom prst="rect">
            <a:avLst/>
          </a:prstGeom>
          <a:noFill/>
        </p:spPr>
        <p:txBody>
          <a:bodyPr>
            <a:spAutoFit/>
          </a:bodyPr>
          <a:lstStyle/>
          <a:p>
            <a:pPr>
              <a:defRPr/>
            </a:pPr>
            <a:r>
              <a:rPr lang="cs-CZ" b="1" dirty="0">
                <a:latin typeface="Arial" charset="0"/>
              </a:rPr>
              <a:t>Zaměření na principy, kterými rodina / rodiče pomáhají udržovat sociální řád:</a:t>
            </a:r>
          </a:p>
          <a:p>
            <a:pPr>
              <a:defRPr/>
            </a:pPr>
            <a:endParaRPr lang="cs-CZ" b="1" dirty="0">
              <a:latin typeface="Arial" charset="0"/>
            </a:endParaRPr>
          </a:p>
          <a:p>
            <a:pPr>
              <a:defRPr/>
            </a:pPr>
            <a:endParaRPr lang="cs-CZ" b="1" dirty="0">
              <a:latin typeface="Arial" charset="0"/>
            </a:endParaRPr>
          </a:p>
          <a:p>
            <a:pPr marL="285750" indent="-285750">
              <a:buFontTx/>
              <a:buChar char="-"/>
              <a:defRPr/>
            </a:pPr>
            <a:r>
              <a:rPr lang="cs-CZ" sz="2400" b="1" dirty="0">
                <a:latin typeface="Arial" charset="0"/>
              </a:rPr>
              <a:t>Struktury významů a hodnot (tedy co je co)</a:t>
            </a:r>
          </a:p>
          <a:p>
            <a:pPr>
              <a:defRPr/>
            </a:pPr>
            <a:r>
              <a:rPr lang="cs-CZ" i="1" dirty="0">
                <a:latin typeface="Arial" charset="0"/>
              </a:rPr>
              <a:t>Příklad: vztah k penězům – jak rozumíme penězům (pevná látka, tekutina)</a:t>
            </a:r>
          </a:p>
          <a:p>
            <a:pPr marL="285750" indent="-285750">
              <a:buFontTx/>
              <a:buChar char="-"/>
              <a:defRPr/>
            </a:pPr>
            <a:endParaRPr lang="cs-CZ" b="1" dirty="0">
              <a:latin typeface="Arial" charset="0"/>
            </a:endParaRPr>
          </a:p>
          <a:p>
            <a:pPr marL="285750" indent="-285750">
              <a:buFontTx/>
              <a:buChar char="-"/>
              <a:defRPr/>
            </a:pPr>
            <a:endParaRPr lang="cs-CZ" b="1" dirty="0">
              <a:latin typeface="Arial" charset="0"/>
            </a:endParaRPr>
          </a:p>
          <a:p>
            <a:pPr marL="285750" indent="-285750">
              <a:buFontTx/>
              <a:buChar char="-"/>
              <a:defRPr/>
            </a:pPr>
            <a:r>
              <a:rPr lang="cs-CZ" sz="2400" b="1" dirty="0">
                <a:latin typeface="Arial" charset="0"/>
              </a:rPr>
              <a:t>Struktury rolí, institucí (tedy jak se co dělá)</a:t>
            </a:r>
          </a:p>
          <a:p>
            <a:pPr>
              <a:defRPr/>
            </a:pPr>
            <a:r>
              <a:rPr lang="cs-CZ" i="1" dirty="0">
                <a:latin typeface="Arial" charset="0"/>
              </a:rPr>
              <a:t>Příklad: zaměstnanec /  řemeslník / majitel firmy,  maminka / tatínek, rozchod</a:t>
            </a:r>
          </a:p>
          <a:p>
            <a:pPr marL="285750" indent="-285750">
              <a:buFontTx/>
              <a:buChar char="-"/>
              <a:defRPr/>
            </a:pPr>
            <a:endParaRPr lang="cs-CZ" b="1" dirty="0">
              <a:latin typeface="Arial" charset="0"/>
            </a:endParaRPr>
          </a:p>
          <a:p>
            <a:pPr marL="285750" indent="-285750">
              <a:buFontTx/>
              <a:buChar char="-"/>
              <a:defRPr/>
            </a:pPr>
            <a:endParaRPr lang="cs-CZ" b="1" dirty="0">
              <a:latin typeface="Arial" charset="0"/>
            </a:endParaRPr>
          </a:p>
          <a:p>
            <a:pPr marL="285750" indent="-285750">
              <a:buFontTx/>
              <a:buChar char="-"/>
              <a:defRPr/>
            </a:pPr>
            <a:r>
              <a:rPr lang="cs-CZ" sz="2400" b="1" dirty="0">
                <a:latin typeface="Arial" charset="0"/>
              </a:rPr>
              <a:t>Struktury pozic, kapitálů (tedy kdo je kdo)</a:t>
            </a:r>
          </a:p>
          <a:p>
            <a:pPr>
              <a:defRPr/>
            </a:pPr>
            <a:r>
              <a:rPr lang="cs-CZ" i="1" dirty="0">
                <a:latin typeface="Arial" charset="0"/>
              </a:rPr>
              <a:t>Příklad: školky, školy, základní umělecké školy… (habitus)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72F92C31-DE33-4922-BAAE-48CA9499FC9F}"/>
              </a:ext>
            </a:extLst>
          </p:cNvPr>
          <p:cNvSpPr>
            <a:spLocks noChangeArrowheads="1"/>
          </p:cNvSpPr>
          <p:nvPr/>
        </p:nvSpPr>
        <p:spPr bwMode="auto">
          <a:xfrm>
            <a:off x="0" y="0"/>
            <a:ext cx="9144000" cy="908050"/>
          </a:xfrm>
          <a:prstGeom prst="rect">
            <a:avLst/>
          </a:prstGeom>
          <a:solidFill>
            <a:schemeClr val="accent6">
              <a:lumMod val="40000"/>
              <a:lumOff val="60000"/>
              <a:alpha val="75000"/>
            </a:schemeClr>
          </a:solidFill>
          <a:ln>
            <a:noFill/>
          </a:ln>
          <a:effectLst/>
        </p:spPr>
        <p:txBody>
          <a:bodyPr wrap="none" anchor="ctr"/>
          <a:lstStyle/>
          <a:p>
            <a:pPr eaLnBrk="1" hangingPunct="1">
              <a:defRPr/>
            </a:pPr>
            <a:endParaRPr lang="cs-CZ" dirty="0"/>
          </a:p>
        </p:txBody>
      </p:sp>
      <p:sp>
        <p:nvSpPr>
          <p:cNvPr id="10243" name="Text Box 3">
            <a:extLst>
              <a:ext uri="{FF2B5EF4-FFF2-40B4-BE49-F238E27FC236}">
                <a16:creationId xmlns:a16="http://schemas.microsoft.com/office/drawing/2014/main" id="{D96856C7-E2E0-4224-824A-623F2CF8306E}"/>
              </a:ext>
            </a:extLst>
          </p:cNvPr>
          <p:cNvSpPr txBox="1">
            <a:spLocks noChangeArrowheads="1"/>
          </p:cNvSpPr>
          <p:nvPr/>
        </p:nvSpPr>
        <p:spPr bwMode="auto">
          <a:xfrm>
            <a:off x="1763713" y="260350"/>
            <a:ext cx="66960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800" b="1"/>
              <a:t>Rodina a problém reprodukce </a:t>
            </a:r>
          </a:p>
        </p:txBody>
      </p:sp>
      <p:sp>
        <p:nvSpPr>
          <p:cNvPr id="10244" name="Text Box 5">
            <a:extLst>
              <a:ext uri="{FF2B5EF4-FFF2-40B4-BE49-F238E27FC236}">
                <a16:creationId xmlns:a16="http://schemas.microsoft.com/office/drawing/2014/main" id="{E3A10FA8-6A60-49C1-A252-9759DDDA13F9}"/>
              </a:ext>
            </a:extLst>
          </p:cNvPr>
          <p:cNvSpPr txBox="1">
            <a:spLocks noChangeArrowheads="1"/>
          </p:cNvSpPr>
          <p:nvPr/>
        </p:nvSpPr>
        <p:spPr bwMode="auto">
          <a:xfrm>
            <a:off x="539750" y="2133600"/>
            <a:ext cx="1841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2000" b="1">
              <a:latin typeface="Tahoma" panose="020B0604030504040204" pitchFamily="34" charset="0"/>
            </a:endParaRPr>
          </a:p>
        </p:txBody>
      </p:sp>
      <p:sp>
        <p:nvSpPr>
          <p:cNvPr id="10245" name="Obdélník 2">
            <a:extLst>
              <a:ext uri="{FF2B5EF4-FFF2-40B4-BE49-F238E27FC236}">
                <a16:creationId xmlns:a16="http://schemas.microsoft.com/office/drawing/2014/main" id="{C9501EA6-9D2D-47DC-8B8B-4BECBCE3B125}"/>
              </a:ext>
            </a:extLst>
          </p:cNvPr>
          <p:cNvSpPr>
            <a:spLocks noChangeArrowheads="1"/>
          </p:cNvSpPr>
          <p:nvPr/>
        </p:nvSpPr>
        <p:spPr bwMode="auto">
          <a:xfrm>
            <a:off x="250825" y="1268413"/>
            <a:ext cx="8785225" cy="336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07000"/>
              </a:lnSpc>
              <a:spcBef>
                <a:spcPct val="0"/>
              </a:spcBef>
              <a:spcAft>
                <a:spcPts val="800"/>
              </a:spcAft>
              <a:buFontTx/>
              <a:buNone/>
            </a:pPr>
            <a:r>
              <a:rPr lang="cs-CZ" altLang="cs-CZ" sz="3600">
                <a:latin typeface="Calibri" panose="020F0502020204030204" pitchFamily="34" charset="0"/>
                <a:ea typeface="Calibri" panose="020F0502020204030204" pitchFamily="34" charset="0"/>
                <a:cs typeface="Times New Roman" panose="02020603050405020304" pitchFamily="18" charset="0"/>
              </a:rPr>
              <a:t>Co je reprodukce?</a:t>
            </a:r>
          </a:p>
          <a:p>
            <a:pPr eaLnBrk="1" hangingPunct="1">
              <a:lnSpc>
                <a:spcPct val="107000"/>
              </a:lnSpc>
              <a:spcBef>
                <a:spcPct val="0"/>
              </a:spcBef>
              <a:spcAft>
                <a:spcPts val="800"/>
              </a:spcAft>
              <a:buFontTx/>
              <a:buNone/>
            </a:pPr>
            <a:r>
              <a:rPr lang="cs-CZ" altLang="cs-CZ" sz="3600">
                <a:latin typeface="Calibri" panose="020F0502020204030204" pitchFamily="34" charset="0"/>
                <a:ea typeface="Calibri" panose="020F0502020204030204" pitchFamily="34" charset="0"/>
                <a:cs typeface="Times New Roman" panose="02020603050405020304" pitchFamily="18" charset="0"/>
              </a:rPr>
              <a:t>Předmět reprodukce – co se reprodukuje?</a:t>
            </a:r>
          </a:p>
          <a:p>
            <a:pPr eaLnBrk="1" hangingPunct="1">
              <a:lnSpc>
                <a:spcPct val="107000"/>
              </a:lnSpc>
              <a:spcBef>
                <a:spcPct val="0"/>
              </a:spcBef>
              <a:spcAft>
                <a:spcPts val="800"/>
              </a:spcAft>
              <a:buFontTx/>
              <a:buNone/>
            </a:pPr>
            <a:r>
              <a:rPr lang="cs-CZ" altLang="cs-CZ" sz="3600">
                <a:latin typeface="Calibri" panose="020F0502020204030204" pitchFamily="34" charset="0"/>
                <a:ea typeface="Calibri" panose="020F0502020204030204" pitchFamily="34" charset="0"/>
                <a:cs typeface="Times New Roman" panose="02020603050405020304" pitchFamily="18" charset="0"/>
              </a:rPr>
              <a:t>Aktéři reprodukce – kdo reprodukuje?</a:t>
            </a:r>
          </a:p>
          <a:p>
            <a:pPr eaLnBrk="1" hangingPunct="1">
              <a:lnSpc>
                <a:spcPct val="107000"/>
              </a:lnSpc>
              <a:spcBef>
                <a:spcPct val="0"/>
              </a:spcBef>
              <a:spcAft>
                <a:spcPts val="800"/>
              </a:spcAft>
              <a:buFontTx/>
              <a:buNone/>
            </a:pPr>
            <a:r>
              <a:rPr lang="cs-CZ" altLang="cs-CZ" sz="3600">
                <a:latin typeface="Calibri" panose="020F0502020204030204" pitchFamily="34" charset="0"/>
                <a:ea typeface="Calibri" panose="020F0502020204030204" pitchFamily="34" charset="0"/>
                <a:cs typeface="Times New Roman" panose="02020603050405020304" pitchFamily="18" charset="0"/>
              </a:rPr>
              <a:t>Mechanismy reprodukce – jak se reprodukuje?</a:t>
            </a:r>
          </a:p>
        </p:txBody>
      </p:sp>
      <p:pic>
        <p:nvPicPr>
          <p:cNvPr id="10246" name="Picture 2" descr="Výsledek obrázku pro social reproduction">
            <a:extLst>
              <a:ext uri="{FF2B5EF4-FFF2-40B4-BE49-F238E27FC236}">
                <a16:creationId xmlns:a16="http://schemas.microsoft.com/office/drawing/2014/main" id="{A64D3189-4C40-447D-92F4-4407CD3CFB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6913" y="4221163"/>
            <a:ext cx="4651375"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04543705-62BF-496D-9ECC-3D8A2894A0D4}"/>
              </a:ext>
            </a:extLst>
          </p:cNvPr>
          <p:cNvSpPr>
            <a:spLocks noChangeArrowheads="1"/>
          </p:cNvSpPr>
          <p:nvPr/>
        </p:nvSpPr>
        <p:spPr bwMode="auto">
          <a:xfrm>
            <a:off x="0" y="0"/>
            <a:ext cx="9144000" cy="908050"/>
          </a:xfrm>
          <a:prstGeom prst="rect">
            <a:avLst/>
          </a:prstGeom>
          <a:solidFill>
            <a:schemeClr val="accent6">
              <a:lumMod val="40000"/>
              <a:lumOff val="60000"/>
              <a:alpha val="75000"/>
            </a:schemeClr>
          </a:solidFill>
          <a:ln>
            <a:noFill/>
          </a:ln>
          <a:effectLst/>
        </p:spPr>
        <p:txBody>
          <a:bodyPr wrap="none" anchor="ctr"/>
          <a:lstStyle/>
          <a:p>
            <a:pPr eaLnBrk="1" hangingPunct="1">
              <a:defRPr/>
            </a:pPr>
            <a:endParaRPr lang="cs-CZ"/>
          </a:p>
        </p:txBody>
      </p:sp>
      <p:sp>
        <p:nvSpPr>
          <p:cNvPr id="11267" name="Text Box 3">
            <a:extLst>
              <a:ext uri="{FF2B5EF4-FFF2-40B4-BE49-F238E27FC236}">
                <a16:creationId xmlns:a16="http://schemas.microsoft.com/office/drawing/2014/main" id="{72E25A1D-5771-4BF1-B645-B002C3D072CF}"/>
              </a:ext>
            </a:extLst>
          </p:cNvPr>
          <p:cNvSpPr txBox="1">
            <a:spLocks noChangeArrowheads="1"/>
          </p:cNvSpPr>
          <p:nvPr/>
        </p:nvSpPr>
        <p:spPr bwMode="auto">
          <a:xfrm>
            <a:off x="1763713" y="260350"/>
            <a:ext cx="66960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800" b="1"/>
              <a:t>Rodina a problém reprodukce </a:t>
            </a:r>
          </a:p>
        </p:txBody>
      </p:sp>
      <p:sp>
        <p:nvSpPr>
          <p:cNvPr id="11268" name="Text Box 5">
            <a:extLst>
              <a:ext uri="{FF2B5EF4-FFF2-40B4-BE49-F238E27FC236}">
                <a16:creationId xmlns:a16="http://schemas.microsoft.com/office/drawing/2014/main" id="{ED7997F6-FB12-4688-9FDB-B020A856BF40}"/>
              </a:ext>
            </a:extLst>
          </p:cNvPr>
          <p:cNvSpPr txBox="1">
            <a:spLocks noChangeArrowheads="1"/>
          </p:cNvSpPr>
          <p:nvPr/>
        </p:nvSpPr>
        <p:spPr bwMode="auto">
          <a:xfrm>
            <a:off x="539750" y="2133600"/>
            <a:ext cx="1841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2000" b="1">
              <a:latin typeface="Tahoma" panose="020B0604030504040204" pitchFamily="34" charset="0"/>
            </a:endParaRPr>
          </a:p>
        </p:txBody>
      </p:sp>
      <p:sp>
        <p:nvSpPr>
          <p:cNvPr id="11269" name="Obdélník 2">
            <a:extLst>
              <a:ext uri="{FF2B5EF4-FFF2-40B4-BE49-F238E27FC236}">
                <a16:creationId xmlns:a16="http://schemas.microsoft.com/office/drawing/2014/main" id="{594C64CB-2F91-4820-AD61-D32D12A63A85}"/>
              </a:ext>
            </a:extLst>
          </p:cNvPr>
          <p:cNvSpPr>
            <a:spLocks noChangeArrowheads="1"/>
          </p:cNvSpPr>
          <p:nvPr/>
        </p:nvSpPr>
        <p:spPr bwMode="auto">
          <a:xfrm>
            <a:off x="179388" y="1103313"/>
            <a:ext cx="8785225"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a:t>Reprodukce: přenos, znovuutváření, udržování</a:t>
            </a:r>
          </a:p>
          <a:p>
            <a:pPr eaLnBrk="1" hangingPunct="1">
              <a:spcBef>
                <a:spcPct val="0"/>
              </a:spcBef>
              <a:buFontTx/>
              <a:buNone/>
            </a:pPr>
            <a:endParaRPr lang="cs-CZ" altLang="cs-CZ" sz="1800"/>
          </a:p>
          <a:p>
            <a:pPr eaLnBrk="1" hangingPunct="1">
              <a:spcBef>
                <a:spcPct val="0"/>
              </a:spcBef>
              <a:buFontTx/>
              <a:buNone/>
            </a:pPr>
            <a:r>
              <a:rPr lang="cs-CZ" altLang="cs-CZ" sz="1800"/>
              <a:t>Předmět: populace (biologická rep.) struktura (sociální rep.) kultura (kulturní rep.)</a:t>
            </a:r>
          </a:p>
          <a:p>
            <a:pPr eaLnBrk="1" hangingPunct="1">
              <a:spcBef>
                <a:spcPct val="0"/>
              </a:spcBef>
              <a:buFontTx/>
              <a:buNone/>
            </a:pPr>
            <a:endParaRPr lang="cs-CZ" altLang="cs-CZ" sz="1800"/>
          </a:p>
          <a:p>
            <a:pPr eaLnBrk="1" hangingPunct="1">
              <a:spcBef>
                <a:spcPct val="0"/>
              </a:spcBef>
              <a:buFontTx/>
              <a:buNone/>
            </a:pPr>
            <a:r>
              <a:rPr lang="cs-CZ" altLang="cs-CZ" sz="1800"/>
              <a:t>Aktéři: přímo: rodina – ale! Otec+matka? Matka? Matka+nový otec? Prarodiče? </a:t>
            </a:r>
          </a:p>
          <a:p>
            <a:pPr eaLnBrk="1" hangingPunct="1">
              <a:spcBef>
                <a:spcPct val="0"/>
              </a:spcBef>
              <a:buFontTx/>
              <a:buNone/>
            </a:pPr>
            <a:r>
              <a:rPr lang="cs-CZ" altLang="cs-CZ" sz="1800"/>
              <a:t>Nepřímo: škola, vrstevníci</a:t>
            </a:r>
          </a:p>
          <a:p>
            <a:pPr eaLnBrk="1" hangingPunct="1">
              <a:spcBef>
                <a:spcPct val="0"/>
              </a:spcBef>
              <a:buFontTx/>
              <a:buNone/>
            </a:pPr>
            <a:endParaRPr lang="cs-CZ" altLang="cs-CZ" sz="1800"/>
          </a:p>
          <a:p>
            <a:pPr eaLnBrk="1" hangingPunct="1">
              <a:spcBef>
                <a:spcPct val="0"/>
              </a:spcBef>
              <a:buFontTx/>
              <a:buNone/>
            </a:pPr>
            <a:endParaRPr lang="cs-CZ" altLang="cs-CZ" sz="1800"/>
          </a:p>
          <a:p>
            <a:pPr eaLnBrk="1" hangingPunct="1">
              <a:spcBef>
                <a:spcPct val="0"/>
              </a:spcBef>
              <a:buFontTx/>
              <a:buNone/>
            </a:pPr>
            <a:r>
              <a:rPr lang="cs-CZ" altLang="cs-CZ" sz="1800"/>
              <a:t>Mechanismy reprodukce: dědictví, socializace, studijní aspirace, volba partnera atd…</a:t>
            </a:r>
          </a:p>
        </p:txBody>
      </p:sp>
      <p:pic>
        <p:nvPicPr>
          <p:cNvPr id="11270" name="Picture 6" descr="Výsledek obrázku pro pionýři">
            <a:extLst>
              <a:ext uri="{FF2B5EF4-FFF2-40B4-BE49-F238E27FC236}">
                <a16:creationId xmlns:a16="http://schemas.microsoft.com/office/drawing/2014/main" id="{78C08688-5198-4B25-A986-535ECF1360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3" y="4159250"/>
            <a:ext cx="3336926"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8" descr="Výsledek obrázku pro hitlerjugend">
            <a:extLst>
              <a:ext uri="{FF2B5EF4-FFF2-40B4-BE49-F238E27FC236}">
                <a16:creationId xmlns:a16="http://schemas.microsoft.com/office/drawing/2014/main" id="{EEF42861-8978-4F34-A80E-114B99B720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1850" y="4159250"/>
            <a:ext cx="59055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VÃ½sledek obrÃ¡zku pro nÃ¡vrat k sociÃ¡lnÃ­mu pÅ¯vodu">
            <a:extLst>
              <a:ext uri="{FF2B5EF4-FFF2-40B4-BE49-F238E27FC236}">
                <a16:creationId xmlns:a16="http://schemas.microsoft.com/office/drawing/2014/main" id="{71A07502-E4C9-41D7-BB29-A19252325D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084" t="20159" r="26297" b="10541"/>
          <a:stretch/>
        </p:blipFill>
        <p:spPr bwMode="auto">
          <a:xfrm>
            <a:off x="310027" y="1484784"/>
            <a:ext cx="2664296" cy="396044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VÃ½sledek obrÃ¡zku pro gender pÅed tabulÃ­">
            <a:extLst>
              <a:ext uri="{FF2B5EF4-FFF2-40B4-BE49-F238E27FC236}">
                <a16:creationId xmlns:a16="http://schemas.microsoft.com/office/drawing/2014/main" id="{27E355B3-0938-44EC-AB27-DF65B3400A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1664804"/>
            <a:ext cx="2298521" cy="350250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VÃ½sledek obrÃ¡zku pro sociÃ¡lnÃ­ reprodukce">
            <a:extLst>
              <a:ext uri="{FF2B5EF4-FFF2-40B4-BE49-F238E27FC236}">
                <a16:creationId xmlns:a16="http://schemas.microsoft.com/office/drawing/2014/main" id="{6B0FB69C-440E-4431-AD98-9D3F6828A4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849" y="1664804"/>
            <a:ext cx="2476500" cy="34766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28C270FC-FD3F-4BC2-858A-6685F224D3B3}"/>
              </a:ext>
            </a:extLst>
          </p:cNvPr>
          <p:cNvSpPr>
            <a:spLocks noChangeArrowheads="1"/>
          </p:cNvSpPr>
          <p:nvPr/>
        </p:nvSpPr>
        <p:spPr bwMode="auto">
          <a:xfrm>
            <a:off x="0" y="0"/>
            <a:ext cx="9144000" cy="908050"/>
          </a:xfrm>
          <a:prstGeom prst="rect">
            <a:avLst/>
          </a:prstGeom>
          <a:solidFill>
            <a:schemeClr val="accent6">
              <a:lumMod val="40000"/>
              <a:lumOff val="60000"/>
              <a:alpha val="75000"/>
            </a:schemeClr>
          </a:solidFill>
          <a:ln>
            <a:noFill/>
          </a:ln>
          <a:effectLst/>
        </p:spPr>
        <p:txBody>
          <a:bodyPr wrap="none" anchor="ctr"/>
          <a:lstStyle/>
          <a:p>
            <a:pPr eaLnBrk="1" hangingPunct="1">
              <a:defRPr/>
            </a:pPr>
            <a:endParaRPr lang="cs-CZ" dirty="0"/>
          </a:p>
        </p:txBody>
      </p:sp>
      <p:sp>
        <p:nvSpPr>
          <p:cNvPr id="8" name="Text Box 3">
            <a:extLst>
              <a:ext uri="{FF2B5EF4-FFF2-40B4-BE49-F238E27FC236}">
                <a16:creationId xmlns:a16="http://schemas.microsoft.com/office/drawing/2014/main" id="{7CC56E5C-0AAE-49D5-8B6F-19D968EA534F}"/>
              </a:ext>
            </a:extLst>
          </p:cNvPr>
          <p:cNvSpPr txBox="1">
            <a:spLocks noChangeArrowheads="1"/>
          </p:cNvSpPr>
          <p:nvPr/>
        </p:nvSpPr>
        <p:spPr bwMode="auto">
          <a:xfrm>
            <a:off x="206375" y="138113"/>
            <a:ext cx="91440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4000" b="1" dirty="0">
                <a:latin typeface="Calibri" panose="020F0502020204030204" pitchFamily="34" charset="0"/>
                <a:cs typeface="Calibri" panose="020F0502020204030204" pitchFamily="34" charset="0"/>
              </a:rPr>
              <a:t>Příklady publikací </a:t>
            </a:r>
            <a:endParaRPr lang="cs-CZ" altLang="cs-CZ" sz="4000" b="1" dirty="0"/>
          </a:p>
        </p:txBody>
      </p:sp>
    </p:spTree>
    <p:extLst>
      <p:ext uri="{BB962C8B-B14F-4D97-AF65-F5344CB8AC3E}">
        <p14:creationId xmlns:p14="http://schemas.microsoft.com/office/powerpoint/2010/main" val="3612244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596AD42A-DCCB-49D8-A509-11E74C994FAB}"/>
              </a:ext>
            </a:extLst>
          </p:cNvPr>
          <p:cNvSpPr>
            <a:spLocks noChangeArrowheads="1"/>
          </p:cNvSpPr>
          <p:nvPr/>
        </p:nvSpPr>
        <p:spPr bwMode="auto">
          <a:xfrm>
            <a:off x="0" y="0"/>
            <a:ext cx="9144000" cy="908050"/>
          </a:xfrm>
          <a:prstGeom prst="rect">
            <a:avLst/>
          </a:prstGeom>
          <a:solidFill>
            <a:schemeClr val="accent6">
              <a:lumMod val="40000"/>
              <a:lumOff val="60000"/>
              <a:alpha val="75000"/>
            </a:schemeClr>
          </a:solidFill>
          <a:ln>
            <a:noFill/>
          </a:ln>
          <a:effectLst/>
        </p:spPr>
        <p:txBody>
          <a:bodyPr wrap="none" anchor="ctr"/>
          <a:lstStyle/>
          <a:p>
            <a:pPr eaLnBrk="1" hangingPunct="1">
              <a:defRPr/>
            </a:pPr>
            <a:endParaRPr lang="cs-CZ" dirty="0"/>
          </a:p>
        </p:txBody>
      </p:sp>
      <p:sp>
        <p:nvSpPr>
          <p:cNvPr id="5123" name="Text Box 3">
            <a:extLst>
              <a:ext uri="{FF2B5EF4-FFF2-40B4-BE49-F238E27FC236}">
                <a16:creationId xmlns:a16="http://schemas.microsoft.com/office/drawing/2014/main" id="{54EA4FFC-3798-4D98-A6DE-24E7E8DC7D98}"/>
              </a:ext>
            </a:extLst>
          </p:cNvPr>
          <p:cNvSpPr txBox="1">
            <a:spLocks noChangeArrowheads="1"/>
          </p:cNvSpPr>
          <p:nvPr/>
        </p:nvSpPr>
        <p:spPr bwMode="auto">
          <a:xfrm>
            <a:off x="1763713" y="138113"/>
            <a:ext cx="5976937" cy="76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4400" b="1">
                <a:latin typeface="Calibri" panose="020F0502020204030204" pitchFamily="34" charset="0"/>
                <a:cs typeface="Calibri" panose="020F0502020204030204" pitchFamily="34" charset="0"/>
              </a:rPr>
              <a:t>VSTUP DO DOSPĚLOSTI</a:t>
            </a:r>
            <a:endParaRPr lang="cs-CZ" altLang="cs-CZ" sz="2800" b="1"/>
          </a:p>
        </p:txBody>
      </p:sp>
      <p:sp>
        <p:nvSpPr>
          <p:cNvPr id="5124" name="Text Box 5">
            <a:extLst>
              <a:ext uri="{FF2B5EF4-FFF2-40B4-BE49-F238E27FC236}">
                <a16:creationId xmlns:a16="http://schemas.microsoft.com/office/drawing/2014/main" id="{DE72C2F3-39B6-45B4-A034-7FF116584866}"/>
              </a:ext>
            </a:extLst>
          </p:cNvPr>
          <p:cNvSpPr txBox="1">
            <a:spLocks noChangeArrowheads="1"/>
          </p:cNvSpPr>
          <p:nvPr/>
        </p:nvSpPr>
        <p:spPr bwMode="auto">
          <a:xfrm>
            <a:off x="539750" y="2133600"/>
            <a:ext cx="1841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2000" b="1">
              <a:latin typeface="Tahoma" panose="020B0604030504040204" pitchFamily="34" charset="0"/>
            </a:endParaRPr>
          </a:p>
        </p:txBody>
      </p:sp>
      <p:sp>
        <p:nvSpPr>
          <p:cNvPr id="5125" name="Text Box 3">
            <a:extLst>
              <a:ext uri="{FF2B5EF4-FFF2-40B4-BE49-F238E27FC236}">
                <a16:creationId xmlns:a16="http://schemas.microsoft.com/office/drawing/2014/main" id="{5F104FED-CFC8-4EAD-9DDC-A1B37595D212}"/>
              </a:ext>
            </a:extLst>
          </p:cNvPr>
          <p:cNvSpPr txBox="1">
            <a:spLocks noChangeArrowheads="1"/>
          </p:cNvSpPr>
          <p:nvPr/>
        </p:nvSpPr>
        <p:spPr bwMode="auto">
          <a:xfrm>
            <a:off x="179388" y="1036638"/>
            <a:ext cx="8496300" cy="6494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800" b="1">
                <a:latin typeface="Calibri" panose="020F0502020204030204" pitchFamily="34" charset="0"/>
                <a:cs typeface="Calibri" panose="020F0502020204030204" pitchFamily="34" charset="0"/>
              </a:rPr>
              <a:t>Demografický i sociologický výzkum v Evropě i severní Americe pozoruje změnu v časování základních tranzic spojených se vstupem do dospělosti:</a:t>
            </a:r>
          </a:p>
          <a:p>
            <a:pPr eaLnBrk="1" hangingPunct="1">
              <a:spcBef>
                <a:spcPct val="0"/>
              </a:spcBef>
              <a:buFontTx/>
              <a:buNone/>
            </a:pPr>
            <a:endParaRPr lang="cs-CZ" altLang="cs-CZ" sz="2800" b="1">
              <a:latin typeface="Calibri" panose="020F0502020204030204" pitchFamily="34" charset="0"/>
              <a:cs typeface="Calibri" panose="020F0502020204030204" pitchFamily="34" charset="0"/>
            </a:endParaRPr>
          </a:p>
          <a:p>
            <a:pPr eaLnBrk="1" hangingPunct="1">
              <a:spcBef>
                <a:spcPct val="0"/>
              </a:spcBef>
              <a:buFontTx/>
              <a:buNone/>
            </a:pPr>
            <a:r>
              <a:rPr lang="cs-CZ" altLang="cs-CZ" sz="2800" b="1">
                <a:latin typeface="Calibri" panose="020F0502020204030204" pitchFamily="34" charset="0"/>
                <a:cs typeface="Calibri" panose="020F0502020204030204" pitchFamily="34" charset="0"/>
              </a:rPr>
              <a:t>Tranzice = přechod z jednoho stavu do druhého</a:t>
            </a:r>
          </a:p>
          <a:p>
            <a:pPr eaLnBrk="1" hangingPunct="1">
              <a:spcBef>
                <a:spcPct val="0"/>
              </a:spcBef>
              <a:buFontTx/>
              <a:buNone/>
            </a:pPr>
            <a:endParaRPr lang="cs-CZ" altLang="cs-CZ" sz="2800" b="1">
              <a:latin typeface="Calibri" panose="020F0502020204030204" pitchFamily="34" charset="0"/>
              <a:cs typeface="Calibri" panose="020F0502020204030204" pitchFamily="34" charset="0"/>
            </a:endParaRPr>
          </a:p>
          <a:p>
            <a:pPr eaLnBrk="1" hangingPunct="1">
              <a:spcBef>
                <a:spcPct val="0"/>
              </a:spcBef>
              <a:buFontTx/>
              <a:buNone/>
            </a:pPr>
            <a:r>
              <a:rPr lang="cs-CZ" altLang="cs-CZ" sz="2400" b="1">
                <a:latin typeface="Calibri" panose="020F0502020204030204" pitchFamily="34" charset="0"/>
                <a:cs typeface="Calibri" panose="020F0502020204030204" pitchFamily="34" charset="0"/>
              </a:rPr>
              <a:t>Zejména: </a:t>
            </a:r>
          </a:p>
          <a:p>
            <a:pPr eaLnBrk="1" hangingPunct="1">
              <a:spcBef>
                <a:spcPct val="0"/>
              </a:spcBef>
              <a:buFontTx/>
              <a:buNone/>
            </a:pPr>
            <a:r>
              <a:rPr lang="cs-CZ" altLang="cs-CZ" sz="2400" b="1">
                <a:latin typeface="Calibri" panose="020F0502020204030204" pitchFamily="34" charset="0"/>
                <a:cs typeface="Calibri" panose="020F0502020204030204" pitchFamily="34" charset="0"/>
              </a:rPr>
              <a:t>Bydlení u rodičů -&gt; samostatné bydlení</a:t>
            </a:r>
          </a:p>
          <a:p>
            <a:pPr eaLnBrk="1" hangingPunct="1">
              <a:spcBef>
                <a:spcPct val="0"/>
              </a:spcBef>
              <a:buFontTx/>
              <a:buNone/>
            </a:pPr>
            <a:r>
              <a:rPr lang="cs-CZ" altLang="cs-CZ" sz="2400" b="1">
                <a:latin typeface="Calibri" panose="020F0502020204030204" pitchFamily="34" charset="0"/>
                <a:cs typeface="Calibri" panose="020F0502020204030204" pitchFamily="34" charset="0"/>
              </a:rPr>
              <a:t>Studium -&gt; zaměstnání</a:t>
            </a:r>
          </a:p>
          <a:p>
            <a:pPr eaLnBrk="1" hangingPunct="1">
              <a:spcBef>
                <a:spcPct val="0"/>
              </a:spcBef>
              <a:buFontTx/>
              <a:buNone/>
            </a:pPr>
            <a:r>
              <a:rPr lang="cs-CZ" altLang="cs-CZ" sz="2400" b="1">
                <a:latin typeface="Calibri" panose="020F0502020204030204" pitchFamily="34" charset="0"/>
                <a:cs typeface="Calibri" panose="020F0502020204030204" pitchFamily="34" charset="0"/>
              </a:rPr>
              <a:t>Ekonomická závislost -&gt; ekonomická soběstačnost</a:t>
            </a:r>
          </a:p>
          <a:p>
            <a:pPr eaLnBrk="1" hangingPunct="1">
              <a:spcBef>
                <a:spcPct val="0"/>
              </a:spcBef>
              <a:buFontTx/>
              <a:buNone/>
            </a:pPr>
            <a:r>
              <a:rPr lang="cs-CZ" altLang="cs-CZ" sz="2400" b="1">
                <a:latin typeface="Calibri" panose="020F0502020204030204" pitchFamily="34" charset="0"/>
                <a:cs typeface="Calibri" panose="020F0502020204030204" pitchFamily="34" charset="0"/>
              </a:rPr>
              <a:t>Single -&gt; v dlouhodobém partnerství</a:t>
            </a:r>
          </a:p>
          <a:p>
            <a:pPr eaLnBrk="1" hangingPunct="1">
              <a:spcBef>
                <a:spcPct val="0"/>
              </a:spcBef>
              <a:buFontTx/>
              <a:buNone/>
            </a:pPr>
            <a:r>
              <a:rPr lang="cs-CZ" altLang="cs-CZ" sz="2400" b="1">
                <a:latin typeface="Calibri" panose="020F0502020204030204" pitchFamily="34" charset="0"/>
                <a:cs typeface="Calibri" panose="020F0502020204030204" pitchFamily="34" charset="0"/>
              </a:rPr>
              <a:t>V partnerství -&gt; ve společném soužití</a:t>
            </a:r>
          </a:p>
          <a:p>
            <a:pPr eaLnBrk="1" hangingPunct="1">
              <a:spcBef>
                <a:spcPct val="0"/>
              </a:spcBef>
              <a:buFontTx/>
              <a:buNone/>
            </a:pPr>
            <a:r>
              <a:rPr lang="cs-CZ" altLang="cs-CZ" sz="2400" b="1">
                <a:latin typeface="Calibri" panose="020F0502020204030204" pitchFamily="34" charset="0"/>
                <a:cs typeface="Calibri" panose="020F0502020204030204" pitchFamily="34" charset="0"/>
              </a:rPr>
              <a:t>Ve společném soužití -&gt; v manželství  </a:t>
            </a:r>
          </a:p>
          <a:p>
            <a:pPr eaLnBrk="1" hangingPunct="1">
              <a:spcBef>
                <a:spcPct val="0"/>
              </a:spcBef>
              <a:buFontTx/>
              <a:buNone/>
            </a:pPr>
            <a:r>
              <a:rPr lang="cs-CZ" altLang="cs-CZ" sz="2400" b="1">
                <a:latin typeface="Calibri" panose="020F0502020204030204" pitchFamily="34" charset="0"/>
                <a:cs typeface="Calibri" panose="020F0502020204030204" pitchFamily="34" charset="0"/>
              </a:rPr>
              <a:t>Bez dětí -&gt; rodič                        atd…</a:t>
            </a:r>
          </a:p>
          <a:p>
            <a:pPr eaLnBrk="1" hangingPunct="1">
              <a:spcBef>
                <a:spcPct val="0"/>
              </a:spcBef>
              <a:buFontTx/>
              <a:buNone/>
            </a:pPr>
            <a:r>
              <a:rPr lang="cs-CZ" altLang="cs-CZ" sz="2800" b="1">
                <a:latin typeface="Calibri" panose="020F0502020204030204" pitchFamily="34" charset="0"/>
                <a:cs typeface="Calibri" panose="020F0502020204030204" pitchFamily="34" charset="0"/>
              </a:rPr>
              <a:t> </a:t>
            </a:r>
          </a:p>
          <a:p>
            <a:pPr eaLnBrk="1" hangingPunct="1">
              <a:spcBef>
                <a:spcPct val="0"/>
              </a:spcBef>
              <a:buFontTx/>
              <a:buNone/>
            </a:pPr>
            <a:endParaRPr lang="cs-CZ" altLang="cs-CZ" sz="2800" b="1"/>
          </a:p>
        </p:txBody>
      </p:sp>
      <p:sp>
        <p:nvSpPr>
          <p:cNvPr id="5126" name="Zástupný symbol pro číslo snímku 1">
            <a:extLst>
              <a:ext uri="{FF2B5EF4-FFF2-40B4-BE49-F238E27FC236}">
                <a16:creationId xmlns:a16="http://schemas.microsoft.com/office/drawing/2014/main" id="{F21091BA-84E5-4B9A-875B-9A916D9D45D0}"/>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409062D-CC6F-4393-BB25-CBA47C13EB52}" type="slidenum">
              <a:rPr lang="cs-CZ" altLang="cs-CZ" sz="1400" smtClean="0"/>
              <a:pPr>
                <a:spcBef>
                  <a:spcPct val="0"/>
                </a:spcBef>
                <a:buFontTx/>
                <a:buNone/>
              </a:pPr>
              <a:t>3</a:t>
            </a:fld>
            <a:endParaRPr lang="cs-CZ" altLang="cs-CZ" sz="14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Výsledek obrázku pro self cooley">
            <a:extLst>
              <a:ext uri="{FF2B5EF4-FFF2-40B4-BE49-F238E27FC236}">
                <a16:creationId xmlns:a16="http://schemas.microsoft.com/office/drawing/2014/main" id="{DEDF8489-5009-4FF4-AE2B-D25746A231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25" y="2063750"/>
            <a:ext cx="2284413"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2" descr="Související obrázek">
            <a:extLst>
              <a:ext uri="{FF2B5EF4-FFF2-40B4-BE49-F238E27FC236}">
                <a16:creationId xmlns:a16="http://schemas.microsoft.com/office/drawing/2014/main" id="{9FC4EE6D-797C-4B3A-9CE5-FF3F709E2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2113" y="4292600"/>
            <a:ext cx="1800225"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9832698D-CA6C-43D1-96EF-CB096C84A1E0}"/>
              </a:ext>
            </a:extLst>
          </p:cNvPr>
          <p:cNvSpPr>
            <a:spLocks noChangeArrowheads="1"/>
          </p:cNvSpPr>
          <p:nvPr/>
        </p:nvSpPr>
        <p:spPr bwMode="auto">
          <a:xfrm>
            <a:off x="0" y="0"/>
            <a:ext cx="9144000" cy="908050"/>
          </a:xfrm>
          <a:prstGeom prst="rect">
            <a:avLst/>
          </a:prstGeom>
          <a:solidFill>
            <a:schemeClr val="accent6">
              <a:lumMod val="40000"/>
              <a:lumOff val="60000"/>
              <a:alpha val="75000"/>
            </a:schemeClr>
          </a:solidFill>
          <a:ln>
            <a:noFill/>
          </a:ln>
          <a:effectLst/>
        </p:spPr>
        <p:txBody>
          <a:bodyPr wrap="none" anchor="ctr"/>
          <a:lstStyle/>
          <a:p>
            <a:pPr eaLnBrk="1" hangingPunct="1">
              <a:defRPr/>
            </a:pPr>
            <a:endParaRPr lang="cs-CZ" dirty="0"/>
          </a:p>
        </p:txBody>
      </p:sp>
      <p:sp>
        <p:nvSpPr>
          <p:cNvPr id="14341" name="Text Box 3">
            <a:extLst>
              <a:ext uri="{FF2B5EF4-FFF2-40B4-BE49-F238E27FC236}">
                <a16:creationId xmlns:a16="http://schemas.microsoft.com/office/drawing/2014/main" id="{F284CC8E-5653-4A95-A204-58BE93AF0B5B}"/>
              </a:ext>
            </a:extLst>
          </p:cNvPr>
          <p:cNvSpPr txBox="1">
            <a:spLocks noChangeArrowheads="1"/>
          </p:cNvSpPr>
          <p:nvPr/>
        </p:nvSpPr>
        <p:spPr bwMode="auto">
          <a:xfrm>
            <a:off x="323850" y="138113"/>
            <a:ext cx="91440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4000" b="1">
                <a:latin typeface="Calibri" panose="020F0502020204030204" pitchFamily="34" charset="0"/>
                <a:cs typeface="Calibri" panose="020F0502020204030204" pitchFamily="34" charset="0"/>
              </a:rPr>
              <a:t>Rodičovství jako mechanismy socializace</a:t>
            </a:r>
            <a:endParaRPr lang="cs-CZ" altLang="cs-CZ" sz="4000" b="1"/>
          </a:p>
        </p:txBody>
      </p:sp>
      <p:sp>
        <p:nvSpPr>
          <p:cNvPr id="14342" name="Text Box 5">
            <a:extLst>
              <a:ext uri="{FF2B5EF4-FFF2-40B4-BE49-F238E27FC236}">
                <a16:creationId xmlns:a16="http://schemas.microsoft.com/office/drawing/2014/main" id="{DD9D0020-A6A6-4742-AA1B-D3582C243021}"/>
              </a:ext>
            </a:extLst>
          </p:cNvPr>
          <p:cNvSpPr txBox="1">
            <a:spLocks noChangeArrowheads="1"/>
          </p:cNvSpPr>
          <p:nvPr/>
        </p:nvSpPr>
        <p:spPr bwMode="auto">
          <a:xfrm>
            <a:off x="539750" y="2133600"/>
            <a:ext cx="1841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2000" b="1">
              <a:latin typeface="Tahoma" panose="020B0604030504040204" pitchFamily="34" charset="0"/>
            </a:endParaRPr>
          </a:p>
        </p:txBody>
      </p:sp>
      <p:sp>
        <p:nvSpPr>
          <p:cNvPr id="14343" name="TextovéPole 1">
            <a:extLst>
              <a:ext uri="{FF2B5EF4-FFF2-40B4-BE49-F238E27FC236}">
                <a16:creationId xmlns:a16="http://schemas.microsoft.com/office/drawing/2014/main" id="{3BB45480-A450-4240-A0B7-28149DB3FAE2}"/>
              </a:ext>
            </a:extLst>
          </p:cNvPr>
          <p:cNvSpPr txBox="1">
            <a:spLocks noChangeArrowheads="1"/>
          </p:cNvSpPr>
          <p:nvPr/>
        </p:nvSpPr>
        <p:spPr bwMode="auto">
          <a:xfrm>
            <a:off x="323850" y="1341438"/>
            <a:ext cx="8640763"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b="1"/>
              <a:t>Zaměření na vývoj sociálních dovedností</a:t>
            </a:r>
          </a:p>
          <a:p>
            <a:pPr>
              <a:spcBef>
                <a:spcPct val="0"/>
              </a:spcBef>
              <a:buFontTx/>
              <a:buNone/>
            </a:pPr>
            <a:r>
              <a:rPr lang="cs-CZ" altLang="cs-CZ" sz="1800" b="1"/>
              <a:t>(zatímco výzkum sociální reprodukce se zaměřuje na „výsledek“, studium socializace se zajímá o proces)</a:t>
            </a:r>
          </a:p>
          <a:p>
            <a:pPr>
              <a:spcBef>
                <a:spcPct val="0"/>
              </a:spcBef>
              <a:buFontTx/>
              <a:buNone/>
            </a:pPr>
            <a:endParaRPr lang="cs-CZ" altLang="cs-CZ" sz="1800" b="1"/>
          </a:p>
          <a:p>
            <a:pPr>
              <a:spcBef>
                <a:spcPct val="0"/>
              </a:spcBef>
              <a:buFontTx/>
              <a:buNone/>
            </a:pPr>
            <a:endParaRPr lang="cs-CZ" altLang="cs-CZ" sz="1800" b="1"/>
          </a:p>
          <a:p>
            <a:pPr>
              <a:spcBef>
                <a:spcPct val="0"/>
              </a:spcBef>
              <a:buFontTx/>
              <a:buNone/>
            </a:pPr>
            <a:r>
              <a:rPr lang="cs-CZ" altLang="cs-CZ" b="1">
                <a:latin typeface="Tahoma" panose="020B0604030504040204" pitchFamily="34" charset="0"/>
                <a:cs typeface="Tahoma" panose="020B0604030504040204" pitchFamily="34" charset="0"/>
              </a:rPr>
              <a:t>C. H. COOLEY</a:t>
            </a:r>
          </a:p>
          <a:p>
            <a:pPr>
              <a:spcBef>
                <a:spcPct val="0"/>
              </a:spcBef>
              <a:buFontTx/>
              <a:buNone/>
            </a:pPr>
            <a:endParaRPr lang="cs-CZ" altLang="cs-CZ" sz="1800" b="1"/>
          </a:p>
          <a:p>
            <a:pPr eaLnBrk="1" hangingPunct="1">
              <a:spcBef>
                <a:spcPct val="0"/>
              </a:spcBef>
              <a:buFontTx/>
              <a:buNone/>
            </a:pPr>
            <a:r>
              <a:rPr lang="cs-CZ" altLang="cs-CZ" sz="1800" b="1">
                <a:latin typeface="Tahoma" panose="020B0604030504040204" pitchFamily="34" charset="0"/>
              </a:rPr>
              <a:t>„ZRCADLOVÉ JÁ“;  PRIMÁRNÍ SKUPINY;  SOCIALIZACE</a:t>
            </a:r>
          </a:p>
          <a:p>
            <a:pPr eaLnBrk="1" hangingPunct="1">
              <a:spcBef>
                <a:spcPct val="0"/>
              </a:spcBef>
              <a:buFontTx/>
              <a:buNone/>
            </a:pPr>
            <a:endParaRPr lang="cs-CZ" altLang="cs-CZ" sz="1800" b="1">
              <a:latin typeface="Tahoma" panose="020B0604030504040204" pitchFamily="34" charset="0"/>
            </a:endParaRPr>
          </a:p>
          <a:p>
            <a:pPr eaLnBrk="1" hangingPunct="1">
              <a:spcBef>
                <a:spcPct val="0"/>
              </a:spcBef>
              <a:buFontTx/>
              <a:buNone/>
            </a:pPr>
            <a:r>
              <a:rPr lang="cs-CZ" altLang="cs-CZ" sz="1800" b="1">
                <a:latin typeface="Tahoma" panose="020B0604030504040204" pitchFamily="34" charset="0"/>
              </a:rPr>
              <a:t>Zájem o roli sociálního prostředí v utváření osobnosti</a:t>
            </a:r>
          </a:p>
          <a:p>
            <a:pPr>
              <a:spcBef>
                <a:spcPct val="0"/>
              </a:spcBef>
              <a:buFontTx/>
              <a:buNone/>
            </a:pPr>
            <a:endParaRPr lang="cs-CZ" altLang="cs-CZ" sz="1800" b="1"/>
          </a:p>
          <a:p>
            <a:pPr eaLnBrk="1" hangingPunct="1">
              <a:spcBef>
                <a:spcPct val="0"/>
              </a:spcBef>
              <a:buFontTx/>
              <a:buNone/>
            </a:pPr>
            <a:r>
              <a:rPr lang="cs-CZ" altLang="cs-CZ" b="1">
                <a:latin typeface="Tahoma" panose="020B0604030504040204" pitchFamily="34" charset="0"/>
              </a:rPr>
              <a:t>GEORG H. MEAD</a:t>
            </a:r>
          </a:p>
          <a:p>
            <a:pPr>
              <a:spcBef>
                <a:spcPct val="0"/>
              </a:spcBef>
              <a:buFontTx/>
              <a:buNone/>
            </a:pPr>
            <a:endParaRPr lang="cs-CZ" altLang="cs-CZ" sz="1800" b="1"/>
          </a:p>
          <a:p>
            <a:pPr>
              <a:spcBef>
                <a:spcPct val="0"/>
              </a:spcBef>
              <a:buFontTx/>
              <a:buNone/>
            </a:pPr>
            <a:r>
              <a:rPr lang="cs-CZ" altLang="cs-CZ" sz="1800" b="1">
                <a:latin typeface="Tahoma" panose="020B0604030504040204" pitchFamily="34" charset="0"/>
              </a:rPr>
              <a:t>Kniha </a:t>
            </a:r>
            <a:r>
              <a:rPr lang="cs-CZ" altLang="cs-CZ" sz="1800" b="1" i="1">
                <a:latin typeface="Tahoma" panose="020B0604030504040204" pitchFamily="34" charset="0"/>
              </a:rPr>
              <a:t>Mind, Self and Society</a:t>
            </a:r>
          </a:p>
          <a:p>
            <a:pPr>
              <a:spcBef>
                <a:spcPct val="0"/>
              </a:spcBef>
              <a:buFontTx/>
              <a:buNone/>
            </a:pPr>
            <a:endParaRPr lang="cs-CZ" altLang="cs-CZ" sz="1800" b="1"/>
          </a:p>
          <a:p>
            <a:pPr>
              <a:spcBef>
                <a:spcPct val="0"/>
              </a:spcBef>
              <a:buFontTx/>
              <a:buNone/>
            </a:pPr>
            <a:r>
              <a:rPr lang="cs-CZ" altLang="cs-CZ" sz="1800" b="1"/>
              <a:t>Fáze socializace </a:t>
            </a:r>
            <a:r>
              <a:rPr lang="cs-CZ" altLang="cs-CZ" sz="1800" b="1">
                <a:latin typeface="Tahoma" panose="020B0604030504040204" pitchFamily="34" charset="0"/>
              </a:rPr>
              <a:t>PLAY  /  GAME</a:t>
            </a:r>
          </a:p>
          <a:p>
            <a:pPr>
              <a:spcBef>
                <a:spcPct val="0"/>
              </a:spcBef>
              <a:buFontTx/>
              <a:buNone/>
            </a:pPr>
            <a:r>
              <a:rPr lang="cs-CZ" altLang="cs-CZ" sz="1800" b="1"/>
              <a:t>Rozlišení </a:t>
            </a:r>
            <a:r>
              <a:rPr lang="cs-CZ" altLang="cs-CZ" sz="1800" b="1">
                <a:latin typeface="Tahoma" panose="020B0604030504040204" pitchFamily="34" charset="0"/>
              </a:rPr>
              <a:t>SELF:  I / ME</a:t>
            </a:r>
          </a:p>
          <a:p>
            <a:pPr>
              <a:spcBef>
                <a:spcPct val="0"/>
              </a:spcBef>
              <a:buFontTx/>
              <a:buNone/>
            </a:pPr>
            <a:endParaRPr lang="cs-CZ" altLang="cs-CZ" sz="1800" b="1"/>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4CDB5D38-855D-4911-BFFA-B72B7BAF595B}"/>
              </a:ext>
            </a:extLst>
          </p:cNvPr>
          <p:cNvSpPr>
            <a:spLocks noChangeArrowheads="1"/>
          </p:cNvSpPr>
          <p:nvPr/>
        </p:nvSpPr>
        <p:spPr bwMode="auto">
          <a:xfrm>
            <a:off x="0" y="0"/>
            <a:ext cx="9144000" cy="908050"/>
          </a:xfrm>
          <a:prstGeom prst="rect">
            <a:avLst/>
          </a:prstGeom>
          <a:solidFill>
            <a:schemeClr val="accent6">
              <a:lumMod val="40000"/>
              <a:lumOff val="60000"/>
              <a:alpha val="75000"/>
            </a:schemeClr>
          </a:solidFill>
          <a:ln>
            <a:noFill/>
          </a:ln>
          <a:effectLst/>
        </p:spPr>
        <p:txBody>
          <a:bodyPr wrap="none" anchor="ctr"/>
          <a:lstStyle/>
          <a:p>
            <a:pPr eaLnBrk="1" hangingPunct="1">
              <a:defRPr/>
            </a:pPr>
            <a:endParaRPr lang="cs-CZ" dirty="0"/>
          </a:p>
        </p:txBody>
      </p:sp>
      <p:sp>
        <p:nvSpPr>
          <p:cNvPr id="15363" name="Text Box 3">
            <a:extLst>
              <a:ext uri="{FF2B5EF4-FFF2-40B4-BE49-F238E27FC236}">
                <a16:creationId xmlns:a16="http://schemas.microsoft.com/office/drawing/2014/main" id="{6B548C89-F2F7-4804-A315-7346D1E3AF0E}"/>
              </a:ext>
            </a:extLst>
          </p:cNvPr>
          <p:cNvSpPr txBox="1">
            <a:spLocks noChangeArrowheads="1"/>
          </p:cNvSpPr>
          <p:nvPr/>
        </p:nvSpPr>
        <p:spPr bwMode="auto">
          <a:xfrm>
            <a:off x="196850" y="133350"/>
            <a:ext cx="914400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4400" b="1">
                <a:latin typeface="Calibri" panose="020F0502020204030204" pitchFamily="34" charset="0"/>
                <a:cs typeface="Calibri" panose="020F0502020204030204" pitchFamily="34" charset="0"/>
              </a:rPr>
              <a:t>Rodičovství jako struktura jednání</a:t>
            </a:r>
            <a:endParaRPr lang="cs-CZ" altLang="cs-CZ" sz="2800" b="1"/>
          </a:p>
        </p:txBody>
      </p:sp>
      <p:sp>
        <p:nvSpPr>
          <p:cNvPr id="15364" name="Text Box 5">
            <a:extLst>
              <a:ext uri="{FF2B5EF4-FFF2-40B4-BE49-F238E27FC236}">
                <a16:creationId xmlns:a16="http://schemas.microsoft.com/office/drawing/2014/main" id="{29414F5F-1E8E-40F1-A6D1-F512297BC32D}"/>
              </a:ext>
            </a:extLst>
          </p:cNvPr>
          <p:cNvSpPr txBox="1">
            <a:spLocks noChangeArrowheads="1"/>
          </p:cNvSpPr>
          <p:nvPr/>
        </p:nvSpPr>
        <p:spPr bwMode="auto">
          <a:xfrm>
            <a:off x="539750" y="2133600"/>
            <a:ext cx="1841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2000" b="1">
              <a:latin typeface="Tahoma" panose="020B0604030504040204" pitchFamily="34" charset="0"/>
            </a:endParaRPr>
          </a:p>
        </p:txBody>
      </p:sp>
      <p:sp>
        <p:nvSpPr>
          <p:cNvPr id="15365" name="TextovéPole 1">
            <a:extLst>
              <a:ext uri="{FF2B5EF4-FFF2-40B4-BE49-F238E27FC236}">
                <a16:creationId xmlns:a16="http://schemas.microsoft.com/office/drawing/2014/main" id="{6B547B7E-2E5C-499C-BAB8-491EE66C501F}"/>
              </a:ext>
            </a:extLst>
          </p:cNvPr>
          <p:cNvSpPr txBox="1">
            <a:spLocks noChangeArrowheads="1"/>
          </p:cNvSpPr>
          <p:nvPr/>
        </p:nvSpPr>
        <p:spPr bwMode="auto">
          <a:xfrm>
            <a:off x="213654" y="1196752"/>
            <a:ext cx="8378825"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b="1" dirty="0"/>
              <a:t>Jaké podoby rodičovství jsou ideální, žádoucí, akceptovatelné, nepřijatelné</a:t>
            </a:r>
          </a:p>
          <a:p>
            <a:pPr>
              <a:spcBef>
                <a:spcPct val="0"/>
              </a:spcBef>
              <a:buFontTx/>
              <a:buNone/>
            </a:pPr>
            <a:endParaRPr lang="cs-CZ" altLang="cs-CZ" sz="1800" b="1" dirty="0"/>
          </a:p>
          <a:p>
            <a:pPr>
              <a:spcBef>
                <a:spcPct val="0"/>
              </a:spcBef>
              <a:buNone/>
            </a:pPr>
            <a:r>
              <a:rPr lang="cs-CZ" altLang="cs-CZ" sz="1800" b="1" dirty="0"/>
              <a:t>Rodičovství jako sociální instituce, která má silné normativní aspekty</a:t>
            </a:r>
          </a:p>
          <a:p>
            <a:pPr marL="285750" indent="-285750">
              <a:spcBef>
                <a:spcPct val="0"/>
              </a:spcBef>
              <a:buFontTx/>
              <a:buChar char="-"/>
            </a:pPr>
            <a:endParaRPr lang="cs-CZ" altLang="cs-CZ" sz="1800" b="1" dirty="0"/>
          </a:p>
          <a:p>
            <a:pPr>
              <a:spcBef>
                <a:spcPct val="0"/>
              </a:spcBef>
              <a:buNone/>
            </a:pPr>
            <a:r>
              <a:rPr lang="cs-CZ" altLang="cs-CZ" sz="1800" b="1" dirty="0"/>
              <a:t>Normativně předpokládané vs. stigmatizující podoby rodičovství</a:t>
            </a:r>
          </a:p>
          <a:p>
            <a:pPr>
              <a:spcBef>
                <a:spcPct val="0"/>
              </a:spcBef>
              <a:buFontTx/>
              <a:buNone/>
            </a:pPr>
            <a:endParaRPr lang="cs-CZ" altLang="cs-CZ" sz="1800" dirty="0"/>
          </a:p>
          <a:p>
            <a:pPr>
              <a:spcBef>
                <a:spcPct val="0"/>
              </a:spcBef>
              <a:buFontTx/>
              <a:buNone/>
            </a:pPr>
            <a:endParaRPr lang="cs-CZ" altLang="cs-CZ" sz="1800" b="1" dirty="0"/>
          </a:p>
          <a:p>
            <a:pPr>
              <a:spcBef>
                <a:spcPct val="0"/>
              </a:spcBef>
              <a:buFontTx/>
              <a:buNone/>
            </a:pPr>
            <a:endParaRPr lang="cs-CZ" altLang="cs-CZ" sz="1800" dirty="0"/>
          </a:p>
          <a:p>
            <a:pPr>
              <a:spcBef>
                <a:spcPct val="0"/>
              </a:spcBef>
              <a:buFontTx/>
              <a:buNone/>
            </a:pPr>
            <a:endParaRPr lang="cs-CZ" altLang="cs-CZ" sz="1800" dirty="0"/>
          </a:p>
        </p:txBody>
      </p:sp>
      <p:pic>
        <p:nvPicPr>
          <p:cNvPr id="15366" name="Picture 2" descr="Výsledek obrázku pro elisabeth badinter materská láska">
            <a:extLst>
              <a:ext uri="{FF2B5EF4-FFF2-40B4-BE49-F238E27FC236}">
                <a16:creationId xmlns:a16="http://schemas.microsoft.com/office/drawing/2014/main" id="{626E4483-306F-48EE-85D7-BA66352E7A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00" y="4921250"/>
            <a:ext cx="1949450"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4" descr="Výsledek obrázku pro philippe aries">
            <a:extLst>
              <a:ext uri="{FF2B5EF4-FFF2-40B4-BE49-F238E27FC236}">
                <a16:creationId xmlns:a16="http://schemas.microsoft.com/office/drawing/2014/main" id="{B426C551-0A79-41D8-A164-49639A53D5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279" y="4900612"/>
            <a:ext cx="1223963"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Obdélník 1">
            <a:extLst>
              <a:ext uri="{FF2B5EF4-FFF2-40B4-BE49-F238E27FC236}">
                <a16:creationId xmlns:a16="http://schemas.microsoft.com/office/drawing/2014/main" id="{E66F0F75-0AF8-4E67-8DA4-D94D57E7D534}"/>
              </a:ext>
            </a:extLst>
          </p:cNvPr>
          <p:cNvSpPr>
            <a:spLocks noChangeArrowheads="1"/>
          </p:cNvSpPr>
          <p:nvPr/>
        </p:nvSpPr>
        <p:spPr bwMode="auto">
          <a:xfrm>
            <a:off x="3521075" y="4819650"/>
            <a:ext cx="5399088"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600"/>
          </a:p>
          <a:p>
            <a:pPr>
              <a:spcBef>
                <a:spcPct val="0"/>
              </a:spcBef>
              <a:buFontTx/>
              <a:buNone/>
            </a:pPr>
            <a:r>
              <a:rPr lang="cs-CZ" altLang="cs-CZ" sz="1600"/>
              <a:t>Philippe Ariès. 1962. </a:t>
            </a:r>
            <a:r>
              <a:rPr lang="en-US" altLang="cs-CZ" sz="1600" i="1"/>
              <a:t>Centuries of Childhood: A Social History of Family Life.</a:t>
            </a:r>
            <a:r>
              <a:rPr lang="cs-CZ" altLang="cs-CZ" sz="1600" i="1"/>
              <a:t> </a:t>
            </a:r>
            <a:r>
              <a:rPr lang="cs-CZ" altLang="cs-CZ" sz="1600"/>
              <a:t>New York: Vintage.</a:t>
            </a:r>
          </a:p>
          <a:p>
            <a:pPr>
              <a:spcBef>
                <a:spcPct val="0"/>
              </a:spcBef>
              <a:buFontTx/>
              <a:buNone/>
            </a:pPr>
            <a:endParaRPr lang="cs-CZ" altLang="cs-CZ" sz="1600"/>
          </a:p>
          <a:p>
            <a:pPr>
              <a:spcBef>
                <a:spcPct val="0"/>
              </a:spcBef>
              <a:buFontTx/>
              <a:buNone/>
            </a:pPr>
            <a:endParaRPr lang="cs-CZ" altLang="cs-CZ" sz="1600"/>
          </a:p>
          <a:p>
            <a:pPr>
              <a:spcBef>
                <a:spcPct val="0"/>
              </a:spcBef>
              <a:buFontTx/>
              <a:buNone/>
            </a:pPr>
            <a:r>
              <a:rPr lang="cs-CZ" altLang="cs-CZ" sz="1600"/>
              <a:t>Elisabeth Badinter. 1998. </a:t>
            </a:r>
            <a:r>
              <a:rPr lang="cs-CZ" altLang="cs-CZ" sz="1600" i="1"/>
              <a:t>Materská láska od 17. storočia po súčasnosť</a:t>
            </a:r>
            <a:r>
              <a:rPr lang="cs-CZ" altLang="cs-CZ" sz="1600"/>
              <a:t>. Bratislava: Aspekt</a:t>
            </a:r>
          </a:p>
          <a:p>
            <a:pPr>
              <a:spcBef>
                <a:spcPct val="0"/>
              </a:spcBef>
              <a:buFontTx/>
              <a:buNone/>
            </a:pPr>
            <a:endParaRPr lang="cs-CZ" altLang="cs-CZ" sz="1800"/>
          </a:p>
          <a:p>
            <a:pPr>
              <a:spcBef>
                <a:spcPct val="0"/>
              </a:spcBef>
              <a:buFontTx/>
              <a:buNone/>
            </a:pPr>
            <a:endParaRPr lang="cs-CZ" altLang="cs-CZ" sz="1800"/>
          </a:p>
          <a:p>
            <a:pPr>
              <a:spcBef>
                <a:spcPct val="0"/>
              </a:spcBef>
              <a:buFontTx/>
              <a:buNone/>
            </a:pPr>
            <a:endParaRPr lang="cs-CZ" altLang="cs-CZ" sz="1800"/>
          </a:p>
        </p:txBody>
      </p:sp>
      <p:pic>
        <p:nvPicPr>
          <p:cNvPr id="7170" name="Picture 2" descr="VÃ½sledek obrÃ¡zku pro fyzickÃ© tresty">
            <a:extLst>
              <a:ext uri="{FF2B5EF4-FFF2-40B4-BE49-F238E27FC236}">
                <a16:creationId xmlns:a16="http://schemas.microsoft.com/office/drawing/2014/main" id="{7DE47B67-607A-44D8-9AD7-4FB569E705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279" y="2885763"/>
            <a:ext cx="4190438" cy="185660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VÃ½sledek obrÃ¡zku pro kids in front of tv">
            <a:extLst>
              <a:ext uri="{FF2B5EF4-FFF2-40B4-BE49-F238E27FC236}">
                <a16:creationId xmlns:a16="http://schemas.microsoft.com/office/drawing/2014/main" id="{5944819C-3DD6-4317-874A-781116C5E5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9821" y="2885763"/>
            <a:ext cx="3247176" cy="18830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C175892E-6597-4092-B225-D4DA746306CE}"/>
              </a:ext>
            </a:extLst>
          </p:cNvPr>
          <p:cNvSpPr>
            <a:spLocks noChangeArrowheads="1"/>
          </p:cNvSpPr>
          <p:nvPr/>
        </p:nvSpPr>
        <p:spPr bwMode="auto">
          <a:xfrm>
            <a:off x="0" y="0"/>
            <a:ext cx="9144000" cy="908050"/>
          </a:xfrm>
          <a:prstGeom prst="rect">
            <a:avLst/>
          </a:prstGeom>
          <a:solidFill>
            <a:schemeClr val="accent6">
              <a:lumMod val="40000"/>
              <a:lumOff val="60000"/>
              <a:alpha val="75000"/>
            </a:schemeClr>
          </a:solidFill>
          <a:ln>
            <a:noFill/>
          </a:ln>
          <a:effectLst/>
        </p:spPr>
        <p:txBody>
          <a:bodyPr wrap="none" anchor="ctr"/>
          <a:lstStyle/>
          <a:p>
            <a:pPr eaLnBrk="1" hangingPunct="1">
              <a:defRPr/>
            </a:pPr>
            <a:endParaRPr lang="cs-CZ" dirty="0"/>
          </a:p>
        </p:txBody>
      </p:sp>
      <p:sp>
        <p:nvSpPr>
          <p:cNvPr id="16387" name="Text Box 3">
            <a:extLst>
              <a:ext uri="{FF2B5EF4-FFF2-40B4-BE49-F238E27FC236}">
                <a16:creationId xmlns:a16="http://schemas.microsoft.com/office/drawing/2014/main" id="{7FFCB34A-4323-4199-8C6E-03AC0DBC14A0}"/>
              </a:ext>
            </a:extLst>
          </p:cNvPr>
          <p:cNvSpPr txBox="1">
            <a:spLocks noChangeArrowheads="1"/>
          </p:cNvSpPr>
          <p:nvPr/>
        </p:nvSpPr>
        <p:spPr bwMode="auto">
          <a:xfrm>
            <a:off x="395536" y="124447"/>
            <a:ext cx="914400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4400" b="1">
                <a:latin typeface="Calibri" panose="020F0502020204030204" pitchFamily="34" charset="0"/>
                <a:cs typeface="Calibri" panose="020F0502020204030204" pitchFamily="34" charset="0"/>
              </a:rPr>
              <a:t>Rodičovství jako struktura jednání</a:t>
            </a:r>
            <a:endParaRPr lang="cs-CZ" altLang="cs-CZ" sz="2800" b="1"/>
          </a:p>
        </p:txBody>
      </p:sp>
      <p:sp>
        <p:nvSpPr>
          <p:cNvPr id="16388" name="Text Box 5">
            <a:extLst>
              <a:ext uri="{FF2B5EF4-FFF2-40B4-BE49-F238E27FC236}">
                <a16:creationId xmlns:a16="http://schemas.microsoft.com/office/drawing/2014/main" id="{7BF9225D-97C9-45ED-8AC9-8811DC4763A5}"/>
              </a:ext>
            </a:extLst>
          </p:cNvPr>
          <p:cNvSpPr txBox="1">
            <a:spLocks noChangeArrowheads="1"/>
          </p:cNvSpPr>
          <p:nvPr/>
        </p:nvSpPr>
        <p:spPr bwMode="auto">
          <a:xfrm>
            <a:off x="539750" y="2133600"/>
            <a:ext cx="1841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2000" b="1">
              <a:latin typeface="Tahoma" panose="020B0604030504040204" pitchFamily="34" charset="0"/>
            </a:endParaRPr>
          </a:p>
        </p:txBody>
      </p:sp>
      <p:sp>
        <p:nvSpPr>
          <p:cNvPr id="16389" name="TextovéPole 1">
            <a:extLst>
              <a:ext uri="{FF2B5EF4-FFF2-40B4-BE49-F238E27FC236}">
                <a16:creationId xmlns:a16="http://schemas.microsoft.com/office/drawing/2014/main" id="{BE55ECA3-490E-4095-9D9A-9833719158D1}"/>
              </a:ext>
            </a:extLst>
          </p:cNvPr>
          <p:cNvSpPr txBox="1">
            <a:spLocks noChangeArrowheads="1"/>
          </p:cNvSpPr>
          <p:nvPr/>
        </p:nvSpPr>
        <p:spPr bwMode="auto">
          <a:xfrm>
            <a:off x="510588" y="1032497"/>
            <a:ext cx="5760640"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50000"/>
              </a:lnSpc>
              <a:spcBef>
                <a:spcPct val="0"/>
              </a:spcBef>
              <a:buFontTx/>
              <a:buNone/>
            </a:pPr>
            <a:r>
              <a:rPr lang="cs-CZ" altLang="cs-CZ" sz="2400" b="1" dirty="0"/>
              <a:t>Srov. konkrétní témata:</a:t>
            </a:r>
          </a:p>
          <a:p>
            <a:pPr>
              <a:lnSpc>
                <a:spcPct val="150000"/>
              </a:lnSpc>
              <a:spcBef>
                <a:spcPct val="0"/>
              </a:spcBef>
              <a:buFontTx/>
              <a:buNone/>
            </a:pPr>
            <a:r>
              <a:rPr lang="cs-CZ" altLang="cs-CZ" sz="2400" b="1" dirty="0"/>
              <a:t>Porod, kojení</a:t>
            </a:r>
          </a:p>
          <a:p>
            <a:pPr>
              <a:lnSpc>
                <a:spcPct val="150000"/>
              </a:lnSpc>
              <a:spcBef>
                <a:spcPct val="0"/>
              </a:spcBef>
              <a:buFontTx/>
              <a:buNone/>
            </a:pPr>
            <a:r>
              <a:rPr lang="cs-CZ" altLang="cs-CZ" sz="2400" b="1" dirty="0"/>
              <a:t>Kombinace péče vs. zaměstnání (od kdy je vhodné nechat děti ve školce…)</a:t>
            </a:r>
          </a:p>
          <a:p>
            <a:pPr>
              <a:lnSpc>
                <a:spcPct val="150000"/>
              </a:lnSpc>
              <a:spcBef>
                <a:spcPct val="0"/>
              </a:spcBef>
              <a:buFontTx/>
              <a:buNone/>
            </a:pPr>
            <a:r>
              <a:rPr lang="cs-CZ" altLang="cs-CZ" sz="2400" b="1" dirty="0"/>
              <a:t>Role otců</a:t>
            </a:r>
          </a:p>
          <a:p>
            <a:pPr>
              <a:lnSpc>
                <a:spcPct val="150000"/>
              </a:lnSpc>
              <a:spcBef>
                <a:spcPct val="0"/>
              </a:spcBef>
              <a:buFontTx/>
              <a:buNone/>
            </a:pPr>
            <a:r>
              <a:rPr lang="cs-CZ" altLang="cs-CZ" sz="2400" b="1" dirty="0"/>
              <a:t>Složené a fragmentované rodiny</a:t>
            </a:r>
          </a:p>
          <a:p>
            <a:pPr>
              <a:lnSpc>
                <a:spcPct val="150000"/>
              </a:lnSpc>
              <a:spcBef>
                <a:spcPct val="0"/>
              </a:spcBef>
              <a:buFontTx/>
              <a:buNone/>
            </a:pPr>
            <a:r>
              <a:rPr lang="cs-CZ" altLang="cs-CZ" sz="2400" b="1" dirty="0"/>
              <a:t>Výběr školy, </a:t>
            </a:r>
          </a:p>
          <a:p>
            <a:pPr>
              <a:lnSpc>
                <a:spcPct val="150000"/>
              </a:lnSpc>
              <a:spcBef>
                <a:spcPct val="0"/>
              </a:spcBef>
              <a:buFontTx/>
              <a:buNone/>
            </a:pPr>
            <a:r>
              <a:rPr lang="cs-CZ" altLang="cs-CZ" sz="2400" b="1" dirty="0"/>
              <a:t>očkování, </a:t>
            </a:r>
          </a:p>
          <a:p>
            <a:pPr>
              <a:lnSpc>
                <a:spcPct val="150000"/>
              </a:lnSpc>
              <a:spcBef>
                <a:spcPct val="0"/>
              </a:spcBef>
              <a:buFontTx/>
              <a:buNone/>
            </a:pPr>
            <a:r>
              <a:rPr lang="cs-CZ" altLang="cs-CZ" sz="2400" b="1" dirty="0"/>
              <a:t>elektronika…</a:t>
            </a:r>
          </a:p>
          <a:p>
            <a:pPr>
              <a:spcBef>
                <a:spcPct val="0"/>
              </a:spcBef>
              <a:buFontTx/>
              <a:buNone/>
            </a:pPr>
            <a:endParaRPr lang="cs-CZ" altLang="cs-CZ" sz="1800" b="1" dirty="0"/>
          </a:p>
        </p:txBody>
      </p:sp>
      <p:pic>
        <p:nvPicPr>
          <p:cNvPr id="16390" name="Picture 2" descr="Výsledek obrázku pro d&amp;ecaron;tství">
            <a:extLst>
              <a:ext uri="{FF2B5EF4-FFF2-40B4-BE49-F238E27FC236}">
                <a16:creationId xmlns:a16="http://schemas.microsoft.com/office/drawing/2014/main" id="{848BEEAF-78B1-413D-98A8-539F754791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390" y="1196752"/>
            <a:ext cx="2767012"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VÃ½sledek obrÃ¡zku pro nosÃ¡l dÄtstvÃ­">
            <a:extLst>
              <a:ext uri="{FF2B5EF4-FFF2-40B4-BE49-F238E27FC236}">
                <a16:creationId xmlns:a16="http://schemas.microsoft.com/office/drawing/2014/main" id="{714BD4B8-13CB-40F5-9796-A6AF5CBD96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390" y="3163016"/>
            <a:ext cx="2520082" cy="36905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Výsledek obrázku pro kontaktní rodi&amp;ccaron;ovství">
            <a:extLst>
              <a:ext uri="{FF2B5EF4-FFF2-40B4-BE49-F238E27FC236}">
                <a16:creationId xmlns:a16="http://schemas.microsoft.com/office/drawing/2014/main" id="{D0264D83-3E1D-43FC-A709-886B2A296C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651" y="949579"/>
            <a:ext cx="5709891" cy="1733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Obdélník 1">
            <a:extLst>
              <a:ext uri="{FF2B5EF4-FFF2-40B4-BE49-F238E27FC236}">
                <a16:creationId xmlns:a16="http://schemas.microsoft.com/office/drawing/2014/main" id="{C9311590-6EC3-4A2A-8DD6-E52076578580}"/>
              </a:ext>
            </a:extLst>
          </p:cNvPr>
          <p:cNvSpPr>
            <a:spLocks noChangeArrowheads="1"/>
          </p:cNvSpPr>
          <p:nvPr/>
        </p:nvSpPr>
        <p:spPr bwMode="auto">
          <a:xfrm>
            <a:off x="395536" y="2766903"/>
            <a:ext cx="5577978"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b="1" dirty="0"/>
              <a:t>Ačkoliv existují biologické danosti rodičovství, jeho podoba je kulturně variabilní a objevují se různé jeho podoby</a:t>
            </a:r>
          </a:p>
          <a:p>
            <a:pPr>
              <a:spcBef>
                <a:spcPct val="0"/>
              </a:spcBef>
              <a:buFontTx/>
              <a:buNone/>
            </a:pPr>
            <a:r>
              <a:rPr lang="cs-CZ" altLang="cs-CZ" sz="1800" dirty="0"/>
              <a:t>Např. kontaktní rodičovství</a:t>
            </a:r>
          </a:p>
          <a:p>
            <a:pPr>
              <a:spcBef>
                <a:spcPct val="0"/>
              </a:spcBef>
              <a:buFontTx/>
              <a:buNone/>
            </a:pPr>
            <a:r>
              <a:rPr lang="cs-CZ" altLang="cs-CZ" sz="1800" dirty="0" err="1"/>
              <a:t>Bonding</a:t>
            </a:r>
            <a:r>
              <a:rPr lang="cs-CZ" altLang="cs-CZ" sz="1800" dirty="0"/>
              <a:t> (význam porodu)</a:t>
            </a:r>
          </a:p>
          <a:p>
            <a:pPr>
              <a:spcBef>
                <a:spcPct val="0"/>
              </a:spcBef>
              <a:buFontTx/>
              <a:buNone/>
            </a:pPr>
            <a:r>
              <a:rPr lang="cs-CZ" altLang="cs-CZ" sz="1800" dirty="0" err="1"/>
              <a:t>Bezplenková</a:t>
            </a:r>
            <a:r>
              <a:rPr lang="cs-CZ" altLang="cs-CZ" sz="1800" dirty="0"/>
              <a:t> metoda</a:t>
            </a:r>
          </a:p>
          <a:p>
            <a:pPr>
              <a:spcBef>
                <a:spcPct val="0"/>
              </a:spcBef>
              <a:buFontTx/>
              <a:buNone/>
            </a:pPr>
            <a:r>
              <a:rPr lang="cs-CZ" altLang="cs-CZ" sz="1800" dirty="0"/>
              <a:t>Kojení na vyžádání</a:t>
            </a:r>
          </a:p>
          <a:p>
            <a:pPr>
              <a:spcBef>
                <a:spcPct val="0"/>
              </a:spcBef>
              <a:buFontTx/>
              <a:buNone/>
            </a:pPr>
            <a:r>
              <a:rPr lang="cs-CZ" altLang="cs-CZ" sz="1800" dirty="0"/>
              <a:t>Společné spaní</a:t>
            </a:r>
          </a:p>
          <a:p>
            <a:pPr>
              <a:spcBef>
                <a:spcPct val="0"/>
              </a:spcBef>
              <a:buFontTx/>
              <a:buNone/>
            </a:pPr>
            <a:r>
              <a:rPr lang="cs-CZ" altLang="cs-CZ" sz="1800" dirty="0"/>
              <a:t>Nošení dětí</a:t>
            </a:r>
          </a:p>
          <a:p>
            <a:pPr>
              <a:spcBef>
                <a:spcPct val="0"/>
              </a:spcBef>
              <a:buFontTx/>
              <a:buNone/>
            </a:pPr>
            <a:r>
              <a:rPr lang="cs-CZ" altLang="cs-CZ" sz="1800" dirty="0"/>
              <a:t>Pláč jako komunikace</a:t>
            </a:r>
          </a:p>
          <a:p>
            <a:pPr>
              <a:spcBef>
                <a:spcPct val="0"/>
              </a:spcBef>
              <a:buFontTx/>
              <a:buNone/>
            </a:pPr>
            <a:r>
              <a:rPr lang="cs-CZ" altLang="cs-CZ" sz="1800" dirty="0"/>
              <a:t>…</a:t>
            </a:r>
          </a:p>
        </p:txBody>
      </p:sp>
      <p:pic>
        <p:nvPicPr>
          <p:cNvPr id="18436" name="Picture 6" descr="Výsledek obrázku pro bezplenková metoda">
            <a:extLst>
              <a:ext uri="{FF2B5EF4-FFF2-40B4-BE49-F238E27FC236}">
                <a16:creationId xmlns:a16="http://schemas.microsoft.com/office/drawing/2014/main" id="{FA133939-4F69-4FFC-A12E-1730A7BBD6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1885" y="3081589"/>
            <a:ext cx="2236539" cy="298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8" descr="Výsledek obrázku pro vzteklé dít&amp;ecaron;">
            <a:extLst>
              <a:ext uri="{FF2B5EF4-FFF2-40B4-BE49-F238E27FC236}">
                <a16:creationId xmlns:a16="http://schemas.microsoft.com/office/drawing/2014/main" id="{8A4B525E-7BAF-43AB-B872-2E55305E43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3597" y="4260057"/>
            <a:ext cx="2701925" cy="180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a:extLst>
              <a:ext uri="{FF2B5EF4-FFF2-40B4-BE49-F238E27FC236}">
                <a16:creationId xmlns:a16="http://schemas.microsoft.com/office/drawing/2014/main" id="{C4B73423-F4CF-4879-AF11-2EA5861E6907}"/>
              </a:ext>
            </a:extLst>
          </p:cNvPr>
          <p:cNvSpPr/>
          <p:nvPr/>
        </p:nvSpPr>
        <p:spPr>
          <a:xfrm>
            <a:off x="323528" y="6157009"/>
            <a:ext cx="8496944" cy="646331"/>
          </a:xfrm>
          <a:prstGeom prst="rect">
            <a:avLst/>
          </a:prstGeom>
        </p:spPr>
        <p:txBody>
          <a:bodyPr wrap="square">
            <a:spAutoFit/>
          </a:bodyPr>
          <a:lstStyle/>
          <a:p>
            <a:r>
              <a:rPr lang="cs-CZ" dirty="0"/>
              <a:t>https://www.info.cz/pravo/zeny-tvrdnou-a-muzi-meknou-soumrak-otcu-a-moderni-otcovstvi-komentuje-daniela-kovarova-33161.html</a:t>
            </a:r>
          </a:p>
        </p:txBody>
      </p:sp>
      <p:sp>
        <p:nvSpPr>
          <p:cNvPr id="3" name="TextovéPole 2">
            <a:extLst>
              <a:ext uri="{FF2B5EF4-FFF2-40B4-BE49-F238E27FC236}">
                <a16:creationId xmlns:a16="http://schemas.microsoft.com/office/drawing/2014/main" id="{6201318E-FF4C-4A27-A0C0-ED9C85C70326}"/>
              </a:ext>
            </a:extLst>
          </p:cNvPr>
          <p:cNvSpPr txBox="1"/>
          <p:nvPr/>
        </p:nvSpPr>
        <p:spPr>
          <a:xfrm>
            <a:off x="395536" y="5877203"/>
            <a:ext cx="1980029" cy="369332"/>
          </a:xfrm>
          <a:prstGeom prst="rect">
            <a:avLst/>
          </a:prstGeom>
          <a:noFill/>
        </p:spPr>
        <p:txBody>
          <a:bodyPr wrap="none" rtlCol="0">
            <a:spAutoFit/>
          </a:bodyPr>
          <a:lstStyle/>
          <a:p>
            <a:r>
              <a:rPr lang="cs-CZ" dirty="0"/>
              <a:t>...a pro pobavení:</a:t>
            </a:r>
          </a:p>
        </p:txBody>
      </p:sp>
      <p:sp>
        <p:nvSpPr>
          <p:cNvPr id="8" name="Rectangle 2">
            <a:extLst>
              <a:ext uri="{FF2B5EF4-FFF2-40B4-BE49-F238E27FC236}">
                <a16:creationId xmlns:a16="http://schemas.microsoft.com/office/drawing/2014/main" id="{B1B79595-A332-4DF1-B368-6FDA552491E3}"/>
              </a:ext>
            </a:extLst>
          </p:cNvPr>
          <p:cNvSpPr>
            <a:spLocks noChangeArrowheads="1"/>
          </p:cNvSpPr>
          <p:nvPr/>
        </p:nvSpPr>
        <p:spPr bwMode="auto">
          <a:xfrm>
            <a:off x="0" y="0"/>
            <a:ext cx="9144000" cy="908050"/>
          </a:xfrm>
          <a:prstGeom prst="rect">
            <a:avLst/>
          </a:prstGeom>
          <a:solidFill>
            <a:schemeClr val="accent6">
              <a:lumMod val="40000"/>
              <a:lumOff val="60000"/>
              <a:alpha val="75000"/>
            </a:schemeClr>
          </a:solidFill>
          <a:ln>
            <a:noFill/>
          </a:ln>
          <a:effectLst/>
        </p:spPr>
        <p:txBody>
          <a:bodyPr wrap="none" anchor="ctr"/>
          <a:lstStyle/>
          <a:p>
            <a:pPr eaLnBrk="1" hangingPunct="1">
              <a:defRPr/>
            </a:pPr>
            <a:endParaRPr lang="cs-CZ" dirty="0"/>
          </a:p>
        </p:txBody>
      </p:sp>
      <p:sp>
        <p:nvSpPr>
          <p:cNvPr id="9" name="Text Box 3">
            <a:extLst>
              <a:ext uri="{FF2B5EF4-FFF2-40B4-BE49-F238E27FC236}">
                <a16:creationId xmlns:a16="http://schemas.microsoft.com/office/drawing/2014/main" id="{13CFDA5A-9A69-4936-8596-0A19B41EF66F}"/>
              </a:ext>
            </a:extLst>
          </p:cNvPr>
          <p:cNvSpPr txBox="1">
            <a:spLocks noChangeArrowheads="1"/>
          </p:cNvSpPr>
          <p:nvPr/>
        </p:nvSpPr>
        <p:spPr bwMode="auto">
          <a:xfrm>
            <a:off x="395536" y="124447"/>
            <a:ext cx="914400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4400" b="1" dirty="0">
                <a:latin typeface="Calibri" panose="020F0502020204030204" pitchFamily="34" charset="0"/>
                <a:cs typeface="Calibri" panose="020F0502020204030204" pitchFamily="34" charset="0"/>
              </a:rPr>
              <a:t>Rodičovství jako sociální konstrukt</a:t>
            </a:r>
            <a:endParaRPr lang="cs-CZ" altLang="cs-CZ" sz="2800" b="1"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C175892E-6597-4092-B225-D4DA746306CE}"/>
              </a:ext>
            </a:extLst>
          </p:cNvPr>
          <p:cNvSpPr>
            <a:spLocks noChangeArrowheads="1"/>
          </p:cNvSpPr>
          <p:nvPr/>
        </p:nvSpPr>
        <p:spPr bwMode="auto">
          <a:xfrm>
            <a:off x="0" y="0"/>
            <a:ext cx="9144000" cy="908050"/>
          </a:xfrm>
          <a:prstGeom prst="rect">
            <a:avLst/>
          </a:prstGeom>
          <a:solidFill>
            <a:schemeClr val="accent6">
              <a:lumMod val="40000"/>
              <a:lumOff val="60000"/>
              <a:alpha val="75000"/>
            </a:schemeClr>
          </a:solidFill>
          <a:ln>
            <a:noFill/>
          </a:ln>
          <a:effectLst/>
        </p:spPr>
        <p:txBody>
          <a:bodyPr wrap="none" anchor="ctr"/>
          <a:lstStyle/>
          <a:p>
            <a:pPr eaLnBrk="1" hangingPunct="1">
              <a:defRPr/>
            </a:pPr>
            <a:endParaRPr lang="cs-CZ" dirty="0"/>
          </a:p>
        </p:txBody>
      </p:sp>
      <p:sp>
        <p:nvSpPr>
          <p:cNvPr id="16387" name="Text Box 3">
            <a:extLst>
              <a:ext uri="{FF2B5EF4-FFF2-40B4-BE49-F238E27FC236}">
                <a16:creationId xmlns:a16="http://schemas.microsoft.com/office/drawing/2014/main" id="{7FFCB34A-4323-4199-8C6E-03AC0DBC14A0}"/>
              </a:ext>
            </a:extLst>
          </p:cNvPr>
          <p:cNvSpPr txBox="1">
            <a:spLocks noChangeArrowheads="1"/>
          </p:cNvSpPr>
          <p:nvPr/>
        </p:nvSpPr>
        <p:spPr bwMode="auto">
          <a:xfrm>
            <a:off x="539750" y="177682"/>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b="1" dirty="0">
                <a:latin typeface="Calibri" panose="020F0502020204030204" pitchFamily="34" charset="0"/>
                <a:cs typeface="Calibri" panose="020F0502020204030204" pitchFamily="34" charset="0"/>
              </a:rPr>
              <a:t>Rodičovství (plodnost) jako cíl sociální politiky</a:t>
            </a:r>
            <a:endParaRPr lang="cs-CZ" altLang="cs-CZ" sz="1800" b="1" dirty="0"/>
          </a:p>
        </p:txBody>
      </p:sp>
      <p:sp>
        <p:nvSpPr>
          <p:cNvPr id="16388" name="Text Box 5">
            <a:extLst>
              <a:ext uri="{FF2B5EF4-FFF2-40B4-BE49-F238E27FC236}">
                <a16:creationId xmlns:a16="http://schemas.microsoft.com/office/drawing/2014/main" id="{7BF9225D-97C9-45ED-8AC9-8811DC4763A5}"/>
              </a:ext>
            </a:extLst>
          </p:cNvPr>
          <p:cNvSpPr txBox="1">
            <a:spLocks noChangeArrowheads="1"/>
          </p:cNvSpPr>
          <p:nvPr/>
        </p:nvSpPr>
        <p:spPr bwMode="auto">
          <a:xfrm>
            <a:off x="539750" y="2133600"/>
            <a:ext cx="1841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2000" b="1">
              <a:latin typeface="Tahoma" panose="020B0604030504040204" pitchFamily="34" charset="0"/>
            </a:endParaRPr>
          </a:p>
        </p:txBody>
      </p:sp>
      <p:pic>
        <p:nvPicPr>
          <p:cNvPr id="3074" name="Picture 2" descr="VÃ½sledek obrÃ¡zku pro nÃ¡vrat k sociÃ¡lnÃ­mu pÅ¯vodu">
            <a:extLst>
              <a:ext uri="{FF2B5EF4-FFF2-40B4-BE49-F238E27FC236}">
                <a16:creationId xmlns:a16="http://schemas.microsoft.com/office/drawing/2014/main" id="{23AC8195-CF91-43F7-AC3C-1E301884AB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410" y="3624253"/>
            <a:ext cx="3811492" cy="201622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VÃ½sledek obrÃ¡zku pro kojeneckÃ½ Ãºstav">
            <a:extLst>
              <a:ext uri="{FF2B5EF4-FFF2-40B4-BE49-F238E27FC236}">
                <a16:creationId xmlns:a16="http://schemas.microsoft.com/office/drawing/2014/main" id="{31DC20B6-3A2B-428B-918A-9DC36C14AF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9845" y="3618800"/>
            <a:ext cx="3701921" cy="2466405"/>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5D7E8AEF-5AE0-4056-BB53-89141700B27E}"/>
              </a:ext>
            </a:extLst>
          </p:cNvPr>
          <p:cNvSpPr txBox="1"/>
          <p:nvPr/>
        </p:nvSpPr>
        <p:spPr>
          <a:xfrm>
            <a:off x="395536" y="1418695"/>
            <a:ext cx="8552010" cy="1200329"/>
          </a:xfrm>
          <a:prstGeom prst="rect">
            <a:avLst/>
          </a:prstGeom>
          <a:noFill/>
        </p:spPr>
        <p:txBody>
          <a:bodyPr wrap="square" rtlCol="0">
            <a:spAutoFit/>
          </a:bodyPr>
          <a:lstStyle/>
          <a:p>
            <a:r>
              <a:rPr lang="cs-CZ" dirty="0"/>
              <a:t>Rodičovství je institucí, v jejímž rámci se střetává autonomie rodiče/rodičů se zájmy státu: Do jaké míry má mít rodič autonomii v rozhodování o dítěti a do jaké míry musí stát garantovat základní práva lidem, jež nemají moc (i nenarozeným)</a:t>
            </a:r>
          </a:p>
          <a:p>
            <a:endParaRPr lang="cs-CZ" dirty="0"/>
          </a:p>
        </p:txBody>
      </p:sp>
      <p:sp>
        <p:nvSpPr>
          <p:cNvPr id="3" name="Obdélník 2">
            <a:extLst>
              <a:ext uri="{FF2B5EF4-FFF2-40B4-BE49-F238E27FC236}">
                <a16:creationId xmlns:a16="http://schemas.microsoft.com/office/drawing/2014/main" id="{F795419D-06A7-4AC1-A2BB-087EF08670B0}"/>
              </a:ext>
            </a:extLst>
          </p:cNvPr>
          <p:cNvSpPr/>
          <p:nvPr/>
        </p:nvSpPr>
        <p:spPr>
          <a:xfrm>
            <a:off x="4820269" y="6143916"/>
            <a:ext cx="4572000" cy="200055"/>
          </a:xfrm>
          <a:prstGeom prst="rect">
            <a:avLst/>
          </a:prstGeom>
        </p:spPr>
        <p:txBody>
          <a:bodyPr>
            <a:spAutoFit/>
          </a:bodyPr>
          <a:lstStyle/>
          <a:p>
            <a:r>
              <a:rPr lang="cs-CZ" sz="700" dirty="0">
                <a:solidFill>
                  <a:schemeClr val="accent3">
                    <a:lumMod val="65000"/>
                  </a:schemeClr>
                </a:solidFill>
              </a:rPr>
              <a:t>https://zpravy.aktualne.cz/kojenecky-ustav-krc/r~i:photo:119899/r~05c4b1a40e2a11e7bc0e002590604f2e/</a:t>
            </a:r>
          </a:p>
        </p:txBody>
      </p:sp>
      <p:sp>
        <p:nvSpPr>
          <p:cNvPr id="4" name="Obdélník 3">
            <a:extLst>
              <a:ext uri="{FF2B5EF4-FFF2-40B4-BE49-F238E27FC236}">
                <a16:creationId xmlns:a16="http://schemas.microsoft.com/office/drawing/2014/main" id="{A75F1FDB-4DCE-4D14-9CCA-6DBF432A9E60}"/>
              </a:ext>
            </a:extLst>
          </p:cNvPr>
          <p:cNvSpPr/>
          <p:nvPr/>
        </p:nvSpPr>
        <p:spPr>
          <a:xfrm>
            <a:off x="214098" y="5623805"/>
            <a:ext cx="4572000" cy="307777"/>
          </a:xfrm>
          <a:prstGeom prst="rect">
            <a:avLst/>
          </a:prstGeom>
        </p:spPr>
        <p:txBody>
          <a:bodyPr>
            <a:spAutoFit/>
          </a:bodyPr>
          <a:lstStyle/>
          <a:p>
            <a:r>
              <a:rPr lang="cs-CZ" sz="700" dirty="0">
                <a:solidFill>
                  <a:schemeClr val="accent3">
                    <a:lumMod val="65000"/>
                  </a:schemeClr>
                </a:solidFill>
              </a:rPr>
              <a:t>https://www.blesk.cz/clanek/zpravy-svet/362782/sance-pro-ukradene-deti-norskou-socialku-zprazilo-vlastni-ministerstvo.html</a:t>
            </a:r>
          </a:p>
        </p:txBody>
      </p:sp>
      <p:sp>
        <p:nvSpPr>
          <p:cNvPr id="7" name="TextovéPole 6">
            <a:extLst>
              <a:ext uri="{FF2B5EF4-FFF2-40B4-BE49-F238E27FC236}">
                <a16:creationId xmlns:a16="http://schemas.microsoft.com/office/drawing/2014/main" id="{0A14DA64-7081-4FA2-8375-8FC1AB6CA5BF}"/>
              </a:ext>
            </a:extLst>
          </p:cNvPr>
          <p:cNvSpPr txBox="1"/>
          <p:nvPr/>
        </p:nvSpPr>
        <p:spPr>
          <a:xfrm>
            <a:off x="214098" y="6036194"/>
            <a:ext cx="3049233" cy="307777"/>
          </a:xfrm>
          <a:prstGeom prst="rect">
            <a:avLst/>
          </a:prstGeom>
          <a:noFill/>
        </p:spPr>
        <p:txBody>
          <a:bodyPr wrap="none" rtlCol="0">
            <a:spAutoFit/>
          </a:bodyPr>
          <a:lstStyle/>
          <a:p>
            <a:r>
              <a:rPr lang="cs-CZ" sz="1400" dirty="0"/>
              <a:t>Aféra kolem norského </a:t>
            </a:r>
            <a:r>
              <a:rPr lang="cs-CZ" sz="1400" dirty="0" err="1"/>
              <a:t>Barnevernetu</a:t>
            </a:r>
            <a:endParaRPr lang="cs-CZ" sz="1400" dirty="0"/>
          </a:p>
        </p:txBody>
      </p:sp>
      <p:sp>
        <p:nvSpPr>
          <p:cNvPr id="17" name="TextovéPole 16">
            <a:extLst>
              <a:ext uri="{FF2B5EF4-FFF2-40B4-BE49-F238E27FC236}">
                <a16:creationId xmlns:a16="http://schemas.microsoft.com/office/drawing/2014/main" id="{E9714517-3A64-4ECC-AEA4-1C02DE06208C}"/>
              </a:ext>
            </a:extLst>
          </p:cNvPr>
          <p:cNvSpPr txBox="1"/>
          <p:nvPr/>
        </p:nvSpPr>
        <p:spPr>
          <a:xfrm>
            <a:off x="4769898" y="6343971"/>
            <a:ext cx="3159839" cy="307777"/>
          </a:xfrm>
          <a:prstGeom prst="rect">
            <a:avLst/>
          </a:prstGeom>
          <a:noFill/>
        </p:spPr>
        <p:txBody>
          <a:bodyPr wrap="none" rtlCol="0">
            <a:spAutoFit/>
          </a:bodyPr>
          <a:lstStyle/>
          <a:p>
            <a:r>
              <a:rPr lang="cs-CZ" sz="1400" dirty="0"/>
              <a:t>Diskuse o zrušení ústavní péče o děti</a:t>
            </a:r>
          </a:p>
        </p:txBody>
      </p:sp>
    </p:spTree>
    <p:extLst>
      <p:ext uri="{BB962C8B-B14F-4D97-AF65-F5344CB8AC3E}">
        <p14:creationId xmlns:p14="http://schemas.microsoft.com/office/powerpoint/2010/main" val="40526242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Výsledek obrázku pro o&amp;ccaron;kování">
            <a:extLst>
              <a:ext uri="{FF2B5EF4-FFF2-40B4-BE49-F238E27FC236}">
                <a16:creationId xmlns:a16="http://schemas.microsoft.com/office/drawing/2014/main" id="{9449A426-8FA1-49F6-9DF6-020EB872E2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734" y="3646455"/>
            <a:ext cx="2888348" cy="2252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2" descr="Výsledek obrázku pro porody doma">
            <a:extLst>
              <a:ext uri="{FF2B5EF4-FFF2-40B4-BE49-F238E27FC236}">
                <a16:creationId xmlns:a16="http://schemas.microsoft.com/office/drawing/2014/main" id="{688A8455-8D2E-492A-9ABE-8926417427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7082" y="3640221"/>
            <a:ext cx="3434787" cy="2306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Obdélník 2">
            <a:extLst>
              <a:ext uri="{FF2B5EF4-FFF2-40B4-BE49-F238E27FC236}">
                <a16:creationId xmlns:a16="http://schemas.microsoft.com/office/drawing/2014/main" id="{2BAA35C0-BD69-4CBC-A05A-C110602E5FE9}"/>
              </a:ext>
            </a:extLst>
          </p:cNvPr>
          <p:cNvSpPr>
            <a:spLocks noChangeArrowheads="1"/>
          </p:cNvSpPr>
          <p:nvPr/>
        </p:nvSpPr>
        <p:spPr bwMode="auto">
          <a:xfrm>
            <a:off x="467544" y="476672"/>
            <a:ext cx="457200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dirty="0"/>
              <a:t>Další kontroverzní témata, spojená s rodičovstvím a rolí státu:</a:t>
            </a:r>
          </a:p>
          <a:p>
            <a:pPr>
              <a:spcBef>
                <a:spcPct val="0"/>
              </a:spcBef>
              <a:buFontTx/>
              <a:buNone/>
            </a:pPr>
            <a:endParaRPr lang="cs-CZ" altLang="cs-CZ" sz="1800" dirty="0"/>
          </a:p>
          <a:p>
            <a:pPr>
              <a:spcBef>
                <a:spcPct val="0"/>
              </a:spcBef>
              <a:buFontTx/>
              <a:buNone/>
            </a:pPr>
            <a:r>
              <a:rPr lang="cs-CZ" altLang="cs-CZ" sz="1800" dirty="0"/>
              <a:t>Očkování</a:t>
            </a:r>
          </a:p>
          <a:p>
            <a:pPr>
              <a:spcBef>
                <a:spcPct val="0"/>
              </a:spcBef>
              <a:buFontTx/>
              <a:buNone/>
            </a:pPr>
            <a:endParaRPr lang="cs-CZ" altLang="cs-CZ" sz="1800" dirty="0"/>
          </a:p>
          <a:p>
            <a:pPr>
              <a:spcBef>
                <a:spcPct val="0"/>
              </a:spcBef>
              <a:buFontTx/>
              <a:buNone/>
            </a:pPr>
            <a:r>
              <a:rPr lang="cs-CZ" altLang="cs-CZ" sz="1800" dirty="0"/>
              <a:t>Porod doma</a:t>
            </a:r>
          </a:p>
          <a:p>
            <a:pPr>
              <a:spcBef>
                <a:spcPct val="0"/>
              </a:spcBef>
              <a:buFontTx/>
              <a:buNone/>
            </a:pPr>
            <a:endParaRPr lang="cs-CZ" altLang="cs-CZ" sz="1800" dirty="0"/>
          </a:p>
          <a:p>
            <a:pPr>
              <a:spcBef>
                <a:spcPct val="0"/>
              </a:spcBef>
              <a:buFontTx/>
              <a:buNone/>
            </a:pPr>
            <a:r>
              <a:rPr lang="cs-CZ" altLang="cs-CZ" sz="1800" dirty="0"/>
              <a:t>(krize výhradní legitimity skrze vědeckou racionalitu – postmoderní pluralita)</a:t>
            </a:r>
          </a:p>
        </p:txBody>
      </p:sp>
      <p:pic>
        <p:nvPicPr>
          <p:cNvPr id="5" name="Obrázek 4">
            <a:extLst>
              <a:ext uri="{FF2B5EF4-FFF2-40B4-BE49-F238E27FC236}">
                <a16:creationId xmlns:a16="http://schemas.microsoft.com/office/drawing/2014/main" id="{068231D6-33ED-48F4-91B2-23675B6E9061}"/>
              </a:ext>
            </a:extLst>
          </p:cNvPr>
          <p:cNvPicPr>
            <a:picLocks noChangeAspect="1"/>
          </p:cNvPicPr>
          <p:nvPr/>
        </p:nvPicPr>
        <p:blipFill>
          <a:blip r:embed="rId4"/>
          <a:stretch>
            <a:fillRect/>
          </a:stretch>
        </p:blipFill>
        <p:spPr>
          <a:xfrm>
            <a:off x="5652120" y="659336"/>
            <a:ext cx="2151676" cy="2133503"/>
          </a:xfrm>
          <a:prstGeom prst="rect">
            <a:avLst/>
          </a:prstGeom>
        </p:spPr>
      </p:pic>
      <p:sp>
        <p:nvSpPr>
          <p:cNvPr id="6" name="Obdélník 5">
            <a:extLst>
              <a:ext uri="{FF2B5EF4-FFF2-40B4-BE49-F238E27FC236}">
                <a16:creationId xmlns:a16="http://schemas.microsoft.com/office/drawing/2014/main" id="{7ED0E898-C76E-4938-B7B7-C02E90F0D079}"/>
              </a:ext>
            </a:extLst>
          </p:cNvPr>
          <p:cNvSpPr/>
          <p:nvPr/>
        </p:nvSpPr>
        <p:spPr>
          <a:xfrm>
            <a:off x="5508104" y="2792839"/>
            <a:ext cx="3434787" cy="415498"/>
          </a:xfrm>
          <a:prstGeom prst="rect">
            <a:avLst/>
          </a:prstGeom>
        </p:spPr>
        <p:txBody>
          <a:bodyPr wrap="square">
            <a:spAutoFit/>
          </a:bodyPr>
          <a:lstStyle/>
          <a:p>
            <a:r>
              <a:rPr lang="cs-CZ" sz="700" dirty="0">
                <a:solidFill>
                  <a:schemeClr val="accent3">
                    <a:lumMod val="65000"/>
                  </a:schemeClr>
                </a:solidFill>
              </a:rPr>
              <a:t>https://www.blesk.cz/clanek/regiony-praha-praha-zpravy/600583/domaci-porod-nedaleko-prahy-dopadl-tragicky-zasahujici-zachranar-prosi-maminky-nedelejte-to.html</a:t>
            </a:r>
          </a:p>
        </p:txBody>
      </p:sp>
      <p:pic>
        <p:nvPicPr>
          <p:cNvPr id="5122" name="Picture 2" descr="VÃ½sledek obrÃ¡zku pro ema hreÅ¡anovÃ¡ porody">
            <a:extLst>
              <a:ext uri="{FF2B5EF4-FFF2-40B4-BE49-F238E27FC236}">
                <a16:creationId xmlns:a16="http://schemas.microsoft.com/office/drawing/2014/main" id="{0DE82C76-75FD-4E8D-9B3E-A0A9B24C1C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0604" y="3201659"/>
            <a:ext cx="2486384" cy="34493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FCB65F-95CF-4269-ABB5-0C1CE0991430}"/>
              </a:ext>
            </a:extLst>
          </p:cNvPr>
          <p:cNvSpPr>
            <a:spLocks noGrp="1"/>
          </p:cNvSpPr>
          <p:nvPr>
            <p:ph type="ctrTitle"/>
          </p:nvPr>
        </p:nvSpPr>
        <p:spPr>
          <a:xfrm>
            <a:off x="1143000" y="2708920"/>
            <a:ext cx="6858000" cy="2387600"/>
          </a:xfrm>
        </p:spPr>
        <p:txBody>
          <a:bodyPr/>
          <a:lstStyle/>
          <a:p>
            <a:r>
              <a:rPr lang="cs-CZ" b="1" dirty="0"/>
              <a:t>Přehledová část:</a:t>
            </a:r>
            <a:br>
              <a:rPr lang="cs-CZ" dirty="0"/>
            </a:br>
            <a:r>
              <a:rPr lang="cs-CZ" dirty="0"/>
              <a:t>Vývoj sňatečnosti a postojů k manželství</a:t>
            </a:r>
          </a:p>
        </p:txBody>
      </p:sp>
    </p:spTree>
    <p:extLst>
      <p:ext uri="{BB962C8B-B14F-4D97-AF65-F5344CB8AC3E}">
        <p14:creationId xmlns:p14="http://schemas.microsoft.com/office/powerpoint/2010/main" val="27481476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a:extLst>
              <a:ext uri="{FF2B5EF4-FFF2-40B4-BE49-F238E27FC236}">
                <a16:creationId xmlns:a16="http://schemas.microsoft.com/office/drawing/2014/main" id="{0E53FDD8-BD77-4BD1-8E51-9304428253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0"/>
            <a:ext cx="7632700" cy="522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3">
            <a:extLst>
              <a:ext uri="{FF2B5EF4-FFF2-40B4-BE49-F238E27FC236}">
                <a16:creationId xmlns:a16="http://schemas.microsoft.com/office/drawing/2014/main" id="{7F38C035-BCE2-46E2-83C3-DDA926208AC1}"/>
              </a:ext>
            </a:extLst>
          </p:cNvPr>
          <p:cNvSpPr>
            <a:spLocks noChangeArrowheads="1"/>
          </p:cNvSpPr>
          <p:nvPr/>
        </p:nvSpPr>
        <p:spPr bwMode="auto">
          <a:xfrm>
            <a:off x="709613" y="5380038"/>
            <a:ext cx="7777162" cy="147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b="1"/>
              <a:t>Tabulková prvosňatečnost:</a:t>
            </a:r>
            <a:br>
              <a:rPr lang="cs-CZ" altLang="cs-CZ" sz="1800"/>
            </a:br>
            <a:r>
              <a:rPr lang="cs-CZ" altLang="cs-CZ" sz="1800"/>
              <a:t>Podíl osob (mužů resp. žen), které by uzavřely první sňatek do 50 let věku za předpokladu, že by míry sňatečnosti, úmrtnosti a migrace svobodných zaznamenané ve sledovaném kalendářním roce zůstaly neměnné. Je výsledným ukazatelem jednovýchodných tabulek sňatečnosti svobodných. </a:t>
            </a:r>
          </a:p>
        </p:txBody>
      </p:sp>
    </p:spTree>
    <p:extLst>
      <p:ext uri="{BB962C8B-B14F-4D97-AF65-F5344CB8AC3E}">
        <p14:creationId xmlns:p14="http://schemas.microsoft.com/office/powerpoint/2010/main" val="39017913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842" name="Object 5">
            <a:extLst>
              <a:ext uri="{FF2B5EF4-FFF2-40B4-BE49-F238E27FC236}">
                <a16:creationId xmlns:a16="http://schemas.microsoft.com/office/drawing/2014/main" id="{83CBE73D-7CD3-42D6-A775-2297FF54A083}"/>
              </a:ext>
            </a:extLst>
          </p:cNvPr>
          <p:cNvGraphicFramePr>
            <a:graphicFrameLocks noGrp="1" noChangeAspect="1"/>
          </p:cNvGraphicFramePr>
          <p:nvPr>
            <p:ph/>
          </p:nvPr>
        </p:nvGraphicFramePr>
        <p:xfrm>
          <a:off x="0" y="1052513"/>
          <a:ext cx="8820150" cy="5505450"/>
        </p:xfrm>
        <a:graphic>
          <a:graphicData uri="http://schemas.openxmlformats.org/presentationml/2006/ole">
            <mc:AlternateContent xmlns:mc="http://schemas.openxmlformats.org/markup-compatibility/2006">
              <mc:Choice xmlns:v="urn:schemas-microsoft-com:vml" Requires="v">
                <p:oleObj spid="_x0000_s47107" name="Graf" r:id="rId3" imgW="7553284" imgH="4714923" progId="Excel.Chart.8">
                  <p:embed/>
                </p:oleObj>
              </mc:Choice>
              <mc:Fallback>
                <p:oleObj name="Graf" r:id="rId3" imgW="7553284" imgH="4714923" progId="Excel.Chart.8">
                  <p:embed/>
                  <p:pic>
                    <p:nvPicPr>
                      <p:cNvPr id="35842" name="Object 5">
                        <a:extLst>
                          <a:ext uri="{FF2B5EF4-FFF2-40B4-BE49-F238E27FC236}">
                            <a16:creationId xmlns:a16="http://schemas.microsoft.com/office/drawing/2014/main" id="{83CBE73D-7CD3-42D6-A775-2297FF54A0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52513"/>
                        <a:ext cx="8820150" cy="550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5843" name="Text Box 7">
            <a:extLst>
              <a:ext uri="{FF2B5EF4-FFF2-40B4-BE49-F238E27FC236}">
                <a16:creationId xmlns:a16="http://schemas.microsoft.com/office/drawing/2014/main" id="{868E3A3B-B17C-4ADB-976F-1641B8D90455}"/>
              </a:ext>
            </a:extLst>
          </p:cNvPr>
          <p:cNvSpPr txBox="1">
            <a:spLocks noChangeArrowheads="1"/>
          </p:cNvSpPr>
          <p:nvPr/>
        </p:nvSpPr>
        <p:spPr bwMode="auto">
          <a:xfrm>
            <a:off x="179388" y="549275"/>
            <a:ext cx="8640762"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b="1"/>
              <a:t>A totéž vyjádřeno v absolutních číslech – počet uzavřených sňatků od r. 1900</a:t>
            </a:r>
          </a:p>
        </p:txBody>
      </p:sp>
    </p:spTree>
    <p:extLst>
      <p:ext uri="{BB962C8B-B14F-4D97-AF65-F5344CB8AC3E}">
        <p14:creationId xmlns:p14="http://schemas.microsoft.com/office/powerpoint/2010/main" val="40144644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File:Graf 2 Struktura obyvatel podle v&amp;ecaron;ku a rodinného stavu, &amp;Ccaron;eská republika.png">
            <a:extLst>
              <a:ext uri="{FF2B5EF4-FFF2-40B4-BE49-F238E27FC236}">
                <a16:creationId xmlns:a16="http://schemas.microsoft.com/office/drawing/2014/main" id="{69B22F0B-2112-4341-B06F-5F1682912A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24" y="1052513"/>
            <a:ext cx="10863263"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Obdélník 2">
            <a:extLst>
              <a:ext uri="{FF2B5EF4-FFF2-40B4-BE49-F238E27FC236}">
                <a16:creationId xmlns:a16="http://schemas.microsoft.com/office/drawing/2014/main" id="{A62A0D9F-4748-40CB-815C-EBE01F589E86}"/>
              </a:ext>
            </a:extLst>
          </p:cNvPr>
          <p:cNvSpPr>
            <a:spLocks noChangeArrowheads="1"/>
          </p:cNvSpPr>
          <p:nvPr/>
        </p:nvSpPr>
        <p:spPr bwMode="auto">
          <a:xfrm>
            <a:off x="250827" y="333375"/>
            <a:ext cx="8208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b="1"/>
              <a:t>Struktura obyvatel podle věku a rodinného stavu  (SLDB 2011)</a:t>
            </a:r>
          </a:p>
        </p:txBody>
      </p:sp>
    </p:spTree>
    <p:extLst>
      <p:ext uri="{BB962C8B-B14F-4D97-AF65-F5344CB8AC3E}">
        <p14:creationId xmlns:p14="http://schemas.microsoft.com/office/powerpoint/2010/main" val="18814424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596AD42A-DCCB-49D8-A509-11E74C994FAB}"/>
              </a:ext>
            </a:extLst>
          </p:cNvPr>
          <p:cNvSpPr>
            <a:spLocks noChangeArrowheads="1"/>
          </p:cNvSpPr>
          <p:nvPr/>
        </p:nvSpPr>
        <p:spPr bwMode="auto">
          <a:xfrm>
            <a:off x="0" y="0"/>
            <a:ext cx="9144000" cy="908050"/>
          </a:xfrm>
          <a:prstGeom prst="rect">
            <a:avLst/>
          </a:prstGeom>
          <a:solidFill>
            <a:schemeClr val="accent6">
              <a:lumMod val="40000"/>
              <a:lumOff val="60000"/>
              <a:alpha val="75000"/>
            </a:schemeClr>
          </a:solidFill>
          <a:ln>
            <a:noFill/>
          </a:ln>
          <a:effectLst/>
        </p:spPr>
        <p:txBody>
          <a:bodyPr wrap="none" anchor="ctr"/>
          <a:lstStyle/>
          <a:p>
            <a:pPr eaLnBrk="1" hangingPunct="1">
              <a:defRPr/>
            </a:pPr>
            <a:endParaRPr lang="cs-CZ" dirty="0"/>
          </a:p>
        </p:txBody>
      </p:sp>
      <p:sp>
        <p:nvSpPr>
          <p:cNvPr id="6147" name="Text Box 3">
            <a:extLst>
              <a:ext uri="{FF2B5EF4-FFF2-40B4-BE49-F238E27FC236}">
                <a16:creationId xmlns:a16="http://schemas.microsoft.com/office/drawing/2014/main" id="{BCC7C083-3208-418D-B809-1D0AD8B5C56A}"/>
              </a:ext>
            </a:extLst>
          </p:cNvPr>
          <p:cNvSpPr txBox="1">
            <a:spLocks noChangeArrowheads="1"/>
          </p:cNvSpPr>
          <p:nvPr/>
        </p:nvSpPr>
        <p:spPr bwMode="auto">
          <a:xfrm>
            <a:off x="1763713" y="138113"/>
            <a:ext cx="5976937" cy="76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4400" b="1">
                <a:latin typeface="Calibri" panose="020F0502020204030204" pitchFamily="34" charset="0"/>
                <a:cs typeface="Calibri" panose="020F0502020204030204" pitchFamily="34" charset="0"/>
              </a:rPr>
              <a:t>VSTUP DO DOSPĚLOSTI</a:t>
            </a:r>
            <a:endParaRPr lang="cs-CZ" altLang="cs-CZ" sz="2800" b="1"/>
          </a:p>
        </p:txBody>
      </p:sp>
      <p:sp>
        <p:nvSpPr>
          <p:cNvPr id="6148" name="Text Box 5">
            <a:extLst>
              <a:ext uri="{FF2B5EF4-FFF2-40B4-BE49-F238E27FC236}">
                <a16:creationId xmlns:a16="http://schemas.microsoft.com/office/drawing/2014/main" id="{3E141356-B553-454B-9E4D-7BF693A551DC}"/>
              </a:ext>
            </a:extLst>
          </p:cNvPr>
          <p:cNvSpPr txBox="1">
            <a:spLocks noChangeArrowheads="1"/>
          </p:cNvSpPr>
          <p:nvPr/>
        </p:nvSpPr>
        <p:spPr bwMode="auto">
          <a:xfrm>
            <a:off x="539750" y="2133600"/>
            <a:ext cx="1841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2000" b="1">
              <a:latin typeface="Tahoma" panose="020B0604030504040204" pitchFamily="34" charset="0"/>
            </a:endParaRPr>
          </a:p>
        </p:txBody>
      </p:sp>
      <p:sp>
        <p:nvSpPr>
          <p:cNvPr id="6149" name="Text Box 3">
            <a:extLst>
              <a:ext uri="{FF2B5EF4-FFF2-40B4-BE49-F238E27FC236}">
                <a16:creationId xmlns:a16="http://schemas.microsoft.com/office/drawing/2014/main" id="{8031A267-62A4-45FE-B780-D210F812AD12}"/>
              </a:ext>
            </a:extLst>
          </p:cNvPr>
          <p:cNvSpPr txBox="1">
            <a:spLocks noChangeArrowheads="1"/>
          </p:cNvSpPr>
          <p:nvPr/>
        </p:nvSpPr>
        <p:spPr bwMode="auto">
          <a:xfrm>
            <a:off x="554038" y="1379538"/>
            <a:ext cx="8496300" cy="526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800" b="1">
                <a:latin typeface="Calibri" panose="020F0502020204030204" pitchFamily="34" charset="0"/>
                <a:cs typeface="Calibri" panose="020F0502020204030204" pitchFamily="34" charset="0"/>
              </a:rPr>
              <a:t>Co se mění:</a:t>
            </a:r>
          </a:p>
          <a:p>
            <a:pPr eaLnBrk="1" hangingPunct="1">
              <a:spcBef>
                <a:spcPct val="0"/>
              </a:spcBef>
              <a:buFontTx/>
              <a:buNone/>
            </a:pPr>
            <a:endParaRPr lang="cs-CZ" altLang="cs-CZ" sz="2800" b="1">
              <a:latin typeface="Calibri" panose="020F0502020204030204" pitchFamily="34" charset="0"/>
              <a:cs typeface="Calibri" panose="020F0502020204030204" pitchFamily="34" charset="0"/>
            </a:endParaRPr>
          </a:p>
          <a:p>
            <a:pPr eaLnBrk="1" hangingPunct="1">
              <a:spcBef>
                <a:spcPct val="0"/>
              </a:spcBef>
              <a:buFontTx/>
              <a:buNone/>
            </a:pPr>
            <a:r>
              <a:rPr lang="cs-CZ" altLang="cs-CZ" sz="2800" b="1">
                <a:latin typeface="Calibri" panose="020F0502020204030204" pitchFamily="34" charset="0"/>
                <a:cs typeface="Calibri" panose="020F0502020204030204" pitchFamily="34" charset="0"/>
              </a:rPr>
              <a:t>1) Tranzice se posouvají do vyššího věku</a:t>
            </a:r>
          </a:p>
          <a:p>
            <a:pPr eaLnBrk="1" hangingPunct="1">
              <a:spcBef>
                <a:spcPct val="0"/>
              </a:spcBef>
              <a:buFontTx/>
              <a:buNone/>
            </a:pPr>
            <a:r>
              <a:rPr lang="cs-CZ" altLang="cs-CZ" sz="2800" i="1">
                <a:latin typeface="Calibri" panose="020F0502020204030204" pitchFamily="34" charset="0"/>
                <a:cs typeface="Calibri" panose="020F0502020204030204" pitchFamily="34" charset="0"/>
              </a:rPr>
              <a:t>(pozdější odchod od rodičů, pozdější sňatek, pozdější rodičovství)</a:t>
            </a:r>
          </a:p>
          <a:p>
            <a:pPr eaLnBrk="1" hangingPunct="1">
              <a:spcBef>
                <a:spcPct val="0"/>
              </a:spcBef>
              <a:buFontTx/>
              <a:buNone/>
            </a:pPr>
            <a:endParaRPr lang="cs-CZ" altLang="cs-CZ" sz="2800" b="1">
              <a:latin typeface="Calibri" panose="020F0502020204030204" pitchFamily="34" charset="0"/>
              <a:cs typeface="Calibri" panose="020F0502020204030204" pitchFamily="34" charset="0"/>
            </a:endParaRPr>
          </a:p>
          <a:p>
            <a:pPr eaLnBrk="1" hangingPunct="1">
              <a:spcBef>
                <a:spcPct val="0"/>
              </a:spcBef>
              <a:buFontTx/>
              <a:buNone/>
            </a:pPr>
            <a:r>
              <a:rPr lang="cs-CZ" altLang="cs-CZ" sz="2800" b="1">
                <a:latin typeface="Calibri" panose="020F0502020204030204" pitchFamily="34" charset="0"/>
                <a:cs typeface="Calibri" panose="020F0502020204030204" pitchFamily="34" charset="0"/>
              </a:rPr>
              <a:t>2) Mění se pořadí i vzájemná pozice tranzic</a:t>
            </a:r>
          </a:p>
          <a:p>
            <a:pPr eaLnBrk="1" hangingPunct="1">
              <a:spcBef>
                <a:spcPct val="0"/>
              </a:spcBef>
              <a:buFontTx/>
              <a:buNone/>
            </a:pPr>
            <a:r>
              <a:rPr lang="cs-CZ" altLang="cs-CZ" sz="2800" i="1">
                <a:latin typeface="Calibri" panose="020F0502020204030204" pitchFamily="34" charset="0"/>
                <a:cs typeface="Calibri" panose="020F0502020204030204" pitchFamily="34" charset="0"/>
              </a:rPr>
              <a:t>(sňatek / rodičovství)</a:t>
            </a:r>
          </a:p>
          <a:p>
            <a:pPr eaLnBrk="1" hangingPunct="1">
              <a:spcBef>
                <a:spcPct val="0"/>
              </a:spcBef>
              <a:buFontTx/>
              <a:buNone/>
            </a:pPr>
            <a:endParaRPr lang="cs-CZ" altLang="cs-CZ" sz="2800" b="1">
              <a:latin typeface="Calibri" panose="020F0502020204030204" pitchFamily="34" charset="0"/>
              <a:cs typeface="Calibri" panose="020F0502020204030204" pitchFamily="34" charset="0"/>
            </a:endParaRPr>
          </a:p>
          <a:p>
            <a:pPr eaLnBrk="1" hangingPunct="1">
              <a:spcBef>
                <a:spcPct val="0"/>
              </a:spcBef>
              <a:buFontTx/>
              <a:buNone/>
            </a:pPr>
            <a:r>
              <a:rPr lang="cs-CZ" altLang="cs-CZ" sz="2800" b="1">
                <a:latin typeface="Calibri" panose="020F0502020204030204" pitchFamily="34" charset="0"/>
                <a:cs typeface="Calibri" panose="020F0502020204030204" pitchFamily="34" charset="0"/>
              </a:rPr>
              <a:t>3) Některé tranzice přestávají být závaznými </a:t>
            </a:r>
          </a:p>
          <a:p>
            <a:pPr eaLnBrk="1" hangingPunct="1">
              <a:spcBef>
                <a:spcPct val="0"/>
              </a:spcBef>
              <a:buFontTx/>
              <a:buNone/>
            </a:pPr>
            <a:r>
              <a:rPr lang="cs-CZ" altLang="cs-CZ" sz="2800" i="1">
                <a:latin typeface="Calibri" panose="020F0502020204030204" pitchFamily="34" charset="0"/>
                <a:cs typeface="Calibri" panose="020F0502020204030204" pitchFamily="34" charset="0"/>
              </a:rPr>
              <a:t>(sňatek)</a:t>
            </a:r>
          </a:p>
          <a:p>
            <a:pPr eaLnBrk="1" hangingPunct="1">
              <a:spcBef>
                <a:spcPct val="0"/>
              </a:spcBef>
              <a:buFontTx/>
              <a:buNone/>
            </a:pPr>
            <a:endParaRPr lang="cs-CZ" altLang="cs-CZ" sz="2800" b="1"/>
          </a:p>
        </p:txBody>
      </p:sp>
      <p:sp>
        <p:nvSpPr>
          <p:cNvPr id="6150" name="Zástupný symbol pro číslo snímku 1">
            <a:extLst>
              <a:ext uri="{FF2B5EF4-FFF2-40B4-BE49-F238E27FC236}">
                <a16:creationId xmlns:a16="http://schemas.microsoft.com/office/drawing/2014/main" id="{D62DB7EE-7DE7-4A5A-BAC2-3389D961DFF7}"/>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8D19C76-A6D4-42B3-876F-19CD02ECAEC0}" type="slidenum">
              <a:rPr lang="cs-CZ" altLang="cs-CZ" sz="1400" smtClean="0"/>
              <a:pPr>
                <a:spcBef>
                  <a:spcPct val="0"/>
                </a:spcBef>
                <a:buFontTx/>
                <a:buNone/>
              </a:pPr>
              <a:t>4</a:t>
            </a:fld>
            <a:endParaRPr lang="cs-CZ" altLang="cs-CZ" sz="14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5">
            <a:extLst>
              <a:ext uri="{FF2B5EF4-FFF2-40B4-BE49-F238E27FC236}">
                <a16:creationId xmlns:a16="http://schemas.microsoft.com/office/drawing/2014/main" id="{2FE95E71-5D8B-4864-A3E9-FB8E0A8695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49" y="260350"/>
            <a:ext cx="9432925" cy="649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8133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a:extLst>
              <a:ext uri="{FF2B5EF4-FFF2-40B4-BE49-F238E27FC236}">
                <a16:creationId xmlns:a16="http://schemas.microsoft.com/office/drawing/2014/main" id="{BCAD1D76-5BC1-4A04-BE77-B7BDCEB8250D}"/>
              </a:ext>
            </a:extLst>
          </p:cNvPr>
          <p:cNvSpPr txBox="1">
            <a:spLocks noChangeArrowheads="1"/>
          </p:cNvSpPr>
          <p:nvPr/>
        </p:nvSpPr>
        <p:spPr bwMode="auto">
          <a:xfrm>
            <a:off x="2895600" y="1431925"/>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800"/>
          </a:p>
        </p:txBody>
      </p:sp>
      <p:sp>
        <p:nvSpPr>
          <p:cNvPr id="12291" name="AutoShape 3" descr="Výsledek obrázku pro INDIVIDUALIZATION">
            <a:extLst>
              <a:ext uri="{FF2B5EF4-FFF2-40B4-BE49-F238E27FC236}">
                <a16:creationId xmlns:a16="http://schemas.microsoft.com/office/drawing/2014/main" id="{E0EB3886-42EF-4C6B-B7E9-6ED602C8C781}"/>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800"/>
          </a:p>
        </p:txBody>
      </p:sp>
      <p:sp>
        <p:nvSpPr>
          <p:cNvPr id="12292" name="AutoShape 4" descr="Výsledek obrázku pro INDIVIDUALIZATION">
            <a:extLst>
              <a:ext uri="{FF2B5EF4-FFF2-40B4-BE49-F238E27FC236}">
                <a16:creationId xmlns:a16="http://schemas.microsoft.com/office/drawing/2014/main" id="{D94C3655-1172-4A04-808F-04DD639C4ECE}"/>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800"/>
          </a:p>
        </p:txBody>
      </p:sp>
      <p:pic>
        <p:nvPicPr>
          <p:cNvPr id="12293" name="Picture 11" descr="http://ec.europa.eu/eurostat/tgm/web/_svg/Eurostat_Map_tps00014_2206232074_download_tmp_embed.png">
            <a:extLst>
              <a:ext uri="{FF2B5EF4-FFF2-40B4-BE49-F238E27FC236}">
                <a16:creationId xmlns:a16="http://schemas.microsoft.com/office/drawing/2014/main" id="{7FB2F165-D7F1-45BA-B3A9-77EFCDDDF2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75" y="0"/>
            <a:ext cx="5929313" cy="909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9" descr="http://ec.europa.eu/eurostat/tgm/web/_svg/Eurostat_Map_tps00014_22062052359_download_tmp_embed.png">
            <a:extLst>
              <a:ext uri="{FF2B5EF4-FFF2-40B4-BE49-F238E27FC236}">
                <a16:creationId xmlns:a16="http://schemas.microsoft.com/office/drawing/2014/main" id="{9662F48B-6A2A-4FC2-8790-EBC3E5A673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3925" y="42863"/>
            <a:ext cx="5688013" cy="872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Zástupný symbol pro číslo snímku 1">
            <a:extLst>
              <a:ext uri="{FF2B5EF4-FFF2-40B4-BE49-F238E27FC236}">
                <a16:creationId xmlns:a16="http://schemas.microsoft.com/office/drawing/2014/main" id="{0E593C43-285B-4D6F-933E-FED4B47B35E0}"/>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DEEFC25-B0CE-46E3-9123-D5F1B45653F3}" type="slidenum">
              <a:rPr lang="cs-CZ" altLang="cs-CZ" sz="1400" smtClean="0"/>
              <a:pPr>
                <a:spcBef>
                  <a:spcPct val="0"/>
                </a:spcBef>
                <a:buFontTx/>
                <a:buNone/>
              </a:pPr>
              <a:t>41</a:t>
            </a:fld>
            <a:endParaRPr lang="cs-CZ" altLang="cs-CZ" sz="1400"/>
          </a:p>
        </p:txBody>
      </p:sp>
    </p:spTree>
    <p:extLst>
      <p:ext uri="{BB962C8B-B14F-4D97-AF65-F5344CB8AC3E}">
        <p14:creationId xmlns:p14="http://schemas.microsoft.com/office/powerpoint/2010/main" val="25525128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5">
            <a:extLst>
              <a:ext uri="{FF2B5EF4-FFF2-40B4-BE49-F238E27FC236}">
                <a16:creationId xmlns:a16="http://schemas.microsoft.com/office/drawing/2014/main" id="{4DE286E4-7E73-428C-9BDF-4FCC256014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90" y="609600"/>
            <a:ext cx="705802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 Box 16">
            <a:extLst>
              <a:ext uri="{FF2B5EF4-FFF2-40B4-BE49-F238E27FC236}">
                <a16:creationId xmlns:a16="http://schemas.microsoft.com/office/drawing/2014/main" id="{00020608-3A1C-43F7-BC49-478D34D54DB0}"/>
              </a:ext>
            </a:extLst>
          </p:cNvPr>
          <p:cNvSpPr txBox="1">
            <a:spLocks noChangeArrowheads="1"/>
          </p:cNvSpPr>
          <p:nvPr/>
        </p:nvSpPr>
        <p:spPr bwMode="auto">
          <a:xfrm>
            <a:off x="900113" y="188913"/>
            <a:ext cx="7092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b="1"/>
              <a:t>Jak se mění věkové rozložení prvních sňatků</a:t>
            </a:r>
            <a:r>
              <a:rPr lang="cs-CZ" altLang="cs-CZ" sz="1800"/>
              <a:t> (ženy 1994 – 2004)</a:t>
            </a:r>
          </a:p>
        </p:txBody>
      </p:sp>
    </p:spTree>
    <p:extLst>
      <p:ext uri="{BB962C8B-B14F-4D97-AF65-F5344CB8AC3E}">
        <p14:creationId xmlns:p14="http://schemas.microsoft.com/office/powerpoint/2010/main" val="5261122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Obrázek 4">
            <a:extLst>
              <a:ext uri="{FF2B5EF4-FFF2-40B4-BE49-F238E27FC236}">
                <a16:creationId xmlns:a16="http://schemas.microsoft.com/office/drawing/2014/main" id="{5B154313-1B34-4BDF-99AA-6198E86C99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3" y="0"/>
            <a:ext cx="7386638" cy="709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51994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Obrázek 1">
            <a:extLst>
              <a:ext uri="{FF2B5EF4-FFF2-40B4-BE49-F238E27FC236}">
                <a16:creationId xmlns:a16="http://schemas.microsoft.com/office/drawing/2014/main" id="{1CEE01A7-F7B3-4992-8D41-D7A2B61C33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5" y="620715"/>
            <a:ext cx="9058275"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ovéPole 2">
            <a:extLst>
              <a:ext uri="{FF2B5EF4-FFF2-40B4-BE49-F238E27FC236}">
                <a16:creationId xmlns:a16="http://schemas.microsoft.com/office/drawing/2014/main" id="{36A52173-57F8-4D77-B0D6-14A2EE6725D6}"/>
              </a:ext>
            </a:extLst>
          </p:cNvPr>
          <p:cNvSpPr txBox="1">
            <a:spLocks noChangeArrowheads="1"/>
          </p:cNvSpPr>
          <p:nvPr/>
        </p:nvSpPr>
        <p:spPr bwMode="auto">
          <a:xfrm>
            <a:off x="1258888" y="6381750"/>
            <a:ext cx="6469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a:t>Výsledky výzkumu PÁRY A RODINY (respondenti 15 – 17 let)</a:t>
            </a:r>
          </a:p>
        </p:txBody>
      </p:sp>
    </p:spTree>
    <p:extLst>
      <p:ext uri="{BB962C8B-B14F-4D97-AF65-F5344CB8AC3E}">
        <p14:creationId xmlns:p14="http://schemas.microsoft.com/office/powerpoint/2010/main" val="38922083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Obrázek 14">
            <a:extLst>
              <a:ext uri="{FF2B5EF4-FFF2-40B4-BE49-F238E27FC236}">
                <a16:creationId xmlns:a16="http://schemas.microsoft.com/office/drawing/2014/main" id="{19FCD10C-952A-498E-B022-C057F87040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7" y="565150"/>
            <a:ext cx="9026525" cy="582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ovéPole 22">
            <a:extLst>
              <a:ext uri="{FF2B5EF4-FFF2-40B4-BE49-F238E27FC236}">
                <a16:creationId xmlns:a16="http://schemas.microsoft.com/office/drawing/2014/main" id="{286AED99-A5D7-45C1-800D-F8DA90DA0929}"/>
              </a:ext>
            </a:extLst>
          </p:cNvPr>
          <p:cNvSpPr txBox="1">
            <a:spLocks noChangeArrowheads="1"/>
          </p:cNvSpPr>
          <p:nvPr/>
        </p:nvSpPr>
        <p:spPr bwMode="auto">
          <a:xfrm>
            <a:off x="1258888" y="6381750"/>
            <a:ext cx="6469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a:t>Výsledky výzkumu PÁRY A RODINY (respondenti 15 – 17 let)</a:t>
            </a:r>
          </a:p>
        </p:txBody>
      </p:sp>
    </p:spTree>
    <p:extLst>
      <p:ext uri="{BB962C8B-B14F-4D97-AF65-F5344CB8AC3E}">
        <p14:creationId xmlns:p14="http://schemas.microsoft.com/office/powerpoint/2010/main" val="32976637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Obrázek 21">
            <a:extLst>
              <a:ext uri="{FF2B5EF4-FFF2-40B4-BE49-F238E27FC236}">
                <a16:creationId xmlns:a16="http://schemas.microsoft.com/office/drawing/2014/main" id="{4DAB189B-0541-41A4-A139-4ACA91D768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40" y="549277"/>
            <a:ext cx="9026525"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ovéPole 3">
            <a:extLst>
              <a:ext uri="{FF2B5EF4-FFF2-40B4-BE49-F238E27FC236}">
                <a16:creationId xmlns:a16="http://schemas.microsoft.com/office/drawing/2014/main" id="{82CF4DEB-EC8F-450D-B71C-E8D3D4850345}"/>
              </a:ext>
            </a:extLst>
          </p:cNvPr>
          <p:cNvSpPr txBox="1">
            <a:spLocks noChangeArrowheads="1"/>
          </p:cNvSpPr>
          <p:nvPr/>
        </p:nvSpPr>
        <p:spPr bwMode="auto">
          <a:xfrm>
            <a:off x="1258888" y="6381750"/>
            <a:ext cx="6469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a:t>Výsledky výzkumu PÁRY A RODINY (respondenti 15 – 17 let)</a:t>
            </a:r>
          </a:p>
        </p:txBody>
      </p:sp>
    </p:spTree>
    <p:extLst>
      <p:ext uri="{BB962C8B-B14F-4D97-AF65-F5344CB8AC3E}">
        <p14:creationId xmlns:p14="http://schemas.microsoft.com/office/powerpoint/2010/main" val="30958260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ulka 4">
            <a:extLst>
              <a:ext uri="{FF2B5EF4-FFF2-40B4-BE49-F238E27FC236}">
                <a16:creationId xmlns:a16="http://schemas.microsoft.com/office/drawing/2014/main" id="{69988817-D06E-4CA1-A35E-DD526CF2CA71}"/>
              </a:ext>
            </a:extLst>
          </p:cNvPr>
          <p:cNvGraphicFramePr>
            <a:graphicFrameLocks noGrp="1"/>
          </p:cNvGraphicFramePr>
          <p:nvPr/>
        </p:nvGraphicFramePr>
        <p:xfrm>
          <a:off x="468313" y="1952625"/>
          <a:ext cx="8064500" cy="2952750"/>
        </p:xfrm>
        <a:graphic>
          <a:graphicData uri="http://schemas.openxmlformats.org/drawingml/2006/table">
            <a:tbl>
              <a:tblPr>
                <a:tableStyleId>{5C22544A-7EE6-4342-B048-85BDC9FD1C3A}</a:tableStyleId>
              </a:tblPr>
              <a:tblGrid>
                <a:gridCol w="1771338">
                  <a:extLst>
                    <a:ext uri="{9D8B030D-6E8A-4147-A177-3AD203B41FA5}">
                      <a16:colId xmlns:a16="http://schemas.microsoft.com/office/drawing/2014/main" val="1246572932"/>
                    </a:ext>
                  </a:extLst>
                </a:gridCol>
                <a:gridCol w="916829">
                  <a:extLst>
                    <a:ext uri="{9D8B030D-6E8A-4147-A177-3AD203B41FA5}">
                      <a16:colId xmlns:a16="http://schemas.microsoft.com/office/drawing/2014/main" val="3660355703"/>
                    </a:ext>
                  </a:extLst>
                </a:gridCol>
                <a:gridCol w="1344083">
                  <a:extLst>
                    <a:ext uri="{9D8B030D-6E8A-4147-A177-3AD203B41FA5}">
                      <a16:colId xmlns:a16="http://schemas.microsoft.com/office/drawing/2014/main" val="2784790433"/>
                    </a:ext>
                  </a:extLst>
                </a:gridCol>
                <a:gridCol w="1344083">
                  <a:extLst>
                    <a:ext uri="{9D8B030D-6E8A-4147-A177-3AD203B41FA5}">
                      <a16:colId xmlns:a16="http://schemas.microsoft.com/office/drawing/2014/main" val="1699696823"/>
                    </a:ext>
                  </a:extLst>
                </a:gridCol>
                <a:gridCol w="1344083">
                  <a:extLst>
                    <a:ext uri="{9D8B030D-6E8A-4147-A177-3AD203B41FA5}">
                      <a16:colId xmlns:a16="http://schemas.microsoft.com/office/drawing/2014/main" val="845571657"/>
                    </a:ext>
                  </a:extLst>
                </a:gridCol>
                <a:gridCol w="1344083">
                  <a:extLst>
                    <a:ext uri="{9D8B030D-6E8A-4147-A177-3AD203B41FA5}">
                      <a16:colId xmlns:a16="http://schemas.microsoft.com/office/drawing/2014/main" val="2636267225"/>
                    </a:ext>
                  </a:extLst>
                </a:gridCol>
              </a:tblGrid>
              <a:tr h="828514">
                <a:tc>
                  <a:txBody>
                    <a:bodyPr/>
                    <a:lstStyle/>
                    <a:p>
                      <a:pPr algn="ctr" fontAlgn="b"/>
                      <a:r>
                        <a:rPr lang="cs-CZ" sz="1600" u="none" strike="noStrike">
                          <a:effectLst/>
                        </a:rPr>
                        <a:t>vzdělání matky</a:t>
                      </a:r>
                      <a:endParaRPr lang="cs-CZ" sz="1600" b="0" i="0" u="none" strike="noStrike">
                        <a:effectLst/>
                        <a:latin typeface="Arial" panose="020B0604020202020204" pitchFamily="34" charset="0"/>
                      </a:endParaRPr>
                    </a:p>
                  </a:txBody>
                  <a:tcPr marL="9525" marR="9525" marT="95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cs-CZ" sz="1600" u="none" strike="noStrike">
                          <a:effectLst/>
                        </a:rPr>
                        <a:t>stěhování od rodičů</a:t>
                      </a:r>
                      <a:endParaRPr lang="cs-CZ" sz="1600" b="0" i="0" u="none" strike="noStrike">
                        <a:effectLst/>
                        <a:latin typeface="Arial" panose="020B0604020202020204" pitchFamily="34" charset="0"/>
                      </a:endParaRPr>
                    </a:p>
                  </a:txBody>
                  <a:tcPr marL="9525" marR="9525" marT="95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cs-CZ" sz="1600" u="none" strike="noStrike" dirty="0">
                          <a:effectLst/>
                        </a:rPr>
                        <a:t>bydlení s partnerem</a:t>
                      </a:r>
                      <a:endParaRPr lang="cs-CZ" sz="1600" b="0" i="0" u="none" strike="noStrike" dirty="0">
                        <a:effectLst/>
                        <a:latin typeface="Arial" panose="020B0604020202020204" pitchFamily="34" charset="0"/>
                      </a:endParaRPr>
                    </a:p>
                  </a:txBody>
                  <a:tcPr marL="9525" marR="9525" marT="95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cs-CZ" sz="1600" u="none" strike="noStrike">
                          <a:effectLst/>
                        </a:rPr>
                        <a:t>sňatek</a:t>
                      </a:r>
                      <a:endParaRPr lang="cs-CZ" sz="1600" b="0" i="0" u="none" strike="noStrike">
                        <a:effectLst/>
                        <a:latin typeface="Arial" panose="020B0604020202020204" pitchFamily="34" charset="0"/>
                      </a:endParaRPr>
                    </a:p>
                  </a:txBody>
                  <a:tcPr marL="9525" marR="9525" marT="95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cs-CZ" sz="1600" u="none" strike="noStrike">
                          <a:effectLst/>
                        </a:rPr>
                        <a:t>nástup do zaměstnání</a:t>
                      </a:r>
                      <a:endParaRPr lang="cs-CZ" sz="1600" b="0" i="0" u="none" strike="noStrike">
                        <a:effectLst/>
                        <a:latin typeface="Arial" panose="020B0604020202020204" pitchFamily="34" charset="0"/>
                      </a:endParaRPr>
                    </a:p>
                  </a:txBody>
                  <a:tcPr marL="9525" marR="9525" marT="95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cs-CZ" sz="1600" u="none" strike="noStrike">
                          <a:effectLst/>
                        </a:rPr>
                        <a:t>první dítě</a:t>
                      </a:r>
                      <a:endParaRPr lang="cs-CZ" sz="1600" b="0" i="0" u="none" strike="noStrike">
                        <a:effectLst/>
                        <a:latin typeface="Arial" panose="020B0604020202020204" pitchFamily="34" charset="0"/>
                      </a:endParaRPr>
                    </a:p>
                  </a:txBody>
                  <a:tcPr marL="9525" marR="9525" marT="95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99440947"/>
                  </a:ext>
                </a:extLst>
              </a:tr>
              <a:tr h="828514">
                <a:tc>
                  <a:txBody>
                    <a:bodyPr/>
                    <a:lstStyle/>
                    <a:p>
                      <a:pPr algn="ctr" fontAlgn="b"/>
                      <a:r>
                        <a:rPr lang="cs-CZ" sz="1600" u="none" strike="noStrike">
                          <a:effectLst/>
                        </a:rPr>
                        <a:t>základní a střední bez maturity</a:t>
                      </a:r>
                      <a:endParaRPr lang="cs-CZ" sz="1600" b="0" i="0" u="none" strike="noStrike">
                        <a:effectLst/>
                        <a:latin typeface="Arial" panose="020B0604020202020204" pitchFamily="34" charset="0"/>
                      </a:endParaRPr>
                    </a:p>
                  </a:txBody>
                  <a:tcPr marL="9525" marR="9525" marT="95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cs-CZ" sz="1600" u="none" strike="noStrike">
                          <a:effectLst/>
                        </a:rPr>
                        <a:t>22,3</a:t>
                      </a:r>
                      <a:endParaRPr lang="cs-CZ" sz="1600" b="0" i="0" u="none" strike="noStrike">
                        <a:effectLst/>
                        <a:latin typeface="Arial" panose="020B0604020202020204" pitchFamily="34" charset="0"/>
                      </a:endParaRPr>
                    </a:p>
                  </a:txBody>
                  <a:tcPr marL="9525" marR="9525" marT="95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cs-CZ" sz="1600" u="none" strike="noStrike">
                          <a:effectLst/>
                        </a:rPr>
                        <a:t>23,5</a:t>
                      </a:r>
                      <a:endParaRPr lang="cs-CZ" sz="1600" b="0" i="0" u="none" strike="noStrike">
                        <a:effectLst/>
                        <a:latin typeface="Arial" panose="020B0604020202020204" pitchFamily="34" charset="0"/>
                      </a:endParaRPr>
                    </a:p>
                  </a:txBody>
                  <a:tcPr marL="9525" marR="9525" marT="95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cs-CZ" sz="1600" u="none" strike="noStrike">
                          <a:effectLst/>
                        </a:rPr>
                        <a:t>26,9</a:t>
                      </a:r>
                      <a:endParaRPr lang="cs-CZ" sz="1600" b="0" i="0" u="none" strike="noStrike">
                        <a:effectLst/>
                        <a:latin typeface="Arial" panose="020B0604020202020204" pitchFamily="34" charset="0"/>
                      </a:endParaRPr>
                    </a:p>
                  </a:txBody>
                  <a:tcPr marL="9525" marR="9525" marT="95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cs-CZ" sz="1600" u="none" strike="noStrike">
                          <a:effectLst/>
                        </a:rPr>
                        <a:t>22,8</a:t>
                      </a:r>
                      <a:endParaRPr lang="cs-CZ" sz="1600" b="0" i="0" u="none" strike="noStrike">
                        <a:effectLst/>
                        <a:latin typeface="Arial" panose="020B0604020202020204" pitchFamily="34" charset="0"/>
                      </a:endParaRPr>
                    </a:p>
                  </a:txBody>
                  <a:tcPr marL="9525" marR="9525" marT="95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cs-CZ" sz="1600" u="none" strike="noStrike">
                          <a:effectLst/>
                        </a:rPr>
                        <a:t>27,1</a:t>
                      </a:r>
                      <a:endParaRPr lang="cs-CZ" sz="1600" b="0" i="0" u="none" strike="noStrike">
                        <a:effectLst/>
                        <a:latin typeface="Arial" panose="020B0604020202020204" pitchFamily="34" charset="0"/>
                      </a:endParaRPr>
                    </a:p>
                  </a:txBody>
                  <a:tcPr marL="9525" marR="9525" marT="95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23551"/>
                  </a:ext>
                </a:extLst>
              </a:tr>
              <a:tr h="467208">
                <a:tc>
                  <a:txBody>
                    <a:bodyPr/>
                    <a:lstStyle/>
                    <a:p>
                      <a:pPr algn="ctr" fontAlgn="b"/>
                      <a:r>
                        <a:rPr lang="cs-CZ" sz="1600" u="none" strike="noStrike">
                          <a:effectLst/>
                        </a:rPr>
                        <a:t>střední s maturitou</a:t>
                      </a:r>
                      <a:endParaRPr lang="cs-CZ" sz="1600" b="0" i="0" u="none" strike="noStrike">
                        <a:effectLst/>
                        <a:latin typeface="Arial" panose="020B0604020202020204" pitchFamily="34" charset="0"/>
                      </a:endParaRPr>
                    </a:p>
                  </a:txBody>
                  <a:tcPr marL="9525" marR="9525" marT="95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cs-CZ" sz="1600" u="none" strike="noStrike">
                          <a:effectLst/>
                        </a:rPr>
                        <a:t>22,8</a:t>
                      </a:r>
                      <a:endParaRPr lang="cs-CZ" sz="1600" b="0" i="0" u="none" strike="noStrike">
                        <a:effectLst/>
                        <a:latin typeface="Arial" panose="020B0604020202020204" pitchFamily="34" charset="0"/>
                      </a:endParaRPr>
                    </a:p>
                  </a:txBody>
                  <a:tcPr marL="9525" marR="9525" marT="95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cs-CZ" sz="1600" u="none" strike="noStrike">
                          <a:effectLst/>
                        </a:rPr>
                        <a:t>24,2</a:t>
                      </a:r>
                      <a:endParaRPr lang="cs-CZ" sz="1600" b="0" i="0" u="none" strike="noStrike">
                        <a:effectLst/>
                        <a:latin typeface="Arial" panose="020B0604020202020204" pitchFamily="34" charset="0"/>
                      </a:endParaRPr>
                    </a:p>
                  </a:txBody>
                  <a:tcPr marL="9525" marR="9525" marT="95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cs-CZ" sz="1600" u="none" strike="noStrike">
                          <a:effectLst/>
                        </a:rPr>
                        <a:t>27,6</a:t>
                      </a:r>
                      <a:endParaRPr lang="cs-CZ" sz="1600" b="0" i="0" u="none" strike="noStrike">
                        <a:effectLst/>
                        <a:latin typeface="Arial" panose="020B0604020202020204" pitchFamily="34" charset="0"/>
                      </a:endParaRPr>
                    </a:p>
                  </a:txBody>
                  <a:tcPr marL="9525" marR="9525" marT="95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cs-CZ" sz="1600" u="none" strike="noStrike">
                          <a:effectLst/>
                        </a:rPr>
                        <a:t>23,7</a:t>
                      </a:r>
                      <a:endParaRPr lang="cs-CZ" sz="1600" b="0" i="0" u="none" strike="noStrike">
                        <a:effectLst/>
                        <a:latin typeface="Arial" panose="020B0604020202020204" pitchFamily="34" charset="0"/>
                      </a:endParaRPr>
                    </a:p>
                  </a:txBody>
                  <a:tcPr marL="9525" marR="9525" marT="95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cs-CZ" sz="1600" u="none" strike="noStrike">
                          <a:effectLst/>
                        </a:rPr>
                        <a:t>28,4</a:t>
                      </a:r>
                      <a:endParaRPr lang="cs-CZ" sz="1600" b="0" i="0" u="none" strike="noStrike">
                        <a:effectLst/>
                        <a:latin typeface="Arial" panose="020B0604020202020204" pitchFamily="34" charset="0"/>
                      </a:endParaRPr>
                    </a:p>
                  </a:txBody>
                  <a:tcPr marL="9525" marR="9525" marT="95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71639501"/>
                  </a:ext>
                </a:extLst>
              </a:tr>
              <a:tr h="828514">
                <a:tc>
                  <a:txBody>
                    <a:bodyPr/>
                    <a:lstStyle/>
                    <a:p>
                      <a:pPr algn="ctr" fontAlgn="b"/>
                      <a:r>
                        <a:rPr lang="cs-CZ" sz="1600" u="none" strike="noStrike">
                          <a:effectLst/>
                        </a:rPr>
                        <a:t>vyšší odborné a vysokoškolské</a:t>
                      </a:r>
                      <a:endParaRPr lang="cs-CZ" sz="1600" b="0" i="0" u="none" strike="noStrike">
                        <a:effectLst/>
                        <a:latin typeface="Arial" panose="020B0604020202020204" pitchFamily="34" charset="0"/>
                      </a:endParaRPr>
                    </a:p>
                  </a:txBody>
                  <a:tcPr marL="9525" marR="9525" marT="95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cs-CZ" sz="1600" u="none" strike="noStrike">
                          <a:effectLst/>
                        </a:rPr>
                        <a:t>23,4</a:t>
                      </a:r>
                      <a:endParaRPr lang="cs-CZ" sz="1600" b="0" i="0" u="none" strike="noStrike">
                        <a:effectLst/>
                        <a:latin typeface="Arial" panose="020B0604020202020204" pitchFamily="34" charset="0"/>
                      </a:endParaRPr>
                    </a:p>
                  </a:txBody>
                  <a:tcPr marL="9525" marR="9525" marT="95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cs-CZ" sz="1600" u="none" strike="noStrike">
                          <a:effectLst/>
                        </a:rPr>
                        <a:t>24,9</a:t>
                      </a:r>
                      <a:endParaRPr lang="cs-CZ" sz="1600" b="0" i="0" u="none" strike="noStrike">
                        <a:effectLst/>
                        <a:latin typeface="Arial" panose="020B0604020202020204" pitchFamily="34" charset="0"/>
                      </a:endParaRPr>
                    </a:p>
                  </a:txBody>
                  <a:tcPr marL="9525" marR="9525" marT="95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cs-CZ" sz="1600" u="none" strike="noStrike">
                          <a:effectLst/>
                        </a:rPr>
                        <a:t>28,0</a:t>
                      </a:r>
                      <a:endParaRPr lang="cs-CZ" sz="1600" b="0" i="0" u="none" strike="noStrike">
                        <a:effectLst/>
                        <a:latin typeface="Arial" panose="020B0604020202020204" pitchFamily="34" charset="0"/>
                      </a:endParaRPr>
                    </a:p>
                  </a:txBody>
                  <a:tcPr marL="9525" marR="9525" marT="95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cs-CZ" sz="1600" u="none" strike="noStrike">
                          <a:effectLst/>
                        </a:rPr>
                        <a:t>24,5</a:t>
                      </a:r>
                      <a:endParaRPr lang="cs-CZ" sz="1600" b="0" i="0" u="none" strike="noStrike">
                        <a:effectLst/>
                        <a:latin typeface="Arial" panose="020B0604020202020204" pitchFamily="34" charset="0"/>
                      </a:endParaRPr>
                    </a:p>
                  </a:txBody>
                  <a:tcPr marL="9525" marR="9525" marT="95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cs-CZ" sz="1600" u="none" strike="noStrike" dirty="0">
                          <a:effectLst/>
                        </a:rPr>
                        <a:t>28,7</a:t>
                      </a:r>
                      <a:endParaRPr lang="cs-CZ" sz="1600" b="0" i="0" u="none" strike="noStrike" dirty="0">
                        <a:effectLst/>
                        <a:latin typeface="Arial" panose="020B0604020202020204" pitchFamily="34" charset="0"/>
                      </a:endParaRPr>
                    </a:p>
                  </a:txBody>
                  <a:tcPr marL="9525" marR="9525" marT="95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0649494"/>
                  </a:ext>
                </a:extLst>
              </a:tr>
            </a:tbl>
          </a:graphicData>
        </a:graphic>
      </p:graphicFrame>
      <p:sp>
        <p:nvSpPr>
          <p:cNvPr id="50215" name="TextovéPole 5">
            <a:extLst>
              <a:ext uri="{FF2B5EF4-FFF2-40B4-BE49-F238E27FC236}">
                <a16:creationId xmlns:a16="http://schemas.microsoft.com/office/drawing/2014/main" id="{8EE9CE49-194C-46DA-9864-A312359AEC56}"/>
              </a:ext>
            </a:extLst>
          </p:cNvPr>
          <p:cNvSpPr txBox="1">
            <a:spLocks noChangeArrowheads="1"/>
          </p:cNvSpPr>
          <p:nvPr/>
        </p:nvSpPr>
        <p:spPr bwMode="auto">
          <a:xfrm>
            <a:off x="611190" y="1268415"/>
            <a:ext cx="6130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a:t>Představy o životní dráze – PARO 2008 – dívky 15 – 17 let</a:t>
            </a:r>
          </a:p>
        </p:txBody>
      </p:sp>
    </p:spTree>
    <p:extLst>
      <p:ext uri="{BB962C8B-B14F-4D97-AF65-F5344CB8AC3E}">
        <p14:creationId xmlns:p14="http://schemas.microsoft.com/office/powerpoint/2010/main" val="12712856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Obrázek 3">
            <a:extLst>
              <a:ext uri="{FF2B5EF4-FFF2-40B4-BE49-F238E27FC236}">
                <a16:creationId xmlns:a16="http://schemas.microsoft.com/office/drawing/2014/main" id="{0B060055-090B-4ACA-B4E6-8502A5B397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5265"/>
            <a:ext cx="9144000" cy="646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50348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Obrázek 3">
            <a:extLst>
              <a:ext uri="{FF2B5EF4-FFF2-40B4-BE49-F238E27FC236}">
                <a16:creationId xmlns:a16="http://schemas.microsoft.com/office/drawing/2014/main" id="{E689BE5B-19E1-4C2F-8CD5-FF0D59F642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 y="138115"/>
            <a:ext cx="7458075" cy="658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4767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ec.europa.eu/eurostat/statistics-explained/images/d/d6/Young_people_%28aged_20%E2%80%9329%29_living_in_the_parental_household%2C_by_age_group_and_sex%2C_2013.png">
            <a:extLst>
              <a:ext uri="{FF2B5EF4-FFF2-40B4-BE49-F238E27FC236}">
                <a16:creationId xmlns:a16="http://schemas.microsoft.com/office/drawing/2014/main" id="{14A02BDD-814D-4D88-B77E-06670A3792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9996"/>
          <a:stretch>
            <a:fillRect/>
          </a:stretch>
        </p:blipFill>
        <p:spPr bwMode="auto">
          <a:xfrm>
            <a:off x="-49213" y="1660525"/>
            <a:ext cx="9396413"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Obdélník 3">
            <a:extLst>
              <a:ext uri="{FF2B5EF4-FFF2-40B4-BE49-F238E27FC236}">
                <a16:creationId xmlns:a16="http://schemas.microsoft.com/office/drawing/2014/main" id="{2B658464-22D4-4FE5-9097-1D50C59F1F53}"/>
              </a:ext>
            </a:extLst>
          </p:cNvPr>
          <p:cNvSpPr>
            <a:spLocks noChangeArrowheads="1"/>
          </p:cNvSpPr>
          <p:nvPr/>
        </p:nvSpPr>
        <p:spPr bwMode="auto">
          <a:xfrm>
            <a:off x="42863" y="977900"/>
            <a:ext cx="89646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1800">
                <a:solidFill>
                  <a:srgbClr val="2873E6"/>
                </a:solidFill>
                <a:latin typeface="roboto_condensedregular"/>
              </a:rPr>
              <a:t>Young people (aged 20–29) living in the parental household, by age group and sex, 2013</a:t>
            </a:r>
          </a:p>
        </p:txBody>
      </p:sp>
      <p:sp>
        <p:nvSpPr>
          <p:cNvPr id="7172" name="Obdélník 4">
            <a:extLst>
              <a:ext uri="{FF2B5EF4-FFF2-40B4-BE49-F238E27FC236}">
                <a16:creationId xmlns:a16="http://schemas.microsoft.com/office/drawing/2014/main" id="{55BB7891-FDED-4A51-B226-C04F1BD05278}"/>
              </a:ext>
            </a:extLst>
          </p:cNvPr>
          <p:cNvSpPr>
            <a:spLocks noChangeArrowheads="1"/>
          </p:cNvSpPr>
          <p:nvPr/>
        </p:nvSpPr>
        <p:spPr bwMode="auto">
          <a:xfrm>
            <a:off x="168275" y="6373813"/>
            <a:ext cx="87137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200"/>
              <a:t>http://ec.europa.eu/eurostat/statistics-explained/index.php/File:Young_people_(aged_20–29)_living_in_the_parental_household,_by_age_group_and_sex,_2013.png</a:t>
            </a:r>
          </a:p>
        </p:txBody>
      </p:sp>
      <p:sp>
        <p:nvSpPr>
          <p:cNvPr id="7173" name="Zástupný symbol pro číslo snímku 1">
            <a:extLst>
              <a:ext uri="{FF2B5EF4-FFF2-40B4-BE49-F238E27FC236}">
                <a16:creationId xmlns:a16="http://schemas.microsoft.com/office/drawing/2014/main" id="{C047A64A-AC0F-4874-A9B0-290761A77685}"/>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0E2FA68-E83F-45A5-9D0C-A194604DB1E7}" type="slidenum">
              <a:rPr lang="cs-CZ" altLang="cs-CZ" sz="1400" smtClean="0"/>
              <a:pPr>
                <a:spcBef>
                  <a:spcPct val="0"/>
                </a:spcBef>
                <a:buFontTx/>
                <a:buNone/>
              </a:pPr>
              <a:t>5</a:t>
            </a:fld>
            <a:endParaRPr lang="cs-CZ" altLang="cs-CZ" sz="1400"/>
          </a:p>
        </p:txBody>
      </p:sp>
      <p:sp>
        <p:nvSpPr>
          <p:cNvPr id="6" name="Rectangle 2">
            <a:extLst>
              <a:ext uri="{FF2B5EF4-FFF2-40B4-BE49-F238E27FC236}">
                <a16:creationId xmlns:a16="http://schemas.microsoft.com/office/drawing/2014/main" id="{F1EDAD94-924A-4E26-8309-8012F7C923AF}"/>
              </a:ext>
            </a:extLst>
          </p:cNvPr>
          <p:cNvSpPr>
            <a:spLocks noChangeArrowheads="1"/>
          </p:cNvSpPr>
          <p:nvPr/>
        </p:nvSpPr>
        <p:spPr bwMode="auto">
          <a:xfrm>
            <a:off x="0" y="0"/>
            <a:ext cx="9144000" cy="908050"/>
          </a:xfrm>
          <a:prstGeom prst="rect">
            <a:avLst/>
          </a:prstGeom>
          <a:solidFill>
            <a:schemeClr val="accent6">
              <a:lumMod val="40000"/>
              <a:lumOff val="60000"/>
              <a:alpha val="75000"/>
            </a:schemeClr>
          </a:solidFill>
          <a:ln>
            <a:noFill/>
          </a:ln>
          <a:effectLst/>
        </p:spPr>
        <p:txBody>
          <a:bodyPr wrap="none" anchor="ctr"/>
          <a:lstStyle/>
          <a:p>
            <a:pPr eaLnBrk="1" hangingPunct="1">
              <a:defRPr/>
            </a:pPr>
            <a:endParaRPr lang="cs-CZ" dirty="0"/>
          </a:p>
        </p:txBody>
      </p:sp>
      <p:sp>
        <p:nvSpPr>
          <p:cNvPr id="7175" name="Text Box 3">
            <a:extLst>
              <a:ext uri="{FF2B5EF4-FFF2-40B4-BE49-F238E27FC236}">
                <a16:creationId xmlns:a16="http://schemas.microsoft.com/office/drawing/2014/main" id="{4618E5BC-553B-450C-897D-91FD1A9A6489}"/>
              </a:ext>
            </a:extLst>
          </p:cNvPr>
          <p:cNvSpPr txBox="1">
            <a:spLocks noChangeArrowheads="1"/>
          </p:cNvSpPr>
          <p:nvPr/>
        </p:nvSpPr>
        <p:spPr bwMode="auto">
          <a:xfrm>
            <a:off x="1130300" y="69850"/>
            <a:ext cx="7345363"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4400" b="1">
                <a:latin typeface="Calibri" panose="020F0502020204030204" pitchFamily="34" charset="0"/>
                <a:cs typeface="Calibri" panose="020F0502020204030204" pitchFamily="34" charset="0"/>
              </a:rPr>
              <a:t>Ad 1: posun do vyššího věku</a:t>
            </a:r>
            <a:endParaRPr lang="cs-CZ" altLang="cs-CZ" sz="2800" b="1"/>
          </a:p>
        </p:txBody>
      </p:sp>
      <p:sp>
        <p:nvSpPr>
          <p:cNvPr id="8" name="Obdélník 7">
            <a:extLst>
              <a:ext uri="{FF2B5EF4-FFF2-40B4-BE49-F238E27FC236}">
                <a16:creationId xmlns:a16="http://schemas.microsoft.com/office/drawing/2014/main" id="{C80BBF2F-5E80-432D-96DD-889FA43274BD}"/>
              </a:ext>
            </a:extLst>
          </p:cNvPr>
          <p:cNvSpPr/>
          <p:nvPr/>
        </p:nvSpPr>
        <p:spPr>
          <a:xfrm>
            <a:off x="4503738" y="1624013"/>
            <a:ext cx="288925" cy="37115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Obdélník 3">
            <a:extLst>
              <a:ext uri="{FF2B5EF4-FFF2-40B4-BE49-F238E27FC236}">
                <a16:creationId xmlns:a16="http://schemas.microsoft.com/office/drawing/2014/main" id="{F1956349-3C2B-433F-BF39-96E853E300A9}"/>
              </a:ext>
            </a:extLst>
          </p:cNvPr>
          <p:cNvSpPr>
            <a:spLocks noChangeArrowheads="1"/>
          </p:cNvSpPr>
          <p:nvPr/>
        </p:nvSpPr>
        <p:spPr bwMode="auto">
          <a:xfrm>
            <a:off x="1187450" y="5157788"/>
            <a:ext cx="59578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a:t>https://munispace.muni.cz/library/catalog/book/1002#</a:t>
            </a:r>
          </a:p>
        </p:txBody>
      </p:sp>
      <p:pic>
        <p:nvPicPr>
          <p:cNvPr id="53251" name="Picture 2" descr="https://munispace.muni.cz/library/$$$call$$$/submission/cover/cover?submissionId=1002&amp;random=10025c87708428c0c">
            <a:extLst>
              <a:ext uri="{FF2B5EF4-FFF2-40B4-BE49-F238E27FC236}">
                <a16:creationId xmlns:a16="http://schemas.microsoft.com/office/drawing/2014/main" id="{AA773440-4121-4677-B1F5-8DE98E55FD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90" y="1484315"/>
            <a:ext cx="4848225"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64849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Obdélník 7">
            <a:extLst>
              <a:ext uri="{FF2B5EF4-FFF2-40B4-BE49-F238E27FC236}">
                <a16:creationId xmlns:a16="http://schemas.microsoft.com/office/drawing/2014/main" id="{3689CCA5-6DD8-4443-AC15-0347B2586810}"/>
              </a:ext>
            </a:extLst>
          </p:cNvPr>
          <p:cNvSpPr>
            <a:spLocks noChangeArrowheads="1"/>
          </p:cNvSpPr>
          <p:nvPr/>
        </p:nvSpPr>
        <p:spPr bwMode="auto">
          <a:xfrm>
            <a:off x="76200" y="938215"/>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a:t>Souhlasíte nebo nesouhlasíte s následujícím výrokem? Manželství je zastaralá instituce.</a:t>
            </a:r>
          </a:p>
        </p:txBody>
      </p:sp>
      <p:sp>
        <p:nvSpPr>
          <p:cNvPr id="54275" name="Obdélník 8">
            <a:extLst>
              <a:ext uri="{FF2B5EF4-FFF2-40B4-BE49-F238E27FC236}">
                <a16:creationId xmlns:a16="http://schemas.microsoft.com/office/drawing/2014/main" id="{0580486C-653B-44DF-BC5D-C744FF8F93CF}"/>
              </a:ext>
            </a:extLst>
          </p:cNvPr>
          <p:cNvSpPr>
            <a:spLocks noChangeArrowheads="1"/>
          </p:cNvSpPr>
          <p:nvPr/>
        </p:nvSpPr>
        <p:spPr bwMode="auto">
          <a:xfrm>
            <a:off x="76200" y="2597152"/>
            <a:ext cx="37036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a:t>Jak jsou podle Vás důležité pro manželství děti?</a:t>
            </a:r>
          </a:p>
        </p:txBody>
      </p:sp>
      <p:pic>
        <p:nvPicPr>
          <p:cNvPr id="54276" name="Obrázek 10">
            <a:extLst>
              <a:ext uri="{FF2B5EF4-FFF2-40B4-BE49-F238E27FC236}">
                <a16:creationId xmlns:a16="http://schemas.microsoft.com/office/drawing/2014/main" id="{251A8B8E-B6E0-4883-9384-8FA009E926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40" y="4625977"/>
            <a:ext cx="4338637"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Obrázek 12">
            <a:extLst>
              <a:ext uri="{FF2B5EF4-FFF2-40B4-BE49-F238E27FC236}">
                <a16:creationId xmlns:a16="http://schemas.microsoft.com/office/drawing/2014/main" id="{9B016A1C-09BB-4E61-8429-24767873F2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40" y="2"/>
            <a:ext cx="433863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Obrázek 14">
            <a:extLst>
              <a:ext uri="{FF2B5EF4-FFF2-40B4-BE49-F238E27FC236}">
                <a16:creationId xmlns:a16="http://schemas.microsoft.com/office/drawing/2014/main" id="{F181AF97-299B-46B7-9A07-907A1C6A1E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40" y="2338390"/>
            <a:ext cx="4338637"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9" name="Obdélník 15">
            <a:extLst>
              <a:ext uri="{FF2B5EF4-FFF2-40B4-BE49-F238E27FC236}">
                <a16:creationId xmlns:a16="http://schemas.microsoft.com/office/drawing/2014/main" id="{6398AC83-765E-4B1E-8643-5274FE289338}"/>
              </a:ext>
            </a:extLst>
          </p:cNvPr>
          <p:cNvSpPr>
            <a:spLocks noChangeArrowheads="1"/>
          </p:cNvSpPr>
          <p:nvPr/>
        </p:nvSpPr>
        <p:spPr bwMode="auto">
          <a:xfrm>
            <a:off x="107950" y="4995865"/>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a:t>Chce-li žena dítě, ale chce je vychovávat sama a žít bez muže, schvalujete to, nebo ne?</a:t>
            </a:r>
          </a:p>
        </p:txBody>
      </p:sp>
    </p:spTree>
    <p:extLst>
      <p:ext uri="{BB962C8B-B14F-4D97-AF65-F5344CB8AC3E}">
        <p14:creationId xmlns:p14="http://schemas.microsoft.com/office/powerpoint/2010/main" val="19189852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ulka 3">
            <a:extLst>
              <a:ext uri="{FF2B5EF4-FFF2-40B4-BE49-F238E27FC236}">
                <a16:creationId xmlns:a16="http://schemas.microsoft.com/office/drawing/2014/main" id="{11EE8E6B-2553-4F9A-96DE-3E31D0E8FA30}"/>
              </a:ext>
            </a:extLst>
          </p:cNvPr>
          <p:cNvGraphicFramePr>
            <a:graphicFrameLocks noGrp="1"/>
          </p:cNvGraphicFramePr>
          <p:nvPr/>
        </p:nvGraphicFramePr>
        <p:xfrm>
          <a:off x="0" y="692152"/>
          <a:ext cx="9144000" cy="6283323"/>
        </p:xfrm>
        <a:graphic>
          <a:graphicData uri="http://schemas.openxmlformats.org/drawingml/2006/table">
            <a:tbl>
              <a:tblPr>
                <a:tableStyleId>{21E4AEA4-8DFA-4A89-87EB-49C32662AFE0}</a:tableStyleId>
              </a:tblPr>
              <a:tblGrid>
                <a:gridCol w="1143000">
                  <a:extLst>
                    <a:ext uri="{9D8B030D-6E8A-4147-A177-3AD203B41FA5}">
                      <a16:colId xmlns:a16="http://schemas.microsoft.com/office/drawing/2014/main" val="2864300358"/>
                    </a:ext>
                  </a:extLst>
                </a:gridCol>
                <a:gridCol w="1143000">
                  <a:extLst>
                    <a:ext uri="{9D8B030D-6E8A-4147-A177-3AD203B41FA5}">
                      <a16:colId xmlns:a16="http://schemas.microsoft.com/office/drawing/2014/main" val="2335162706"/>
                    </a:ext>
                  </a:extLst>
                </a:gridCol>
                <a:gridCol w="1143000">
                  <a:extLst>
                    <a:ext uri="{9D8B030D-6E8A-4147-A177-3AD203B41FA5}">
                      <a16:colId xmlns:a16="http://schemas.microsoft.com/office/drawing/2014/main" val="2054670444"/>
                    </a:ext>
                  </a:extLst>
                </a:gridCol>
                <a:gridCol w="1143000">
                  <a:extLst>
                    <a:ext uri="{9D8B030D-6E8A-4147-A177-3AD203B41FA5}">
                      <a16:colId xmlns:a16="http://schemas.microsoft.com/office/drawing/2014/main" val="2281374570"/>
                    </a:ext>
                  </a:extLst>
                </a:gridCol>
                <a:gridCol w="1143000">
                  <a:extLst>
                    <a:ext uri="{9D8B030D-6E8A-4147-A177-3AD203B41FA5}">
                      <a16:colId xmlns:a16="http://schemas.microsoft.com/office/drawing/2014/main" val="936979495"/>
                    </a:ext>
                  </a:extLst>
                </a:gridCol>
                <a:gridCol w="1143000">
                  <a:extLst>
                    <a:ext uri="{9D8B030D-6E8A-4147-A177-3AD203B41FA5}">
                      <a16:colId xmlns:a16="http://schemas.microsoft.com/office/drawing/2014/main" val="4229052891"/>
                    </a:ext>
                  </a:extLst>
                </a:gridCol>
                <a:gridCol w="1143000">
                  <a:extLst>
                    <a:ext uri="{9D8B030D-6E8A-4147-A177-3AD203B41FA5}">
                      <a16:colId xmlns:a16="http://schemas.microsoft.com/office/drawing/2014/main" val="487457719"/>
                    </a:ext>
                  </a:extLst>
                </a:gridCol>
                <a:gridCol w="1143000">
                  <a:extLst>
                    <a:ext uri="{9D8B030D-6E8A-4147-A177-3AD203B41FA5}">
                      <a16:colId xmlns:a16="http://schemas.microsoft.com/office/drawing/2014/main" val="1643988735"/>
                    </a:ext>
                  </a:extLst>
                </a:gridCol>
              </a:tblGrid>
              <a:tr h="1649919">
                <a:tc>
                  <a:txBody>
                    <a:bodyPr/>
                    <a:lstStyle/>
                    <a:p>
                      <a:pPr algn="l" fontAlgn="b"/>
                      <a:endParaRPr lang="cs-CZ" sz="1600" b="0" i="0" u="none" strike="noStrike">
                        <a:solidFill>
                          <a:srgbClr val="000000"/>
                        </a:solidFill>
                        <a:effectLst/>
                        <a:latin typeface="Calibri" panose="020F0502020204030204" pitchFamily="34" charset="0"/>
                      </a:endParaRPr>
                    </a:p>
                  </a:txBody>
                  <a:tcPr marL="7913" marR="7913" marT="7914" marB="0" anchor="b"/>
                </a:tc>
                <a:tc>
                  <a:txBody>
                    <a:bodyPr/>
                    <a:lstStyle/>
                    <a:p>
                      <a:pPr algn="l" fontAlgn="b"/>
                      <a:endParaRPr lang="cs-CZ" sz="1600" b="0" i="0" u="none" strike="noStrike">
                        <a:solidFill>
                          <a:srgbClr val="000000"/>
                        </a:solidFill>
                        <a:effectLst/>
                        <a:latin typeface="Calibri" panose="020F0502020204030204" pitchFamily="34" charset="0"/>
                      </a:endParaRPr>
                    </a:p>
                  </a:txBody>
                  <a:tcPr marL="7913" marR="7913" marT="7914" marB="0" anchor="b"/>
                </a:tc>
                <a:tc>
                  <a:txBody>
                    <a:bodyPr/>
                    <a:lstStyle/>
                    <a:p>
                      <a:pPr algn="ctr" fontAlgn="ctr"/>
                      <a:r>
                        <a:rPr lang="cs-CZ" sz="1400" u="none" strike="noStrike" dirty="0">
                          <a:effectLst/>
                        </a:rPr>
                        <a:t>Žít sám(a)</a:t>
                      </a:r>
                      <a:endParaRPr lang="cs-CZ" sz="1400" b="0" i="0" u="none" strike="noStrike" dirty="0">
                        <a:solidFill>
                          <a:srgbClr val="231F20"/>
                        </a:solidFill>
                        <a:effectLst/>
                        <a:latin typeface="NimbusSansDOT-Regu"/>
                      </a:endParaRPr>
                    </a:p>
                  </a:txBody>
                  <a:tcPr marL="7913" marR="7913" marT="7914" marB="0" anchor="ctr"/>
                </a:tc>
                <a:tc>
                  <a:txBody>
                    <a:bodyPr/>
                    <a:lstStyle/>
                    <a:p>
                      <a:pPr algn="ctr" fontAlgn="ctr"/>
                      <a:r>
                        <a:rPr lang="cs-CZ" sz="1400" u="none" strike="noStrike">
                          <a:effectLst/>
                        </a:rPr>
                        <a:t>Mít partnera (partnerku)</a:t>
                      </a:r>
                      <a:br>
                        <a:rPr lang="cs-CZ" sz="1400" u="none" strike="noStrike">
                          <a:effectLst/>
                        </a:rPr>
                      </a:br>
                      <a:r>
                        <a:rPr lang="cs-CZ" sz="1400" u="none" strike="noStrike">
                          <a:effectLst/>
                        </a:rPr>
                        <a:t>a nebydlet s ní(m)</a:t>
                      </a:r>
                      <a:br>
                        <a:rPr lang="cs-CZ" sz="1400" u="none" strike="noStrike">
                          <a:effectLst/>
                        </a:rPr>
                      </a:br>
                      <a:r>
                        <a:rPr lang="cs-CZ" sz="1400" u="none" strike="noStrike">
                          <a:effectLst/>
                        </a:rPr>
                        <a:t>dohromady</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dirty="0">
                          <a:effectLst/>
                        </a:rPr>
                        <a:t>Nejprve žít spolu, později</a:t>
                      </a:r>
                      <a:br>
                        <a:rPr lang="cs-CZ" sz="1400" u="none" strike="noStrike" dirty="0">
                          <a:effectLst/>
                        </a:rPr>
                      </a:br>
                      <a:r>
                        <a:rPr lang="cs-CZ" sz="1400" u="none" strike="noStrike" dirty="0">
                          <a:effectLst/>
                        </a:rPr>
                        <a:t>se vzít</a:t>
                      </a:r>
                      <a:endParaRPr lang="cs-CZ" sz="1400" b="0" i="0" u="none" strike="noStrike" dirty="0">
                        <a:solidFill>
                          <a:srgbClr val="231F20"/>
                        </a:solidFill>
                        <a:effectLst/>
                        <a:latin typeface="NimbusSansDOT-Regu"/>
                      </a:endParaRPr>
                    </a:p>
                  </a:txBody>
                  <a:tcPr marL="7913" marR="7913" marT="7914" marB="0" anchor="ctr">
                    <a:solidFill>
                      <a:schemeClr val="accent6">
                        <a:lumMod val="20000"/>
                        <a:lumOff val="80000"/>
                      </a:schemeClr>
                    </a:solidFill>
                  </a:tcPr>
                </a:tc>
                <a:tc>
                  <a:txBody>
                    <a:bodyPr/>
                    <a:lstStyle/>
                    <a:p>
                      <a:pPr algn="ctr" fontAlgn="ctr"/>
                      <a:r>
                        <a:rPr lang="cs-CZ" sz="1400" u="none" strike="noStrike" dirty="0">
                          <a:effectLst/>
                        </a:rPr>
                        <a:t>Žít spolu pouze</a:t>
                      </a:r>
                      <a:br>
                        <a:rPr lang="cs-CZ" sz="1400" u="none" strike="noStrike" dirty="0">
                          <a:effectLst/>
                        </a:rPr>
                      </a:br>
                      <a:r>
                        <a:rPr lang="cs-CZ" sz="1400" u="none" strike="noStrike" dirty="0" err="1">
                          <a:effectLst/>
                        </a:rPr>
                        <a:t>nesezdaně</a:t>
                      </a:r>
                      <a:r>
                        <a:rPr lang="cs-CZ" sz="1400" u="none" strike="noStrike" dirty="0">
                          <a:effectLst/>
                        </a:rPr>
                        <a:t> </a:t>
                      </a:r>
                      <a:endParaRPr lang="cs-CZ" sz="1400" b="0" i="0" u="none" strike="noStrike" dirty="0">
                        <a:solidFill>
                          <a:srgbClr val="231F20"/>
                        </a:solidFill>
                        <a:effectLst/>
                        <a:latin typeface="NimbusSansDOT-Regu"/>
                      </a:endParaRPr>
                    </a:p>
                  </a:txBody>
                  <a:tcPr marL="7913" marR="7913" marT="7914" marB="0" anchor="ctr"/>
                </a:tc>
                <a:tc>
                  <a:txBody>
                    <a:bodyPr/>
                    <a:lstStyle/>
                    <a:p>
                      <a:pPr algn="ctr" fontAlgn="ctr"/>
                      <a:r>
                        <a:rPr lang="cs-CZ" sz="1400" u="none" strike="noStrike" dirty="0">
                          <a:effectLst/>
                        </a:rPr>
                        <a:t>Manželský svazek </a:t>
                      </a:r>
                      <a:endParaRPr lang="cs-CZ" sz="1400" b="0" i="0" u="none" strike="noStrike" dirty="0">
                        <a:solidFill>
                          <a:srgbClr val="231F20"/>
                        </a:solidFill>
                        <a:effectLst/>
                        <a:latin typeface="NimbusSansDOT-Regu"/>
                      </a:endParaRPr>
                    </a:p>
                  </a:txBody>
                  <a:tcPr marL="7913" marR="7913" marT="7914" marB="0" anchor="ctr">
                    <a:solidFill>
                      <a:schemeClr val="accent6">
                        <a:lumMod val="20000"/>
                        <a:lumOff val="80000"/>
                      </a:schemeClr>
                    </a:solidFill>
                  </a:tcPr>
                </a:tc>
                <a:tc>
                  <a:txBody>
                    <a:bodyPr/>
                    <a:lstStyle/>
                    <a:p>
                      <a:pPr algn="ctr" fontAlgn="ctr"/>
                      <a:r>
                        <a:rPr lang="pl-PL" sz="1400" u="none" strike="noStrike" dirty="0">
                          <a:effectLst/>
                        </a:rPr>
                        <a:t>Bydlet v jednom bytě s několika přáteli</a:t>
                      </a:r>
                      <a:endParaRPr lang="pl-PL" sz="1400" b="0" i="0" u="none" strike="noStrike" dirty="0">
                        <a:solidFill>
                          <a:srgbClr val="231F20"/>
                        </a:solidFill>
                        <a:effectLst/>
                        <a:latin typeface="NimbusSansDOT-Regu"/>
                      </a:endParaRPr>
                    </a:p>
                  </a:txBody>
                  <a:tcPr marL="7913" marR="7913" marT="7914" marB="0" anchor="ctr"/>
                </a:tc>
                <a:extLst>
                  <a:ext uri="{0D108BD9-81ED-4DB2-BD59-A6C34878D82A}">
                    <a16:rowId xmlns:a16="http://schemas.microsoft.com/office/drawing/2014/main" val="375970456"/>
                  </a:ext>
                </a:extLst>
              </a:tr>
              <a:tr h="251796">
                <a:tc gridSpan="2">
                  <a:txBody>
                    <a:bodyPr/>
                    <a:lstStyle/>
                    <a:p>
                      <a:pPr algn="l" fontAlgn="b"/>
                      <a:r>
                        <a:rPr lang="cs-CZ" sz="1600" u="none" strike="noStrike">
                          <a:effectLst/>
                        </a:rPr>
                        <a:t>Celkem </a:t>
                      </a:r>
                      <a:endParaRPr lang="cs-CZ" sz="1600" b="0" i="0" u="none" strike="noStrike">
                        <a:solidFill>
                          <a:srgbClr val="000000"/>
                        </a:solidFill>
                        <a:effectLst/>
                        <a:latin typeface="Calibri" panose="020F0502020204030204" pitchFamily="34" charset="0"/>
                      </a:endParaRPr>
                    </a:p>
                  </a:txBody>
                  <a:tcPr marL="7913" marR="7913" marT="7914" marB="0" anchor="b"/>
                </a:tc>
                <a:tc hMerge="1">
                  <a:txBody>
                    <a:bodyPr/>
                    <a:lstStyle/>
                    <a:p>
                      <a:endParaRPr lang="cs-CZ"/>
                    </a:p>
                  </a:txBody>
                  <a:tcPr/>
                </a:tc>
                <a:tc>
                  <a:txBody>
                    <a:bodyPr/>
                    <a:lstStyle/>
                    <a:p>
                      <a:pPr algn="ctr" fontAlgn="ctr"/>
                      <a:r>
                        <a:rPr lang="cs-CZ" sz="1400" u="none" strike="noStrike">
                          <a:effectLst/>
                        </a:rPr>
                        <a:t>5%</a:t>
                      </a:r>
                      <a:endParaRPr lang="cs-CZ" sz="1400" b="0" i="0" u="none" strike="noStrike">
                        <a:solidFill>
                          <a:srgbClr val="000000"/>
                        </a:solidFill>
                        <a:effectLst/>
                        <a:latin typeface="NimbusSansDOT-Regu"/>
                      </a:endParaRPr>
                    </a:p>
                  </a:txBody>
                  <a:tcPr marL="7913" marR="7913" marT="7914" marB="0" anchor="ctr"/>
                </a:tc>
                <a:tc>
                  <a:txBody>
                    <a:bodyPr/>
                    <a:lstStyle/>
                    <a:p>
                      <a:pPr algn="ctr" fontAlgn="ctr"/>
                      <a:r>
                        <a:rPr lang="cs-CZ" sz="1400" u="none" strike="noStrike">
                          <a:effectLst/>
                        </a:rPr>
                        <a:t>7%</a:t>
                      </a:r>
                      <a:endParaRPr lang="cs-CZ" sz="1400" b="0" i="0" u="none" strike="noStrike">
                        <a:solidFill>
                          <a:srgbClr val="000000"/>
                        </a:solidFill>
                        <a:effectLst/>
                        <a:latin typeface="NimbusSansDOT-Regu"/>
                      </a:endParaRPr>
                    </a:p>
                  </a:txBody>
                  <a:tcPr marL="7913" marR="7913" marT="7914" marB="0" anchor="ctr"/>
                </a:tc>
                <a:tc>
                  <a:txBody>
                    <a:bodyPr/>
                    <a:lstStyle/>
                    <a:p>
                      <a:pPr algn="ctr" fontAlgn="ctr"/>
                      <a:r>
                        <a:rPr lang="cs-CZ" sz="1400" u="none" strike="noStrike" dirty="0">
                          <a:effectLst/>
                        </a:rPr>
                        <a:t>23%</a:t>
                      </a:r>
                      <a:endParaRPr lang="cs-CZ" sz="1400" b="0" i="0" u="none" strike="noStrike" dirty="0">
                        <a:solidFill>
                          <a:srgbClr val="000000"/>
                        </a:solidFill>
                        <a:effectLst/>
                        <a:latin typeface="NimbusSansDOT-Regu"/>
                      </a:endParaRPr>
                    </a:p>
                  </a:txBody>
                  <a:tcPr marL="7913" marR="7913" marT="7914" marB="0" anchor="ctr">
                    <a:solidFill>
                      <a:schemeClr val="accent6">
                        <a:lumMod val="20000"/>
                        <a:lumOff val="80000"/>
                      </a:schemeClr>
                    </a:solidFill>
                  </a:tcPr>
                </a:tc>
                <a:tc>
                  <a:txBody>
                    <a:bodyPr/>
                    <a:lstStyle/>
                    <a:p>
                      <a:pPr algn="ctr" fontAlgn="ctr"/>
                      <a:r>
                        <a:rPr lang="cs-CZ" sz="1400" u="none" strike="noStrike" dirty="0">
                          <a:effectLst/>
                        </a:rPr>
                        <a:t>10%</a:t>
                      </a:r>
                      <a:endParaRPr lang="cs-CZ" sz="1400" b="0" i="0" u="none" strike="noStrike" dirty="0">
                        <a:solidFill>
                          <a:srgbClr val="000000"/>
                        </a:solidFill>
                        <a:effectLst/>
                        <a:latin typeface="NimbusSansDOT-Regu"/>
                      </a:endParaRPr>
                    </a:p>
                  </a:txBody>
                  <a:tcPr marL="7913" marR="7913" marT="7914" marB="0" anchor="ctr"/>
                </a:tc>
                <a:tc>
                  <a:txBody>
                    <a:bodyPr/>
                    <a:lstStyle/>
                    <a:p>
                      <a:pPr algn="ctr" fontAlgn="ctr"/>
                      <a:r>
                        <a:rPr lang="cs-CZ" sz="1400" u="none" strike="noStrike" dirty="0">
                          <a:effectLst/>
                        </a:rPr>
                        <a:t>55%</a:t>
                      </a:r>
                      <a:endParaRPr lang="cs-CZ" sz="1400" b="0" i="0" u="none" strike="noStrike" dirty="0">
                        <a:solidFill>
                          <a:srgbClr val="000000"/>
                        </a:solidFill>
                        <a:effectLst/>
                        <a:latin typeface="NimbusSansDOT-Regu"/>
                      </a:endParaRPr>
                    </a:p>
                  </a:txBody>
                  <a:tcPr marL="7913" marR="7913" marT="7914" marB="0" anchor="ctr">
                    <a:solidFill>
                      <a:schemeClr val="accent6">
                        <a:lumMod val="20000"/>
                        <a:lumOff val="80000"/>
                      </a:schemeClr>
                    </a:solidFill>
                  </a:tcPr>
                </a:tc>
                <a:tc>
                  <a:txBody>
                    <a:bodyPr/>
                    <a:lstStyle/>
                    <a:p>
                      <a:pPr algn="ctr" fontAlgn="ctr"/>
                      <a:r>
                        <a:rPr lang="cs-CZ" sz="1400" u="none" strike="noStrike">
                          <a:effectLst/>
                        </a:rPr>
                        <a:t>1%</a:t>
                      </a:r>
                      <a:endParaRPr lang="cs-CZ" sz="1400" b="0" i="0" u="none" strike="noStrike">
                        <a:solidFill>
                          <a:srgbClr val="000000"/>
                        </a:solidFill>
                        <a:effectLst/>
                        <a:latin typeface="NimbusSansDOT-Regu"/>
                      </a:endParaRPr>
                    </a:p>
                  </a:txBody>
                  <a:tcPr marL="7913" marR="7913" marT="7914" marB="0" anchor="ctr"/>
                </a:tc>
                <a:extLst>
                  <a:ext uri="{0D108BD9-81ED-4DB2-BD59-A6C34878D82A}">
                    <a16:rowId xmlns:a16="http://schemas.microsoft.com/office/drawing/2014/main" val="3143602438"/>
                  </a:ext>
                </a:extLst>
              </a:tr>
              <a:tr h="221310">
                <a:tc rowSpan="2">
                  <a:txBody>
                    <a:bodyPr/>
                    <a:lstStyle/>
                    <a:p>
                      <a:pPr algn="l" fontAlgn="ctr"/>
                      <a:r>
                        <a:rPr lang="cs-CZ" sz="1400" u="none" strike="noStrike">
                          <a:effectLst/>
                        </a:rPr>
                        <a:t>Pohlaví</a:t>
                      </a:r>
                      <a:endParaRPr lang="cs-CZ" sz="1400" b="0" i="0" u="none" strike="noStrike">
                        <a:solidFill>
                          <a:srgbClr val="231F20"/>
                        </a:solidFill>
                        <a:effectLst/>
                        <a:latin typeface="NimbusSansDOT-Regu"/>
                      </a:endParaRPr>
                    </a:p>
                  </a:txBody>
                  <a:tcPr marL="7913" marR="7913" marT="7914" marB="0" anchor="ctr"/>
                </a:tc>
                <a:tc>
                  <a:txBody>
                    <a:bodyPr/>
                    <a:lstStyle/>
                    <a:p>
                      <a:pPr algn="l" fontAlgn="ctr"/>
                      <a:r>
                        <a:rPr lang="cs-CZ" sz="1400" u="none" strike="noStrike">
                          <a:effectLst/>
                        </a:rPr>
                        <a:t>muž </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a:effectLst/>
                        </a:rPr>
                        <a:t>6%</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a:effectLst/>
                        </a:rPr>
                        <a:t>7%</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dirty="0">
                          <a:effectLst/>
                        </a:rPr>
                        <a:t>24%</a:t>
                      </a:r>
                      <a:endParaRPr lang="cs-CZ" sz="1400" b="0" i="0" u="none" strike="noStrike" dirty="0">
                        <a:solidFill>
                          <a:srgbClr val="231F20"/>
                        </a:solidFill>
                        <a:effectLst/>
                        <a:latin typeface="NimbusSansDOT-Regu"/>
                      </a:endParaRPr>
                    </a:p>
                  </a:txBody>
                  <a:tcPr marL="7913" marR="7913" marT="7914" marB="0" anchor="ctr">
                    <a:solidFill>
                      <a:schemeClr val="accent6">
                        <a:lumMod val="20000"/>
                        <a:lumOff val="80000"/>
                      </a:schemeClr>
                    </a:solidFill>
                  </a:tcPr>
                </a:tc>
                <a:tc>
                  <a:txBody>
                    <a:bodyPr/>
                    <a:lstStyle/>
                    <a:p>
                      <a:pPr algn="ctr" fontAlgn="ctr"/>
                      <a:r>
                        <a:rPr lang="cs-CZ" sz="1400" u="none" strike="noStrike">
                          <a:effectLst/>
                        </a:rPr>
                        <a:t>11%</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dirty="0">
                          <a:effectLst/>
                        </a:rPr>
                        <a:t>51%</a:t>
                      </a:r>
                      <a:endParaRPr lang="cs-CZ" sz="1400" b="0" i="0" u="none" strike="noStrike" dirty="0">
                        <a:solidFill>
                          <a:srgbClr val="231F20"/>
                        </a:solidFill>
                        <a:effectLst/>
                        <a:latin typeface="NimbusSansDOT-Regu"/>
                      </a:endParaRPr>
                    </a:p>
                  </a:txBody>
                  <a:tcPr marL="7913" marR="7913" marT="7914" marB="0" anchor="ctr">
                    <a:solidFill>
                      <a:schemeClr val="accent6">
                        <a:lumMod val="20000"/>
                        <a:lumOff val="80000"/>
                      </a:schemeClr>
                    </a:solidFill>
                  </a:tcPr>
                </a:tc>
                <a:tc>
                  <a:txBody>
                    <a:bodyPr/>
                    <a:lstStyle/>
                    <a:p>
                      <a:pPr algn="ctr" fontAlgn="ctr"/>
                      <a:r>
                        <a:rPr lang="cs-CZ" sz="1400" u="none" strike="noStrike">
                          <a:effectLst/>
                        </a:rPr>
                        <a:t>1%</a:t>
                      </a:r>
                      <a:endParaRPr lang="cs-CZ" sz="1400" b="0" i="0" u="none" strike="noStrike">
                        <a:solidFill>
                          <a:srgbClr val="231F20"/>
                        </a:solidFill>
                        <a:effectLst/>
                        <a:latin typeface="NimbusSansDOT-Regu"/>
                      </a:endParaRPr>
                    </a:p>
                  </a:txBody>
                  <a:tcPr marL="7913" marR="7913" marT="7914" marB="0" anchor="ctr"/>
                </a:tc>
                <a:extLst>
                  <a:ext uri="{0D108BD9-81ED-4DB2-BD59-A6C34878D82A}">
                    <a16:rowId xmlns:a16="http://schemas.microsoft.com/office/drawing/2014/main" val="59513321"/>
                  </a:ext>
                </a:extLst>
              </a:tr>
              <a:tr h="221310">
                <a:tc vMerge="1">
                  <a:txBody>
                    <a:bodyPr/>
                    <a:lstStyle/>
                    <a:p>
                      <a:endParaRPr lang="cs-CZ"/>
                    </a:p>
                  </a:txBody>
                  <a:tcPr/>
                </a:tc>
                <a:tc>
                  <a:txBody>
                    <a:bodyPr/>
                    <a:lstStyle/>
                    <a:p>
                      <a:pPr algn="l" fontAlgn="ctr"/>
                      <a:r>
                        <a:rPr lang="cs-CZ" sz="1400" u="none" strike="noStrike">
                          <a:effectLst/>
                        </a:rPr>
                        <a:t>žena </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a:effectLst/>
                        </a:rPr>
                        <a:t>4%</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a:effectLst/>
                        </a:rPr>
                        <a:t>6%</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dirty="0">
                          <a:effectLst/>
                        </a:rPr>
                        <a:t>23%</a:t>
                      </a:r>
                      <a:endParaRPr lang="cs-CZ" sz="1400" b="0" i="0" u="none" strike="noStrike" dirty="0">
                        <a:solidFill>
                          <a:srgbClr val="231F20"/>
                        </a:solidFill>
                        <a:effectLst/>
                        <a:latin typeface="NimbusSansDOT-Regu"/>
                      </a:endParaRPr>
                    </a:p>
                  </a:txBody>
                  <a:tcPr marL="7913" marR="7913" marT="7914" marB="0" anchor="ctr">
                    <a:solidFill>
                      <a:schemeClr val="accent6">
                        <a:lumMod val="20000"/>
                        <a:lumOff val="80000"/>
                      </a:schemeClr>
                    </a:solidFill>
                  </a:tcPr>
                </a:tc>
                <a:tc>
                  <a:txBody>
                    <a:bodyPr/>
                    <a:lstStyle/>
                    <a:p>
                      <a:pPr algn="ctr" fontAlgn="ctr"/>
                      <a:r>
                        <a:rPr lang="cs-CZ" sz="1400" u="none" strike="noStrike">
                          <a:effectLst/>
                        </a:rPr>
                        <a:t>9%</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dirty="0">
                          <a:effectLst/>
                        </a:rPr>
                        <a:t>59%</a:t>
                      </a:r>
                      <a:endParaRPr lang="cs-CZ" sz="1400" b="0" i="0" u="none" strike="noStrike" dirty="0">
                        <a:solidFill>
                          <a:srgbClr val="231F20"/>
                        </a:solidFill>
                        <a:effectLst/>
                        <a:latin typeface="NimbusSansDOT-Regu"/>
                      </a:endParaRPr>
                    </a:p>
                  </a:txBody>
                  <a:tcPr marL="7913" marR="7913" marT="7914" marB="0" anchor="ctr">
                    <a:solidFill>
                      <a:schemeClr val="accent6">
                        <a:lumMod val="20000"/>
                        <a:lumOff val="80000"/>
                      </a:schemeClr>
                    </a:solidFill>
                  </a:tcPr>
                </a:tc>
                <a:tc>
                  <a:txBody>
                    <a:bodyPr/>
                    <a:lstStyle/>
                    <a:p>
                      <a:pPr algn="ctr" fontAlgn="ctr"/>
                      <a:r>
                        <a:rPr lang="cs-CZ" sz="1400" u="none" strike="noStrike">
                          <a:effectLst/>
                        </a:rPr>
                        <a:t>0%</a:t>
                      </a:r>
                      <a:endParaRPr lang="cs-CZ" sz="1400" b="0" i="0" u="none" strike="noStrike">
                        <a:solidFill>
                          <a:srgbClr val="231F20"/>
                        </a:solidFill>
                        <a:effectLst/>
                        <a:latin typeface="NimbusSansDOT-Regu"/>
                      </a:endParaRPr>
                    </a:p>
                  </a:txBody>
                  <a:tcPr marL="7913" marR="7913" marT="7914" marB="0" anchor="ctr"/>
                </a:tc>
                <a:extLst>
                  <a:ext uri="{0D108BD9-81ED-4DB2-BD59-A6C34878D82A}">
                    <a16:rowId xmlns:a16="http://schemas.microsoft.com/office/drawing/2014/main" val="1473840915"/>
                  </a:ext>
                </a:extLst>
              </a:tr>
              <a:tr h="221310">
                <a:tc rowSpan="4">
                  <a:txBody>
                    <a:bodyPr/>
                    <a:lstStyle/>
                    <a:p>
                      <a:pPr algn="l" fontAlgn="ctr"/>
                      <a:r>
                        <a:rPr lang="cs-CZ" sz="1400" u="none" strike="noStrike">
                          <a:effectLst/>
                        </a:rPr>
                        <a:t>Věk</a:t>
                      </a:r>
                      <a:endParaRPr lang="cs-CZ" sz="1400" b="0" i="0" u="none" strike="noStrike">
                        <a:solidFill>
                          <a:srgbClr val="231F20"/>
                        </a:solidFill>
                        <a:effectLst/>
                        <a:latin typeface="NimbusSansDOT-Regu"/>
                      </a:endParaRPr>
                    </a:p>
                  </a:txBody>
                  <a:tcPr marL="7913" marR="7913" marT="7914" marB="0" anchor="ctr"/>
                </a:tc>
                <a:tc>
                  <a:txBody>
                    <a:bodyPr/>
                    <a:lstStyle/>
                    <a:p>
                      <a:pPr algn="l" fontAlgn="ctr"/>
                      <a:r>
                        <a:rPr lang="cs-CZ" sz="1400" u="none" strike="noStrike">
                          <a:effectLst/>
                        </a:rPr>
                        <a:t>18–29 </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a:effectLst/>
                        </a:rPr>
                        <a:t>8%</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a:effectLst/>
                        </a:rPr>
                        <a:t>6%</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dirty="0">
                          <a:effectLst/>
                        </a:rPr>
                        <a:t>48%</a:t>
                      </a:r>
                      <a:endParaRPr lang="cs-CZ" sz="1400" b="0" i="0" u="none" strike="noStrike" dirty="0">
                        <a:solidFill>
                          <a:srgbClr val="000000"/>
                        </a:solidFill>
                        <a:effectLst/>
                        <a:latin typeface="NimbusSansDOT-Regu"/>
                      </a:endParaRPr>
                    </a:p>
                  </a:txBody>
                  <a:tcPr marL="7913" marR="7913" marT="7914" marB="0" anchor="ctr">
                    <a:solidFill>
                      <a:schemeClr val="accent6">
                        <a:lumMod val="20000"/>
                        <a:lumOff val="80000"/>
                      </a:schemeClr>
                    </a:solidFill>
                  </a:tcPr>
                </a:tc>
                <a:tc>
                  <a:txBody>
                    <a:bodyPr/>
                    <a:lstStyle/>
                    <a:p>
                      <a:pPr algn="ctr" fontAlgn="ctr"/>
                      <a:r>
                        <a:rPr lang="cs-CZ" sz="1400" u="none" strike="noStrike">
                          <a:effectLst/>
                        </a:rPr>
                        <a:t>13%</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dirty="0">
                          <a:effectLst/>
                        </a:rPr>
                        <a:t>23%</a:t>
                      </a:r>
                      <a:endParaRPr lang="cs-CZ" sz="1400" b="0" i="0" u="none" strike="noStrike" dirty="0">
                        <a:solidFill>
                          <a:srgbClr val="000000"/>
                        </a:solidFill>
                        <a:effectLst/>
                        <a:latin typeface="NimbusSansDOT-Regu"/>
                      </a:endParaRPr>
                    </a:p>
                  </a:txBody>
                  <a:tcPr marL="7913" marR="7913" marT="7914" marB="0" anchor="ctr">
                    <a:solidFill>
                      <a:schemeClr val="accent6">
                        <a:lumMod val="20000"/>
                        <a:lumOff val="80000"/>
                      </a:schemeClr>
                    </a:solidFill>
                  </a:tcPr>
                </a:tc>
                <a:tc>
                  <a:txBody>
                    <a:bodyPr/>
                    <a:lstStyle/>
                    <a:p>
                      <a:pPr algn="ctr" fontAlgn="ctr"/>
                      <a:r>
                        <a:rPr lang="cs-CZ" sz="1400" u="none" strike="noStrike">
                          <a:effectLst/>
                        </a:rPr>
                        <a:t>1%</a:t>
                      </a:r>
                      <a:endParaRPr lang="cs-CZ" sz="1400" b="0" i="0" u="none" strike="noStrike">
                        <a:solidFill>
                          <a:srgbClr val="231F20"/>
                        </a:solidFill>
                        <a:effectLst/>
                        <a:latin typeface="NimbusSansDOT-Regu"/>
                      </a:endParaRPr>
                    </a:p>
                  </a:txBody>
                  <a:tcPr marL="7913" marR="7913" marT="7914" marB="0" anchor="ctr"/>
                </a:tc>
                <a:extLst>
                  <a:ext uri="{0D108BD9-81ED-4DB2-BD59-A6C34878D82A}">
                    <a16:rowId xmlns:a16="http://schemas.microsoft.com/office/drawing/2014/main" val="35309109"/>
                  </a:ext>
                </a:extLst>
              </a:tr>
              <a:tr h="221310">
                <a:tc vMerge="1">
                  <a:txBody>
                    <a:bodyPr/>
                    <a:lstStyle/>
                    <a:p>
                      <a:endParaRPr lang="cs-CZ"/>
                    </a:p>
                  </a:txBody>
                  <a:tcPr/>
                </a:tc>
                <a:tc>
                  <a:txBody>
                    <a:bodyPr/>
                    <a:lstStyle/>
                    <a:p>
                      <a:pPr algn="l" fontAlgn="ctr"/>
                      <a:r>
                        <a:rPr lang="cs-CZ" sz="1400" u="none" strike="noStrike">
                          <a:effectLst/>
                        </a:rPr>
                        <a:t>30–44 </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a:effectLst/>
                        </a:rPr>
                        <a:t>3%</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a:effectLst/>
                        </a:rPr>
                        <a:t>6%</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dirty="0">
                          <a:effectLst/>
                        </a:rPr>
                        <a:t>28%</a:t>
                      </a:r>
                      <a:endParaRPr lang="cs-CZ" sz="1400" b="0" i="0" u="none" strike="noStrike" dirty="0">
                        <a:solidFill>
                          <a:srgbClr val="231F20"/>
                        </a:solidFill>
                        <a:effectLst/>
                        <a:latin typeface="NimbusSansDOT-Regu"/>
                      </a:endParaRPr>
                    </a:p>
                  </a:txBody>
                  <a:tcPr marL="7913" marR="7913" marT="7914" marB="0" anchor="ctr">
                    <a:solidFill>
                      <a:schemeClr val="accent6">
                        <a:lumMod val="20000"/>
                        <a:lumOff val="80000"/>
                      </a:schemeClr>
                    </a:solidFill>
                  </a:tcPr>
                </a:tc>
                <a:tc>
                  <a:txBody>
                    <a:bodyPr/>
                    <a:lstStyle/>
                    <a:p>
                      <a:pPr algn="ctr" fontAlgn="ctr"/>
                      <a:r>
                        <a:rPr lang="cs-CZ" sz="1400" u="none" strike="noStrike">
                          <a:effectLst/>
                        </a:rPr>
                        <a:t>15%</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dirty="0">
                          <a:effectLst/>
                        </a:rPr>
                        <a:t>48%</a:t>
                      </a:r>
                      <a:endParaRPr lang="cs-CZ" sz="1400" b="0" i="0" u="none" strike="noStrike" dirty="0">
                        <a:solidFill>
                          <a:srgbClr val="231F20"/>
                        </a:solidFill>
                        <a:effectLst/>
                        <a:latin typeface="NimbusSansDOT-Regu"/>
                      </a:endParaRPr>
                    </a:p>
                  </a:txBody>
                  <a:tcPr marL="7913" marR="7913" marT="7914" marB="0" anchor="ctr">
                    <a:solidFill>
                      <a:schemeClr val="accent6">
                        <a:lumMod val="20000"/>
                        <a:lumOff val="80000"/>
                      </a:schemeClr>
                    </a:solidFill>
                  </a:tcPr>
                </a:tc>
                <a:tc>
                  <a:txBody>
                    <a:bodyPr/>
                    <a:lstStyle/>
                    <a:p>
                      <a:pPr algn="ctr" fontAlgn="ctr"/>
                      <a:r>
                        <a:rPr lang="cs-CZ" sz="1400" u="none" strike="noStrike">
                          <a:effectLst/>
                        </a:rPr>
                        <a:t>1%</a:t>
                      </a:r>
                      <a:endParaRPr lang="cs-CZ" sz="1400" b="0" i="0" u="none" strike="noStrike">
                        <a:solidFill>
                          <a:srgbClr val="231F20"/>
                        </a:solidFill>
                        <a:effectLst/>
                        <a:latin typeface="NimbusSansDOT-Regu"/>
                      </a:endParaRPr>
                    </a:p>
                  </a:txBody>
                  <a:tcPr marL="7913" marR="7913" marT="7914" marB="0" anchor="ctr"/>
                </a:tc>
                <a:extLst>
                  <a:ext uri="{0D108BD9-81ED-4DB2-BD59-A6C34878D82A}">
                    <a16:rowId xmlns:a16="http://schemas.microsoft.com/office/drawing/2014/main" val="3647313972"/>
                  </a:ext>
                </a:extLst>
              </a:tr>
              <a:tr h="221310">
                <a:tc vMerge="1">
                  <a:txBody>
                    <a:bodyPr/>
                    <a:lstStyle/>
                    <a:p>
                      <a:endParaRPr lang="cs-CZ"/>
                    </a:p>
                  </a:txBody>
                  <a:tcPr/>
                </a:tc>
                <a:tc>
                  <a:txBody>
                    <a:bodyPr/>
                    <a:lstStyle/>
                    <a:p>
                      <a:pPr algn="l" fontAlgn="ctr"/>
                      <a:r>
                        <a:rPr lang="cs-CZ" sz="1400" u="none" strike="noStrike">
                          <a:effectLst/>
                        </a:rPr>
                        <a:t>45–59 </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a:effectLst/>
                        </a:rPr>
                        <a:t>7%</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a:effectLst/>
                        </a:rPr>
                        <a:t>7%</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a:effectLst/>
                        </a:rPr>
                        <a:t>19%</a:t>
                      </a:r>
                      <a:endParaRPr lang="cs-CZ" sz="1400" b="0" i="0" u="none" strike="noStrike">
                        <a:solidFill>
                          <a:srgbClr val="231F20"/>
                        </a:solidFill>
                        <a:effectLst/>
                        <a:latin typeface="NimbusSansDOT-Regu"/>
                      </a:endParaRPr>
                    </a:p>
                  </a:txBody>
                  <a:tcPr marL="7913" marR="7913" marT="7914" marB="0" anchor="ctr">
                    <a:solidFill>
                      <a:schemeClr val="accent6">
                        <a:lumMod val="20000"/>
                        <a:lumOff val="80000"/>
                      </a:schemeClr>
                    </a:solidFill>
                  </a:tcPr>
                </a:tc>
                <a:tc>
                  <a:txBody>
                    <a:bodyPr/>
                    <a:lstStyle/>
                    <a:p>
                      <a:pPr algn="ctr" fontAlgn="ctr"/>
                      <a:r>
                        <a:rPr lang="cs-CZ" sz="1400" u="none" strike="noStrike">
                          <a:effectLst/>
                        </a:rPr>
                        <a:t>7%</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dirty="0">
                          <a:effectLst/>
                        </a:rPr>
                        <a:t>60%</a:t>
                      </a:r>
                      <a:endParaRPr lang="cs-CZ" sz="1400" b="0" i="0" u="none" strike="noStrike" dirty="0">
                        <a:solidFill>
                          <a:srgbClr val="231F20"/>
                        </a:solidFill>
                        <a:effectLst/>
                        <a:latin typeface="NimbusSansDOT-Regu"/>
                      </a:endParaRPr>
                    </a:p>
                  </a:txBody>
                  <a:tcPr marL="7913" marR="7913" marT="7914" marB="0" anchor="ctr">
                    <a:solidFill>
                      <a:schemeClr val="accent6">
                        <a:lumMod val="20000"/>
                        <a:lumOff val="80000"/>
                      </a:schemeClr>
                    </a:solidFill>
                  </a:tcPr>
                </a:tc>
                <a:tc>
                  <a:txBody>
                    <a:bodyPr/>
                    <a:lstStyle/>
                    <a:p>
                      <a:pPr algn="ctr" fontAlgn="ctr"/>
                      <a:r>
                        <a:rPr lang="cs-CZ" sz="1400" u="none" strike="noStrike">
                          <a:effectLst/>
                        </a:rPr>
                        <a:t>1%</a:t>
                      </a:r>
                      <a:endParaRPr lang="cs-CZ" sz="1400" b="0" i="0" u="none" strike="noStrike">
                        <a:solidFill>
                          <a:srgbClr val="231F20"/>
                        </a:solidFill>
                        <a:effectLst/>
                        <a:latin typeface="NimbusSansDOT-Regu"/>
                      </a:endParaRPr>
                    </a:p>
                  </a:txBody>
                  <a:tcPr marL="7913" marR="7913" marT="7914" marB="0" anchor="ctr"/>
                </a:tc>
                <a:extLst>
                  <a:ext uri="{0D108BD9-81ED-4DB2-BD59-A6C34878D82A}">
                    <a16:rowId xmlns:a16="http://schemas.microsoft.com/office/drawing/2014/main" val="874769882"/>
                  </a:ext>
                </a:extLst>
              </a:tr>
              <a:tr h="221310">
                <a:tc vMerge="1">
                  <a:txBody>
                    <a:bodyPr/>
                    <a:lstStyle/>
                    <a:p>
                      <a:endParaRPr lang="cs-CZ"/>
                    </a:p>
                  </a:txBody>
                  <a:tcPr/>
                </a:tc>
                <a:tc>
                  <a:txBody>
                    <a:bodyPr/>
                    <a:lstStyle/>
                    <a:p>
                      <a:pPr algn="l" fontAlgn="ctr"/>
                      <a:r>
                        <a:rPr lang="cs-CZ" sz="1400" u="none" strike="noStrike">
                          <a:effectLst/>
                        </a:rPr>
                        <a:t>60 + </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a:effectLst/>
                        </a:rPr>
                        <a:t>4%</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a:effectLst/>
                        </a:rPr>
                        <a:t>7%</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dirty="0">
                          <a:effectLst/>
                        </a:rPr>
                        <a:t>9%</a:t>
                      </a:r>
                      <a:endParaRPr lang="cs-CZ" sz="1400" b="0" i="0" u="none" strike="noStrike" dirty="0">
                        <a:solidFill>
                          <a:srgbClr val="231F20"/>
                        </a:solidFill>
                        <a:effectLst/>
                        <a:latin typeface="NimbusSansDOT-Regu"/>
                      </a:endParaRPr>
                    </a:p>
                  </a:txBody>
                  <a:tcPr marL="7913" marR="7913" marT="7914" marB="0" anchor="ctr">
                    <a:solidFill>
                      <a:schemeClr val="accent6">
                        <a:lumMod val="20000"/>
                        <a:lumOff val="80000"/>
                      </a:schemeClr>
                    </a:solidFill>
                  </a:tcPr>
                </a:tc>
                <a:tc>
                  <a:txBody>
                    <a:bodyPr/>
                    <a:lstStyle/>
                    <a:p>
                      <a:pPr algn="ctr" fontAlgn="ctr"/>
                      <a:r>
                        <a:rPr lang="cs-CZ" sz="1400" u="none" strike="noStrike">
                          <a:effectLst/>
                        </a:rPr>
                        <a:t>5%</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dirty="0">
                          <a:effectLst/>
                        </a:rPr>
                        <a:t>75%</a:t>
                      </a:r>
                      <a:endParaRPr lang="cs-CZ" sz="1400" b="0" i="0" u="none" strike="noStrike" dirty="0">
                        <a:solidFill>
                          <a:srgbClr val="231F20"/>
                        </a:solidFill>
                        <a:effectLst/>
                        <a:latin typeface="NimbusSansDOT-Regu"/>
                      </a:endParaRPr>
                    </a:p>
                  </a:txBody>
                  <a:tcPr marL="7913" marR="7913" marT="7914" marB="0" anchor="ctr">
                    <a:solidFill>
                      <a:schemeClr val="accent6">
                        <a:lumMod val="20000"/>
                        <a:lumOff val="80000"/>
                      </a:schemeClr>
                    </a:solidFill>
                  </a:tcPr>
                </a:tc>
                <a:tc>
                  <a:txBody>
                    <a:bodyPr/>
                    <a:lstStyle/>
                    <a:p>
                      <a:pPr algn="ctr" fontAlgn="ctr"/>
                      <a:r>
                        <a:rPr lang="cs-CZ" sz="1400" u="none" strike="noStrike">
                          <a:effectLst/>
                        </a:rPr>
                        <a:t>0%</a:t>
                      </a:r>
                      <a:endParaRPr lang="cs-CZ" sz="1400" b="0" i="0" u="none" strike="noStrike">
                        <a:solidFill>
                          <a:srgbClr val="231F20"/>
                        </a:solidFill>
                        <a:effectLst/>
                        <a:latin typeface="NimbusSansDOT-Regu"/>
                      </a:endParaRPr>
                    </a:p>
                  </a:txBody>
                  <a:tcPr marL="7913" marR="7913" marT="7914" marB="0" anchor="ctr"/>
                </a:tc>
                <a:extLst>
                  <a:ext uri="{0D108BD9-81ED-4DB2-BD59-A6C34878D82A}">
                    <a16:rowId xmlns:a16="http://schemas.microsoft.com/office/drawing/2014/main" val="1208040415"/>
                  </a:ext>
                </a:extLst>
              </a:tr>
              <a:tr h="221310">
                <a:tc rowSpan="4">
                  <a:txBody>
                    <a:bodyPr/>
                    <a:lstStyle/>
                    <a:p>
                      <a:pPr algn="l" fontAlgn="ctr"/>
                      <a:r>
                        <a:rPr lang="cs-CZ" sz="1400" u="none" strike="noStrike">
                          <a:effectLst/>
                        </a:rPr>
                        <a:t>Vzdělání</a:t>
                      </a:r>
                      <a:endParaRPr lang="cs-CZ" sz="1400" b="0" i="0" u="none" strike="noStrike">
                        <a:solidFill>
                          <a:srgbClr val="231F20"/>
                        </a:solidFill>
                        <a:effectLst/>
                        <a:latin typeface="NimbusSansDOT-Regu"/>
                      </a:endParaRPr>
                    </a:p>
                  </a:txBody>
                  <a:tcPr marL="7913" marR="7913" marT="7914" marB="0" anchor="ctr"/>
                </a:tc>
                <a:tc>
                  <a:txBody>
                    <a:bodyPr/>
                    <a:lstStyle/>
                    <a:p>
                      <a:pPr algn="l" fontAlgn="ctr"/>
                      <a:r>
                        <a:rPr lang="cs-CZ" sz="1400" u="none" strike="noStrike">
                          <a:effectLst/>
                        </a:rPr>
                        <a:t>základní </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a:effectLst/>
                        </a:rPr>
                        <a:t>6%</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a:effectLst/>
                        </a:rPr>
                        <a:t>6%</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dirty="0">
                          <a:effectLst/>
                        </a:rPr>
                        <a:t>26%</a:t>
                      </a:r>
                      <a:endParaRPr lang="cs-CZ" sz="1400" b="0" i="0" u="none" strike="noStrike" dirty="0">
                        <a:solidFill>
                          <a:srgbClr val="231F20"/>
                        </a:solidFill>
                        <a:effectLst/>
                        <a:latin typeface="NimbusSansDOT-Regu"/>
                      </a:endParaRPr>
                    </a:p>
                  </a:txBody>
                  <a:tcPr marL="7913" marR="7913" marT="7914" marB="0" anchor="ctr">
                    <a:solidFill>
                      <a:schemeClr val="accent6">
                        <a:lumMod val="20000"/>
                        <a:lumOff val="80000"/>
                      </a:schemeClr>
                    </a:solidFill>
                  </a:tcPr>
                </a:tc>
                <a:tc>
                  <a:txBody>
                    <a:bodyPr/>
                    <a:lstStyle/>
                    <a:p>
                      <a:pPr algn="ctr" fontAlgn="ctr"/>
                      <a:r>
                        <a:rPr lang="cs-CZ" sz="1400" u="none" strike="noStrike">
                          <a:effectLst/>
                        </a:rPr>
                        <a:t>10%</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dirty="0">
                          <a:effectLst/>
                        </a:rPr>
                        <a:t>50%</a:t>
                      </a:r>
                      <a:endParaRPr lang="cs-CZ" sz="1400" b="0" i="0" u="none" strike="noStrike" dirty="0">
                        <a:solidFill>
                          <a:srgbClr val="231F20"/>
                        </a:solidFill>
                        <a:effectLst/>
                        <a:latin typeface="NimbusSansDOT-Regu"/>
                      </a:endParaRPr>
                    </a:p>
                  </a:txBody>
                  <a:tcPr marL="7913" marR="7913" marT="7914" marB="0" anchor="ctr">
                    <a:solidFill>
                      <a:schemeClr val="accent6">
                        <a:lumMod val="20000"/>
                        <a:lumOff val="80000"/>
                      </a:schemeClr>
                    </a:solidFill>
                  </a:tcPr>
                </a:tc>
                <a:tc>
                  <a:txBody>
                    <a:bodyPr/>
                    <a:lstStyle/>
                    <a:p>
                      <a:pPr algn="ctr" fontAlgn="ctr"/>
                      <a:r>
                        <a:rPr lang="cs-CZ" sz="1400" u="none" strike="noStrike">
                          <a:effectLst/>
                        </a:rPr>
                        <a:t>2%</a:t>
                      </a:r>
                      <a:endParaRPr lang="cs-CZ" sz="1400" b="0" i="0" u="none" strike="noStrike">
                        <a:solidFill>
                          <a:srgbClr val="231F20"/>
                        </a:solidFill>
                        <a:effectLst/>
                        <a:latin typeface="NimbusSansDOT-Regu"/>
                      </a:endParaRPr>
                    </a:p>
                  </a:txBody>
                  <a:tcPr marL="7913" marR="7913" marT="7914" marB="0" anchor="ctr"/>
                </a:tc>
                <a:extLst>
                  <a:ext uri="{0D108BD9-81ED-4DB2-BD59-A6C34878D82A}">
                    <a16:rowId xmlns:a16="http://schemas.microsoft.com/office/drawing/2014/main" val="2216293252"/>
                  </a:ext>
                </a:extLst>
              </a:tr>
              <a:tr h="221310">
                <a:tc vMerge="1">
                  <a:txBody>
                    <a:bodyPr/>
                    <a:lstStyle/>
                    <a:p>
                      <a:endParaRPr lang="cs-CZ"/>
                    </a:p>
                  </a:txBody>
                  <a:tcPr/>
                </a:tc>
                <a:tc>
                  <a:txBody>
                    <a:bodyPr/>
                    <a:lstStyle/>
                    <a:p>
                      <a:pPr algn="l" fontAlgn="ctr"/>
                      <a:r>
                        <a:rPr lang="cs-CZ" sz="1400" u="none" strike="noStrike">
                          <a:effectLst/>
                        </a:rPr>
                        <a:t>vyučen(a) </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a:effectLst/>
                        </a:rPr>
                        <a:t>5%</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a:effectLst/>
                        </a:rPr>
                        <a:t>7%</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dirty="0">
                          <a:effectLst/>
                        </a:rPr>
                        <a:t>19%</a:t>
                      </a:r>
                      <a:endParaRPr lang="cs-CZ" sz="1400" b="0" i="0" u="none" strike="noStrike" dirty="0">
                        <a:solidFill>
                          <a:srgbClr val="231F20"/>
                        </a:solidFill>
                        <a:effectLst/>
                        <a:latin typeface="NimbusSansDOT-Regu"/>
                      </a:endParaRPr>
                    </a:p>
                  </a:txBody>
                  <a:tcPr marL="7913" marR="7913" marT="7914" marB="0" anchor="ctr">
                    <a:solidFill>
                      <a:schemeClr val="accent6">
                        <a:lumMod val="20000"/>
                        <a:lumOff val="80000"/>
                      </a:schemeClr>
                    </a:solidFill>
                  </a:tcPr>
                </a:tc>
                <a:tc>
                  <a:txBody>
                    <a:bodyPr/>
                    <a:lstStyle/>
                    <a:p>
                      <a:pPr algn="ctr" fontAlgn="ctr"/>
                      <a:r>
                        <a:rPr lang="cs-CZ" sz="1400" u="none" strike="noStrike">
                          <a:effectLst/>
                        </a:rPr>
                        <a:t>11%</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dirty="0">
                          <a:effectLst/>
                        </a:rPr>
                        <a:t>58%</a:t>
                      </a:r>
                      <a:endParaRPr lang="cs-CZ" sz="1400" b="0" i="0" u="none" strike="noStrike" dirty="0">
                        <a:solidFill>
                          <a:srgbClr val="231F20"/>
                        </a:solidFill>
                        <a:effectLst/>
                        <a:latin typeface="NimbusSansDOT-Regu"/>
                      </a:endParaRPr>
                    </a:p>
                  </a:txBody>
                  <a:tcPr marL="7913" marR="7913" marT="7914" marB="0" anchor="ctr">
                    <a:solidFill>
                      <a:schemeClr val="accent6">
                        <a:lumMod val="20000"/>
                        <a:lumOff val="80000"/>
                      </a:schemeClr>
                    </a:solidFill>
                  </a:tcPr>
                </a:tc>
                <a:tc>
                  <a:txBody>
                    <a:bodyPr/>
                    <a:lstStyle/>
                    <a:p>
                      <a:pPr algn="ctr" fontAlgn="ctr"/>
                      <a:r>
                        <a:rPr lang="cs-CZ" sz="1400" u="none" strike="noStrike">
                          <a:effectLst/>
                        </a:rPr>
                        <a:t>1%</a:t>
                      </a:r>
                      <a:endParaRPr lang="cs-CZ" sz="1400" b="0" i="0" u="none" strike="noStrike">
                        <a:solidFill>
                          <a:srgbClr val="231F20"/>
                        </a:solidFill>
                        <a:effectLst/>
                        <a:latin typeface="NimbusSansDOT-Regu"/>
                      </a:endParaRPr>
                    </a:p>
                  </a:txBody>
                  <a:tcPr marL="7913" marR="7913" marT="7914" marB="0" anchor="ctr"/>
                </a:tc>
                <a:extLst>
                  <a:ext uri="{0D108BD9-81ED-4DB2-BD59-A6C34878D82A}">
                    <a16:rowId xmlns:a16="http://schemas.microsoft.com/office/drawing/2014/main" val="2157662086"/>
                  </a:ext>
                </a:extLst>
              </a:tr>
              <a:tr h="221310">
                <a:tc vMerge="1">
                  <a:txBody>
                    <a:bodyPr/>
                    <a:lstStyle/>
                    <a:p>
                      <a:endParaRPr lang="cs-CZ"/>
                    </a:p>
                  </a:txBody>
                  <a:tcPr/>
                </a:tc>
                <a:tc>
                  <a:txBody>
                    <a:bodyPr/>
                    <a:lstStyle/>
                    <a:p>
                      <a:pPr algn="l" fontAlgn="ctr"/>
                      <a:r>
                        <a:rPr lang="cs-CZ" sz="1400" u="none" strike="noStrike">
                          <a:effectLst/>
                        </a:rPr>
                        <a:t>SŠ </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a:effectLst/>
                        </a:rPr>
                        <a:t>5%</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a:effectLst/>
                        </a:rPr>
                        <a:t>7%</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a:effectLst/>
                        </a:rPr>
                        <a:t>25%</a:t>
                      </a:r>
                      <a:endParaRPr lang="cs-CZ" sz="1400" b="0" i="0" u="none" strike="noStrike">
                        <a:solidFill>
                          <a:srgbClr val="231F20"/>
                        </a:solidFill>
                        <a:effectLst/>
                        <a:latin typeface="NimbusSansDOT-Regu"/>
                      </a:endParaRPr>
                    </a:p>
                  </a:txBody>
                  <a:tcPr marL="7913" marR="7913" marT="7914" marB="0" anchor="ctr">
                    <a:solidFill>
                      <a:schemeClr val="accent6">
                        <a:lumMod val="20000"/>
                        <a:lumOff val="80000"/>
                      </a:schemeClr>
                    </a:solidFill>
                  </a:tcPr>
                </a:tc>
                <a:tc>
                  <a:txBody>
                    <a:bodyPr/>
                    <a:lstStyle/>
                    <a:p>
                      <a:pPr algn="ctr" fontAlgn="ctr"/>
                      <a:r>
                        <a:rPr lang="cs-CZ" sz="1400" u="none" strike="noStrike">
                          <a:effectLst/>
                        </a:rPr>
                        <a:t>9%</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dirty="0">
                          <a:effectLst/>
                        </a:rPr>
                        <a:t>53%</a:t>
                      </a:r>
                      <a:endParaRPr lang="cs-CZ" sz="1400" b="0" i="0" u="none" strike="noStrike" dirty="0">
                        <a:solidFill>
                          <a:srgbClr val="231F20"/>
                        </a:solidFill>
                        <a:effectLst/>
                        <a:latin typeface="NimbusSansDOT-Regu"/>
                      </a:endParaRPr>
                    </a:p>
                  </a:txBody>
                  <a:tcPr marL="7913" marR="7913" marT="7914" marB="0" anchor="ctr">
                    <a:solidFill>
                      <a:schemeClr val="accent6">
                        <a:lumMod val="20000"/>
                        <a:lumOff val="80000"/>
                      </a:schemeClr>
                    </a:solidFill>
                  </a:tcPr>
                </a:tc>
                <a:tc>
                  <a:txBody>
                    <a:bodyPr/>
                    <a:lstStyle/>
                    <a:p>
                      <a:pPr algn="ctr" fontAlgn="ctr"/>
                      <a:r>
                        <a:rPr lang="cs-CZ" sz="1400" u="none" strike="noStrike">
                          <a:effectLst/>
                        </a:rPr>
                        <a:t>1%</a:t>
                      </a:r>
                      <a:endParaRPr lang="cs-CZ" sz="1400" b="0" i="0" u="none" strike="noStrike">
                        <a:solidFill>
                          <a:srgbClr val="231F20"/>
                        </a:solidFill>
                        <a:effectLst/>
                        <a:latin typeface="NimbusSansDOT-Regu"/>
                      </a:endParaRPr>
                    </a:p>
                  </a:txBody>
                  <a:tcPr marL="7913" marR="7913" marT="7914" marB="0" anchor="ctr"/>
                </a:tc>
                <a:extLst>
                  <a:ext uri="{0D108BD9-81ED-4DB2-BD59-A6C34878D82A}">
                    <a16:rowId xmlns:a16="http://schemas.microsoft.com/office/drawing/2014/main" val="2397523688"/>
                  </a:ext>
                </a:extLst>
              </a:tr>
              <a:tr h="221310">
                <a:tc vMerge="1">
                  <a:txBody>
                    <a:bodyPr/>
                    <a:lstStyle/>
                    <a:p>
                      <a:endParaRPr lang="cs-CZ"/>
                    </a:p>
                  </a:txBody>
                  <a:tcPr/>
                </a:tc>
                <a:tc>
                  <a:txBody>
                    <a:bodyPr/>
                    <a:lstStyle/>
                    <a:p>
                      <a:pPr algn="l" fontAlgn="ctr"/>
                      <a:r>
                        <a:rPr lang="cs-CZ" sz="1400" u="none" strike="noStrike">
                          <a:effectLst/>
                        </a:rPr>
                        <a:t>VŠ </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a:effectLst/>
                        </a:rPr>
                        <a:t>5%</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a:effectLst/>
                        </a:rPr>
                        <a:t>4%</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dirty="0">
                          <a:effectLst/>
                        </a:rPr>
                        <a:t>25%</a:t>
                      </a:r>
                      <a:endParaRPr lang="cs-CZ" sz="1400" b="0" i="0" u="none" strike="noStrike" dirty="0">
                        <a:solidFill>
                          <a:srgbClr val="231F20"/>
                        </a:solidFill>
                        <a:effectLst/>
                        <a:latin typeface="NimbusSansDOT-Regu"/>
                      </a:endParaRPr>
                    </a:p>
                  </a:txBody>
                  <a:tcPr marL="7913" marR="7913" marT="7914" marB="0" anchor="ctr">
                    <a:solidFill>
                      <a:schemeClr val="accent6">
                        <a:lumMod val="20000"/>
                        <a:lumOff val="80000"/>
                      </a:schemeClr>
                    </a:solidFill>
                  </a:tcPr>
                </a:tc>
                <a:tc>
                  <a:txBody>
                    <a:bodyPr/>
                    <a:lstStyle/>
                    <a:p>
                      <a:pPr algn="ctr" fontAlgn="ctr"/>
                      <a:r>
                        <a:rPr lang="cs-CZ" sz="1400" u="none" strike="noStrike">
                          <a:effectLst/>
                        </a:rPr>
                        <a:t>7%</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dirty="0">
                          <a:effectLst/>
                        </a:rPr>
                        <a:t>59%</a:t>
                      </a:r>
                      <a:endParaRPr lang="cs-CZ" sz="1400" b="0" i="0" u="none" strike="noStrike" dirty="0">
                        <a:solidFill>
                          <a:srgbClr val="231F20"/>
                        </a:solidFill>
                        <a:effectLst/>
                        <a:latin typeface="NimbusSansDOT-Regu"/>
                      </a:endParaRPr>
                    </a:p>
                  </a:txBody>
                  <a:tcPr marL="7913" marR="7913" marT="7914" marB="0" anchor="ctr">
                    <a:solidFill>
                      <a:schemeClr val="accent6">
                        <a:lumMod val="20000"/>
                        <a:lumOff val="80000"/>
                      </a:schemeClr>
                    </a:solidFill>
                  </a:tcPr>
                </a:tc>
                <a:tc>
                  <a:txBody>
                    <a:bodyPr/>
                    <a:lstStyle/>
                    <a:p>
                      <a:pPr algn="ctr" fontAlgn="ctr"/>
                      <a:r>
                        <a:rPr lang="cs-CZ" sz="1400" u="none" strike="noStrike" dirty="0">
                          <a:effectLst/>
                        </a:rPr>
                        <a:t>0%</a:t>
                      </a:r>
                      <a:endParaRPr lang="cs-CZ" sz="1400" b="0" i="0" u="none" strike="noStrike" dirty="0">
                        <a:solidFill>
                          <a:srgbClr val="231F20"/>
                        </a:solidFill>
                        <a:effectLst/>
                        <a:latin typeface="NimbusSansDOT-Regu"/>
                      </a:endParaRPr>
                    </a:p>
                  </a:txBody>
                  <a:tcPr marL="7913" marR="7913" marT="7914" marB="0" anchor="ctr"/>
                </a:tc>
                <a:extLst>
                  <a:ext uri="{0D108BD9-81ED-4DB2-BD59-A6C34878D82A}">
                    <a16:rowId xmlns:a16="http://schemas.microsoft.com/office/drawing/2014/main" val="1991430351"/>
                  </a:ext>
                </a:extLst>
              </a:tr>
              <a:tr h="221310">
                <a:tc rowSpan="4">
                  <a:txBody>
                    <a:bodyPr/>
                    <a:lstStyle/>
                    <a:p>
                      <a:pPr algn="l" fontAlgn="ctr"/>
                      <a:r>
                        <a:rPr lang="cs-CZ" sz="1400" u="none" strike="noStrike">
                          <a:effectLst/>
                        </a:rPr>
                        <a:t>Obec</a:t>
                      </a:r>
                      <a:endParaRPr lang="cs-CZ" sz="1400" b="0" i="0" u="none" strike="noStrike">
                        <a:solidFill>
                          <a:srgbClr val="231F20"/>
                        </a:solidFill>
                        <a:effectLst/>
                        <a:latin typeface="NimbusSansDOT-Regu"/>
                      </a:endParaRPr>
                    </a:p>
                  </a:txBody>
                  <a:tcPr marL="7913" marR="7913" marT="7914" marB="0" anchor="ctr"/>
                </a:tc>
                <a:tc>
                  <a:txBody>
                    <a:bodyPr/>
                    <a:lstStyle/>
                    <a:p>
                      <a:pPr algn="l" fontAlgn="ctr"/>
                      <a:r>
                        <a:rPr lang="cs-CZ" sz="1400" u="none" strike="noStrike">
                          <a:effectLst/>
                        </a:rPr>
                        <a:t>do 4 999 </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a:effectLst/>
                        </a:rPr>
                        <a:t>4%</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a:effectLst/>
                        </a:rPr>
                        <a:t>5%</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dirty="0">
                          <a:effectLst/>
                        </a:rPr>
                        <a:t>21%</a:t>
                      </a:r>
                      <a:endParaRPr lang="cs-CZ" sz="1400" b="0" i="0" u="none" strike="noStrike" dirty="0">
                        <a:solidFill>
                          <a:srgbClr val="231F20"/>
                        </a:solidFill>
                        <a:effectLst/>
                        <a:latin typeface="NimbusSansDOT-Regu"/>
                      </a:endParaRPr>
                    </a:p>
                  </a:txBody>
                  <a:tcPr marL="7913" marR="7913" marT="7914" marB="0" anchor="ctr">
                    <a:solidFill>
                      <a:schemeClr val="accent6">
                        <a:lumMod val="20000"/>
                        <a:lumOff val="80000"/>
                      </a:schemeClr>
                    </a:solidFill>
                  </a:tcPr>
                </a:tc>
                <a:tc>
                  <a:txBody>
                    <a:bodyPr/>
                    <a:lstStyle/>
                    <a:p>
                      <a:pPr algn="ctr" fontAlgn="ctr"/>
                      <a:r>
                        <a:rPr lang="cs-CZ" sz="1400" u="none" strike="noStrike">
                          <a:effectLst/>
                        </a:rPr>
                        <a:t>9%</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dirty="0">
                          <a:effectLst/>
                        </a:rPr>
                        <a:t>60%</a:t>
                      </a:r>
                      <a:endParaRPr lang="cs-CZ" sz="1400" b="0" i="0" u="none" strike="noStrike" dirty="0">
                        <a:solidFill>
                          <a:srgbClr val="231F20"/>
                        </a:solidFill>
                        <a:effectLst/>
                        <a:latin typeface="NimbusSansDOT-Regu"/>
                      </a:endParaRPr>
                    </a:p>
                  </a:txBody>
                  <a:tcPr marL="7913" marR="7913" marT="7914" marB="0" anchor="ctr">
                    <a:solidFill>
                      <a:schemeClr val="accent6">
                        <a:lumMod val="20000"/>
                        <a:lumOff val="80000"/>
                      </a:schemeClr>
                    </a:solidFill>
                  </a:tcPr>
                </a:tc>
                <a:tc>
                  <a:txBody>
                    <a:bodyPr/>
                    <a:lstStyle/>
                    <a:p>
                      <a:pPr algn="ctr" fontAlgn="ctr"/>
                      <a:r>
                        <a:rPr lang="cs-CZ" sz="1400" u="none" strike="noStrike">
                          <a:effectLst/>
                        </a:rPr>
                        <a:t>1%</a:t>
                      </a:r>
                      <a:endParaRPr lang="cs-CZ" sz="1400" b="0" i="0" u="none" strike="noStrike">
                        <a:solidFill>
                          <a:srgbClr val="231F20"/>
                        </a:solidFill>
                        <a:effectLst/>
                        <a:latin typeface="NimbusSansDOT-Regu"/>
                      </a:endParaRPr>
                    </a:p>
                  </a:txBody>
                  <a:tcPr marL="7913" marR="7913" marT="7914" marB="0" anchor="ctr"/>
                </a:tc>
                <a:extLst>
                  <a:ext uri="{0D108BD9-81ED-4DB2-BD59-A6C34878D82A}">
                    <a16:rowId xmlns:a16="http://schemas.microsoft.com/office/drawing/2014/main" val="1245859282"/>
                  </a:ext>
                </a:extLst>
              </a:tr>
              <a:tr h="366648">
                <a:tc vMerge="1">
                  <a:txBody>
                    <a:bodyPr/>
                    <a:lstStyle/>
                    <a:p>
                      <a:endParaRPr lang="cs-CZ"/>
                    </a:p>
                  </a:txBody>
                  <a:tcPr/>
                </a:tc>
                <a:tc>
                  <a:txBody>
                    <a:bodyPr/>
                    <a:lstStyle/>
                    <a:p>
                      <a:pPr algn="l" fontAlgn="ctr"/>
                      <a:r>
                        <a:rPr lang="cs-CZ" sz="1400" u="none" strike="noStrike">
                          <a:effectLst/>
                        </a:rPr>
                        <a:t>5 000–19 999 </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a:effectLst/>
                        </a:rPr>
                        <a:t>5%</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a:effectLst/>
                        </a:rPr>
                        <a:t>8%</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dirty="0">
                          <a:effectLst/>
                        </a:rPr>
                        <a:t>26%</a:t>
                      </a:r>
                      <a:endParaRPr lang="cs-CZ" sz="1400" b="0" i="0" u="none" strike="noStrike" dirty="0">
                        <a:solidFill>
                          <a:srgbClr val="231F20"/>
                        </a:solidFill>
                        <a:effectLst/>
                        <a:latin typeface="NimbusSansDOT-Regu"/>
                      </a:endParaRPr>
                    </a:p>
                  </a:txBody>
                  <a:tcPr marL="7913" marR="7913" marT="7914" marB="0" anchor="ctr">
                    <a:solidFill>
                      <a:schemeClr val="accent6">
                        <a:lumMod val="20000"/>
                        <a:lumOff val="80000"/>
                      </a:schemeClr>
                    </a:solidFill>
                  </a:tcPr>
                </a:tc>
                <a:tc>
                  <a:txBody>
                    <a:bodyPr/>
                    <a:lstStyle/>
                    <a:p>
                      <a:pPr algn="ctr" fontAlgn="ctr"/>
                      <a:r>
                        <a:rPr lang="cs-CZ" sz="1400" u="none" strike="noStrike">
                          <a:effectLst/>
                        </a:rPr>
                        <a:t>9%</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dirty="0">
                          <a:effectLst/>
                        </a:rPr>
                        <a:t>51%</a:t>
                      </a:r>
                      <a:endParaRPr lang="cs-CZ" sz="1400" b="0" i="0" u="none" strike="noStrike" dirty="0">
                        <a:solidFill>
                          <a:srgbClr val="231F20"/>
                        </a:solidFill>
                        <a:effectLst/>
                        <a:latin typeface="NimbusSansDOT-Regu"/>
                      </a:endParaRPr>
                    </a:p>
                  </a:txBody>
                  <a:tcPr marL="7913" marR="7913" marT="7914" marB="0" anchor="ctr">
                    <a:solidFill>
                      <a:schemeClr val="accent6">
                        <a:lumMod val="20000"/>
                        <a:lumOff val="80000"/>
                      </a:schemeClr>
                    </a:solidFill>
                  </a:tcPr>
                </a:tc>
                <a:tc>
                  <a:txBody>
                    <a:bodyPr/>
                    <a:lstStyle/>
                    <a:p>
                      <a:pPr algn="ctr" fontAlgn="ctr"/>
                      <a:r>
                        <a:rPr lang="cs-CZ" sz="1400" u="none" strike="noStrike" dirty="0">
                          <a:effectLst/>
                        </a:rPr>
                        <a:t>1%</a:t>
                      </a:r>
                      <a:endParaRPr lang="cs-CZ" sz="1400" b="0" i="0" u="none" strike="noStrike" dirty="0">
                        <a:solidFill>
                          <a:srgbClr val="231F20"/>
                        </a:solidFill>
                        <a:effectLst/>
                        <a:latin typeface="NimbusSansDOT-Regu"/>
                      </a:endParaRPr>
                    </a:p>
                  </a:txBody>
                  <a:tcPr marL="7913" marR="7913" marT="7914" marB="0" anchor="ctr"/>
                </a:tc>
                <a:extLst>
                  <a:ext uri="{0D108BD9-81ED-4DB2-BD59-A6C34878D82A}">
                    <a16:rowId xmlns:a16="http://schemas.microsoft.com/office/drawing/2014/main" val="1938938005"/>
                  </a:ext>
                </a:extLst>
              </a:tr>
              <a:tr h="549972">
                <a:tc vMerge="1">
                  <a:txBody>
                    <a:bodyPr/>
                    <a:lstStyle/>
                    <a:p>
                      <a:endParaRPr lang="cs-CZ"/>
                    </a:p>
                  </a:txBody>
                  <a:tcPr/>
                </a:tc>
                <a:tc>
                  <a:txBody>
                    <a:bodyPr/>
                    <a:lstStyle/>
                    <a:p>
                      <a:pPr algn="l" fontAlgn="ctr"/>
                      <a:r>
                        <a:rPr lang="cs-CZ" sz="1400" u="none" strike="noStrike">
                          <a:effectLst/>
                        </a:rPr>
                        <a:t>20 000–99 999 </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a:effectLst/>
                        </a:rPr>
                        <a:t>7%</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a:effectLst/>
                        </a:rPr>
                        <a:t>6%</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dirty="0">
                          <a:effectLst/>
                        </a:rPr>
                        <a:t>24%</a:t>
                      </a:r>
                      <a:endParaRPr lang="cs-CZ" sz="1400" b="0" i="0" u="none" strike="noStrike" dirty="0">
                        <a:solidFill>
                          <a:srgbClr val="231F20"/>
                        </a:solidFill>
                        <a:effectLst/>
                        <a:latin typeface="NimbusSansDOT-Regu"/>
                      </a:endParaRPr>
                    </a:p>
                  </a:txBody>
                  <a:tcPr marL="7913" marR="7913" marT="7914" marB="0" anchor="ctr">
                    <a:solidFill>
                      <a:schemeClr val="accent6">
                        <a:lumMod val="20000"/>
                        <a:lumOff val="80000"/>
                      </a:schemeClr>
                    </a:solidFill>
                  </a:tcPr>
                </a:tc>
                <a:tc>
                  <a:txBody>
                    <a:bodyPr/>
                    <a:lstStyle/>
                    <a:p>
                      <a:pPr algn="ctr" fontAlgn="ctr"/>
                      <a:r>
                        <a:rPr lang="cs-CZ" sz="1400" u="none" strike="noStrike">
                          <a:effectLst/>
                        </a:rPr>
                        <a:t>9%</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dirty="0">
                          <a:effectLst/>
                        </a:rPr>
                        <a:t>54%</a:t>
                      </a:r>
                      <a:endParaRPr lang="cs-CZ" sz="1400" b="0" i="0" u="none" strike="noStrike" dirty="0">
                        <a:solidFill>
                          <a:srgbClr val="231F20"/>
                        </a:solidFill>
                        <a:effectLst/>
                        <a:latin typeface="NimbusSansDOT-Regu"/>
                      </a:endParaRPr>
                    </a:p>
                  </a:txBody>
                  <a:tcPr marL="7913" marR="7913" marT="7914" marB="0" anchor="ctr">
                    <a:solidFill>
                      <a:schemeClr val="accent6">
                        <a:lumMod val="20000"/>
                        <a:lumOff val="80000"/>
                      </a:schemeClr>
                    </a:solidFill>
                  </a:tcPr>
                </a:tc>
                <a:tc>
                  <a:txBody>
                    <a:bodyPr/>
                    <a:lstStyle/>
                    <a:p>
                      <a:pPr algn="ctr" fontAlgn="ctr"/>
                      <a:r>
                        <a:rPr lang="cs-CZ" sz="1400" u="none" strike="noStrike" dirty="0">
                          <a:effectLst/>
                        </a:rPr>
                        <a:t>1%</a:t>
                      </a:r>
                      <a:endParaRPr lang="cs-CZ" sz="1400" b="0" i="0" u="none" strike="noStrike" dirty="0">
                        <a:solidFill>
                          <a:srgbClr val="231F20"/>
                        </a:solidFill>
                        <a:effectLst/>
                        <a:latin typeface="NimbusSansDOT-Regu"/>
                      </a:endParaRPr>
                    </a:p>
                  </a:txBody>
                  <a:tcPr marL="7913" marR="7913" marT="7914" marB="0" anchor="ctr"/>
                </a:tc>
                <a:extLst>
                  <a:ext uri="{0D108BD9-81ED-4DB2-BD59-A6C34878D82A}">
                    <a16:rowId xmlns:a16="http://schemas.microsoft.com/office/drawing/2014/main" val="1054122493"/>
                  </a:ext>
                </a:extLst>
              </a:tr>
              <a:tr h="366648">
                <a:tc vMerge="1">
                  <a:txBody>
                    <a:bodyPr/>
                    <a:lstStyle/>
                    <a:p>
                      <a:endParaRPr lang="cs-CZ"/>
                    </a:p>
                  </a:txBody>
                  <a:tcPr/>
                </a:tc>
                <a:tc>
                  <a:txBody>
                    <a:bodyPr/>
                    <a:lstStyle/>
                    <a:p>
                      <a:pPr algn="l" fontAlgn="ctr"/>
                      <a:r>
                        <a:rPr lang="cs-CZ" sz="1400" u="none" strike="noStrike">
                          <a:effectLst/>
                        </a:rPr>
                        <a:t>100 000 + </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a:effectLst/>
                        </a:rPr>
                        <a:t>5%</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a:effectLst/>
                        </a:rPr>
                        <a:t>9%</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dirty="0">
                          <a:effectLst/>
                        </a:rPr>
                        <a:t>23%</a:t>
                      </a:r>
                      <a:endParaRPr lang="cs-CZ" sz="1400" b="0" i="0" u="none" strike="noStrike" dirty="0">
                        <a:solidFill>
                          <a:srgbClr val="231F20"/>
                        </a:solidFill>
                        <a:effectLst/>
                        <a:latin typeface="NimbusSansDOT-Regu"/>
                      </a:endParaRPr>
                    </a:p>
                  </a:txBody>
                  <a:tcPr marL="7913" marR="7913" marT="7914" marB="0" anchor="ctr">
                    <a:solidFill>
                      <a:schemeClr val="accent6">
                        <a:lumMod val="20000"/>
                        <a:lumOff val="80000"/>
                      </a:schemeClr>
                    </a:solidFill>
                  </a:tcPr>
                </a:tc>
                <a:tc>
                  <a:txBody>
                    <a:bodyPr/>
                    <a:lstStyle/>
                    <a:p>
                      <a:pPr algn="ctr" fontAlgn="ctr"/>
                      <a:r>
                        <a:rPr lang="cs-CZ" sz="1400" u="none" strike="noStrike">
                          <a:effectLst/>
                        </a:rPr>
                        <a:t>11%</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dirty="0">
                          <a:effectLst/>
                        </a:rPr>
                        <a:t>51%</a:t>
                      </a:r>
                      <a:endParaRPr lang="cs-CZ" sz="1400" b="0" i="0" u="none" strike="noStrike" dirty="0">
                        <a:solidFill>
                          <a:srgbClr val="231F20"/>
                        </a:solidFill>
                        <a:effectLst/>
                        <a:latin typeface="NimbusSansDOT-Regu"/>
                      </a:endParaRPr>
                    </a:p>
                  </a:txBody>
                  <a:tcPr marL="7913" marR="7913" marT="7914" marB="0" anchor="ctr">
                    <a:solidFill>
                      <a:schemeClr val="accent6">
                        <a:lumMod val="20000"/>
                        <a:lumOff val="80000"/>
                      </a:schemeClr>
                    </a:solidFill>
                  </a:tcPr>
                </a:tc>
                <a:tc>
                  <a:txBody>
                    <a:bodyPr/>
                    <a:lstStyle/>
                    <a:p>
                      <a:pPr algn="ctr" fontAlgn="ctr"/>
                      <a:r>
                        <a:rPr lang="cs-CZ" sz="1400" u="none" strike="noStrike" dirty="0">
                          <a:effectLst/>
                        </a:rPr>
                        <a:t>1%</a:t>
                      </a:r>
                      <a:endParaRPr lang="cs-CZ" sz="1400" b="0" i="0" u="none" strike="noStrike" dirty="0">
                        <a:solidFill>
                          <a:srgbClr val="231F20"/>
                        </a:solidFill>
                        <a:effectLst/>
                        <a:latin typeface="NimbusSansDOT-Regu"/>
                      </a:endParaRPr>
                    </a:p>
                  </a:txBody>
                  <a:tcPr marL="7913" marR="7913" marT="7914" marB="0" anchor="ctr"/>
                </a:tc>
                <a:extLst>
                  <a:ext uri="{0D108BD9-81ED-4DB2-BD59-A6C34878D82A}">
                    <a16:rowId xmlns:a16="http://schemas.microsoft.com/office/drawing/2014/main" val="1029951037"/>
                  </a:ext>
                </a:extLst>
              </a:tr>
              <a:tr h="221310">
                <a:tc rowSpan="3">
                  <a:txBody>
                    <a:bodyPr/>
                    <a:lstStyle/>
                    <a:p>
                      <a:pPr algn="l" fontAlgn="ctr"/>
                      <a:r>
                        <a:rPr lang="cs-CZ" sz="1400" u="none" strike="noStrike">
                          <a:effectLst/>
                        </a:rPr>
                        <a:t>Region</a:t>
                      </a:r>
                      <a:endParaRPr lang="cs-CZ" sz="1400" b="0" i="0" u="none" strike="noStrike">
                        <a:solidFill>
                          <a:srgbClr val="231F20"/>
                        </a:solidFill>
                        <a:effectLst/>
                        <a:latin typeface="NimbusSansDOT-Regu"/>
                      </a:endParaRPr>
                    </a:p>
                  </a:txBody>
                  <a:tcPr marL="7913" marR="7913" marT="7914" marB="0" anchor="ctr"/>
                </a:tc>
                <a:tc>
                  <a:txBody>
                    <a:bodyPr/>
                    <a:lstStyle/>
                    <a:p>
                      <a:pPr algn="l" fontAlgn="ctr"/>
                      <a:r>
                        <a:rPr lang="cs-CZ" sz="1400" u="none" strike="noStrike">
                          <a:effectLst/>
                        </a:rPr>
                        <a:t>Praha </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a:effectLst/>
                        </a:rPr>
                        <a:t>3%</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a:effectLst/>
                        </a:rPr>
                        <a:t>9%</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dirty="0">
                          <a:effectLst/>
                        </a:rPr>
                        <a:t>23%</a:t>
                      </a:r>
                      <a:endParaRPr lang="cs-CZ" sz="1400" b="0" i="0" u="none" strike="noStrike" dirty="0">
                        <a:solidFill>
                          <a:srgbClr val="231F20"/>
                        </a:solidFill>
                        <a:effectLst/>
                        <a:latin typeface="NimbusSansDOT-Regu"/>
                      </a:endParaRPr>
                    </a:p>
                  </a:txBody>
                  <a:tcPr marL="7913" marR="7913" marT="7914" marB="0" anchor="ctr">
                    <a:solidFill>
                      <a:schemeClr val="accent6">
                        <a:lumMod val="20000"/>
                        <a:lumOff val="80000"/>
                      </a:schemeClr>
                    </a:solidFill>
                  </a:tcPr>
                </a:tc>
                <a:tc>
                  <a:txBody>
                    <a:bodyPr/>
                    <a:lstStyle/>
                    <a:p>
                      <a:pPr algn="ctr" fontAlgn="ctr"/>
                      <a:r>
                        <a:rPr lang="cs-CZ" sz="1400" u="none" strike="noStrike">
                          <a:effectLst/>
                        </a:rPr>
                        <a:t>9%</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dirty="0">
                          <a:effectLst/>
                        </a:rPr>
                        <a:t>56%</a:t>
                      </a:r>
                      <a:endParaRPr lang="cs-CZ" sz="1400" b="0" i="0" u="none" strike="noStrike" dirty="0">
                        <a:solidFill>
                          <a:srgbClr val="231F20"/>
                        </a:solidFill>
                        <a:effectLst/>
                        <a:latin typeface="NimbusSansDOT-Regu"/>
                      </a:endParaRPr>
                    </a:p>
                  </a:txBody>
                  <a:tcPr marL="7913" marR="7913" marT="7914" marB="0" anchor="ctr">
                    <a:solidFill>
                      <a:schemeClr val="accent6">
                        <a:lumMod val="20000"/>
                        <a:lumOff val="80000"/>
                      </a:schemeClr>
                    </a:solidFill>
                  </a:tcPr>
                </a:tc>
                <a:tc>
                  <a:txBody>
                    <a:bodyPr/>
                    <a:lstStyle/>
                    <a:p>
                      <a:pPr algn="ctr" fontAlgn="ctr"/>
                      <a:r>
                        <a:rPr lang="cs-CZ" sz="1400" u="none" strike="noStrike" dirty="0">
                          <a:effectLst/>
                        </a:rPr>
                        <a:t>1%</a:t>
                      </a:r>
                      <a:endParaRPr lang="cs-CZ" sz="1400" b="0" i="0" u="none" strike="noStrike" dirty="0">
                        <a:solidFill>
                          <a:srgbClr val="231F20"/>
                        </a:solidFill>
                        <a:effectLst/>
                        <a:latin typeface="NimbusSansDOT-Regu"/>
                      </a:endParaRPr>
                    </a:p>
                  </a:txBody>
                  <a:tcPr marL="7913" marR="7913" marT="7914" marB="0" anchor="ctr"/>
                </a:tc>
                <a:extLst>
                  <a:ext uri="{0D108BD9-81ED-4DB2-BD59-A6C34878D82A}">
                    <a16:rowId xmlns:a16="http://schemas.microsoft.com/office/drawing/2014/main" val="2112966139"/>
                  </a:ext>
                </a:extLst>
              </a:tr>
              <a:tr h="221310">
                <a:tc vMerge="1">
                  <a:txBody>
                    <a:bodyPr/>
                    <a:lstStyle/>
                    <a:p>
                      <a:endParaRPr lang="cs-CZ"/>
                    </a:p>
                  </a:txBody>
                  <a:tcPr/>
                </a:tc>
                <a:tc>
                  <a:txBody>
                    <a:bodyPr/>
                    <a:lstStyle/>
                    <a:p>
                      <a:pPr algn="l" fontAlgn="ctr"/>
                      <a:r>
                        <a:rPr lang="cs-CZ" sz="1400" u="none" strike="noStrike">
                          <a:effectLst/>
                        </a:rPr>
                        <a:t>Čechy </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a:effectLst/>
                        </a:rPr>
                        <a:t>5%</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a:effectLst/>
                        </a:rPr>
                        <a:t>7%</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dirty="0">
                          <a:effectLst/>
                        </a:rPr>
                        <a:t>24%</a:t>
                      </a:r>
                      <a:endParaRPr lang="cs-CZ" sz="1400" b="0" i="0" u="none" strike="noStrike" dirty="0">
                        <a:solidFill>
                          <a:srgbClr val="231F20"/>
                        </a:solidFill>
                        <a:effectLst/>
                        <a:latin typeface="NimbusSansDOT-Regu"/>
                      </a:endParaRPr>
                    </a:p>
                  </a:txBody>
                  <a:tcPr marL="7913" marR="7913" marT="7914" marB="0" anchor="ctr">
                    <a:solidFill>
                      <a:schemeClr val="accent6">
                        <a:lumMod val="20000"/>
                        <a:lumOff val="80000"/>
                      </a:schemeClr>
                    </a:solidFill>
                  </a:tcPr>
                </a:tc>
                <a:tc>
                  <a:txBody>
                    <a:bodyPr/>
                    <a:lstStyle/>
                    <a:p>
                      <a:pPr algn="ctr" fontAlgn="ctr"/>
                      <a:r>
                        <a:rPr lang="cs-CZ" sz="1400" u="none" strike="noStrike">
                          <a:effectLst/>
                        </a:rPr>
                        <a:t>11%</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dirty="0">
                          <a:effectLst/>
                        </a:rPr>
                        <a:t>53%</a:t>
                      </a:r>
                      <a:endParaRPr lang="cs-CZ" sz="1400" b="0" i="0" u="none" strike="noStrike" dirty="0">
                        <a:solidFill>
                          <a:srgbClr val="231F20"/>
                        </a:solidFill>
                        <a:effectLst/>
                        <a:latin typeface="NimbusSansDOT-Regu"/>
                      </a:endParaRPr>
                    </a:p>
                  </a:txBody>
                  <a:tcPr marL="7913" marR="7913" marT="7914" marB="0" anchor="ctr">
                    <a:solidFill>
                      <a:schemeClr val="accent6">
                        <a:lumMod val="20000"/>
                        <a:lumOff val="80000"/>
                      </a:schemeClr>
                    </a:solidFill>
                  </a:tcPr>
                </a:tc>
                <a:tc>
                  <a:txBody>
                    <a:bodyPr/>
                    <a:lstStyle/>
                    <a:p>
                      <a:pPr algn="ctr" fontAlgn="ctr"/>
                      <a:r>
                        <a:rPr lang="cs-CZ" sz="1400" u="none" strike="noStrike" dirty="0">
                          <a:effectLst/>
                        </a:rPr>
                        <a:t>1%</a:t>
                      </a:r>
                      <a:endParaRPr lang="cs-CZ" sz="1400" b="0" i="0" u="none" strike="noStrike" dirty="0">
                        <a:solidFill>
                          <a:srgbClr val="231F20"/>
                        </a:solidFill>
                        <a:effectLst/>
                        <a:latin typeface="NimbusSansDOT-Regu"/>
                      </a:endParaRPr>
                    </a:p>
                  </a:txBody>
                  <a:tcPr marL="7913" marR="7913" marT="7914" marB="0" anchor="ctr"/>
                </a:tc>
                <a:extLst>
                  <a:ext uri="{0D108BD9-81ED-4DB2-BD59-A6C34878D82A}">
                    <a16:rowId xmlns:a16="http://schemas.microsoft.com/office/drawing/2014/main" val="1834513468"/>
                  </a:ext>
                </a:extLst>
              </a:tr>
              <a:tr h="221310">
                <a:tc vMerge="1">
                  <a:txBody>
                    <a:bodyPr/>
                    <a:lstStyle/>
                    <a:p>
                      <a:endParaRPr lang="cs-CZ"/>
                    </a:p>
                  </a:txBody>
                  <a:tcPr/>
                </a:tc>
                <a:tc>
                  <a:txBody>
                    <a:bodyPr/>
                    <a:lstStyle/>
                    <a:p>
                      <a:pPr algn="l" fontAlgn="ctr"/>
                      <a:r>
                        <a:rPr lang="cs-CZ" sz="1400" u="none" strike="noStrike">
                          <a:effectLst/>
                        </a:rPr>
                        <a:t>Morava </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a:effectLst/>
                        </a:rPr>
                        <a:t>6%</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a:effectLst/>
                        </a:rPr>
                        <a:t>6%</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dirty="0">
                          <a:effectLst/>
                        </a:rPr>
                        <a:t>22%</a:t>
                      </a:r>
                      <a:endParaRPr lang="cs-CZ" sz="1400" b="0" i="0" u="none" strike="noStrike" dirty="0">
                        <a:solidFill>
                          <a:srgbClr val="231F20"/>
                        </a:solidFill>
                        <a:effectLst/>
                        <a:latin typeface="NimbusSansDOT-Regu"/>
                      </a:endParaRPr>
                    </a:p>
                  </a:txBody>
                  <a:tcPr marL="7913" marR="7913" marT="7914" marB="0" anchor="ctr">
                    <a:solidFill>
                      <a:schemeClr val="accent6">
                        <a:lumMod val="20000"/>
                        <a:lumOff val="80000"/>
                      </a:schemeClr>
                    </a:solidFill>
                  </a:tcPr>
                </a:tc>
                <a:tc>
                  <a:txBody>
                    <a:bodyPr/>
                    <a:lstStyle/>
                    <a:p>
                      <a:pPr algn="ctr" fontAlgn="ctr"/>
                      <a:r>
                        <a:rPr lang="cs-CZ" sz="1400" u="none" strike="noStrike">
                          <a:effectLst/>
                        </a:rPr>
                        <a:t>8%</a:t>
                      </a:r>
                      <a:endParaRPr lang="cs-CZ" sz="1400" b="0" i="0" u="none" strike="noStrike">
                        <a:solidFill>
                          <a:srgbClr val="231F20"/>
                        </a:solidFill>
                        <a:effectLst/>
                        <a:latin typeface="NimbusSansDOT-Regu"/>
                      </a:endParaRPr>
                    </a:p>
                  </a:txBody>
                  <a:tcPr marL="7913" marR="7913" marT="7914" marB="0" anchor="ctr"/>
                </a:tc>
                <a:tc>
                  <a:txBody>
                    <a:bodyPr/>
                    <a:lstStyle/>
                    <a:p>
                      <a:pPr algn="ctr" fontAlgn="ctr"/>
                      <a:r>
                        <a:rPr lang="cs-CZ" sz="1400" u="none" strike="noStrike" dirty="0">
                          <a:effectLst/>
                        </a:rPr>
                        <a:t>58%</a:t>
                      </a:r>
                      <a:endParaRPr lang="cs-CZ" sz="1400" b="0" i="0" u="none" strike="noStrike" dirty="0">
                        <a:solidFill>
                          <a:srgbClr val="231F20"/>
                        </a:solidFill>
                        <a:effectLst/>
                        <a:latin typeface="NimbusSansDOT-Regu"/>
                      </a:endParaRPr>
                    </a:p>
                  </a:txBody>
                  <a:tcPr marL="7913" marR="7913" marT="7914" marB="0" anchor="ctr">
                    <a:solidFill>
                      <a:schemeClr val="accent6">
                        <a:lumMod val="20000"/>
                        <a:lumOff val="80000"/>
                      </a:schemeClr>
                    </a:solidFill>
                  </a:tcPr>
                </a:tc>
                <a:tc>
                  <a:txBody>
                    <a:bodyPr/>
                    <a:lstStyle/>
                    <a:p>
                      <a:pPr algn="ctr" fontAlgn="ctr"/>
                      <a:r>
                        <a:rPr lang="cs-CZ" sz="1400" u="none" strike="noStrike" dirty="0">
                          <a:effectLst/>
                        </a:rPr>
                        <a:t>0%</a:t>
                      </a:r>
                      <a:endParaRPr lang="cs-CZ" sz="1400" b="0" i="0" u="none" strike="noStrike" dirty="0">
                        <a:solidFill>
                          <a:srgbClr val="231F20"/>
                        </a:solidFill>
                        <a:effectLst/>
                        <a:latin typeface="NimbusSansDOT-Regu"/>
                      </a:endParaRPr>
                    </a:p>
                  </a:txBody>
                  <a:tcPr marL="7913" marR="7913" marT="7914" marB="0" anchor="ctr"/>
                </a:tc>
                <a:extLst>
                  <a:ext uri="{0D108BD9-81ED-4DB2-BD59-A6C34878D82A}">
                    <a16:rowId xmlns:a16="http://schemas.microsoft.com/office/drawing/2014/main" val="536892630"/>
                  </a:ext>
                </a:extLst>
              </a:tr>
            </a:tbl>
          </a:graphicData>
        </a:graphic>
      </p:graphicFrame>
      <p:sp>
        <p:nvSpPr>
          <p:cNvPr id="55468" name="TextovéPole 4">
            <a:extLst>
              <a:ext uri="{FF2B5EF4-FFF2-40B4-BE49-F238E27FC236}">
                <a16:creationId xmlns:a16="http://schemas.microsoft.com/office/drawing/2014/main" id="{6F21EE29-5EF2-4499-93A7-4E8281671C34}"/>
              </a:ext>
            </a:extLst>
          </p:cNvPr>
          <p:cNvSpPr txBox="1">
            <a:spLocks noChangeArrowheads="1"/>
          </p:cNvSpPr>
          <p:nvPr/>
        </p:nvSpPr>
        <p:spPr bwMode="auto">
          <a:xfrm>
            <a:off x="468313" y="188913"/>
            <a:ext cx="7866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b="1"/>
              <a:t>EVS 2017 - Kterému z následujících způsobů soužití dáváte přednost?</a:t>
            </a:r>
          </a:p>
        </p:txBody>
      </p:sp>
    </p:spTree>
    <p:extLst>
      <p:ext uri="{BB962C8B-B14F-4D97-AF65-F5344CB8AC3E}">
        <p14:creationId xmlns:p14="http://schemas.microsoft.com/office/powerpoint/2010/main" val="23255716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Obdélník 1">
            <a:extLst>
              <a:ext uri="{FF2B5EF4-FFF2-40B4-BE49-F238E27FC236}">
                <a16:creationId xmlns:a16="http://schemas.microsoft.com/office/drawing/2014/main" id="{80FAB2A1-2BC6-425F-965D-15CEB0AD233A}"/>
              </a:ext>
            </a:extLst>
          </p:cNvPr>
          <p:cNvSpPr>
            <a:spLocks noChangeArrowheads="1"/>
          </p:cNvSpPr>
          <p:nvPr/>
        </p:nvSpPr>
        <p:spPr bwMode="auto">
          <a:xfrm>
            <a:off x="323850" y="620713"/>
            <a:ext cx="8280400" cy="569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800" b="1"/>
              <a:t>POZNÁMKY KE ZDROJŮM DAT:</a:t>
            </a:r>
          </a:p>
          <a:p>
            <a:pPr eaLnBrk="1" hangingPunct="1">
              <a:spcBef>
                <a:spcPct val="0"/>
              </a:spcBef>
              <a:buFontTx/>
              <a:buNone/>
            </a:pPr>
            <a:endParaRPr lang="cs-CZ" altLang="cs-CZ" sz="2800" b="1"/>
          </a:p>
          <a:p>
            <a:pPr eaLnBrk="1" hangingPunct="1">
              <a:spcBef>
                <a:spcPct val="0"/>
              </a:spcBef>
              <a:buFontTx/>
              <a:buNone/>
            </a:pPr>
            <a:r>
              <a:rPr lang="cs-CZ" altLang="cs-CZ" sz="2800" b="1"/>
              <a:t>Demografické údaje o ČR lze čerpat z:</a:t>
            </a:r>
          </a:p>
          <a:p>
            <a:pPr eaLnBrk="1" hangingPunct="1">
              <a:spcBef>
                <a:spcPct val="0"/>
              </a:spcBef>
              <a:buFontTx/>
              <a:buNone/>
            </a:pPr>
            <a:endParaRPr lang="cs-CZ" altLang="cs-CZ" sz="2800" b="1"/>
          </a:p>
          <a:p>
            <a:pPr eaLnBrk="1" hangingPunct="1">
              <a:spcBef>
                <a:spcPct val="0"/>
              </a:spcBef>
              <a:buFontTx/>
              <a:buNone/>
            </a:pPr>
            <a:r>
              <a:rPr lang="cs-CZ" altLang="cs-CZ" sz="2800" b="1"/>
              <a:t>Český statistický úřad (ČSÚ) + sčítání lidu (SLDB)</a:t>
            </a:r>
          </a:p>
          <a:p>
            <a:pPr eaLnBrk="1" hangingPunct="1">
              <a:spcBef>
                <a:spcPct val="0"/>
              </a:spcBef>
              <a:buFontTx/>
              <a:buNone/>
            </a:pPr>
            <a:r>
              <a:rPr lang="cs-CZ" altLang="cs-CZ" sz="2800" b="1">
                <a:hlinkClick r:id="rId2"/>
              </a:rPr>
              <a:t>https://www.czso.cz/</a:t>
            </a:r>
            <a:endParaRPr lang="cs-CZ" altLang="cs-CZ" sz="2800" b="1"/>
          </a:p>
          <a:p>
            <a:pPr eaLnBrk="1" hangingPunct="1">
              <a:spcBef>
                <a:spcPct val="0"/>
              </a:spcBef>
              <a:buFontTx/>
              <a:buNone/>
            </a:pPr>
            <a:r>
              <a:rPr lang="cs-CZ" altLang="cs-CZ" sz="2800" b="1">
                <a:hlinkClick r:id="rId3"/>
              </a:rPr>
              <a:t>https://www.czso.cz/csu/sldb</a:t>
            </a:r>
            <a:endParaRPr lang="cs-CZ" altLang="cs-CZ" sz="2800" b="1"/>
          </a:p>
          <a:p>
            <a:pPr eaLnBrk="1" hangingPunct="1">
              <a:spcBef>
                <a:spcPct val="0"/>
              </a:spcBef>
              <a:buFontTx/>
              <a:buNone/>
            </a:pPr>
            <a:endParaRPr lang="cs-CZ" altLang="cs-CZ" sz="2800" b="1"/>
          </a:p>
          <a:p>
            <a:pPr eaLnBrk="1" hangingPunct="1">
              <a:spcBef>
                <a:spcPct val="0"/>
              </a:spcBef>
              <a:buFontTx/>
              <a:buNone/>
            </a:pPr>
            <a:r>
              <a:rPr lang="cs-CZ" altLang="cs-CZ" sz="2800" b="1"/>
              <a:t>Sociologický datový archiv (SDA):</a:t>
            </a:r>
          </a:p>
          <a:p>
            <a:pPr eaLnBrk="1" hangingPunct="1">
              <a:spcBef>
                <a:spcPct val="0"/>
              </a:spcBef>
              <a:buFontTx/>
              <a:buNone/>
            </a:pPr>
            <a:r>
              <a:rPr lang="cs-CZ" altLang="cs-CZ" sz="2800" b="1">
                <a:hlinkClick r:id="rId4"/>
              </a:rPr>
              <a:t>http://archiv.soc.cas.cz/</a:t>
            </a:r>
            <a:endParaRPr lang="cs-CZ" altLang="cs-CZ" sz="2800" b="1"/>
          </a:p>
          <a:p>
            <a:pPr eaLnBrk="1" hangingPunct="1">
              <a:spcBef>
                <a:spcPct val="0"/>
              </a:spcBef>
              <a:buFontTx/>
              <a:buNone/>
            </a:pPr>
            <a:endParaRPr lang="cs-CZ" altLang="cs-CZ" sz="2800" b="1"/>
          </a:p>
          <a:p>
            <a:pPr eaLnBrk="1" hangingPunct="1">
              <a:spcBef>
                <a:spcPct val="0"/>
              </a:spcBef>
              <a:buFontTx/>
              <a:buNone/>
            </a:pPr>
            <a:endParaRPr lang="cs-CZ" altLang="cs-CZ" sz="2800" b="1"/>
          </a:p>
        </p:txBody>
      </p:sp>
    </p:spTree>
    <p:extLst>
      <p:ext uri="{BB962C8B-B14F-4D97-AF65-F5344CB8AC3E}">
        <p14:creationId xmlns:p14="http://schemas.microsoft.com/office/powerpoint/2010/main" val="4156540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FCB65F-95CF-4269-ABB5-0C1CE0991430}"/>
              </a:ext>
            </a:extLst>
          </p:cNvPr>
          <p:cNvSpPr>
            <a:spLocks noGrp="1"/>
          </p:cNvSpPr>
          <p:nvPr>
            <p:ph type="ctrTitle"/>
          </p:nvPr>
        </p:nvSpPr>
        <p:spPr>
          <a:xfrm>
            <a:off x="1143000" y="2708920"/>
            <a:ext cx="6858000" cy="2387600"/>
          </a:xfrm>
        </p:spPr>
        <p:txBody>
          <a:bodyPr/>
          <a:lstStyle/>
          <a:p>
            <a:r>
              <a:rPr lang="cs-CZ" b="1" dirty="0"/>
              <a:t>Přehledová část:</a:t>
            </a:r>
            <a:br>
              <a:rPr lang="cs-CZ" dirty="0"/>
            </a:br>
            <a:r>
              <a:rPr lang="cs-CZ" dirty="0"/>
              <a:t>Vývoj porodnosti</a:t>
            </a:r>
          </a:p>
        </p:txBody>
      </p:sp>
    </p:spTree>
    <p:extLst>
      <p:ext uri="{BB962C8B-B14F-4D97-AF65-F5344CB8AC3E}">
        <p14:creationId xmlns:p14="http://schemas.microsoft.com/office/powerpoint/2010/main" val="35584258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a:extLst>
              <a:ext uri="{FF2B5EF4-FFF2-40B4-BE49-F238E27FC236}">
                <a16:creationId xmlns:a16="http://schemas.microsoft.com/office/drawing/2014/main" id="{F23D5362-4EF0-44BD-8A3C-393ED58328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71" y="133499"/>
            <a:ext cx="9260542" cy="6591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a:extLst>
              <a:ext uri="{FF2B5EF4-FFF2-40B4-BE49-F238E27FC236}">
                <a16:creationId xmlns:a16="http://schemas.microsoft.com/office/drawing/2014/main" id="{A77018D6-2554-4AE1-B10D-5429207B4526}"/>
              </a:ext>
            </a:extLst>
          </p:cNvPr>
          <p:cNvSpPr txBox="1"/>
          <p:nvPr/>
        </p:nvSpPr>
        <p:spPr>
          <a:xfrm>
            <a:off x="1014551" y="6482318"/>
            <a:ext cx="3557449" cy="369332"/>
          </a:xfrm>
          <a:prstGeom prst="rect">
            <a:avLst/>
          </a:prstGeom>
          <a:noFill/>
        </p:spPr>
        <p:txBody>
          <a:bodyPr wrap="none" rtlCol="0">
            <a:spAutoFit/>
          </a:bodyPr>
          <a:lstStyle/>
          <a:p>
            <a:r>
              <a:rPr lang="cs-CZ" dirty="0"/>
              <a:t>Z dat ČSÚ zpracoval A. </a:t>
            </a:r>
            <a:r>
              <a:rPr lang="cs-CZ" dirty="0" err="1"/>
              <a:t>Burjanek</a:t>
            </a:r>
            <a:endParaRPr lang="cs-CZ"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a:extLst>
              <a:ext uri="{FF2B5EF4-FFF2-40B4-BE49-F238E27FC236}">
                <a16:creationId xmlns:a16="http://schemas.microsoft.com/office/drawing/2014/main" id="{E65AE25E-EF07-4E0B-9486-923E93CFA1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6678"/>
            <a:ext cx="9137650" cy="659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véPole 3">
            <a:extLst>
              <a:ext uri="{FF2B5EF4-FFF2-40B4-BE49-F238E27FC236}">
                <a16:creationId xmlns:a16="http://schemas.microsoft.com/office/drawing/2014/main" id="{A3A68FD4-3CF2-489D-8013-6DBD18E43574}"/>
              </a:ext>
            </a:extLst>
          </p:cNvPr>
          <p:cNvSpPr txBox="1"/>
          <p:nvPr/>
        </p:nvSpPr>
        <p:spPr>
          <a:xfrm>
            <a:off x="1014551" y="6482318"/>
            <a:ext cx="3557449" cy="369332"/>
          </a:xfrm>
          <a:prstGeom prst="rect">
            <a:avLst/>
          </a:prstGeom>
          <a:noFill/>
        </p:spPr>
        <p:txBody>
          <a:bodyPr wrap="none" rtlCol="0">
            <a:spAutoFit/>
          </a:bodyPr>
          <a:lstStyle/>
          <a:p>
            <a:r>
              <a:rPr lang="cs-CZ" dirty="0"/>
              <a:t>Z dat ČSÚ zpracoval A. </a:t>
            </a:r>
            <a:r>
              <a:rPr lang="cs-CZ" dirty="0" err="1"/>
              <a:t>Burjanek</a:t>
            </a:r>
            <a:endParaRPr lang="cs-CZ"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78A1162E-B40F-46BE-9799-0D5C0876DD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0"/>
            <a:ext cx="633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ovéPole 2">
            <a:extLst>
              <a:ext uri="{FF2B5EF4-FFF2-40B4-BE49-F238E27FC236}">
                <a16:creationId xmlns:a16="http://schemas.microsoft.com/office/drawing/2014/main" id="{A646126F-D7B1-4171-8915-9068339FB7E9}"/>
              </a:ext>
            </a:extLst>
          </p:cNvPr>
          <p:cNvSpPr txBox="1"/>
          <p:nvPr/>
        </p:nvSpPr>
        <p:spPr>
          <a:xfrm>
            <a:off x="5724128" y="6525344"/>
            <a:ext cx="3557449" cy="369332"/>
          </a:xfrm>
          <a:prstGeom prst="rect">
            <a:avLst/>
          </a:prstGeom>
          <a:noFill/>
        </p:spPr>
        <p:txBody>
          <a:bodyPr wrap="none" rtlCol="0">
            <a:spAutoFit/>
          </a:bodyPr>
          <a:lstStyle/>
          <a:p>
            <a:r>
              <a:rPr lang="cs-CZ" dirty="0"/>
              <a:t>Z dat ČSÚ zpracoval A. </a:t>
            </a:r>
            <a:r>
              <a:rPr lang="cs-CZ" dirty="0" err="1"/>
              <a:t>Burjanek</a:t>
            </a:r>
            <a:endParaRPr lang="cs-CZ"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8">
            <a:extLst>
              <a:ext uri="{FF2B5EF4-FFF2-40B4-BE49-F238E27FC236}">
                <a16:creationId xmlns:a16="http://schemas.microsoft.com/office/drawing/2014/main" id="{8E1D4855-8F1C-4D5C-8072-AD4D427E7F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913"/>
            <a:ext cx="9144000" cy="629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ovéPole 2">
            <a:extLst>
              <a:ext uri="{FF2B5EF4-FFF2-40B4-BE49-F238E27FC236}">
                <a16:creationId xmlns:a16="http://schemas.microsoft.com/office/drawing/2014/main" id="{B6450DFB-9BA5-49FC-8988-02F69F628DB9}"/>
              </a:ext>
            </a:extLst>
          </p:cNvPr>
          <p:cNvSpPr txBox="1"/>
          <p:nvPr/>
        </p:nvSpPr>
        <p:spPr>
          <a:xfrm>
            <a:off x="1014551" y="6482318"/>
            <a:ext cx="3557449" cy="369332"/>
          </a:xfrm>
          <a:prstGeom prst="rect">
            <a:avLst/>
          </a:prstGeom>
          <a:noFill/>
        </p:spPr>
        <p:txBody>
          <a:bodyPr wrap="none" rtlCol="0">
            <a:spAutoFit/>
          </a:bodyPr>
          <a:lstStyle/>
          <a:p>
            <a:r>
              <a:rPr lang="cs-CZ" dirty="0"/>
              <a:t>Z dat ČSÚ zpracoval A. </a:t>
            </a:r>
            <a:r>
              <a:rPr lang="cs-CZ" dirty="0" err="1"/>
              <a:t>Burjanek</a:t>
            </a:r>
            <a:endParaRPr lang="cs-CZ"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7">
            <a:extLst>
              <a:ext uri="{FF2B5EF4-FFF2-40B4-BE49-F238E27FC236}">
                <a16:creationId xmlns:a16="http://schemas.microsoft.com/office/drawing/2014/main" id="{6BDFC7C8-DAA9-4A45-B500-60F50691B2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844824"/>
            <a:ext cx="6089595" cy="4188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ovéPole 2">
            <a:extLst>
              <a:ext uri="{FF2B5EF4-FFF2-40B4-BE49-F238E27FC236}">
                <a16:creationId xmlns:a16="http://schemas.microsoft.com/office/drawing/2014/main" id="{2A8D3DB2-44D0-40F4-8D11-11DA1BEF9BA6}"/>
              </a:ext>
            </a:extLst>
          </p:cNvPr>
          <p:cNvSpPr txBox="1"/>
          <p:nvPr/>
        </p:nvSpPr>
        <p:spPr>
          <a:xfrm>
            <a:off x="1014551" y="6482318"/>
            <a:ext cx="3557449" cy="369332"/>
          </a:xfrm>
          <a:prstGeom prst="rect">
            <a:avLst/>
          </a:prstGeom>
          <a:noFill/>
        </p:spPr>
        <p:txBody>
          <a:bodyPr wrap="none" rtlCol="0">
            <a:spAutoFit/>
          </a:bodyPr>
          <a:lstStyle/>
          <a:p>
            <a:r>
              <a:rPr lang="cs-CZ" dirty="0"/>
              <a:t>Z dat ČSÚ zpracoval A. </a:t>
            </a:r>
            <a:r>
              <a:rPr lang="cs-CZ" dirty="0" err="1"/>
              <a:t>Burjanek</a:t>
            </a:r>
            <a:endParaRPr lang="cs-CZ" dirty="0"/>
          </a:p>
        </p:txBody>
      </p:sp>
      <p:pic>
        <p:nvPicPr>
          <p:cNvPr id="5" name="Picture 2" descr="http://www.demografie.info/user/img/graf_up_1109937227.gif">
            <a:extLst>
              <a:ext uri="{FF2B5EF4-FFF2-40B4-BE49-F238E27FC236}">
                <a16:creationId xmlns:a16="http://schemas.microsoft.com/office/drawing/2014/main" id="{2345FDB4-7B1A-4647-A47F-270DBC4428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489638"/>
            <a:ext cx="4788879" cy="3096344"/>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a:extLst>
              <a:ext uri="{FF2B5EF4-FFF2-40B4-BE49-F238E27FC236}">
                <a16:creationId xmlns:a16="http://schemas.microsoft.com/office/drawing/2014/main" id="{19F1E578-A238-43EF-A4F0-CD32E83D00C1}"/>
              </a:ext>
            </a:extLst>
          </p:cNvPr>
          <p:cNvSpPr/>
          <p:nvPr/>
        </p:nvSpPr>
        <p:spPr>
          <a:xfrm>
            <a:off x="5868144" y="3789040"/>
            <a:ext cx="3168352" cy="738664"/>
          </a:xfrm>
          <a:prstGeom prst="rect">
            <a:avLst/>
          </a:prstGeom>
        </p:spPr>
        <p:txBody>
          <a:bodyPr wrap="square">
            <a:spAutoFit/>
          </a:bodyPr>
          <a:lstStyle/>
          <a:p>
            <a:r>
              <a:rPr lang="cs-CZ" sz="1400" dirty="0"/>
              <a:t>Převzato z:</a:t>
            </a:r>
          </a:p>
          <a:p>
            <a:r>
              <a:rPr lang="cs-CZ" sz="1400" dirty="0"/>
              <a:t>http://www.demografie.info/?cz_potratovosthistorie=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Výsledek obrázku pro move in with partner average age">
            <a:extLst>
              <a:ext uri="{FF2B5EF4-FFF2-40B4-BE49-F238E27FC236}">
                <a16:creationId xmlns:a16="http://schemas.microsoft.com/office/drawing/2014/main" id="{C44214AB-C645-4D5D-A2C6-E5A7CC8F21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0"/>
            <a:ext cx="812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Zástupný symbol pro číslo snímku 1">
            <a:extLst>
              <a:ext uri="{FF2B5EF4-FFF2-40B4-BE49-F238E27FC236}">
                <a16:creationId xmlns:a16="http://schemas.microsoft.com/office/drawing/2014/main" id="{9CF53D99-84A6-4E35-A439-5203DD48ED32}"/>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D236B80-7BA8-4B3D-A5CE-A7E0FD0ACFA6}" type="slidenum">
              <a:rPr lang="cs-CZ" altLang="cs-CZ" sz="1400" smtClean="0"/>
              <a:pPr>
                <a:spcBef>
                  <a:spcPct val="0"/>
                </a:spcBef>
                <a:buFontTx/>
                <a:buNone/>
              </a:pPr>
              <a:t>6</a:t>
            </a:fld>
            <a:endParaRPr lang="cs-CZ" altLang="cs-CZ" sz="140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5D9BBFD5-7428-4ADA-AE09-53EC243C4F17}"/>
              </a:ext>
            </a:extLst>
          </p:cNvPr>
          <p:cNvPicPr>
            <a:picLocks noChangeAspect="1"/>
          </p:cNvPicPr>
          <p:nvPr/>
        </p:nvPicPr>
        <p:blipFill>
          <a:blip r:embed="rId2"/>
          <a:stretch>
            <a:fillRect/>
          </a:stretch>
        </p:blipFill>
        <p:spPr>
          <a:xfrm>
            <a:off x="251520" y="116632"/>
            <a:ext cx="3096344" cy="4843497"/>
          </a:xfrm>
          <a:prstGeom prst="rect">
            <a:avLst/>
          </a:prstGeom>
        </p:spPr>
      </p:pic>
      <p:sp>
        <p:nvSpPr>
          <p:cNvPr id="5" name="TextovéPole 4">
            <a:extLst>
              <a:ext uri="{FF2B5EF4-FFF2-40B4-BE49-F238E27FC236}">
                <a16:creationId xmlns:a16="http://schemas.microsoft.com/office/drawing/2014/main" id="{837EF175-9E77-4113-8EBF-EFA3075BF4CB}"/>
              </a:ext>
            </a:extLst>
          </p:cNvPr>
          <p:cNvSpPr txBox="1"/>
          <p:nvPr/>
        </p:nvSpPr>
        <p:spPr>
          <a:xfrm>
            <a:off x="3491880" y="548680"/>
            <a:ext cx="5184575" cy="3139321"/>
          </a:xfrm>
          <a:prstGeom prst="rect">
            <a:avLst/>
          </a:prstGeom>
          <a:noFill/>
        </p:spPr>
        <p:txBody>
          <a:bodyPr wrap="square" rtlCol="0">
            <a:spAutoFit/>
          </a:bodyPr>
          <a:lstStyle/>
          <a:p>
            <a:r>
              <a:rPr lang="cs-CZ" dirty="0"/>
              <a:t>Hamplová, Dana, </a:t>
            </a:r>
            <a:r>
              <a:rPr lang="cs-CZ" dirty="0" err="1"/>
              <a:t>Katrňák</a:t>
            </a:r>
            <a:r>
              <a:rPr lang="cs-CZ" dirty="0"/>
              <a:t>, Tomáš (</a:t>
            </a:r>
            <a:r>
              <a:rPr lang="cs-CZ" dirty="0" err="1"/>
              <a:t>eds</a:t>
            </a:r>
            <a:r>
              <a:rPr lang="cs-CZ" dirty="0"/>
              <a:t>.). 2018. </a:t>
            </a:r>
            <a:r>
              <a:rPr lang="cs-CZ" i="1" dirty="0"/>
              <a:t>Na vzdělání záleží.</a:t>
            </a:r>
            <a:r>
              <a:rPr lang="cs-CZ" dirty="0"/>
              <a:t> Jak vzdělanostní rozdíly ovlivňují osudy lidí v české společnosti. Brno: Centrum pro studium demokracie a kultury. 228 s. ISBN 978-80-7325-457-5.</a:t>
            </a:r>
          </a:p>
          <a:p>
            <a:endParaRPr lang="cs-CZ" dirty="0"/>
          </a:p>
          <a:p>
            <a:endParaRPr lang="cs-CZ" dirty="0"/>
          </a:p>
          <a:p>
            <a:r>
              <a:rPr lang="cs-CZ" dirty="0"/>
              <a:t>Následující příklady analýz pocházejí z kapitoly:</a:t>
            </a:r>
          </a:p>
          <a:p>
            <a:endParaRPr lang="cs-CZ" dirty="0"/>
          </a:p>
          <a:p>
            <a:r>
              <a:rPr lang="cs-CZ" dirty="0"/>
              <a:t>6. Vzdělání a rodičovství</a:t>
            </a:r>
          </a:p>
        </p:txBody>
      </p:sp>
      <p:pic>
        <p:nvPicPr>
          <p:cNvPr id="2050" name="Picture 2" descr="VÃ½sledek obrÃ¡zku pro rodiÄovskÃ© drÃ¡hy">
            <a:extLst>
              <a:ext uri="{FF2B5EF4-FFF2-40B4-BE49-F238E27FC236}">
                <a16:creationId xmlns:a16="http://schemas.microsoft.com/office/drawing/2014/main" id="{9ACE9D66-D074-4494-AB05-0F8644BF3E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9480" y="4451562"/>
            <a:ext cx="1710902" cy="2406774"/>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E5E4D5A6-E5C7-4E40-A755-C1022806C72E}"/>
              </a:ext>
            </a:extLst>
          </p:cNvPr>
          <p:cNvSpPr txBox="1"/>
          <p:nvPr/>
        </p:nvSpPr>
        <p:spPr>
          <a:xfrm>
            <a:off x="5940152" y="5517232"/>
            <a:ext cx="2880317" cy="646331"/>
          </a:xfrm>
          <a:prstGeom prst="rect">
            <a:avLst/>
          </a:prstGeom>
          <a:noFill/>
        </p:spPr>
        <p:txBody>
          <a:bodyPr wrap="square" rtlCol="0">
            <a:spAutoFit/>
          </a:bodyPr>
          <a:lstStyle/>
          <a:p>
            <a:r>
              <a:rPr lang="cs-CZ" dirty="0"/>
              <a:t>...starší, ale rozsáhlejší analýzy najdete zde</a:t>
            </a:r>
          </a:p>
        </p:txBody>
      </p:sp>
    </p:spTree>
    <p:extLst>
      <p:ext uri="{BB962C8B-B14F-4D97-AF65-F5344CB8AC3E}">
        <p14:creationId xmlns:p14="http://schemas.microsoft.com/office/powerpoint/2010/main" val="31429520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E075E482-BABE-4494-A568-79A662111C3D}"/>
              </a:ext>
            </a:extLst>
          </p:cNvPr>
          <p:cNvSpPr>
            <a:spLocks noChangeArrowheads="1"/>
          </p:cNvSpPr>
          <p:nvPr/>
        </p:nvSpPr>
        <p:spPr bwMode="auto">
          <a:xfrm>
            <a:off x="511175" y="44450"/>
            <a:ext cx="8121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b="1"/>
              <a:t>Průměrný věk matek při prvním porodu podle vzdělání a rodinného stavu</a:t>
            </a:r>
          </a:p>
        </p:txBody>
      </p:sp>
      <p:pic>
        <p:nvPicPr>
          <p:cNvPr id="8195" name="Obrázek 5">
            <a:extLst>
              <a:ext uri="{FF2B5EF4-FFF2-40B4-BE49-F238E27FC236}">
                <a16:creationId xmlns:a16="http://schemas.microsoft.com/office/drawing/2014/main" id="{375B5B51-3C80-4BBD-B8BB-A5C44CDB5A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476250"/>
            <a:ext cx="9288463"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Obrázek 4">
            <a:extLst>
              <a:ext uri="{FF2B5EF4-FFF2-40B4-BE49-F238E27FC236}">
                <a16:creationId xmlns:a16="http://schemas.microsoft.com/office/drawing/2014/main" id="{2FCA1491-F2AB-4D8E-B074-701B771D4D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475" y="584200"/>
            <a:ext cx="8775700" cy="625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Obrázek 3">
            <a:extLst>
              <a:ext uri="{FF2B5EF4-FFF2-40B4-BE49-F238E27FC236}">
                <a16:creationId xmlns:a16="http://schemas.microsoft.com/office/drawing/2014/main" id="{CFFEC29D-FE01-4F1F-A7C4-3FFEAD73AF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844675"/>
            <a:ext cx="91440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Obdélník 4">
            <a:extLst>
              <a:ext uri="{FF2B5EF4-FFF2-40B4-BE49-F238E27FC236}">
                <a16:creationId xmlns:a16="http://schemas.microsoft.com/office/drawing/2014/main" id="{F5DBD4E3-3D75-459D-894B-EC239D9AC831}"/>
              </a:ext>
            </a:extLst>
          </p:cNvPr>
          <p:cNvSpPr>
            <a:spLocks noChangeArrowheads="1"/>
          </p:cNvSpPr>
          <p:nvPr/>
        </p:nvSpPr>
        <p:spPr bwMode="auto">
          <a:xfrm>
            <a:off x="539750" y="6021388"/>
            <a:ext cx="7272338"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50000"/>
              </a:lnSpc>
              <a:spcAft>
                <a:spcPts val="800"/>
              </a:spcAft>
            </a:pPr>
            <a:r>
              <a:rPr lang="cs-CZ" altLang="cs-CZ">
                <a:latin typeface="Calibri" panose="020F0502020204030204" pitchFamily="34" charset="0"/>
                <a:ea typeface="Calibri" panose="020F0502020204030204" pitchFamily="34" charset="0"/>
                <a:cs typeface="Times New Roman" panose="02020603050405020304" pitchFamily="18" charset="0"/>
              </a:rPr>
              <a:t>* procento žen, které měly své první dítě v daném věku </a:t>
            </a:r>
            <a:endParaRPr lang="cs-CZ" altLang="cs-CZ" sz="2400">
              <a:latin typeface="Calibri" panose="020F0502020204030204" pitchFamily="34" charset="0"/>
              <a:ea typeface="Calibri" panose="020F0502020204030204" pitchFamily="34" charset="0"/>
              <a:cs typeface="Times New Roman" panose="02020603050405020304" pitchFamily="18" charset="0"/>
            </a:endParaRPr>
          </a:p>
        </p:txBody>
      </p:sp>
      <p:sp>
        <p:nvSpPr>
          <p:cNvPr id="10244" name="Obdélník 5">
            <a:extLst>
              <a:ext uri="{FF2B5EF4-FFF2-40B4-BE49-F238E27FC236}">
                <a16:creationId xmlns:a16="http://schemas.microsoft.com/office/drawing/2014/main" id="{6EF3CE6B-72B2-4DFF-B6D2-30FDB96EFED2}"/>
              </a:ext>
            </a:extLst>
          </p:cNvPr>
          <p:cNvSpPr>
            <a:spLocks noChangeArrowheads="1"/>
          </p:cNvSpPr>
          <p:nvPr/>
        </p:nvSpPr>
        <p:spPr bwMode="auto">
          <a:xfrm>
            <a:off x="468313" y="334963"/>
            <a:ext cx="79914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b="1"/>
              <a:t>Rozmanitost životních drah – rozptyl v časování vstupu do rodičovství</a:t>
            </a:r>
          </a:p>
          <a:p>
            <a:pPr eaLnBrk="1" hangingPunct="1"/>
            <a:endParaRPr lang="cs-CZ" altLang="cs-CZ" b="1"/>
          </a:p>
          <a:p>
            <a:pPr eaLnBrk="1" hangingPunct="1"/>
            <a:r>
              <a:rPr lang="cs-CZ" altLang="cs-CZ" b="1"/>
              <a:t>(nejvýraznější proměna u sekundárního vzdělání – srov. s průměrným věkem)</a:t>
            </a:r>
          </a:p>
          <a:p>
            <a:pPr eaLnBrk="1" hangingPunct="1"/>
            <a:endParaRPr lang="cs-CZ" altLang="cs-CZ" b="1"/>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413FFD79-4D5E-44B3-B8A9-BABC10F3A8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555625"/>
            <a:ext cx="10164763" cy="630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a:extLst>
              <a:ext uri="{FF2B5EF4-FFF2-40B4-BE49-F238E27FC236}">
                <a16:creationId xmlns:a16="http://schemas.microsoft.com/office/drawing/2014/main" id="{E3C0D3C2-EE97-4B0B-9E54-CCF169578280}"/>
              </a:ext>
            </a:extLst>
          </p:cNvPr>
          <p:cNvSpPr>
            <a:spLocks noChangeArrowheads="1"/>
          </p:cNvSpPr>
          <p:nvPr/>
        </p:nvSpPr>
        <p:spPr bwMode="auto">
          <a:xfrm>
            <a:off x="568325" y="188913"/>
            <a:ext cx="800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b="1"/>
              <a:t>Průměrný věk otců při prvním porodu podle vzdělání a rodinného stavu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a:extLst>
              <a:ext uri="{FF2B5EF4-FFF2-40B4-BE49-F238E27FC236}">
                <a16:creationId xmlns:a16="http://schemas.microsoft.com/office/drawing/2014/main" id="{F13760D0-83F7-4000-A785-DB2F1AAF18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052513"/>
            <a:ext cx="3244850"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6">
            <a:extLst>
              <a:ext uri="{FF2B5EF4-FFF2-40B4-BE49-F238E27FC236}">
                <a16:creationId xmlns:a16="http://schemas.microsoft.com/office/drawing/2014/main" id="{D5F3DFC6-E803-49CF-9B50-3B0B1E82E855}"/>
              </a:ext>
            </a:extLst>
          </p:cNvPr>
          <p:cNvSpPr>
            <a:spLocks noChangeArrowheads="1"/>
          </p:cNvSpPr>
          <p:nvPr/>
        </p:nvSpPr>
        <p:spPr bwMode="auto">
          <a:xfrm>
            <a:off x="209550" y="549275"/>
            <a:ext cx="8934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a:t>Podíly porodů mimo manželství podle vzdělání matky, rodinného stavu a pořadí dítěte </a:t>
            </a:r>
          </a:p>
        </p:txBody>
      </p:sp>
      <p:pic>
        <p:nvPicPr>
          <p:cNvPr id="13316" name="Obrázek 6">
            <a:extLst>
              <a:ext uri="{FF2B5EF4-FFF2-40B4-BE49-F238E27FC236}">
                <a16:creationId xmlns:a16="http://schemas.microsoft.com/office/drawing/2014/main" id="{04123935-1A8D-4768-9EC2-B2DCEB63F5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8700" y="1052513"/>
            <a:ext cx="5035550"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a:extLst>
              <a:ext uri="{FF2B5EF4-FFF2-40B4-BE49-F238E27FC236}">
                <a16:creationId xmlns:a16="http://schemas.microsoft.com/office/drawing/2014/main" id="{A4473AB8-B44A-4BB0-AC81-2983BC517277}"/>
              </a:ext>
            </a:extLst>
          </p:cNvPr>
          <p:cNvSpPr>
            <a:spLocks noChangeArrowheads="1"/>
          </p:cNvSpPr>
          <p:nvPr/>
        </p:nvSpPr>
        <p:spPr bwMode="auto">
          <a:xfrm>
            <a:off x="395288" y="115888"/>
            <a:ext cx="7943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a:t>Obrácené křivky přežití: narození druhého dítěte podle vzdělání a rodinného </a:t>
            </a:r>
          </a:p>
          <a:p>
            <a:pPr eaLnBrk="1" hangingPunct="1"/>
            <a:r>
              <a:rPr lang="cs-CZ" altLang="cs-CZ"/>
              <a:t>stavu matek – kohorta prvorodiček 1993 2001 a 2009</a:t>
            </a:r>
          </a:p>
        </p:txBody>
      </p:sp>
      <p:pic>
        <p:nvPicPr>
          <p:cNvPr id="15363" name="Obrázek 1">
            <a:extLst>
              <a:ext uri="{FF2B5EF4-FFF2-40B4-BE49-F238E27FC236}">
                <a16:creationId xmlns:a16="http://schemas.microsoft.com/office/drawing/2014/main" id="{354CD2C3-5FFA-4E00-AE1A-B0D15E0814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513" y="779463"/>
            <a:ext cx="7639050" cy="618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Nadpis 1">
            <a:extLst>
              <a:ext uri="{FF2B5EF4-FFF2-40B4-BE49-F238E27FC236}">
                <a16:creationId xmlns:a16="http://schemas.microsoft.com/office/drawing/2014/main" id="{ABB3912D-F77A-48B3-9713-707DEC14478A}"/>
              </a:ext>
            </a:extLst>
          </p:cNvPr>
          <p:cNvSpPr>
            <a:spLocks noGrp="1" noChangeArrowheads="1"/>
          </p:cNvSpPr>
          <p:nvPr>
            <p:ph type="title"/>
          </p:nvPr>
        </p:nvSpPr>
        <p:spPr/>
        <p:txBody>
          <a:bodyPr/>
          <a:lstStyle/>
          <a:p>
            <a:endParaRPr lang="cs-CZ" altLang="cs-CZ"/>
          </a:p>
        </p:txBody>
      </p:sp>
      <p:sp>
        <p:nvSpPr>
          <p:cNvPr id="13315" name="Zástupný symbol pro obsah 2">
            <a:extLst>
              <a:ext uri="{FF2B5EF4-FFF2-40B4-BE49-F238E27FC236}">
                <a16:creationId xmlns:a16="http://schemas.microsoft.com/office/drawing/2014/main" id="{686563C3-B224-4997-8B9C-7D021C087A5F}"/>
              </a:ext>
            </a:extLst>
          </p:cNvPr>
          <p:cNvSpPr>
            <a:spLocks noGrp="1" noChangeArrowheads="1"/>
          </p:cNvSpPr>
          <p:nvPr>
            <p:ph idx="1"/>
          </p:nvPr>
        </p:nvSpPr>
        <p:spPr/>
        <p:txBody>
          <a:bodyPr/>
          <a:lstStyle/>
          <a:p>
            <a:endParaRPr lang="cs-CZ" altLang="cs-CZ"/>
          </a:p>
        </p:txBody>
      </p:sp>
      <p:pic>
        <p:nvPicPr>
          <p:cNvPr id="4" name="Picture 2" descr="Související obrázek">
            <a:extLst>
              <a:ext uri="{FF2B5EF4-FFF2-40B4-BE49-F238E27FC236}">
                <a16:creationId xmlns:a16="http://schemas.microsoft.com/office/drawing/2014/main" id="{30C60C44-A822-473C-B6AB-71250B682EA5}"/>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4000" y="0"/>
            <a:ext cx="8634413" cy="6858000"/>
          </a:xfrm>
          <a:prstGeom prst="rect">
            <a:avLst/>
          </a:prstGeom>
          <a:noFill/>
          <a:extLst>
            <a:ext uri="{909E8E84-426E-40DD-AFC4-6F175D3DCCD1}">
              <a14:hiddenFill xmlns:a14="http://schemas.microsoft.com/office/drawing/2010/main">
                <a:solidFill>
                  <a:srgbClr val="FFFFFF"/>
                </a:solidFill>
              </a14:hiddenFill>
            </a:ext>
          </a:extLst>
        </p:spPr>
      </p:pic>
      <p:sp>
        <p:nvSpPr>
          <p:cNvPr id="13317" name="Zástupný symbol pro číslo snímku 1">
            <a:extLst>
              <a:ext uri="{FF2B5EF4-FFF2-40B4-BE49-F238E27FC236}">
                <a16:creationId xmlns:a16="http://schemas.microsoft.com/office/drawing/2014/main" id="{201F9BC4-0E70-4758-BA9A-AF5151DD0E2D}"/>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8F47999-1D07-48C3-8DAA-1E47FF2C9C22}" type="slidenum">
              <a:rPr lang="cs-CZ" altLang="cs-CZ" sz="1400" smtClean="0"/>
              <a:pPr>
                <a:spcBef>
                  <a:spcPct val="0"/>
                </a:spcBef>
                <a:buFontTx/>
                <a:buNone/>
              </a:pPr>
              <a:t>7</a:t>
            </a:fld>
            <a:endParaRPr lang="cs-CZ" altLang="cs-CZ" sz="14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596AD42A-DCCB-49D8-A509-11E74C994FAB}"/>
              </a:ext>
            </a:extLst>
          </p:cNvPr>
          <p:cNvSpPr>
            <a:spLocks noChangeArrowheads="1"/>
          </p:cNvSpPr>
          <p:nvPr/>
        </p:nvSpPr>
        <p:spPr bwMode="auto">
          <a:xfrm>
            <a:off x="0" y="0"/>
            <a:ext cx="9144000" cy="908050"/>
          </a:xfrm>
          <a:prstGeom prst="rect">
            <a:avLst/>
          </a:prstGeom>
          <a:solidFill>
            <a:schemeClr val="accent6">
              <a:lumMod val="40000"/>
              <a:lumOff val="60000"/>
              <a:alpha val="75000"/>
            </a:schemeClr>
          </a:solidFill>
          <a:ln>
            <a:noFill/>
          </a:ln>
          <a:effectLst/>
        </p:spPr>
        <p:txBody>
          <a:bodyPr wrap="none" anchor="ctr"/>
          <a:lstStyle/>
          <a:p>
            <a:pPr eaLnBrk="1" hangingPunct="1">
              <a:defRPr/>
            </a:pPr>
            <a:endParaRPr lang="cs-CZ" dirty="0"/>
          </a:p>
        </p:txBody>
      </p:sp>
      <p:sp>
        <p:nvSpPr>
          <p:cNvPr id="18435" name="Text Box 3">
            <a:extLst>
              <a:ext uri="{FF2B5EF4-FFF2-40B4-BE49-F238E27FC236}">
                <a16:creationId xmlns:a16="http://schemas.microsoft.com/office/drawing/2014/main" id="{915CB6E7-BEA5-4E56-8ACA-63BDADF47C43}"/>
              </a:ext>
            </a:extLst>
          </p:cNvPr>
          <p:cNvSpPr txBox="1">
            <a:spLocks noChangeArrowheads="1"/>
          </p:cNvSpPr>
          <p:nvPr/>
        </p:nvSpPr>
        <p:spPr bwMode="auto">
          <a:xfrm>
            <a:off x="900113" y="0"/>
            <a:ext cx="7343775"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4400" b="1">
                <a:latin typeface="Calibri" panose="020F0502020204030204" pitchFamily="34" charset="0"/>
                <a:cs typeface="Calibri" panose="020F0502020204030204" pitchFamily="34" charset="0"/>
              </a:rPr>
              <a:t>Ad 2: pořadí a vzájemná pozice</a:t>
            </a:r>
            <a:endParaRPr lang="cs-CZ" altLang="cs-CZ" sz="2800" b="1"/>
          </a:p>
        </p:txBody>
      </p:sp>
      <p:sp>
        <p:nvSpPr>
          <p:cNvPr id="18436" name="Text Box 5">
            <a:extLst>
              <a:ext uri="{FF2B5EF4-FFF2-40B4-BE49-F238E27FC236}">
                <a16:creationId xmlns:a16="http://schemas.microsoft.com/office/drawing/2014/main" id="{C6C1411E-B618-4553-95BE-2085B6E9AE57}"/>
              </a:ext>
            </a:extLst>
          </p:cNvPr>
          <p:cNvSpPr txBox="1">
            <a:spLocks noChangeArrowheads="1"/>
          </p:cNvSpPr>
          <p:nvPr/>
        </p:nvSpPr>
        <p:spPr bwMode="auto">
          <a:xfrm>
            <a:off x="539750" y="2133600"/>
            <a:ext cx="1841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2000" b="1">
              <a:latin typeface="Tahoma" panose="020B0604030504040204" pitchFamily="34" charset="0"/>
            </a:endParaRPr>
          </a:p>
        </p:txBody>
      </p:sp>
      <p:sp>
        <p:nvSpPr>
          <p:cNvPr id="18437" name="Obdélník 1">
            <a:extLst>
              <a:ext uri="{FF2B5EF4-FFF2-40B4-BE49-F238E27FC236}">
                <a16:creationId xmlns:a16="http://schemas.microsoft.com/office/drawing/2014/main" id="{70D9277D-0350-4C71-A677-CB365ED5F453}"/>
              </a:ext>
            </a:extLst>
          </p:cNvPr>
          <p:cNvSpPr>
            <a:spLocks noChangeArrowheads="1"/>
          </p:cNvSpPr>
          <p:nvPr/>
        </p:nvSpPr>
        <p:spPr bwMode="auto">
          <a:xfrm>
            <a:off x="723900" y="1389063"/>
            <a:ext cx="788035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b="1">
                <a:latin typeface="Calibri" panose="020F0502020204030204" pitchFamily="34" charset="0"/>
                <a:cs typeface="Calibri" panose="020F0502020204030204" pitchFamily="34" charset="0"/>
              </a:rPr>
              <a:t>Zatímco v dřívější době byly tranzice spojené se vstupem do dospělosti v jednom „balíku“, nyní se rozpojují.</a:t>
            </a:r>
          </a:p>
          <a:p>
            <a:pPr eaLnBrk="1" hangingPunct="1">
              <a:spcBef>
                <a:spcPct val="0"/>
              </a:spcBef>
              <a:buFontTx/>
              <a:buNone/>
            </a:pPr>
            <a:endParaRPr lang="cs-CZ" altLang="cs-CZ" sz="1800" b="1" i="1">
              <a:latin typeface="Calibri" panose="020F0502020204030204" pitchFamily="34" charset="0"/>
              <a:cs typeface="Calibri" panose="020F0502020204030204" pitchFamily="34" charset="0"/>
            </a:endParaRPr>
          </a:p>
          <a:p>
            <a:pPr eaLnBrk="1" hangingPunct="1">
              <a:spcBef>
                <a:spcPct val="0"/>
              </a:spcBef>
              <a:buFontTx/>
              <a:buNone/>
            </a:pPr>
            <a:endParaRPr lang="cs-CZ" altLang="cs-CZ" sz="1800" b="1" i="1">
              <a:latin typeface="Calibri" panose="020F0502020204030204" pitchFamily="34" charset="0"/>
              <a:cs typeface="Calibri" panose="020F0502020204030204" pitchFamily="34" charset="0"/>
            </a:endParaRPr>
          </a:p>
          <a:p>
            <a:pPr eaLnBrk="1" hangingPunct="1">
              <a:spcBef>
                <a:spcPct val="0"/>
              </a:spcBef>
              <a:buFontTx/>
              <a:buNone/>
            </a:pPr>
            <a:r>
              <a:rPr lang="cs-CZ" altLang="cs-CZ" sz="1800" b="1" i="1">
                <a:latin typeface="Calibri" panose="020F0502020204030204" pitchFamily="34" charset="0"/>
                <a:cs typeface="Calibri" panose="020F0502020204030204" pitchFamily="34" charset="0"/>
              </a:rPr>
              <a:t>1980:</a:t>
            </a:r>
          </a:p>
          <a:p>
            <a:pPr eaLnBrk="1" hangingPunct="1">
              <a:spcBef>
                <a:spcPct val="0"/>
              </a:spcBef>
              <a:buFontTx/>
              <a:buNone/>
            </a:pPr>
            <a:endParaRPr lang="cs-CZ" altLang="cs-CZ" sz="1800" b="1" i="1">
              <a:latin typeface="Calibri" panose="020F0502020204030204" pitchFamily="34" charset="0"/>
              <a:cs typeface="Calibri" panose="020F0502020204030204" pitchFamily="34" charset="0"/>
            </a:endParaRPr>
          </a:p>
          <a:p>
            <a:pPr eaLnBrk="1" hangingPunct="1">
              <a:spcBef>
                <a:spcPct val="0"/>
              </a:spcBef>
              <a:buFontTx/>
              <a:buNone/>
            </a:pPr>
            <a:r>
              <a:rPr lang="cs-CZ" altLang="cs-CZ" sz="1800" b="1" i="1">
                <a:latin typeface="Calibri" panose="020F0502020204030204" pitchFamily="34" charset="0"/>
                <a:cs typeface="Calibri" panose="020F0502020204030204" pitchFamily="34" charset="0"/>
              </a:rPr>
              <a:t>Konec studia + zaměstnání + početí dítěte + sňatek + stěhování od rodičů</a:t>
            </a:r>
          </a:p>
          <a:p>
            <a:pPr eaLnBrk="1" hangingPunct="1">
              <a:spcBef>
                <a:spcPct val="0"/>
              </a:spcBef>
              <a:buFontTx/>
              <a:buNone/>
            </a:pPr>
            <a:endParaRPr lang="cs-CZ" altLang="cs-CZ" sz="1800" b="1" i="1">
              <a:latin typeface="Calibri" panose="020F0502020204030204" pitchFamily="34" charset="0"/>
              <a:cs typeface="Calibri" panose="020F0502020204030204" pitchFamily="34" charset="0"/>
            </a:endParaRPr>
          </a:p>
          <a:p>
            <a:pPr eaLnBrk="1" hangingPunct="1">
              <a:spcBef>
                <a:spcPct val="0"/>
              </a:spcBef>
              <a:buFontTx/>
              <a:buNone/>
            </a:pPr>
            <a:endParaRPr lang="cs-CZ" altLang="cs-CZ" sz="1800" b="1" i="1">
              <a:latin typeface="Calibri" panose="020F0502020204030204" pitchFamily="34" charset="0"/>
              <a:cs typeface="Calibri" panose="020F0502020204030204" pitchFamily="34" charset="0"/>
            </a:endParaRPr>
          </a:p>
          <a:p>
            <a:pPr eaLnBrk="1" hangingPunct="1">
              <a:spcBef>
                <a:spcPct val="0"/>
              </a:spcBef>
              <a:buFontTx/>
              <a:buNone/>
            </a:pPr>
            <a:r>
              <a:rPr lang="cs-CZ" altLang="cs-CZ" sz="1800" b="1" i="1">
                <a:latin typeface="Calibri" panose="020F0502020204030204" pitchFamily="34" charset="0"/>
                <a:cs typeface="Calibri" panose="020F0502020204030204" pitchFamily="34" charset="0"/>
              </a:rPr>
              <a:t>2010:</a:t>
            </a:r>
          </a:p>
          <a:p>
            <a:pPr eaLnBrk="1" hangingPunct="1">
              <a:spcBef>
                <a:spcPct val="0"/>
              </a:spcBef>
              <a:buFontTx/>
              <a:buNone/>
            </a:pPr>
            <a:endParaRPr lang="cs-CZ" altLang="cs-CZ" sz="1800" b="1" i="1">
              <a:latin typeface="Calibri" panose="020F0502020204030204" pitchFamily="34" charset="0"/>
              <a:cs typeface="Calibri" panose="020F0502020204030204" pitchFamily="34" charset="0"/>
            </a:endParaRPr>
          </a:p>
          <a:p>
            <a:pPr eaLnBrk="1" hangingPunct="1">
              <a:spcBef>
                <a:spcPct val="0"/>
              </a:spcBef>
              <a:buFontTx/>
              <a:buNone/>
            </a:pPr>
            <a:r>
              <a:rPr lang="cs-CZ" altLang="cs-CZ" sz="1800" b="1" i="1">
                <a:latin typeface="Calibri" panose="020F0502020204030204" pitchFamily="34" charset="0"/>
                <a:cs typeface="Calibri" panose="020F0502020204030204" pitchFamily="34" charset="0"/>
              </a:rPr>
              <a:t>Konec studia   - - - - - - - stěhování od rodičů - - - - - - - - - - početí dítěte + sňatek</a:t>
            </a:r>
          </a:p>
          <a:p>
            <a:pPr eaLnBrk="1" hangingPunct="1">
              <a:spcBef>
                <a:spcPct val="0"/>
              </a:spcBef>
              <a:buFontTx/>
              <a:buNone/>
            </a:pPr>
            <a:r>
              <a:rPr lang="cs-CZ" altLang="cs-CZ" sz="1800" b="1" i="1">
                <a:latin typeface="Calibri" panose="020F0502020204030204" pitchFamily="34" charset="0"/>
                <a:cs typeface="Calibri" panose="020F0502020204030204" pitchFamily="34" charset="0"/>
              </a:rPr>
              <a:t>           zaměstnání</a:t>
            </a:r>
          </a:p>
          <a:p>
            <a:pPr eaLnBrk="1" hangingPunct="1">
              <a:spcBef>
                <a:spcPct val="0"/>
              </a:spcBef>
              <a:buFontTx/>
              <a:buNone/>
            </a:pPr>
            <a:endParaRPr lang="cs-CZ" altLang="cs-CZ" sz="1800" b="1" i="1">
              <a:latin typeface="Calibri" panose="020F0502020204030204" pitchFamily="34" charset="0"/>
              <a:cs typeface="Calibri" panose="020F0502020204030204" pitchFamily="34" charset="0"/>
            </a:endParaRPr>
          </a:p>
          <a:p>
            <a:pPr eaLnBrk="1" hangingPunct="1">
              <a:spcBef>
                <a:spcPct val="0"/>
              </a:spcBef>
              <a:buFontTx/>
              <a:buNone/>
            </a:pPr>
            <a:endParaRPr lang="cs-CZ" altLang="cs-CZ" sz="1800" b="1" i="1">
              <a:latin typeface="Calibri" panose="020F0502020204030204" pitchFamily="34" charset="0"/>
              <a:cs typeface="Calibri" panose="020F0502020204030204" pitchFamily="34" charset="0"/>
            </a:endParaRPr>
          </a:p>
          <a:p>
            <a:pPr eaLnBrk="1" hangingPunct="1">
              <a:spcBef>
                <a:spcPct val="0"/>
              </a:spcBef>
              <a:buFontTx/>
              <a:buNone/>
            </a:pPr>
            <a:r>
              <a:rPr lang="cs-CZ" altLang="cs-CZ" sz="1800" b="1" i="1">
                <a:latin typeface="Calibri" panose="020F0502020204030204" pitchFamily="34" charset="0"/>
                <a:cs typeface="Calibri" panose="020F0502020204030204" pitchFamily="34" charset="0"/>
              </a:rPr>
              <a:t>TEORIE EMERGING ADULTHOOD</a:t>
            </a:r>
          </a:p>
        </p:txBody>
      </p:sp>
      <p:sp>
        <p:nvSpPr>
          <p:cNvPr id="18438" name="Zástupný symbol pro číslo snímku 1">
            <a:extLst>
              <a:ext uri="{FF2B5EF4-FFF2-40B4-BE49-F238E27FC236}">
                <a16:creationId xmlns:a16="http://schemas.microsoft.com/office/drawing/2014/main" id="{49214F71-09CE-4F60-8EE7-E6A6D07354EE}"/>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CCA5341-4088-49A7-A27D-6FA30853748D}" type="slidenum">
              <a:rPr lang="cs-CZ" altLang="cs-CZ" sz="1400" smtClean="0"/>
              <a:pPr>
                <a:spcBef>
                  <a:spcPct val="0"/>
                </a:spcBef>
                <a:buFontTx/>
                <a:buNone/>
              </a:pPr>
              <a:t>8</a:t>
            </a:fld>
            <a:endParaRPr lang="cs-CZ" altLang="cs-CZ" sz="14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a:extLst>
              <a:ext uri="{FF2B5EF4-FFF2-40B4-BE49-F238E27FC236}">
                <a16:creationId xmlns:a16="http://schemas.microsoft.com/office/drawing/2014/main" id="{5B7205C1-B462-41F3-A94D-E9C568BA6140}"/>
              </a:ext>
            </a:extLst>
          </p:cNvPr>
          <p:cNvSpPr txBox="1">
            <a:spLocks noChangeArrowheads="1"/>
          </p:cNvSpPr>
          <p:nvPr/>
        </p:nvSpPr>
        <p:spPr bwMode="auto">
          <a:xfrm>
            <a:off x="2895600" y="1431925"/>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800"/>
          </a:p>
        </p:txBody>
      </p:sp>
      <p:sp>
        <p:nvSpPr>
          <p:cNvPr id="19459" name="AutoShape 3" descr="Výsledek obrázku pro INDIVIDUALIZATION">
            <a:extLst>
              <a:ext uri="{FF2B5EF4-FFF2-40B4-BE49-F238E27FC236}">
                <a16:creationId xmlns:a16="http://schemas.microsoft.com/office/drawing/2014/main" id="{9EB7A589-FFDC-46E0-B90C-CA37608F3F32}"/>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800"/>
          </a:p>
        </p:txBody>
      </p:sp>
      <p:sp>
        <p:nvSpPr>
          <p:cNvPr id="19460" name="AutoShape 4" descr="Výsledek obrázku pro INDIVIDUALIZATION">
            <a:extLst>
              <a:ext uri="{FF2B5EF4-FFF2-40B4-BE49-F238E27FC236}">
                <a16:creationId xmlns:a16="http://schemas.microsoft.com/office/drawing/2014/main" id="{4782BBD2-FB2E-40DF-9977-F4856F683E1B}"/>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800"/>
          </a:p>
        </p:txBody>
      </p:sp>
      <p:pic>
        <p:nvPicPr>
          <p:cNvPr id="19461" name="Picture 6">
            <a:extLst>
              <a:ext uri="{FF2B5EF4-FFF2-40B4-BE49-F238E27FC236}">
                <a16:creationId xmlns:a16="http://schemas.microsoft.com/office/drawing/2014/main" id="{CFA9D629-22C8-434A-8BB6-379FF268E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55563"/>
            <a:ext cx="5607050" cy="680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462" name="Zástupný symbol pro číslo snímku 1">
            <a:extLst>
              <a:ext uri="{FF2B5EF4-FFF2-40B4-BE49-F238E27FC236}">
                <a16:creationId xmlns:a16="http://schemas.microsoft.com/office/drawing/2014/main" id="{5D2D0389-53CD-4D02-AE63-7CE21B7530E1}"/>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8177B1B-5E39-41DF-98B7-4B9990430F6A}" type="slidenum">
              <a:rPr lang="cs-CZ" altLang="cs-CZ" sz="1400" smtClean="0"/>
              <a:pPr>
                <a:spcBef>
                  <a:spcPct val="0"/>
                </a:spcBef>
                <a:buFontTx/>
                <a:buNone/>
              </a:pPr>
              <a:t>9</a:t>
            </a:fld>
            <a:endParaRPr lang="cs-CZ" altLang="cs-CZ" sz="1400"/>
          </a:p>
        </p:txBody>
      </p:sp>
    </p:spTree>
  </p:cSld>
  <p:clrMapOvr>
    <a:masterClrMapping/>
  </p:clrMapOvr>
</p:sld>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667</TotalTime>
  <Words>1998</Words>
  <Application>Microsoft Office PowerPoint</Application>
  <PresentationFormat>Předvádění na obrazovce (4:3)</PresentationFormat>
  <Paragraphs>455</Paragraphs>
  <Slides>66</Slides>
  <Notes>2</Notes>
  <HiddenSlides>0</HiddenSlides>
  <MMClips>0</MMClips>
  <ScaleCrop>false</ScaleCrop>
  <HeadingPairs>
    <vt:vector size="8" baseType="variant">
      <vt:variant>
        <vt:lpstr>Použitá písma</vt:lpstr>
      </vt:variant>
      <vt:variant>
        <vt:i4>5</vt:i4>
      </vt:variant>
      <vt:variant>
        <vt:lpstr>Motiv</vt:lpstr>
      </vt:variant>
      <vt:variant>
        <vt:i4>1</vt:i4>
      </vt:variant>
      <vt:variant>
        <vt:lpstr>Vložené servery OLE</vt:lpstr>
      </vt:variant>
      <vt:variant>
        <vt:i4>1</vt:i4>
      </vt:variant>
      <vt:variant>
        <vt:lpstr>Nadpisy snímků</vt:lpstr>
      </vt:variant>
      <vt:variant>
        <vt:i4>66</vt:i4>
      </vt:variant>
    </vt:vector>
  </HeadingPairs>
  <TitlesOfParts>
    <vt:vector size="73" baseType="lpstr">
      <vt:lpstr>Arial</vt:lpstr>
      <vt:lpstr>Calibri</vt:lpstr>
      <vt:lpstr>Tahoma</vt:lpstr>
      <vt:lpstr>roboto_condensedregular</vt:lpstr>
      <vt:lpstr>Verdana</vt:lpstr>
      <vt:lpstr>Výchozí návrh</vt:lpstr>
      <vt:lpstr>Graf</vt:lpstr>
      <vt:lpstr>Sociologie rodiny kombinované studium hodina 2  Vstup do dospělosti,  Sňatečnost a párování, Rodičovství</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Přehledová část: Vývoj sňatečnosti a postojů k manželství</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Přehledová část: Vývoj porodnosti</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x</dc:creator>
  <cp:lastModifiedBy>Petr Fučík</cp:lastModifiedBy>
  <cp:revision>73</cp:revision>
  <cp:lastPrinted>2018-03-22T08:11:01Z</cp:lastPrinted>
  <dcterms:created xsi:type="dcterms:W3CDTF">2016-10-31T08:32:13Z</dcterms:created>
  <dcterms:modified xsi:type="dcterms:W3CDTF">2019-03-29T07:51:21Z</dcterms:modified>
</cp:coreProperties>
</file>