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349" r:id="rId2"/>
    <p:sldId id="380" r:id="rId3"/>
    <p:sldId id="381" r:id="rId4"/>
    <p:sldId id="382" r:id="rId5"/>
    <p:sldId id="369" r:id="rId6"/>
    <p:sldId id="371" r:id="rId7"/>
    <p:sldId id="375" r:id="rId8"/>
    <p:sldId id="260" r:id="rId9"/>
    <p:sldId id="279" r:id="rId10"/>
    <p:sldId id="277" r:id="rId11"/>
    <p:sldId id="261" r:id="rId12"/>
    <p:sldId id="280" r:id="rId13"/>
    <p:sldId id="376" r:id="rId14"/>
    <p:sldId id="377" r:id="rId15"/>
    <p:sldId id="372" r:id="rId16"/>
    <p:sldId id="379" r:id="rId17"/>
    <p:sldId id="398" r:id="rId18"/>
    <p:sldId id="397" r:id="rId19"/>
    <p:sldId id="394" r:id="rId20"/>
    <p:sldId id="383" r:id="rId21"/>
    <p:sldId id="393" r:id="rId22"/>
    <p:sldId id="399" r:id="rId23"/>
    <p:sldId id="384" r:id="rId24"/>
    <p:sldId id="400" r:id="rId25"/>
    <p:sldId id="378" r:id="rId26"/>
    <p:sldId id="401" r:id="rId27"/>
    <p:sldId id="386" r:id="rId28"/>
    <p:sldId id="396" r:id="rId29"/>
    <p:sldId id="403" r:id="rId30"/>
    <p:sldId id="395" r:id="rId31"/>
    <p:sldId id="275" r:id="rId32"/>
    <p:sldId id="404" r:id="rId33"/>
    <p:sldId id="276" r:id="rId34"/>
    <p:sldId id="278" r:id="rId35"/>
    <p:sldId id="283" r:id="rId36"/>
    <p:sldId id="256" r:id="rId37"/>
    <p:sldId id="258" r:id="rId38"/>
    <p:sldId id="273" r:id="rId39"/>
    <p:sldId id="405" r:id="rId40"/>
    <p:sldId id="406" r:id="rId41"/>
    <p:sldId id="281" r:id="rId42"/>
    <p:sldId id="282" r:id="rId43"/>
    <p:sldId id="268" r:id="rId44"/>
    <p:sldId id="259" r:id="rId45"/>
    <p:sldId id="407" r:id="rId46"/>
    <p:sldId id="408" r:id="rId47"/>
    <p:sldId id="262" r:id="rId48"/>
    <p:sldId id="263" r:id="rId49"/>
    <p:sldId id="264" r:id="rId50"/>
    <p:sldId id="265" r:id="rId51"/>
    <p:sldId id="266" r:id="rId52"/>
    <p:sldId id="284" r:id="rId53"/>
  </p:sldIdLst>
  <p:sldSz cx="9144000" cy="6858000" type="screen4x3"/>
  <p:notesSz cx="9926638" cy="6797675"/>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2D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06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3965BAC-3E17-4057-B4D5-94166928BD22}"/>
              </a:ext>
            </a:extLst>
          </p:cNvPr>
          <p:cNvSpPr>
            <a:spLocks noGrp="1" noChangeArrowheads="1"/>
          </p:cNvSpPr>
          <p:nvPr>
            <p:ph type="hdr" sz="quarter"/>
          </p:nvPr>
        </p:nvSpPr>
        <p:spPr bwMode="auto">
          <a:xfrm>
            <a:off x="0" y="0"/>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cs-CZ"/>
          </a:p>
        </p:txBody>
      </p:sp>
      <p:sp>
        <p:nvSpPr>
          <p:cNvPr id="30723" name="Rectangle 3">
            <a:extLst>
              <a:ext uri="{FF2B5EF4-FFF2-40B4-BE49-F238E27FC236}">
                <a16:creationId xmlns:a16="http://schemas.microsoft.com/office/drawing/2014/main" id="{9DF3A5BF-ABF8-45F8-B510-115DE2C3225C}"/>
              </a:ext>
            </a:extLst>
          </p:cNvPr>
          <p:cNvSpPr>
            <a:spLocks noGrp="1" noChangeArrowheads="1"/>
          </p:cNvSpPr>
          <p:nvPr>
            <p:ph type="dt" sz="quarter" idx="1"/>
          </p:nvPr>
        </p:nvSpPr>
        <p:spPr bwMode="auto">
          <a:xfrm>
            <a:off x="5621338" y="0"/>
            <a:ext cx="43037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cs-CZ" altLang="cs-CZ"/>
          </a:p>
        </p:txBody>
      </p:sp>
      <p:sp>
        <p:nvSpPr>
          <p:cNvPr id="30724" name="Rectangle 4">
            <a:extLst>
              <a:ext uri="{FF2B5EF4-FFF2-40B4-BE49-F238E27FC236}">
                <a16:creationId xmlns:a16="http://schemas.microsoft.com/office/drawing/2014/main" id="{71412343-AEAC-42CD-B301-FD52B4DA3E1B}"/>
              </a:ext>
            </a:extLst>
          </p:cNvPr>
          <p:cNvSpPr>
            <a:spLocks noGrp="1" noChangeArrowheads="1"/>
          </p:cNvSpPr>
          <p:nvPr>
            <p:ph type="ftr" sz="quarter" idx="2"/>
          </p:nvPr>
        </p:nvSpPr>
        <p:spPr bwMode="auto">
          <a:xfrm>
            <a:off x="0" y="6456363"/>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cs-CZ" altLang="cs-CZ"/>
          </a:p>
        </p:txBody>
      </p:sp>
      <p:sp>
        <p:nvSpPr>
          <p:cNvPr id="30725" name="Rectangle 5">
            <a:extLst>
              <a:ext uri="{FF2B5EF4-FFF2-40B4-BE49-F238E27FC236}">
                <a16:creationId xmlns:a16="http://schemas.microsoft.com/office/drawing/2014/main" id="{245CCD7E-65F3-4CB2-AD38-18A02E9DD14D}"/>
              </a:ext>
            </a:extLst>
          </p:cNvPr>
          <p:cNvSpPr>
            <a:spLocks noGrp="1" noChangeArrowheads="1"/>
          </p:cNvSpPr>
          <p:nvPr>
            <p:ph type="sldNum" sz="quarter" idx="3"/>
          </p:nvPr>
        </p:nvSpPr>
        <p:spPr bwMode="auto">
          <a:xfrm>
            <a:off x="5621338" y="6456363"/>
            <a:ext cx="43037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B13EDF3-F77B-439F-8016-18AC3A192F7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655A6CC1-A0DA-4636-A044-C2C9ACF28237}"/>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cs-CZ"/>
          </a:p>
        </p:txBody>
      </p:sp>
      <p:sp>
        <p:nvSpPr>
          <p:cNvPr id="3" name="Zástupný symbol pro datum 2">
            <a:extLst>
              <a:ext uri="{FF2B5EF4-FFF2-40B4-BE49-F238E27FC236}">
                <a16:creationId xmlns:a16="http://schemas.microsoft.com/office/drawing/2014/main" id="{37C93A30-9936-4974-BFC5-EC0F484CA176}"/>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0F63A7DC-3B79-4531-933E-E94A348F26EE}" type="datetimeFigureOut">
              <a:rPr lang="cs-CZ"/>
              <a:pPr>
                <a:defRPr/>
              </a:pPr>
              <a:t>26.04.2019</a:t>
            </a:fld>
            <a:endParaRPr lang="cs-CZ"/>
          </a:p>
        </p:txBody>
      </p:sp>
      <p:sp>
        <p:nvSpPr>
          <p:cNvPr id="4" name="Zástupný symbol pro obrázek snímku 3">
            <a:extLst>
              <a:ext uri="{FF2B5EF4-FFF2-40B4-BE49-F238E27FC236}">
                <a16:creationId xmlns:a16="http://schemas.microsoft.com/office/drawing/2014/main" id="{65A70D76-CF05-47DF-84F9-DCFBFFF9D857}"/>
              </a:ext>
            </a:extLst>
          </p:cNvPr>
          <p:cNvSpPr>
            <a:spLocks noGrp="1" noRot="1" noChangeAspect="1"/>
          </p:cNvSpPr>
          <p:nvPr>
            <p:ph type="sldImg" idx="2"/>
          </p:nvPr>
        </p:nvSpPr>
        <p:spPr>
          <a:xfrm>
            <a:off x="3435350" y="850900"/>
            <a:ext cx="3055938" cy="229235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D6B27EC0-904C-44AB-93F7-EB9260EBFE6E}"/>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EC4927F8-ED1E-4296-82ED-1C42A7ED2A9F}"/>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945E965A-7B7E-41A2-A654-5713C57635BA}"/>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1FFCF76-A5E9-4408-80A9-E50903411AD8}"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Rectangle 4">
            <a:extLst>
              <a:ext uri="{FF2B5EF4-FFF2-40B4-BE49-F238E27FC236}">
                <a16:creationId xmlns:a16="http://schemas.microsoft.com/office/drawing/2014/main" id="{616FB61B-16BB-4DC4-BEA4-0332DE67F5A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88210AEE-CA7E-4340-847F-212F3DC7CF1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AFCD83D7-5439-45BE-BAFB-8339C348F42D}"/>
              </a:ext>
            </a:extLst>
          </p:cNvPr>
          <p:cNvSpPr>
            <a:spLocks noGrp="1" noChangeArrowheads="1"/>
          </p:cNvSpPr>
          <p:nvPr>
            <p:ph type="sldNum" sz="quarter" idx="12"/>
          </p:nvPr>
        </p:nvSpPr>
        <p:spPr>
          <a:ln/>
        </p:spPr>
        <p:txBody>
          <a:bodyPr/>
          <a:lstStyle>
            <a:lvl1pPr>
              <a:defRPr/>
            </a:lvl1pPr>
          </a:lstStyle>
          <a:p>
            <a:pPr>
              <a:defRPr/>
            </a:pPr>
            <a:fld id="{4FE0AD75-6327-4C76-80FD-6539DE1807C6}" type="slidenum">
              <a:rPr lang="cs-CZ" altLang="cs-CZ"/>
              <a:pPr>
                <a:defRPr/>
              </a:pPr>
              <a:t>‹#›</a:t>
            </a:fld>
            <a:endParaRPr lang="cs-CZ" altLang="cs-CZ"/>
          </a:p>
        </p:txBody>
      </p:sp>
    </p:spTree>
    <p:extLst>
      <p:ext uri="{BB962C8B-B14F-4D97-AF65-F5344CB8AC3E}">
        <p14:creationId xmlns:p14="http://schemas.microsoft.com/office/powerpoint/2010/main" val="85246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F04EA4E-5FA8-498B-B0A3-FF2203DB6C5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B277318E-1A1D-4D36-9E87-B607A220707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306FD92E-DA6E-4D17-85C2-509C858646BB}"/>
              </a:ext>
            </a:extLst>
          </p:cNvPr>
          <p:cNvSpPr>
            <a:spLocks noGrp="1" noChangeArrowheads="1"/>
          </p:cNvSpPr>
          <p:nvPr>
            <p:ph type="sldNum" sz="quarter" idx="12"/>
          </p:nvPr>
        </p:nvSpPr>
        <p:spPr>
          <a:ln/>
        </p:spPr>
        <p:txBody>
          <a:bodyPr/>
          <a:lstStyle>
            <a:lvl1pPr>
              <a:defRPr/>
            </a:lvl1pPr>
          </a:lstStyle>
          <a:p>
            <a:pPr>
              <a:defRPr/>
            </a:pPr>
            <a:fld id="{8A866C70-ED1F-46A3-8C0C-9A37BCFF8FB9}" type="slidenum">
              <a:rPr lang="cs-CZ" altLang="cs-CZ"/>
              <a:pPr>
                <a:defRPr/>
              </a:pPr>
              <a:t>‹#›</a:t>
            </a:fld>
            <a:endParaRPr lang="cs-CZ" altLang="cs-CZ"/>
          </a:p>
        </p:txBody>
      </p:sp>
    </p:spTree>
    <p:extLst>
      <p:ext uri="{BB962C8B-B14F-4D97-AF65-F5344CB8AC3E}">
        <p14:creationId xmlns:p14="http://schemas.microsoft.com/office/powerpoint/2010/main" val="2690007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EFD14B1-4FA3-4223-9E92-7C46554A63C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5E71AC65-68A6-4C9D-8CDD-7E21E5B588A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83DB333A-5E9F-414B-B9B7-F88DBF87C131}"/>
              </a:ext>
            </a:extLst>
          </p:cNvPr>
          <p:cNvSpPr>
            <a:spLocks noGrp="1" noChangeArrowheads="1"/>
          </p:cNvSpPr>
          <p:nvPr>
            <p:ph type="sldNum" sz="quarter" idx="12"/>
          </p:nvPr>
        </p:nvSpPr>
        <p:spPr>
          <a:ln/>
        </p:spPr>
        <p:txBody>
          <a:bodyPr/>
          <a:lstStyle>
            <a:lvl1pPr>
              <a:defRPr/>
            </a:lvl1pPr>
          </a:lstStyle>
          <a:p>
            <a:pPr>
              <a:defRPr/>
            </a:pPr>
            <a:fld id="{CDE9A015-D5E9-45E9-ACDC-9F86674FBDDE}" type="slidenum">
              <a:rPr lang="cs-CZ" altLang="cs-CZ"/>
              <a:pPr>
                <a:defRPr/>
              </a:pPr>
              <a:t>‹#›</a:t>
            </a:fld>
            <a:endParaRPr lang="cs-CZ" altLang="cs-CZ"/>
          </a:p>
        </p:txBody>
      </p:sp>
    </p:spTree>
    <p:extLst>
      <p:ext uri="{BB962C8B-B14F-4D97-AF65-F5344CB8AC3E}">
        <p14:creationId xmlns:p14="http://schemas.microsoft.com/office/powerpoint/2010/main" val="258487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FA7A052-D55D-4560-9070-C39EF8DBDF7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5E9C753F-9761-4FEA-A379-B5034EAA2CE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C70D1ED2-E41B-4587-AFB0-7847DC896BC5}"/>
              </a:ext>
            </a:extLst>
          </p:cNvPr>
          <p:cNvSpPr>
            <a:spLocks noGrp="1" noChangeArrowheads="1"/>
          </p:cNvSpPr>
          <p:nvPr>
            <p:ph type="sldNum" sz="quarter" idx="12"/>
          </p:nvPr>
        </p:nvSpPr>
        <p:spPr>
          <a:ln/>
        </p:spPr>
        <p:txBody>
          <a:bodyPr/>
          <a:lstStyle>
            <a:lvl1pPr>
              <a:defRPr/>
            </a:lvl1pPr>
          </a:lstStyle>
          <a:p>
            <a:pPr>
              <a:defRPr/>
            </a:pPr>
            <a:fld id="{DDE60750-CEDE-4991-9E0F-0555B32F0281}" type="slidenum">
              <a:rPr lang="cs-CZ" altLang="cs-CZ"/>
              <a:pPr>
                <a:defRPr/>
              </a:pPr>
              <a:t>‹#›</a:t>
            </a:fld>
            <a:endParaRPr lang="cs-CZ" altLang="cs-CZ"/>
          </a:p>
        </p:txBody>
      </p:sp>
    </p:spTree>
    <p:extLst>
      <p:ext uri="{BB962C8B-B14F-4D97-AF65-F5344CB8AC3E}">
        <p14:creationId xmlns:p14="http://schemas.microsoft.com/office/powerpoint/2010/main" val="395025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Upravte styly předlohy textu.</a:t>
            </a:r>
          </a:p>
        </p:txBody>
      </p:sp>
      <p:sp>
        <p:nvSpPr>
          <p:cNvPr id="4" name="Rectangle 4">
            <a:extLst>
              <a:ext uri="{FF2B5EF4-FFF2-40B4-BE49-F238E27FC236}">
                <a16:creationId xmlns:a16="http://schemas.microsoft.com/office/drawing/2014/main" id="{B3A74F84-B481-4F53-BE17-E43950EA185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8588CDD1-92A0-42D6-A4B7-071DD92FC12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25092168-9240-4A92-B98F-2EDB5981F821}"/>
              </a:ext>
            </a:extLst>
          </p:cNvPr>
          <p:cNvSpPr>
            <a:spLocks noGrp="1" noChangeArrowheads="1"/>
          </p:cNvSpPr>
          <p:nvPr>
            <p:ph type="sldNum" sz="quarter" idx="12"/>
          </p:nvPr>
        </p:nvSpPr>
        <p:spPr>
          <a:ln/>
        </p:spPr>
        <p:txBody>
          <a:bodyPr/>
          <a:lstStyle>
            <a:lvl1pPr>
              <a:defRPr/>
            </a:lvl1pPr>
          </a:lstStyle>
          <a:p>
            <a:pPr>
              <a:defRPr/>
            </a:pPr>
            <a:fld id="{440AAA7A-DE74-47A5-B916-F908F68D1446}" type="slidenum">
              <a:rPr lang="cs-CZ" altLang="cs-CZ"/>
              <a:pPr>
                <a:defRPr/>
              </a:pPr>
              <a:t>‹#›</a:t>
            </a:fld>
            <a:endParaRPr lang="cs-CZ" altLang="cs-CZ"/>
          </a:p>
        </p:txBody>
      </p:sp>
    </p:spTree>
    <p:extLst>
      <p:ext uri="{BB962C8B-B14F-4D97-AF65-F5344CB8AC3E}">
        <p14:creationId xmlns:p14="http://schemas.microsoft.com/office/powerpoint/2010/main" val="50982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FEF81FA-E304-4910-9F06-D1D70E55B9D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5A419C88-8306-434C-889F-6D019AACB7D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EB92E527-23D8-4BB9-8D0E-1565869CE20B}"/>
              </a:ext>
            </a:extLst>
          </p:cNvPr>
          <p:cNvSpPr>
            <a:spLocks noGrp="1" noChangeArrowheads="1"/>
          </p:cNvSpPr>
          <p:nvPr>
            <p:ph type="sldNum" sz="quarter" idx="12"/>
          </p:nvPr>
        </p:nvSpPr>
        <p:spPr>
          <a:ln/>
        </p:spPr>
        <p:txBody>
          <a:bodyPr/>
          <a:lstStyle>
            <a:lvl1pPr>
              <a:defRPr/>
            </a:lvl1pPr>
          </a:lstStyle>
          <a:p>
            <a:pPr>
              <a:defRPr/>
            </a:pPr>
            <a:fld id="{3FC2414C-9408-4197-8B57-B560AF88BBB5}" type="slidenum">
              <a:rPr lang="cs-CZ" altLang="cs-CZ"/>
              <a:pPr>
                <a:defRPr/>
              </a:pPr>
              <a:t>‹#›</a:t>
            </a:fld>
            <a:endParaRPr lang="cs-CZ" altLang="cs-CZ"/>
          </a:p>
        </p:txBody>
      </p:sp>
    </p:spTree>
    <p:extLst>
      <p:ext uri="{BB962C8B-B14F-4D97-AF65-F5344CB8AC3E}">
        <p14:creationId xmlns:p14="http://schemas.microsoft.com/office/powerpoint/2010/main" val="2383826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3D522FCB-FDCF-4BD8-A58A-7A4BD732E38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EF06979D-71EF-42CE-9DCD-DACECAD4250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5B064018-8302-4C50-AFC6-15B52B75FF13}"/>
              </a:ext>
            </a:extLst>
          </p:cNvPr>
          <p:cNvSpPr>
            <a:spLocks noGrp="1" noChangeArrowheads="1"/>
          </p:cNvSpPr>
          <p:nvPr>
            <p:ph type="sldNum" sz="quarter" idx="12"/>
          </p:nvPr>
        </p:nvSpPr>
        <p:spPr>
          <a:ln/>
        </p:spPr>
        <p:txBody>
          <a:bodyPr/>
          <a:lstStyle>
            <a:lvl1pPr>
              <a:defRPr/>
            </a:lvl1pPr>
          </a:lstStyle>
          <a:p>
            <a:pPr>
              <a:defRPr/>
            </a:pPr>
            <a:fld id="{A4594108-34A1-416B-A699-F13D45814BC2}" type="slidenum">
              <a:rPr lang="cs-CZ" altLang="cs-CZ"/>
              <a:pPr>
                <a:defRPr/>
              </a:pPr>
              <a:t>‹#›</a:t>
            </a:fld>
            <a:endParaRPr lang="cs-CZ" altLang="cs-CZ"/>
          </a:p>
        </p:txBody>
      </p:sp>
    </p:spTree>
    <p:extLst>
      <p:ext uri="{BB962C8B-B14F-4D97-AF65-F5344CB8AC3E}">
        <p14:creationId xmlns:p14="http://schemas.microsoft.com/office/powerpoint/2010/main" val="3627795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BD72CDA6-DE40-4F66-A2B5-0888FE2458B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7FDB9711-4F28-48E7-B390-52DFD8F8288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43A3A0BB-A667-49AA-B942-30BE592267C2}"/>
              </a:ext>
            </a:extLst>
          </p:cNvPr>
          <p:cNvSpPr>
            <a:spLocks noGrp="1" noChangeArrowheads="1"/>
          </p:cNvSpPr>
          <p:nvPr>
            <p:ph type="sldNum" sz="quarter" idx="12"/>
          </p:nvPr>
        </p:nvSpPr>
        <p:spPr>
          <a:ln/>
        </p:spPr>
        <p:txBody>
          <a:bodyPr/>
          <a:lstStyle>
            <a:lvl1pPr>
              <a:defRPr/>
            </a:lvl1pPr>
          </a:lstStyle>
          <a:p>
            <a:pPr>
              <a:defRPr/>
            </a:pPr>
            <a:fld id="{9C1FED04-BEB2-4FE2-A598-CD36FA642EFC}" type="slidenum">
              <a:rPr lang="cs-CZ" altLang="cs-CZ"/>
              <a:pPr>
                <a:defRPr/>
              </a:pPr>
              <a:t>‹#›</a:t>
            </a:fld>
            <a:endParaRPr lang="cs-CZ" altLang="cs-CZ"/>
          </a:p>
        </p:txBody>
      </p:sp>
    </p:spTree>
    <p:extLst>
      <p:ext uri="{BB962C8B-B14F-4D97-AF65-F5344CB8AC3E}">
        <p14:creationId xmlns:p14="http://schemas.microsoft.com/office/powerpoint/2010/main" val="124574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9528D7-A735-48C5-A982-B59FF54D578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C6B35613-2AC5-45E9-A038-1E6C62341C3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D26AEC80-E0CC-4902-A468-821D4BE62A9B}"/>
              </a:ext>
            </a:extLst>
          </p:cNvPr>
          <p:cNvSpPr>
            <a:spLocks noGrp="1" noChangeArrowheads="1"/>
          </p:cNvSpPr>
          <p:nvPr>
            <p:ph type="sldNum" sz="quarter" idx="12"/>
          </p:nvPr>
        </p:nvSpPr>
        <p:spPr>
          <a:ln/>
        </p:spPr>
        <p:txBody>
          <a:bodyPr/>
          <a:lstStyle>
            <a:lvl1pPr>
              <a:defRPr/>
            </a:lvl1pPr>
          </a:lstStyle>
          <a:p>
            <a:pPr>
              <a:defRPr/>
            </a:pPr>
            <a:fld id="{5797BB56-E191-413C-8FD9-9F834C5A39AD}" type="slidenum">
              <a:rPr lang="cs-CZ" altLang="cs-CZ"/>
              <a:pPr>
                <a:defRPr/>
              </a:pPr>
              <a:t>‹#›</a:t>
            </a:fld>
            <a:endParaRPr lang="cs-CZ" altLang="cs-CZ"/>
          </a:p>
        </p:txBody>
      </p:sp>
    </p:spTree>
    <p:extLst>
      <p:ext uri="{BB962C8B-B14F-4D97-AF65-F5344CB8AC3E}">
        <p14:creationId xmlns:p14="http://schemas.microsoft.com/office/powerpoint/2010/main" val="273498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Rectangle 4">
            <a:extLst>
              <a:ext uri="{FF2B5EF4-FFF2-40B4-BE49-F238E27FC236}">
                <a16:creationId xmlns:a16="http://schemas.microsoft.com/office/drawing/2014/main" id="{D65E0CE4-2068-4F33-AF88-07D9A8549A4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210259D8-9E86-41DA-9616-A960111FE3C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422077F0-5EF8-4B7D-ACBC-1AD4744AE025}"/>
              </a:ext>
            </a:extLst>
          </p:cNvPr>
          <p:cNvSpPr>
            <a:spLocks noGrp="1" noChangeArrowheads="1"/>
          </p:cNvSpPr>
          <p:nvPr>
            <p:ph type="sldNum" sz="quarter" idx="12"/>
          </p:nvPr>
        </p:nvSpPr>
        <p:spPr>
          <a:ln/>
        </p:spPr>
        <p:txBody>
          <a:bodyPr/>
          <a:lstStyle>
            <a:lvl1pPr>
              <a:defRPr/>
            </a:lvl1pPr>
          </a:lstStyle>
          <a:p>
            <a:pPr>
              <a:defRPr/>
            </a:pPr>
            <a:fld id="{58D93535-8D65-4821-BD07-10D6AE7F1EAB}" type="slidenum">
              <a:rPr lang="cs-CZ" altLang="cs-CZ"/>
              <a:pPr>
                <a:defRPr/>
              </a:pPr>
              <a:t>‹#›</a:t>
            </a:fld>
            <a:endParaRPr lang="cs-CZ" altLang="cs-CZ"/>
          </a:p>
        </p:txBody>
      </p:sp>
    </p:spTree>
    <p:extLst>
      <p:ext uri="{BB962C8B-B14F-4D97-AF65-F5344CB8AC3E}">
        <p14:creationId xmlns:p14="http://schemas.microsoft.com/office/powerpoint/2010/main" val="128814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Rectangle 4">
            <a:extLst>
              <a:ext uri="{FF2B5EF4-FFF2-40B4-BE49-F238E27FC236}">
                <a16:creationId xmlns:a16="http://schemas.microsoft.com/office/drawing/2014/main" id="{2FB74E9F-B717-4692-9D82-DC0CA66D5FE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7E1B31B9-35CF-476F-A2D8-3022803D8C9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EDF3ED5A-5271-48AD-8A12-46F1463EEB31}"/>
              </a:ext>
            </a:extLst>
          </p:cNvPr>
          <p:cNvSpPr>
            <a:spLocks noGrp="1" noChangeArrowheads="1"/>
          </p:cNvSpPr>
          <p:nvPr>
            <p:ph type="sldNum" sz="quarter" idx="12"/>
          </p:nvPr>
        </p:nvSpPr>
        <p:spPr>
          <a:ln/>
        </p:spPr>
        <p:txBody>
          <a:bodyPr/>
          <a:lstStyle>
            <a:lvl1pPr>
              <a:defRPr/>
            </a:lvl1pPr>
          </a:lstStyle>
          <a:p>
            <a:pPr>
              <a:defRPr/>
            </a:pPr>
            <a:fld id="{AE2261E9-DA24-42A0-8D6E-CF6C71A8D3A7}" type="slidenum">
              <a:rPr lang="cs-CZ" altLang="cs-CZ"/>
              <a:pPr>
                <a:defRPr/>
              </a:pPr>
              <a:t>‹#›</a:t>
            </a:fld>
            <a:endParaRPr lang="cs-CZ" altLang="cs-CZ"/>
          </a:p>
        </p:txBody>
      </p:sp>
    </p:spTree>
    <p:extLst>
      <p:ext uri="{BB962C8B-B14F-4D97-AF65-F5344CB8AC3E}">
        <p14:creationId xmlns:p14="http://schemas.microsoft.com/office/powerpoint/2010/main" val="324513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BF8C86-6188-48C4-ADF5-01C5EA970D1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B9168206-FD0A-4614-A664-E5042DBFEF6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A9AF0D8D-53FB-483F-8958-77ADF2A0F6E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cs-CZ" altLang="cs-CZ"/>
          </a:p>
        </p:txBody>
      </p:sp>
      <p:sp>
        <p:nvSpPr>
          <p:cNvPr id="1029" name="Rectangle 5">
            <a:extLst>
              <a:ext uri="{FF2B5EF4-FFF2-40B4-BE49-F238E27FC236}">
                <a16:creationId xmlns:a16="http://schemas.microsoft.com/office/drawing/2014/main" id="{10C3015F-87BB-40C0-8077-32650E4CBEFB}"/>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cs-CZ" altLang="cs-CZ"/>
          </a:p>
        </p:txBody>
      </p:sp>
      <p:sp>
        <p:nvSpPr>
          <p:cNvPr id="1030" name="Rectangle 6">
            <a:extLst>
              <a:ext uri="{FF2B5EF4-FFF2-40B4-BE49-F238E27FC236}">
                <a16:creationId xmlns:a16="http://schemas.microsoft.com/office/drawing/2014/main" id="{AFA0A933-53C0-471B-8D74-B07E43A027C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10FFDCC-3F24-464D-82C1-BCC425834DA9}"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zena.cz/volny-cas/obrazem-skolni-tridy-kolem-sveta/r~923cfb680ac611e68ac7002590604f2e/r~dba8fe1e0ac611e6b8330025900fea0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genderonline.cz/cs" TargetMode="Externa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www.domaci-nasili.cz/wp-content/uploads/Dom&#225;c&#237;-n&#225;sil&#237;-z-perspektivy-aplikovan&#233;ho-v&#253;zkumu.-SocioFactor-2016..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www.domaci-nasili.cz/wp-content/uploads/Dom&#225;c&#237;-n&#225;sil&#237;-z-perspektivy-aplikovan&#233;ho-v&#253;zkumu.-SocioFactor-2016..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www.domaci-nasili.cz/wp-content/uploads/Dom&#225;c&#237;-n&#225;sil&#237;-z-perspektivy-aplikovan&#233;ho-v&#253;zkumu.-SocioFactor-2016..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domaci-nasili.cz/wp-content/uploads/Dom&#225;c&#237;-n&#225;sil&#237;-z-perspektivy-aplikovan&#233;ho-v&#253;zkumu.-SocioFactor-2016..pdf"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www.soc.cas.cz/publikace/mezinarodni-vyzkum-nasili-na-zenach-ceska-republika-2003-prispevek-k-sociologickemu"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aleph.muni.cz/F/4GBEY3EC25XL7HIH89CSGJQE7ERVPHHYL28KI5NNL5FYF5FXPY-53614?func=full-set-set&amp;set_number=000029&amp;set_entry=000018&amp;format=999" TargetMode="External"/><Relationship Id="rId3" Type="http://schemas.openxmlformats.org/officeDocument/2006/relationships/image" Target="../media/image69.jpeg"/><Relationship Id="rId7" Type="http://schemas.openxmlformats.org/officeDocument/2006/relationships/image" Target="../media/image71.png"/><Relationship Id="rId2" Type="http://schemas.openxmlformats.org/officeDocument/2006/relationships/hyperlink" Target="https://aleph.muni.cz/F/4GBEY3EC25XL7HIH89CSGJQE7ERVPHHYL28KI5NNL5FYF5FXPY-54138?func=full-set-set&amp;set_number=000031&amp;set_entry=000014&amp;format=999" TargetMode="External"/><Relationship Id="rId1" Type="http://schemas.openxmlformats.org/officeDocument/2006/relationships/slideLayout" Target="../slideLayouts/slideLayout2.xml"/><Relationship Id="rId6" Type="http://schemas.openxmlformats.org/officeDocument/2006/relationships/hyperlink" Target="https://aleph.muni.cz/F/4GBEY3EC25XL7HIH89CSGJQE7ERVPHHYL28KI5NNL5FYF5FXPY-53286?func=full-set-set&amp;set_number=000026&amp;set_entry=000008&amp;format=999" TargetMode="External"/><Relationship Id="rId5" Type="http://schemas.openxmlformats.org/officeDocument/2006/relationships/image" Target="../media/image70.png"/><Relationship Id="rId4" Type="http://schemas.openxmlformats.org/officeDocument/2006/relationships/hyperlink" Target="https://aleph.muni.cz/F/4GBEY3EC25XL7HIH89CSGJQE7ERVPHHYL28KI5NNL5FYF5FXPY-53906?func=full-set-set&amp;set_number=000030&amp;set_entry=000015&amp;format=999" TargetMode="External"/><Relationship Id="rId9"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FCB65F-95CF-4269-ABB5-0C1CE0991430}"/>
              </a:ext>
            </a:extLst>
          </p:cNvPr>
          <p:cNvSpPr>
            <a:spLocks noGrp="1"/>
          </p:cNvSpPr>
          <p:nvPr>
            <p:ph type="ctrTitle"/>
          </p:nvPr>
        </p:nvSpPr>
        <p:spPr>
          <a:xfrm>
            <a:off x="611560" y="2276872"/>
            <a:ext cx="7461448" cy="3816424"/>
          </a:xfrm>
        </p:spPr>
        <p:txBody>
          <a:bodyPr/>
          <a:lstStyle/>
          <a:p>
            <a:r>
              <a:rPr lang="cs-CZ" sz="4800" b="1" dirty="0"/>
              <a:t>Sociologie rodiny</a:t>
            </a:r>
            <a:br>
              <a:rPr lang="cs-CZ" sz="4800" b="1" dirty="0"/>
            </a:br>
            <a:r>
              <a:rPr lang="cs-CZ" sz="4800" b="1" dirty="0"/>
              <a:t>kombinované studium hodina 3</a:t>
            </a:r>
            <a:br>
              <a:rPr lang="cs-CZ" sz="4800" b="1" dirty="0"/>
            </a:br>
            <a:r>
              <a:rPr lang="cs-CZ" sz="4800" b="1" dirty="0">
                <a:solidFill>
                  <a:schemeClr val="accent6">
                    <a:lumMod val="60000"/>
                    <a:lumOff val="40000"/>
                  </a:schemeClr>
                </a:solidFill>
              </a:rPr>
              <a:t>Průřezová témata:</a:t>
            </a:r>
            <a:br>
              <a:rPr lang="cs-CZ" dirty="0"/>
            </a:br>
            <a:r>
              <a:rPr lang="cs-CZ" sz="4400" dirty="0"/>
              <a:t>Rodina a nerovnost</a:t>
            </a:r>
            <a:br>
              <a:rPr lang="cs-CZ" sz="4400" dirty="0"/>
            </a:br>
            <a:r>
              <a:rPr lang="cs-CZ" sz="4400" dirty="0"/>
              <a:t>Gender</a:t>
            </a:r>
            <a:br>
              <a:rPr lang="cs-CZ" sz="4400" dirty="0"/>
            </a:br>
            <a:r>
              <a:rPr lang="cs-CZ" sz="4400" dirty="0"/>
              <a:t>Násilí a konflikt</a:t>
            </a:r>
            <a:endParaRPr lang="cs-CZ" dirty="0"/>
          </a:p>
        </p:txBody>
      </p:sp>
    </p:spTree>
    <p:extLst>
      <p:ext uri="{BB962C8B-B14F-4D97-AF65-F5344CB8AC3E}">
        <p14:creationId xmlns:p14="http://schemas.microsoft.com/office/powerpoint/2010/main" val="9894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bdélník 3">
            <a:extLst>
              <a:ext uri="{FF2B5EF4-FFF2-40B4-BE49-F238E27FC236}">
                <a16:creationId xmlns:a16="http://schemas.microsoft.com/office/drawing/2014/main" id="{ECDE6720-E4EB-492C-813E-42E44AF3D413}"/>
              </a:ext>
            </a:extLst>
          </p:cNvPr>
          <p:cNvSpPr>
            <a:spLocks noChangeArrowheads="1"/>
          </p:cNvSpPr>
          <p:nvPr/>
        </p:nvSpPr>
        <p:spPr bwMode="auto">
          <a:xfrm>
            <a:off x="539750" y="115888"/>
            <a:ext cx="8388350"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1"/>
          </a:p>
          <a:p>
            <a:pPr eaLnBrk="1" hangingPunct="1">
              <a:spcBef>
                <a:spcPct val="0"/>
              </a:spcBef>
              <a:buFontTx/>
              <a:buNone/>
            </a:pPr>
            <a:r>
              <a:rPr lang="cs-CZ" altLang="cs-CZ" b="1"/>
              <a:t>„Skryté osnovy“ Hidden Curriculum</a:t>
            </a:r>
          </a:p>
          <a:p>
            <a:pPr eaLnBrk="1" hangingPunct="1">
              <a:spcBef>
                <a:spcPct val="0"/>
              </a:spcBef>
              <a:buFontTx/>
              <a:buNone/>
            </a:pPr>
            <a:r>
              <a:rPr lang="cs-CZ" altLang="cs-CZ"/>
              <a:t>Disciplína, hierarchie, přijímání statu quo</a:t>
            </a:r>
          </a:p>
          <a:p>
            <a:pPr eaLnBrk="1" hangingPunct="1">
              <a:spcBef>
                <a:spcPct val="0"/>
              </a:spcBef>
              <a:buFontTx/>
              <a:buNone/>
            </a:pPr>
            <a:endParaRPr lang="cs-CZ" altLang="cs-CZ"/>
          </a:p>
          <a:p>
            <a:pPr eaLnBrk="1" hangingPunct="1">
              <a:spcBef>
                <a:spcPct val="0"/>
              </a:spcBef>
              <a:buFontTx/>
              <a:buNone/>
            </a:pPr>
            <a:endParaRPr lang="cs-CZ" altLang="cs-CZ"/>
          </a:p>
          <a:p>
            <a:pPr eaLnBrk="1" hangingPunct="1">
              <a:spcBef>
                <a:spcPct val="0"/>
              </a:spcBef>
              <a:buFontTx/>
              <a:buNone/>
            </a:pPr>
            <a:endParaRPr lang="cs-CZ" altLang="cs-CZ"/>
          </a:p>
          <a:p>
            <a:pPr eaLnBrk="1" hangingPunct="1">
              <a:spcBef>
                <a:spcPct val="0"/>
              </a:spcBef>
              <a:buFontTx/>
              <a:buNone/>
            </a:pPr>
            <a:endParaRPr lang="cs-CZ" altLang="cs-CZ" u="sng"/>
          </a:p>
          <a:p>
            <a:pPr eaLnBrk="1" hangingPunct="1">
              <a:spcBef>
                <a:spcPct val="0"/>
              </a:spcBef>
              <a:buFontTx/>
              <a:buNone/>
            </a:pPr>
            <a:endParaRPr lang="cs-CZ" altLang="cs-CZ"/>
          </a:p>
          <a:p>
            <a:pPr eaLnBrk="1" hangingPunct="1">
              <a:spcBef>
                <a:spcPct val="0"/>
              </a:spcBef>
              <a:buFontTx/>
              <a:buNone/>
            </a:pPr>
            <a:endParaRPr lang="cs-CZ" altLang="cs-CZ"/>
          </a:p>
          <a:p>
            <a:pPr eaLnBrk="1" hangingPunct="1">
              <a:spcBef>
                <a:spcPct val="0"/>
              </a:spcBef>
              <a:buFontTx/>
              <a:buNone/>
            </a:pPr>
            <a:endParaRPr lang="cs-CZ" altLang="cs-CZ"/>
          </a:p>
          <a:p>
            <a:pPr eaLnBrk="1" hangingPunct="1">
              <a:spcBef>
                <a:spcPct val="0"/>
              </a:spcBef>
              <a:buFontTx/>
              <a:buNone/>
            </a:pPr>
            <a:endParaRPr lang="cs-CZ" altLang="cs-CZ"/>
          </a:p>
          <a:p>
            <a:pPr eaLnBrk="1" hangingPunct="1">
              <a:spcBef>
                <a:spcPct val="0"/>
              </a:spcBef>
              <a:buFontTx/>
              <a:buNone/>
            </a:pPr>
            <a:r>
              <a:rPr lang="cs-CZ" altLang="cs-CZ" sz="1800"/>
              <a:t>ŠKOLNÍ TŘÍDY KOLEM SVĚTA:</a:t>
            </a:r>
          </a:p>
          <a:p>
            <a:pPr eaLnBrk="1" hangingPunct="1">
              <a:spcBef>
                <a:spcPct val="0"/>
              </a:spcBef>
              <a:buFontTx/>
              <a:buNone/>
            </a:pPr>
            <a:r>
              <a:rPr lang="cs-CZ" altLang="cs-CZ" sz="1800">
                <a:hlinkClick r:id="rId2"/>
              </a:rPr>
              <a:t>https://www.zena.cz/volny-cas/obrazem-skolni-tridy-kolem-sveta/r~923cfb680ac611e68ac7002590604f2e/r~dba8fe1e0ac611e6b8330025900fea04/</a:t>
            </a:r>
            <a:endParaRPr lang="cs-CZ" altLang="cs-CZ" sz="1800"/>
          </a:p>
        </p:txBody>
      </p:sp>
      <p:graphicFrame>
        <p:nvGraphicFramePr>
          <p:cNvPr id="5" name="Tabulka 4">
            <a:extLst>
              <a:ext uri="{FF2B5EF4-FFF2-40B4-BE49-F238E27FC236}">
                <a16:creationId xmlns:a16="http://schemas.microsoft.com/office/drawing/2014/main" id="{4F0CC0F7-CE6F-46C9-9DB7-FE31A96F785C}"/>
              </a:ext>
            </a:extLst>
          </p:cNvPr>
          <p:cNvGraphicFramePr>
            <a:graphicFrameLocks noGrp="1"/>
          </p:cNvGraphicFramePr>
          <p:nvPr/>
        </p:nvGraphicFramePr>
        <p:xfrm>
          <a:off x="863600" y="1844675"/>
          <a:ext cx="7416800" cy="2801938"/>
        </p:xfrm>
        <a:graphic>
          <a:graphicData uri="http://schemas.openxmlformats.org/drawingml/2006/table">
            <a:tbl>
              <a:tblPr firstRow="1" bandRow="1">
                <a:tableStyleId>{5C22544A-7EE6-4342-B048-85BDC9FD1C3A}</a:tableStyleId>
              </a:tblPr>
              <a:tblGrid>
                <a:gridCol w="3708400">
                  <a:extLst>
                    <a:ext uri="{9D8B030D-6E8A-4147-A177-3AD203B41FA5}">
                      <a16:colId xmlns:a16="http://schemas.microsoft.com/office/drawing/2014/main" val="3246680321"/>
                    </a:ext>
                  </a:extLst>
                </a:gridCol>
                <a:gridCol w="3708400">
                  <a:extLst>
                    <a:ext uri="{9D8B030D-6E8A-4147-A177-3AD203B41FA5}">
                      <a16:colId xmlns:a16="http://schemas.microsoft.com/office/drawing/2014/main" val="1695755203"/>
                    </a:ext>
                  </a:extLst>
                </a:gridCol>
              </a:tblGrid>
              <a:tr h="576236">
                <a:tc>
                  <a:txBody>
                    <a:bodyPr/>
                    <a:lstStyle/>
                    <a:p>
                      <a:pPr algn="ctr"/>
                      <a:r>
                        <a:rPr lang="cs-CZ" sz="2000" dirty="0">
                          <a:solidFill>
                            <a:schemeClr val="tx1"/>
                          </a:solidFill>
                        </a:rPr>
                        <a:t>ZJEVNÉ (FORMÁLNÍ)</a:t>
                      </a:r>
                    </a:p>
                  </a:txBody>
                  <a:tcPr marT="45734" marB="45734"/>
                </a:tc>
                <a:tc>
                  <a:txBody>
                    <a:bodyPr/>
                    <a:lstStyle/>
                    <a:p>
                      <a:pPr algn="ctr"/>
                      <a:r>
                        <a:rPr lang="cs-CZ" sz="2000" dirty="0">
                          <a:solidFill>
                            <a:schemeClr val="tx1"/>
                          </a:solidFill>
                        </a:rPr>
                        <a:t>SKRYTÉ</a:t>
                      </a:r>
                    </a:p>
                  </a:txBody>
                  <a:tcPr marT="45734" marB="45734"/>
                </a:tc>
                <a:extLst>
                  <a:ext uri="{0D108BD9-81ED-4DB2-BD59-A6C34878D82A}">
                    <a16:rowId xmlns:a16="http://schemas.microsoft.com/office/drawing/2014/main" val="938023702"/>
                  </a:ext>
                </a:extLst>
              </a:tr>
              <a:tr h="2225702">
                <a:tc>
                  <a:txBody>
                    <a:bodyPr/>
                    <a:lstStyle/>
                    <a:p>
                      <a:pPr algn="ctr"/>
                      <a:r>
                        <a:rPr lang="cs-CZ" sz="2000" b="1" dirty="0">
                          <a:solidFill>
                            <a:schemeClr val="tx1"/>
                          </a:solidFill>
                        </a:rPr>
                        <a:t>ČESKÝ JAZYK</a:t>
                      </a:r>
                    </a:p>
                    <a:p>
                      <a:pPr algn="ctr"/>
                      <a:r>
                        <a:rPr lang="cs-CZ" sz="2000" b="1" dirty="0">
                          <a:solidFill>
                            <a:schemeClr val="tx1"/>
                          </a:solidFill>
                        </a:rPr>
                        <a:t>ANGLICKÝ JAZYK</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sz="2000" b="1" dirty="0">
                          <a:solidFill>
                            <a:schemeClr val="tx1"/>
                          </a:solidFill>
                        </a:rPr>
                        <a:t>MATEMATIKA</a:t>
                      </a:r>
                    </a:p>
                    <a:p>
                      <a:pPr algn="ctr"/>
                      <a:r>
                        <a:rPr lang="cs-CZ" sz="2000" b="1" dirty="0">
                          <a:solidFill>
                            <a:schemeClr val="tx1"/>
                          </a:solidFill>
                        </a:rPr>
                        <a:t>BIOLOGIE</a:t>
                      </a:r>
                    </a:p>
                    <a:p>
                      <a:pPr algn="ctr"/>
                      <a:r>
                        <a:rPr lang="cs-CZ" sz="2000" b="1" dirty="0">
                          <a:solidFill>
                            <a:schemeClr val="tx1"/>
                          </a:solidFill>
                        </a:rPr>
                        <a:t>DĚJEPIS</a:t>
                      </a:r>
                    </a:p>
                    <a:p>
                      <a:pPr algn="ctr"/>
                      <a:r>
                        <a:rPr lang="cs-CZ" sz="2000" b="1" dirty="0">
                          <a:solidFill>
                            <a:schemeClr val="tx1"/>
                          </a:solidFill>
                        </a:rPr>
                        <a:t>…</a:t>
                      </a:r>
                    </a:p>
                  </a:txBody>
                  <a:tcPr marT="45734" marB="45734"/>
                </a:tc>
                <a:tc>
                  <a:txBody>
                    <a:bodyPr/>
                    <a:lstStyle/>
                    <a:p>
                      <a:pPr algn="ctr"/>
                      <a:r>
                        <a:rPr lang="cs-CZ" sz="2000" b="1" dirty="0">
                          <a:solidFill>
                            <a:schemeClr val="tx1"/>
                          </a:solidFill>
                        </a:rPr>
                        <a:t>HIERARCHICKÉ ROLE</a:t>
                      </a:r>
                    </a:p>
                    <a:p>
                      <a:pPr algn="ctr"/>
                      <a:r>
                        <a:rPr lang="cs-CZ" sz="2000" b="1" dirty="0">
                          <a:solidFill>
                            <a:schemeClr val="tx1"/>
                          </a:solidFill>
                        </a:rPr>
                        <a:t>GENDEROVÉ ROLE</a:t>
                      </a:r>
                    </a:p>
                    <a:p>
                      <a:pPr algn="ctr"/>
                      <a:r>
                        <a:rPr lang="cs-CZ" sz="2000" b="1" dirty="0">
                          <a:solidFill>
                            <a:schemeClr val="tx1"/>
                          </a:solidFill>
                        </a:rPr>
                        <a:t>RUTINA</a:t>
                      </a:r>
                    </a:p>
                    <a:p>
                      <a:pPr algn="ctr"/>
                      <a:r>
                        <a:rPr lang="cs-CZ" sz="2000" b="1" dirty="0">
                          <a:solidFill>
                            <a:schemeClr val="tx1"/>
                          </a:solidFill>
                        </a:rPr>
                        <a:t>OBLÉKÁNÍ</a:t>
                      </a:r>
                    </a:p>
                    <a:p>
                      <a:pPr algn="ctr"/>
                      <a:r>
                        <a:rPr lang="cs-CZ" sz="2000" b="1" dirty="0">
                          <a:solidFill>
                            <a:schemeClr val="tx1"/>
                          </a:solidFill>
                        </a:rPr>
                        <a:t>RESPEKT K AUTORITÁM</a:t>
                      </a:r>
                    </a:p>
                    <a:p>
                      <a:pPr algn="ctr"/>
                      <a:r>
                        <a:rPr lang="cs-CZ" sz="2000" b="1" dirty="0">
                          <a:solidFill>
                            <a:schemeClr val="tx1"/>
                          </a:solidFill>
                        </a:rPr>
                        <a:t>SOUTĚŽIVOST</a:t>
                      </a:r>
                    </a:p>
                    <a:p>
                      <a:pPr algn="ctr"/>
                      <a:r>
                        <a:rPr lang="cs-CZ" sz="2000" b="1" dirty="0">
                          <a:solidFill>
                            <a:schemeClr val="tx1"/>
                          </a:solidFill>
                        </a:rPr>
                        <a:t>…</a:t>
                      </a:r>
                    </a:p>
                  </a:txBody>
                  <a:tcPr marT="45734" marB="45734"/>
                </a:tc>
                <a:extLst>
                  <a:ext uri="{0D108BD9-81ED-4DB2-BD59-A6C34878D82A}">
                    <a16:rowId xmlns:a16="http://schemas.microsoft.com/office/drawing/2014/main" val="243051076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http://www.hcsparta.cz/download/IMG_20170723_115026.jpg">
            <a:extLst>
              <a:ext uri="{FF2B5EF4-FFF2-40B4-BE49-F238E27FC236}">
                <a16:creationId xmlns:a16="http://schemas.microsoft.com/office/drawing/2014/main" id="{D9731849-4C95-4EDE-8ACC-8466A73FD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325" y="3141663"/>
            <a:ext cx="425767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ovéPole 2">
            <a:extLst>
              <a:ext uri="{FF2B5EF4-FFF2-40B4-BE49-F238E27FC236}">
                <a16:creationId xmlns:a16="http://schemas.microsoft.com/office/drawing/2014/main" id="{14131ADF-B027-4FBA-AEF6-0E8C908C9719}"/>
              </a:ext>
            </a:extLst>
          </p:cNvPr>
          <p:cNvSpPr txBox="1">
            <a:spLocks noChangeArrowheads="1"/>
          </p:cNvSpPr>
          <p:nvPr/>
        </p:nvSpPr>
        <p:spPr bwMode="auto">
          <a:xfrm>
            <a:off x="395288" y="1412875"/>
            <a:ext cx="7739062"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KULTURA</a:t>
            </a:r>
            <a:r>
              <a:rPr lang="cs-CZ" altLang="cs-CZ" sz="1800"/>
              <a:t> V OBECNĚJŠÍM POJETÍ: </a:t>
            </a:r>
          </a:p>
          <a:p>
            <a:pPr eaLnBrk="1" hangingPunct="1">
              <a:spcBef>
                <a:spcPct val="0"/>
              </a:spcBef>
              <a:buFontTx/>
              <a:buNone/>
            </a:pPr>
            <a:r>
              <a:rPr lang="cs-CZ" altLang="cs-CZ" sz="1800"/>
              <a:t>SYSTÉM VÝZNAMŮ (JAK ROZUMÍME VĚCEM, JAKÝ MAJÍ SMYSL)</a:t>
            </a:r>
          </a:p>
          <a:p>
            <a:pPr eaLnBrk="1" hangingPunct="1">
              <a:spcBef>
                <a:spcPct val="0"/>
              </a:spcBef>
              <a:buFontTx/>
              <a:buNone/>
            </a:pPr>
            <a:endParaRPr lang="cs-CZ" altLang="cs-CZ" sz="1800"/>
          </a:p>
          <a:p>
            <a:pPr eaLnBrk="1" hangingPunct="1">
              <a:spcBef>
                <a:spcPct val="0"/>
              </a:spcBef>
              <a:buFontTx/>
              <a:buNone/>
            </a:pPr>
            <a:r>
              <a:rPr lang="cs-CZ" altLang="cs-CZ" sz="1800" b="1"/>
              <a:t>REPRODUKCE</a:t>
            </a:r>
            <a:r>
              <a:rPr lang="cs-CZ" altLang="cs-CZ" sz="1800"/>
              <a:t>: PŘENOS Z GENERACE NA GENERACI, UDRŽOVÁNÍ, </a:t>
            </a:r>
          </a:p>
          <a:p>
            <a:pPr eaLnBrk="1" hangingPunct="1">
              <a:spcBef>
                <a:spcPct val="0"/>
              </a:spcBef>
              <a:buFontTx/>
              <a:buNone/>
            </a:pPr>
            <a:r>
              <a:rPr lang="cs-CZ" altLang="cs-CZ" sz="1800"/>
              <a:t>UPEVŇOVÁNÍ</a:t>
            </a:r>
          </a:p>
          <a:p>
            <a:pPr eaLnBrk="1" hangingPunct="1">
              <a:spcBef>
                <a:spcPct val="0"/>
              </a:spcBef>
              <a:buFontTx/>
              <a:buNone/>
            </a:pPr>
            <a:endParaRPr lang="cs-CZ" altLang="cs-CZ" sz="1800"/>
          </a:p>
          <a:p>
            <a:pPr eaLnBrk="1" hangingPunct="1">
              <a:spcBef>
                <a:spcPct val="0"/>
              </a:spcBef>
              <a:buFontTx/>
              <a:buNone/>
            </a:pPr>
            <a:r>
              <a:rPr lang="cs-CZ" altLang="cs-CZ" sz="2400" b="1"/>
              <a:t>PAUL WILLIS</a:t>
            </a:r>
          </a:p>
          <a:p>
            <a:pPr eaLnBrk="1" hangingPunct="1">
              <a:spcBef>
                <a:spcPct val="0"/>
              </a:spcBef>
              <a:buFontTx/>
              <a:buNone/>
            </a:pPr>
            <a:r>
              <a:rPr lang="cs-CZ" altLang="cs-CZ" sz="2400"/>
              <a:t> - KONTRAŠKOLNÍ KULTURA</a:t>
            </a:r>
          </a:p>
          <a:p>
            <a:pPr eaLnBrk="1" hangingPunct="1">
              <a:spcBef>
                <a:spcPct val="0"/>
              </a:spcBef>
              <a:buFontTx/>
              <a:buNone/>
            </a:pPr>
            <a:endParaRPr lang="cs-CZ" altLang="cs-CZ" sz="2400"/>
          </a:p>
          <a:p>
            <a:pPr eaLnBrk="1" hangingPunct="1">
              <a:spcBef>
                <a:spcPct val="0"/>
              </a:spcBef>
              <a:buFontTx/>
              <a:buNone/>
            </a:pPr>
            <a:r>
              <a:rPr lang="cs-CZ" altLang="cs-CZ" sz="2400" b="1"/>
              <a:t>BASIL BERNSTEIN</a:t>
            </a:r>
          </a:p>
          <a:p>
            <a:pPr eaLnBrk="1" hangingPunct="1">
              <a:spcBef>
                <a:spcPct val="0"/>
              </a:spcBef>
              <a:buFontTx/>
              <a:buNone/>
            </a:pPr>
            <a:r>
              <a:rPr lang="cs-CZ" altLang="cs-CZ" sz="2400"/>
              <a:t> - JAZYKOVÉ KÓDY</a:t>
            </a:r>
          </a:p>
          <a:p>
            <a:pPr eaLnBrk="1" hangingPunct="1">
              <a:spcBef>
                <a:spcPct val="0"/>
              </a:spcBef>
              <a:buFontTx/>
              <a:buNone/>
            </a:pPr>
            <a:endParaRPr lang="cs-CZ" altLang="cs-CZ" sz="2400"/>
          </a:p>
          <a:p>
            <a:pPr eaLnBrk="1" hangingPunct="1">
              <a:spcBef>
                <a:spcPct val="0"/>
              </a:spcBef>
              <a:buFontTx/>
              <a:buNone/>
            </a:pPr>
            <a:r>
              <a:rPr lang="cs-CZ" altLang="cs-CZ" sz="2400" b="1"/>
              <a:t>PIERRE BOURDIEU</a:t>
            </a:r>
          </a:p>
          <a:p>
            <a:pPr eaLnBrk="1" hangingPunct="1">
              <a:spcBef>
                <a:spcPct val="0"/>
              </a:spcBef>
              <a:buFontTx/>
              <a:buNone/>
            </a:pPr>
            <a:r>
              <a:rPr lang="cs-CZ" altLang="cs-CZ" sz="2400"/>
              <a:t> - KAPITÁL, HABITUS, POLE</a:t>
            </a:r>
          </a:p>
          <a:p>
            <a:pPr eaLnBrk="1" hangingPunct="1">
              <a:spcBef>
                <a:spcPct val="0"/>
              </a:spcBef>
              <a:buFontTx/>
              <a:buNone/>
            </a:pPr>
            <a:endParaRPr lang="cs-CZ" altLang="cs-CZ" sz="1800"/>
          </a:p>
        </p:txBody>
      </p:sp>
      <p:sp>
        <p:nvSpPr>
          <p:cNvPr id="11268" name="Rectangle 3">
            <a:extLst>
              <a:ext uri="{FF2B5EF4-FFF2-40B4-BE49-F238E27FC236}">
                <a16:creationId xmlns:a16="http://schemas.microsoft.com/office/drawing/2014/main" id="{138B39BE-1FEC-42E7-AF06-12ADB3682C79}"/>
              </a:ext>
            </a:extLst>
          </p:cNvPr>
          <p:cNvSpPr>
            <a:spLocks noChangeArrowheads="1"/>
          </p:cNvSpPr>
          <p:nvPr/>
        </p:nvSpPr>
        <p:spPr bwMode="auto">
          <a:xfrm>
            <a:off x="0" y="0"/>
            <a:ext cx="9144000" cy="9810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1269" name="Rectangle 4">
            <a:extLst>
              <a:ext uri="{FF2B5EF4-FFF2-40B4-BE49-F238E27FC236}">
                <a16:creationId xmlns:a16="http://schemas.microsoft.com/office/drawing/2014/main" id="{6F7F40E3-F304-4D95-A4C5-404C39B6BA2D}"/>
              </a:ext>
            </a:extLst>
          </p:cNvPr>
          <p:cNvSpPr>
            <a:spLocks noGrp="1" noChangeArrowheads="1"/>
          </p:cNvSpPr>
          <p:nvPr>
            <p:ph type="ctrTitle"/>
          </p:nvPr>
        </p:nvSpPr>
        <p:spPr>
          <a:xfrm>
            <a:off x="684213" y="188913"/>
            <a:ext cx="7775575" cy="647700"/>
          </a:xfrm>
          <a:noFill/>
        </p:spPr>
        <p:txBody>
          <a:bodyPr anchor="ctr"/>
          <a:lstStyle/>
          <a:p>
            <a:pPr eaLnBrk="1" hangingPunct="1"/>
            <a:r>
              <a:rPr lang="cs-CZ" altLang="cs-CZ" sz="3200" b="1" dirty="0"/>
              <a:t>ŠKOLA A KULTURNÍ REPRODUKCE</a:t>
            </a:r>
          </a:p>
        </p:txBody>
      </p:sp>
      <p:sp>
        <p:nvSpPr>
          <p:cNvPr id="11270" name="Obdélník 1">
            <a:extLst>
              <a:ext uri="{FF2B5EF4-FFF2-40B4-BE49-F238E27FC236}">
                <a16:creationId xmlns:a16="http://schemas.microsoft.com/office/drawing/2014/main" id="{805643DE-E913-4876-B632-344959A0C681}"/>
              </a:ext>
            </a:extLst>
          </p:cNvPr>
          <p:cNvSpPr>
            <a:spLocks noChangeArrowheads="1"/>
          </p:cNvSpPr>
          <p:nvPr/>
        </p:nvSpPr>
        <p:spPr bwMode="auto">
          <a:xfrm>
            <a:off x="4911725" y="57816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http://www.hcsparta.cz/clanek.asp?id=Nejlepsi-pribehy-spartanskych-generaci-11859</a:t>
            </a:r>
            <a:endParaRPr lang="cs-CZ" altLang="cs-CZ"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Obrázek 2">
            <a:extLst>
              <a:ext uri="{FF2B5EF4-FFF2-40B4-BE49-F238E27FC236}">
                <a16:creationId xmlns:a16="http://schemas.microsoft.com/office/drawing/2014/main" id="{78C41400-C4C5-48BA-9628-F7148834A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075" y="0"/>
            <a:ext cx="357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ovéPole 2">
            <a:extLst>
              <a:ext uri="{FF2B5EF4-FFF2-40B4-BE49-F238E27FC236}">
                <a16:creationId xmlns:a16="http://schemas.microsoft.com/office/drawing/2014/main" id="{FD875E7C-51E1-414F-946A-C24948EC6C4C}"/>
              </a:ext>
            </a:extLst>
          </p:cNvPr>
          <p:cNvSpPr txBox="1">
            <a:spLocks noChangeArrowheads="1"/>
          </p:cNvSpPr>
          <p:nvPr/>
        </p:nvSpPr>
        <p:spPr bwMode="auto">
          <a:xfrm>
            <a:off x="93663" y="1341438"/>
            <a:ext cx="4899025"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OBECNĚ ZNÍ OTÁZKA TAKTO:</a:t>
            </a:r>
          </a:p>
          <a:p>
            <a:pPr eaLnBrk="1" hangingPunct="1">
              <a:spcBef>
                <a:spcPct val="0"/>
              </a:spcBef>
              <a:buFontTx/>
              <a:buNone/>
            </a:pPr>
            <a:endParaRPr lang="cs-CZ" altLang="cs-CZ" sz="1800" b="1"/>
          </a:p>
          <a:p>
            <a:pPr eaLnBrk="1" hangingPunct="1">
              <a:spcBef>
                <a:spcPct val="0"/>
              </a:spcBef>
              <a:buFontTx/>
              <a:buNone/>
            </a:pPr>
            <a:r>
              <a:rPr lang="cs-CZ" altLang="cs-CZ" sz="1800" b="1" u="sng"/>
              <a:t>JAK</a:t>
            </a:r>
            <a:r>
              <a:rPr lang="cs-CZ" altLang="cs-CZ" sz="1800" b="1"/>
              <a:t> VZDĚLÁVACÍ SYSTÉM POMÁHÁ </a:t>
            </a:r>
          </a:p>
          <a:p>
            <a:pPr eaLnBrk="1" hangingPunct="1">
              <a:spcBef>
                <a:spcPct val="0"/>
              </a:spcBef>
              <a:buFontTx/>
              <a:buNone/>
            </a:pPr>
            <a:r>
              <a:rPr lang="cs-CZ" altLang="cs-CZ" sz="1800" b="1"/>
              <a:t>REPRODUKOVAT </a:t>
            </a:r>
            <a:r>
              <a:rPr lang="cs-CZ" altLang="cs-CZ" sz="1800" b="1" u="sng"/>
              <a:t>SOCIÁLNÍ STRUKTURY</a:t>
            </a:r>
            <a:r>
              <a:rPr lang="cs-CZ" altLang="cs-CZ" sz="1800" b="1"/>
              <a:t>?</a:t>
            </a:r>
            <a:endParaRPr lang="cs-CZ" altLang="cs-CZ" sz="2400"/>
          </a:p>
          <a:p>
            <a:pPr eaLnBrk="1" hangingPunct="1">
              <a:spcBef>
                <a:spcPct val="0"/>
              </a:spcBef>
              <a:buFontTx/>
              <a:buNone/>
            </a:pPr>
            <a:endParaRPr lang="cs-CZ" altLang="cs-CZ" sz="1800"/>
          </a:p>
          <a:p>
            <a:pPr eaLnBrk="1" hangingPunct="1">
              <a:spcBef>
                <a:spcPct val="0"/>
              </a:spcBef>
              <a:buFontTx/>
              <a:buNone/>
            </a:pPr>
            <a:endParaRPr lang="cs-CZ" altLang="cs-CZ" sz="1800" b="1"/>
          </a:p>
          <a:p>
            <a:pPr eaLnBrk="1" hangingPunct="1">
              <a:spcBef>
                <a:spcPct val="0"/>
              </a:spcBef>
              <a:buFontTx/>
              <a:buNone/>
            </a:pPr>
            <a:r>
              <a:rPr lang="cs-CZ" altLang="cs-CZ" sz="2800" b="1"/>
              <a:t>JAK? </a:t>
            </a:r>
          </a:p>
          <a:p>
            <a:pPr eaLnBrk="1" hangingPunct="1">
              <a:spcBef>
                <a:spcPct val="0"/>
              </a:spcBef>
              <a:buFontTx/>
              <a:buNone/>
            </a:pPr>
            <a:r>
              <a:rPr lang="cs-CZ" altLang="cs-CZ" sz="1800" b="1"/>
              <a:t>JAKÝMI MECHANISMY? </a:t>
            </a:r>
          </a:p>
          <a:p>
            <a:pPr eaLnBrk="1" hangingPunct="1">
              <a:spcBef>
                <a:spcPct val="0"/>
              </a:spcBef>
              <a:buFontTx/>
              <a:buNone/>
            </a:pPr>
            <a:r>
              <a:rPr lang="cs-CZ" altLang="cs-CZ" sz="1800" b="1"/>
              <a:t>V JAKÝCH SKUPINÁCH? </a:t>
            </a:r>
          </a:p>
          <a:p>
            <a:pPr eaLnBrk="1" hangingPunct="1">
              <a:spcBef>
                <a:spcPct val="0"/>
              </a:spcBef>
              <a:buFontTx/>
              <a:buNone/>
            </a:pPr>
            <a:r>
              <a:rPr lang="cs-CZ" altLang="cs-CZ" sz="1800" b="1"/>
              <a:t>DO JAKÉ MÍRY?</a:t>
            </a:r>
          </a:p>
          <a:p>
            <a:pPr eaLnBrk="1" hangingPunct="1">
              <a:spcBef>
                <a:spcPct val="0"/>
              </a:spcBef>
              <a:buFontTx/>
              <a:buNone/>
            </a:pPr>
            <a:r>
              <a:rPr lang="cs-CZ" altLang="cs-CZ" sz="1800" b="1"/>
              <a:t>…</a:t>
            </a:r>
          </a:p>
          <a:p>
            <a:pPr eaLnBrk="1" hangingPunct="1">
              <a:spcBef>
                <a:spcPct val="0"/>
              </a:spcBef>
              <a:buFontTx/>
              <a:buNone/>
            </a:pPr>
            <a:endParaRPr lang="cs-CZ" altLang="cs-CZ" sz="1800" b="1" u="sng"/>
          </a:p>
          <a:p>
            <a:pPr eaLnBrk="1" hangingPunct="1">
              <a:spcBef>
                <a:spcPct val="0"/>
              </a:spcBef>
              <a:buFontTx/>
              <a:buNone/>
            </a:pPr>
            <a:endParaRPr lang="cs-CZ" altLang="cs-CZ" sz="1800" b="1" u="sng"/>
          </a:p>
          <a:p>
            <a:pPr eaLnBrk="1" hangingPunct="1">
              <a:spcBef>
                <a:spcPct val="0"/>
              </a:spcBef>
              <a:buFontTx/>
              <a:buNone/>
            </a:pPr>
            <a:r>
              <a:rPr lang="cs-CZ" altLang="cs-CZ" sz="2800" b="1"/>
              <a:t>SOCIÁLNÍ STRUKTURY</a:t>
            </a:r>
          </a:p>
          <a:p>
            <a:pPr eaLnBrk="1" hangingPunct="1">
              <a:spcBef>
                <a:spcPct val="0"/>
              </a:spcBef>
              <a:buFontTx/>
              <a:buNone/>
            </a:pPr>
            <a:r>
              <a:rPr lang="cs-CZ" altLang="cs-CZ" sz="1800" b="1"/>
              <a:t>KULTURU</a:t>
            </a:r>
          </a:p>
          <a:p>
            <a:pPr eaLnBrk="1" hangingPunct="1">
              <a:spcBef>
                <a:spcPct val="0"/>
              </a:spcBef>
              <a:buFontTx/>
              <a:buNone/>
            </a:pPr>
            <a:r>
              <a:rPr lang="cs-CZ" altLang="cs-CZ" sz="1800" b="1"/>
              <a:t>SOCIÁLNÍ NEROVNOST</a:t>
            </a:r>
          </a:p>
          <a:p>
            <a:pPr eaLnBrk="1" hangingPunct="1">
              <a:spcBef>
                <a:spcPct val="0"/>
              </a:spcBef>
              <a:buFontTx/>
              <a:buNone/>
            </a:pPr>
            <a:r>
              <a:rPr lang="cs-CZ" altLang="cs-CZ" sz="1800" b="1"/>
              <a:t>SYMBOLICKOU NADVLÁDU</a:t>
            </a:r>
            <a:endParaRPr lang="cs-CZ" altLang="cs-CZ" sz="1600" b="1"/>
          </a:p>
          <a:p>
            <a:pPr eaLnBrk="1" hangingPunct="1">
              <a:spcBef>
                <a:spcPct val="0"/>
              </a:spcBef>
              <a:buFontTx/>
              <a:buNone/>
            </a:pPr>
            <a:r>
              <a:rPr lang="cs-CZ" altLang="cs-CZ" sz="1800" b="1"/>
              <a:t>…</a:t>
            </a:r>
          </a:p>
        </p:txBody>
      </p:sp>
      <p:sp>
        <p:nvSpPr>
          <p:cNvPr id="12292" name="Rectangle 3">
            <a:extLst>
              <a:ext uri="{FF2B5EF4-FFF2-40B4-BE49-F238E27FC236}">
                <a16:creationId xmlns:a16="http://schemas.microsoft.com/office/drawing/2014/main" id="{1FFB3251-C6E2-4ABB-9897-C7FE908538A2}"/>
              </a:ext>
            </a:extLst>
          </p:cNvPr>
          <p:cNvSpPr>
            <a:spLocks noChangeArrowheads="1"/>
          </p:cNvSpPr>
          <p:nvPr/>
        </p:nvSpPr>
        <p:spPr bwMode="auto">
          <a:xfrm>
            <a:off x="0" y="0"/>
            <a:ext cx="5553075" cy="1341438"/>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2293" name="Rectangle 4">
            <a:extLst>
              <a:ext uri="{FF2B5EF4-FFF2-40B4-BE49-F238E27FC236}">
                <a16:creationId xmlns:a16="http://schemas.microsoft.com/office/drawing/2014/main" id="{CFFA79F0-D566-4AC2-BAD9-B4A7E5ED59FD}"/>
              </a:ext>
            </a:extLst>
          </p:cNvPr>
          <p:cNvSpPr>
            <a:spLocks noGrp="1" noChangeArrowheads="1"/>
          </p:cNvSpPr>
          <p:nvPr>
            <p:ph type="ctrTitle"/>
          </p:nvPr>
        </p:nvSpPr>
        <p:spPr>
          <a:xfrm>
            <a:off x="-1100138" y="285750"/>
            <a:ext cx="7775576" cy="647700"/>
          </a:xfrm>
          <a:noFill/>
        </p:spPr>
        <p:txBody>
          <a:bodyPr anchor="ctr"/>
          <a:lstStyle/>
          <a:p>
            <a:pPr eaLnBrk="1" hangingPunct="1"/>
            <a:r>
              <a:rPr lang="cs-CZ" altLang="cs-CZ" sz="3200" b="1"/>
              <a:t>ŠKOLA A KULTURNÍ </a:t>
            </a:r>
            <a:br>
              <a:rPr lang="cs-CZ" altLang="cs-CZ" sz="3200" b="1"/>
            </a:br>
            <a:r>
              <a:rPr lang="cs-CZ" altLang="cs-CZ" sz="3200" b="1"/>
              <a:t>REPRODUKCE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descr="Výsledek obrázku pro pierre bourdieu habitus">
            <a:extLst>
              <a:ext uri="{FF2B5EF4-FFF2-40B4-BE49-F238E27FC236}">
                <a16:creationId xmlns:a16="http://schemas.microsoft.com/office/drawing/2014/main" id="{C372206B-C915-4AA1-89C3-35EBA4B164B1}"/>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8195" name="TextovéPole 3">
            <a:extLst>
              <a:ext uri="{FF2B5EF4-FFF2-40B4-BE49-F238E27FC236}">
                <a16:creationId xmlns:a16="http://schemas.microsoft.com/office/drawing/2014/main" id="{45C206CE-FB95-436F-90E1-570027938BC8}"/>
              </a:ext>
            </a:extLst>
          </p:cNvPr>
          <p:cNvSpPr txBox="1">
            <a:spLocks noChangeArrowheads="1"/>
          </p:cNvSpPr>
          <p:nvPr/>
        </p:nvSpPr>
        <p:spPr bwMode="auto">
          <a:xfrm>
            <a:off x="539750" y="333375"/>
            <a:ext cx="81359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b="1"/>
          </a:p>
          <a:p>
            <a:pPr>
              <a:spcBef>
                <a:spcPct val="0"/>
              </a:spcBef>
              <a:buFontTx/>
              <a:buNone/>
            </a:pPr>
            <a:r>
              <a:rPr lang="cs-CZ" altLang="cs-CZ" sz="1800" b="1"/>
              <a:t>PAUL WILLIS – KONTRAŠKOLNÍ KULTURA</a:t>
            </a:r>
          </a:p>
          <a:p>
            <a:pPr>
              <a:spcBef>
                <a:spcPct val="0"/>
              </a:spcBef>
              <a:buFontTx/>
              <a:buNone/>
            </a:pPr>
            <a:r>
              <a:rPr lang="cs-CZ" altLang="cs-CZ" sz="1800" b="1"/>
              <a:t>Vzdělanostní aspirace</a:t>
            </a:r>
          </a:p>
          <a:p>
            <a:pPr>
              <a:spcBef>
                <a:spcPct val="0"/>
              </a:spcBef>
              <a:buFontTx/>
              <a:buNone/>
            </a:pPr>
            <a:endParaRPr lang="cs-CZ" altLang="cs-CZ" sz="1800" b="1"/>
          </a:p>
          <a:p>
            <a:pPr>
              <a:spcBef>
                <a:spcPct val="0"/>
              </a:spcBef>
              <a:buFontTx/>
              <a:buNone/>
            </a:pPr>
            <a:endParaRPr lang="cs-CZ" altLang="cs-CZ" sz="1800" b="1"/>
          </a:p>
          <a:p>
            <a:pPr>
              <a:spcBef>
                <a:spcPct val="0"/>
              </a:spcBef>
              <a:buFontTx/>
              <a:buNone/>
            </a:pPr>
            <a:endParaRPr lang="cs-CZ" altLang="cs-CZ" sz="1800" b="1"/>
          </a:p>
        </p:txBody>
      </p:sp>
      <p:pic>
        <p:nvPicPr>
          <p:cNvPr id="8196" name="Picture 7" descr="Výsledek obrázku pro paul willis counter school culture">
            <a:extLst>
              <a:ext uri="{FF2B5EF4-FFF2-40B4-BE49-F238E27FC236}">
                <a16:creationId xmlns:a16="http://schemas.microsoft.com/office/drawing/2014/main" id="{43FB5552-AA93-46D4-98FA-8127F66A5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492375"/>
            <a:ext cx="43815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Obdélník 2">
            <a:extLst>
              <a:ext uri="{FF2B5EF4-FFF2-40B4-BE49-F238E27FC236}">
                <a16:creationId xmlns:a16="http://schemas.microsoft.com/office/drawing/2014/main" id="{F98A5087-BFB2-4A6C-8504-A50511760B57}"/>
              </a:ext>
            </a:extLst>
          </p:cNvPr>
          <p:cNvSpPr>
            <a:spLocks noChangeArrowheads="1"/>
          </p:cNvSpPr>
          <p:nvPr/>
        </p:nvSpPr>
        <p:spPr bwMode="auto">
          <a:xfrm>
            <a:off x="5364163" y="2497138"/>
            <a:ext cx="3436937"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Opozice vůči institucionalizovanému systému vědění</a:t>
            </a:r>
          </a:p>
          <a:p>
            <a:pPr>
              <a:spcBef>
                <a:spcPct val="0"/>
              </a:spcBef>
              <a:buFontTx/>
              <a:buNone/>
            </a:pPr>
            <a:endParaRPr lang="cs-CZ" altLang="cs-CZ" sz="1800" b="1"/>
          </a:p>
          <a:p>
            <a:pPr>
              <a:spcBef>
                <a:spcPct val="0"/>
              </a:spcBef>
              <a:buFontTx/>
              <a:buNone/>
            </a:pPr>
            <a:r>
              <a:rPr lang="cs-CZ" altLang="cs-CZ" sz="1800" b="1"/>
              <a:t>Odmítnutí, rezistence</a:t>
            </a:r>
          </a:p>
          <a:p>
            <a:pPr>
              <a:spcBef>
                <a:spcPct val="0"/>
              </a:spcBef>
              <a:buFontTx/>
              <a:buNone/>
            </a:pPr>
            <a:endParaRPr lang="cs-CZ" altLang="cs-CZ" sz="1800" b="1"/>
          </a:p>
          <a:p>
            <a:pPr>
              <a:spcBef>
                <a:spcPct val="0"/>
              </a:spcBef>
              <a:buFontTx/>
              <a:buNone/>
            </a:pPr>
            <a:r>
              <a:rPr lang="cs-CZ" altLang="cs-CZ" sz="1800" b="1"/>
              <a:t>K čemu mi to bude?</a:t>
            </a:r>
          </a:p>
          <a:p>
            <a:pPr>
              <a:spcBef>
                <a:spcPct val="0"/>
              </a:spcBef>
              <a:buFontTx/>
              <a:buNone/>
            </a:pPr>
            <a:endParaRPr lang="cs-CZ" altLang="cs-CZ" sz="1800" b="1"/>
          </a:p>
          <a:p>
            <a:pPr>
              <a:spcBef>
                <a:spcPct val="0"/>
              </a:spcBef>
              <a:buFontTx/>
              <a:buNone/>
            </a:pPr>
            <a:r>
              <a:rPr lang="cs-CZ" altLang="cs-CZ" sz="1800" b="1"/>
              <a:t>Stejně nemám šanci vydělat…</a:t>
            </a:r>
          </a:p>
          <a:p>
            <a:pPr>
              <a:spcBef>
                <a:spcPct val="0"/>
              </a:spcBef>
              <a:buFontTx/>
              <a:buNone/>
            </a:pPr>
            <a:endParaRPr lang="cs-CZ" altLang="cs-CZ" sz="18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descr="Výsledek obrázku pro pierre bourdieu habitus">
            <a:extLst>
              <a:ext uri="{FF2B5EF4-FFF2-40B4-BE49-F238E27FC236}">
                <a16:creationId xmlns:a16="http://schemas.microsoft.com/office/drawing/2014/main" id="{7928EFBC-6A2A-43EF-9ABE-1E9A120E41A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9219" name="TextovéPole 3">
            <a:extLst>
              <a:ext uri="{FF2B5EF4-FFF2-40B4-BE49-F238E27FC236}">
                <a16:creationId xmlns:a16="http://schemas.microsoft.com/office/drawing/2014/main" id="{DE586279-0D95-417D-832E-03EB713CD5C7}"/>
              </a:ext>
            </a:extLst>
          </p:cNvPr>
          <p:cNvSpPr txBox="1">
            <a:spLocks noChangeArrowheads="1"/>
          </p:cNvSpPr>
          <p:nvPr/>
        </p:nvSpPr>
        <p:spPr bwMode="auto">
          <a:xfrm>
            <a:off x="539750" y="333375"/>
            <a:ext cx="81359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b="1"/>
          </a:p>
          <a:p>
            <a:pPr>
              <a:spcBef>
                <a:spcPct val="0"/>
              </a:spcBef>
              <a:buFontTx/>
              <a:buNone/>
            </a:pPr>
            <a:r>
              <a:rPr lang="cs-CZ" altLang="cs-CZ" sz="1800" b="1"/>
              <a:t>BASIL BERNSTEIN – JAZYKOVÉ KÓDY</a:t>
            </a:r>
          </a:p>
          <a:p>
            <a:pPr>
              <a:spcBef>
                <a:spcPct val="0"/>
              </a:spcBef>
              <a:buFontTx/>
              <a:buNone/>
            </a:pPr>
            <a:r>
              <a:rPr lang="cs-CZ" altLang="cs-CZ" sz="1800" b="1"/>
              <a:t>Výkon ve vzdělávacím systému není určen jen inteligencí, ale také osvojeným jazykovým kódem</a:t>
            </a:r>
          </a:p>
          <a:p>
            <a:pPr>
              <a:spcBef>
                <a:spcPct val="0"/>
              </a:spcBef>
              <a:buFontTx/>
              <a:buNone/>
            </a:pPr>
            <a:endParaRPr lang="cs-CZ" altLang="cs-CZ" sz="1800" b="1"/>
          </a:p>
        </p:txBody>
      </p:sp>
      <p:pic>
        <p:nvPicPr>
          <p:cNvPr id="9220" name="Picture 2" descr="Výsledek obrázku pro bernstein language codes">
            <a:extLst>
              <a:ext uri="{FF2B5EF4-FFF2-40B4-BE49-F238E27FC236}">
                <a16:creationId xmlns:a16="http://schemas.microsoft.com/office/drawing/2014/main" id="{9B779B7A-F791-4770-821D-52A169DDF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092325"/>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ovéPole 5">
            <a:extLst>
              <a:ext uri="{FF2B5EF4-FFF2-40B4-BE49-F238E27FC236}">
                <a16:creationId xmlns:a16="http://schemas.microsoft.com/office/drawing/2014/main" id="{28B0859A-0563-41BE-9990-43F28FD247C7}"/>
              </a:ext>
            </a:extLst>
          </p:cNvPr>
          <p:cNvSpPr txBox="1">
            <a:spLocks noChangeArrowheads="1"/>
          </p:cNvSpPr>
          <p:nvPr/>
        </p:nvSpPr>
        <p:spPr bwMode="auto">
          <a:xfrm>
            <a:off x="4067175" y="2538413"/>
            <a:ext cx="46085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b="1"/>
          </a:p>
          <a:p>
            <a:pPr>
              <a:spcBef>
                <a:spcPct val="0"/>
              </a:spcBef>
              <a:buFontTx/>
              <a:buNone/>
            </a:pPr>
            <a:r>
              <a:rPr lang="cs-CZ" altLang="cs-CZ" sz="1800" b="1"/>
              <a:t>VYŠŠÍ TŘÍDA:</a:t>
            </a:r>
          </a:p>
          <a:p>
            <a:pPr>
              <a:spcBef>
                <a:spcPct val="0"/>
              </a:spcBef>
              <a:buFontTx/>
              <a:buNone/>
            </a:pPr>
            <a:endParaRPr lang="cs-CZ" altLang="cs-CZ" sz="1800" b="1"/>
          </a:p>
          <a:p>
            <a:pPr>
              <a:spcBef>
                <a:spcPct val="0"/>
              </a:spcBef>
              <a:buFontTx/>
              <a:buNone/>
            </a:pPr>
            <a:r>
              <a:rPr lang="cs-CZ" altLang="cs-CZ" sz="1800" b="1"/>
              <a:t>Rozvinutý jazykový kód</a:t>
            </a:r>
          </a:p>
          <a:p>
            <a:pPr>
              <a:spcBef>
                <a:spcPct val="0"/>
              </a:spcBef>
              <a:buFontTx/>
              <a:buNone/>
            </a:pPr>
            <a:r>
              <a:rPr lang="cs-CZ" altLang="cs-CZ" sz="1800" b="1"/>
              <a:t>(je lépe kompatibilní s jazykem školy)</a:t>
            </a:r>
          </a:p>
          <a:p>
            <a:pPr>
              <a:spcBef>
                <a:spcPct val="0"/>
              </a:spcBef>
              <a:buFontTx/>
              <a:buNone/>
            </a:pPr>
            <a:r>
              <a:rPr lang="cs-CZ" altLang="cs-CZ" sz="1800" b="1"/>
              <a:t>Je vhodný pro abstrakci</a:t>
            </a:r>
          </a:p>
          <a:p>
            <a:pPr>
              <a:spcBef>
                <a:spcPct val="0"/>
              </a:spcBef>
              <a:buFontTx/>
              <a:buNone/>
            </a:pPr>
            <a:endParaRPr lang="cs-CZ" altLang="cs-CZ" sz="1800" b="1"/>
          </a:p>
          <a:p>
            <a:pPr>
              <a:spcBef>
                <a:spcPct val="0"/>
              </a:spcBef>
              <a:buFontTx/>
              <a:buNone/>
            </a:pPr>
            <a:r>
              <a:rPr lang="cs-CZ" altLang="cs-CZ" sz="1800" b="1"/>
              <a:t>NIŽŠÍ TŘÍDA:</a:t>
            </a:r>
          </a:p>
          <a:p>
            <a:pPr>
              <a:spcBef>
                <a:spcPct val="0"/>
              </a:spcBef>
              <a:buFontTx/>
              <a:buNone/>
            </a:pPr>
            <a:endParaRPr lang="cs-CZ" altLang="cs-CZ" sz="1800" b="1"/>
          </a:p>
          <a:p>
            <a:pPr>
              <a:spcBef>
                <a:spcPct val="0"/>
              </a:spcBef>
              <a:buFontTx/>
              <a:buNone/>
            </a:pPr>
            <a:r>
              <a:rPr lang="cs-CZ" altLang="cs-CZ" sz="1800" b="1"/>
              <a:t>Omezený jazykový kód</a:t>
            </a:r>
          </a:p>
          <a:p>
            <a:pPr>
              <a:spcBef>
                <a:spcPct val="0"/>
              </a:spcBef>
              <a:buFontTx/>
              <a:buNone/>
            </a:pPr>
            <a:r>
              <a:rPr lang="cs-CZ" altLang="cs-CZ" sz="1800" b="1"/>
              <a:t>Je vhodný pro popis konkrétní zkušenosti</a:t>
            </a:r>
          </a:p>
          <a:p>
            <a:pPr>
              <a:spcBef>
                <a:spcPct val="0"/>
              </a:spcBef>
              <a:buFontTx/>
              <a:buNone/>
            </a:pPr>
            <a:endParaRPr lang="cs-CZ" altLang="cs-CZ" sz="18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61520EEF-C231-46B6-8312-3AF4756A7DE3}"/>
              </a:ext>
            </a:extLst>
          </p:cNvPr>
          <p:cNvSpPr txBox="1">
            <a:spLocks noChangeArrowheads="1"/>
          </p:cNvSpPr>
          <p:nvPr/>
        </p:nvSpPr>
        <p:spPr bwMode="auto">
          <a:xfrm>
            <a:off x="1042988" y="333375"/>
            <a:ext cx="5087937"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a:latin typeface="Tahoma" panose="020B0604030504040204" pitchFamily="34" charset="0"/>
              </a:rPr>
              <a:t>PIERE BOURIDEU:</a:t>
            </a:r>
          </a:p>
          <a:p>
            <a:pPr eaLnBrk="1" hangingPunct="1">
              <a:spcBef>
                <a:spcPct val="0"/>
              </a:spcBef>
              <a:buFontTx/>
              <a:buNone/>
            </a:pPr>
            <a:endParaRPr lang="cs-CZ" altLang="cs-CZ" sz="1800"/>
          </a:p>
        </p:txBody>
      </p:sp>
      <p:sp>
        <p:nvSpPr>
          <p:cNvPr id="11267" name="Text Box 3">
            <a:extLst>
              <a:ext uri="{FF2B5EF4-FFF2-40B4-BE49-F238E27FC236}">
                <a16:creationId xmlns:a16="http://schemas.microsoft.com/office/drawing/2014/main" id="{2EA67E2D-4336-4105-B0DC-AE4DF7F509DA}"/>
              </a:ext>
            </a:extLst>
          </p:cNvPr>
          <p:cNvSpPr txBox="1">
            <a:spLocks noChangeArrowheads="1"/>
          </p:cNvSpPr>
          <p:nvPr/>
        </p:nvSpPr>
        <p:spPr bwMode="auto">
          <a:xfrm>
            <a:off x="323850" y="1773238"/>
            <a:ext cx="84248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800"/>
          </a:p>
          <a:p>
            <a:pPr eaLnBrk="1" hangingPunct="1">
              <a:spcBef>
                <a:spcPct val="0"/>
              </a:spcBef>
              <a:buFontTx/>
              <a:buNone/>
            </a:pPr>
            <a:endParaRPr lang="cs-CZ" altLang="cs-CZ" sz="2800"/>
          </a:p>
        </p:txBody>
      </p:sp>
      <p:pic>
        <p:nvPicPr>
          <p:cNvPr id="11268" name="Picture 7" descr="Výsledek obrázku pro PIERRE BOURDIEU">
            <a:extLst>
              <a:ext uri="{FF2B5EF4-FFF2-40B4-BE49-F238E27FC236}">
                <a16:creationId xmlns:a16="http://schemas.microsoft.com/office/drawing/2014/main" id="{825276CE-A115-4E01-95DA-7C8C845CF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125538"/>
            <a:ext cx="3983037"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Výsledek obrázku pro PIERRE BOURDIEU LA DISTINCTION">
            <a:extLst>
              <a:ext uri="{FF2B5EF4-FFF2-40B4-BE49-F238E27FC236}">
                <a16:creationId xmlns:a16="http://schemas.microsoft.com/office/drawing/2014/main" id="{3FD77EF9-948F-45BF-829C-49586314C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96975"/>
            <a:ext cx="3606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B036CC92-E2B7-4294-A4DD-308997CC88F0}"/>
              </a:ext>
            </a:extLst>
          </p:cNvPr>
          <p:cNvSpPr txBox="1">
            <a:spLocks noChangeArrowheads="1"/>
          </p:cNvSpPr>
          <p:nvPr/>
        </p:nvSpPr>
        <p:spPr bwMode="auto">
          <a:xfrm>
            <a:off x="323850" y="333375"/>
            <a:ext cx="80645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cs-CZ" altLang="cs-CZ" sz="2800" b="1" dirty="0">
                <a:latin typeface="Tahoma" panose="020B0604030504040204" pitchFamily="34" charset="0"/>
              </a:rPr>
              <a:t>HABITUS: SOUBOR DISPOZIC JEDNAT URČITÝM ZPŮSOBEM </a:t>
            </a:r>
          </a:p>
          <a:p>
            <a:pPr marL="457200" indent="-457200" eaLnBrk="1" hangingPunct="1">
              <a:spcBef>
                <a:spcPct val="0"/>
              </a:spcBef>
              <a:buFontTx/>
              <a:buChar char="-"/>
              <a:defRPr/>
            </a:pPr>
            <a:r>
              <a:rPr lang="cs-CZ" altLang="cs-CZ" sz="2000" dirty="0"/>
              <a:t>JE SPOJEN S POZICÍ V SOCIÁLNÍM POLI</a:t>
            </a:r>
          </a:p>
          <a:p>
            <a:pPr marL="457200" indent="-457200" eaLnBrk="1" hangingPunct="1">
              <a:spcBef>
                <a:spcPct val="0"/>
              </a:spcBef>
              <a:buFontTx/>
              <a:buChar char="-"/>
              <a:defRPr/>
            </a:pPr>
            <a:r>
              <a:rPr lang="cs-CZ" altLang="cs-CZ" sz="2000" dirty="0"/>
              <a:t>DEFINUJE POROZUMĚNÍ SITUACÍM A SCHOPNOST JEDNAT V NICH</a:t>
            </a:r>
          </a:p>
        </p:txBody>
      </p:sp>
      <p:pic>
        <p:nvPicPr>
          <p:cNvPr id="12291" name="Picture 9" descr="Výsledek obrázku pro formal table">
            <a:extLst>
              <a:ext uri="{FF2B5EF4-FFF2-40B4-BE49-F238E27FC236}">
                <a16:creationId xmlns:a16="http://schemas.microsoft.com/office/drawing/2014/main" id="{B353179E-9DE6-4ADA-89E7-649BDC27B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463" b="13463"/>
          <a:stretch>
            <a:fillRect/>
          </a:stretch>
        </p:blipFill>
        <p:spPr bwMode="auto">
          <a:xfrm>
            <a:off x="-36513" y="2409825"/>
            <a:ext cx="9144001"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ubor:Catlin - Dance to the berdache.jpg">
            <a:extLst>
              <a:ext uri="{FF2B5EF4-FFF2-40B4-BE49-F238E27FC236}">
                <a16:creationId xmlns:a16="http://schemas.microsoft.com/office/drawing/2014/main" id="{7DD80B9F-A8AD-4922-904D-1F0D8165B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04" y="1490638"/>
            <a:ext cx="4565576" cy="297903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387736CC-AC9A-4F8F-87B2-E9B2853E5232}"/>
              </a:ext>
            </a:extLst>
          </p:cNvPr>
          <p:cNvSpPr/>
          <p:nvPr/>
        </p:nvSpPr>
        <p:spPr>
          <a:xfrm>
            <a:off x="7380312" y="3645024"/>
            <a:ext cx="1567395" cy="738664"/>
          </a:xfrm>
          <a:prstGeom prst="rect">
            <a:avLst/>
          </a:prstGeom>
        </p:spPr>
        <p:txBody>
          <a:bodyPr wrap="square">
            <a:spAutoFit/>
          </a:bodyPr>
          <a:lstStyle/>
          <a:p>
            <a:r>
              <a:rPr lang="cs-CZ" sz="1050" dirty="0">
                <a:solidFill>
                  <a:schemeClr val="bg2">
                    <a:lumMod val="60000"/>
                    <a:lumOff val="40000"/>
                  </a:schemeClr>
                </a:solidFill>
              </a:rPr>
              <a:t>https://cs.m.wikipedia.org/wiki/Soubor:Catlin_-_Dance_to_the_berdache.jpg</a:t>
            </a:r>
          </a:p>
        </p:txBody>
      </p:sp>
      <p:pic>
        <p:nvPicPr>
          <p:cNvPr id="1028" name="Picture 4" descr="VÃ½sledek obrÃ¡zku pro berdache">
            <a:extLst>
              <a:ext uri="{FF2B5EF4-FFF2-40B4-BE49-F238E27FC236}">
                <a16:creationId xmlns:a16="http://schemas.microsoft.com/office/drawing/2014/main" id="{27592360-2A85-48A5-BFA0-ED40F77BD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77" y="4579059"/>
            <a:ext cx="1448227" cy="20943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berdache">
            <a:extLst>
              <a:ext uri="{FF2B5EF4-FFF2-40B4-BE49-F238E27FC236}">
                <a16:creationId xmlns:a16="http://schemas.microsoft.com/office/drawing/2014/main" id="{9172207B-B84C-46B8-B781-B7FAF8451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345" y="4579059"/>
            <a:ext cx="1728192" cy="21044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berdache">
            <a:extLst>
              <a:ext uri="{FF2B5EF4-FFF2-40B4-BE49-F238E27FC236}">
                <a16:creationId xmlns:a16="http://schemas.microsoft.com/office/drawing/2014/main" id="{9609CA6F-C30F-4902-9FEF-8DA38726B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555" y="4567363"/>
            <a:ext cx="1620460" cy="21044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berdache">
            <a:extLst>
              <a:ext uri="{FF2B5EF4-FFF2-40B4-BE49-F238E27FC236}">
                <a16:creationId xmlns:a16="http://schemas.microsoft.com/office/drawing/2014/main" id="{4647776E-8AC6-4007-9056-4544DA1F9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3203" y="4567363"/>
            <a:ext cx="1365280" cy="21044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berdache">
            <a:extLst>
              <a:ext uri="{FF2B5EF4-FFF2-40B4-BE49-F238E27FC236}">
                <a16:creationId xmlns:a16="http://schemas.microsoft.com/office/drawing/2014/main" id="{84509082-D2CA-4366-B8B0-5E99B5BF11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676" y="4579060"/>
            <a:ext cx="1589495" cy="210449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F88F4D4-6A08-414F-8ACE-7C628FDDF92E}"/>
              </a:ext>
            </a:extLst>
          </p:cNvPr>
          <p:cNvSpPr txBox="1"/>
          <p:nvPr/>
        </p:nvSpPr>
        <p:spPr>
          <a:xfrm>
            <a:off x="755440" y="192623"/>
            <a:ext cx="4134465" cy="1200329"/>
          </a:xfrm>
          <a:prstGeom prst="rect">
            <a:avLst/>
          </a:prstGeom>
          <a:noFill/>
        </p:spPr>
        <p:txBody>
          <a:bodyPr wrap="none" rtlCol="0">
            <a:spAutoFit/>
          </a:bodyPr>
          <a:lstStyle/>
          <a:p>
            <a:r>
              <a:rPr lang="cs-CZ" sz="7200" b="1" dirty="0"/>
              <a:t>GENDER</a:t>
            </a:r>
            <a:endParaRPr lang="cs-CZ" b="1" dirty="0"/>
          </a:p>
        </p:txBody>
      </p:sp>
    </p:spTree>
    <p:extLst>
      <p:ext uri="{BB962C8B-B14F-4D97-AF65-F5344CB8AC3E}">
        <p14:creationId xmlns:p14="http://schemas.microsoft.com/office/powerpoint/2010/main" val="363416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740988E-14F2-446E-9517-E177FEBEADF5}"/>
              </a:ext>
            </a:extLst>
          </p:cNvPr>
          <p:cNvSpPr/>
          <p:nvPr/>
        </p:nvSpPr>
        <p:spPr>
          <a:xfrm>
            <a:off x="0" y="0"/>
            <a:ext cx="9144000" cy="10525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4099" name="Obdélník 3">
            <a:extLst>
              <a:ext uri="{FF2B5EF4-FFF2-40B4-BE49-F238E27FC236}">
                <a16:creationId xmlns:a16="http://schemas.microsoft.com/office/drawing/2014/main" id="{A862B5DC-81A2-4D97-B4D7-99D1FD5DC107}"/>
              </a:ext>
            </a:extLst>
          </p:cNvPr>
          <p:cNvSpPr>
            <a:spLocks noChangeArrowheads="1"/>
          </p:cNvSpPr>
          <p:nvPr/>
        </p:nvSpPr>
        <p:spPr bwMode="auto">
          <a:xfrm>
            <a:off x="539750" y="476250"/>
            <a:ext cx="806469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dirty="0"/>
              <a:t>POHLAVÍ A GENDER</a:t>
            </a:r>
          </a:p>
          <a:p>
            <a:endParaRPr lang="cs-CZ" altLang="cs-CZ" b="1" dirty="0"/>
          </a:p>
          <a:p>
            <a:endParaRPr lang="cs-CZ" altLang="cs-CZ" b="1" dirty="0"/>
          </a:p>
          <a:p>
            <a:endParaRPr lang="cs-CZ" altLang="cs-CZ" b="1" dirty="0"/>
          </a:p>
          <a:p>
            <a:r>
              <a:rPr lang="cs-CZ" altLang="cs-CZ" b="1" dirty="0"/>
              <a:t>POHLAVÍ:</a:t>
            </a:r>
          </a:p>
          <a:p>
            <a:r>
              <a:rPr lang="cs-CZ" altLang="cs-CZ" b="1" dirty="0"/>
              <a:t>Odkazuje k biologickým charakteristikám, jež odlišují muže a ženy:</a:t>
            </a:r>
          </a:p>
          <a:p>
            <a:r>
              <a:rPr lang="cs-CZ" altLang="cs-CZ" b="1" dirty="0"/>
              <a:t>Pohlavní chromozomy, pohlavní orgány, hormony, fyzické charakteristiky</a:t>
            </a:r>
          </a:p>
          <a:p>
            <a:endParaRPr lang="cs-CZ" altLang="cs-CZ" b="1" dirty="0"/>
          </a:p>
          <a:p>
            <a:endParaRPr lang="cs-CZ" altLang="cs-CZ" b="1" dirty="0"/>
          </a:p>
          <a:p>
            <a:r>
              <a:rPr lang="cs-CZ" altLang="cs-CZ" b="1" dirty="0"/>
              <a:t>GENDER:</a:t>
            </a:r>
          </a:p>
          <a:p>
            <a:r>
              <a:rPr lang="cs-CZ" altLang="cs-CZ" b="1" dirty="0"/>
              <a:t>Odkazuje k sociálním a kulturním charakteristikám mužů a žen </a:t>
            </a:r>
          </a:p>
          <a:p>
            <a:r>
              <a:rPr lang="cs-CZ" altLang="cs-CZ" b="1" dirty="0"/>
              <a:t>(mužského a ženského)</a:t>
            </a:r>
          </a:p>
          <a:p>
            <a:endParaRPr lang="cs-CZ" altLang="cs-CZ" b="1" dirty="0"/>
          </a:p>
          <a:p>
            <a:r>
              <a:rPr lang="cs-CZ" altLang="cs-CZ" b="1" dirty="0"/>
              <a:t>(oba významy se často v anglicky psané literatuře zaměňují a dnes </a:t>
            </a:r>
          </a:p>
          <a:p>
            <a:r>
              <a:rPr lang="cs-CZ" altLang="cs-CZ" b="1" dirty="0"/>
              <a:t>běžně najdeme formuláře, kde máme vyplnit „gender“ a je tím myšleno </a:t>
            </a:r>
          </a:p>
          <a:p>
            <a:r>
              <a:rPr lang="cs-CZ" altLang="cs-CZ" b="1" dirty="0"/>
              <a:t>pohlaví) </a:t>
            </a:r>
          </a:p>
          <a:p>
            <a:endParaRPr lang="cs-CZ" altLang="cs-CZ" b="1" dirty="0"/>
          </a:p>
          <a:p>
            <a:r>
              <a:rPr lang="cs-CZ" altLang="cs-CZ" b="1" dirty="0"/>
              <a:t>Rozlišení pohlaví a genderu stojí na předpokladu, že sociální a kulturní významy mužského a ženského nejsou pevně a esenciálně spjaty s biologickými danostmi. </a:t>
            </a:r>
          </a:p>
          <a:p>
            <a:endParaRPr lang="cs-CZ" altLang="cs-CZ" b="1" dirty="0"/>
          </a:p>
        </p:txBody>
      </p:sp>
    </p:spTree>
    <p:extLst>
      <p:ext uri="{BB962C8B-B14F-4D97-AF65-F5344CB8AC3E}">
        <p14:creationId xmlns:p14="http://schemas.microsoft.com/office/powerpoint/2010/main" val="282078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740988E-14F2-446E-9517-E177FEBEADF5}"/>
              </a:ext>
            </a:extLst>
          </p:cNvPr>
          <p:cNvSpPr/>
          <p:nvPr/>
        </p:nvSpPr>
        <p:spPr>
          <a:xfrm>
            <a:off x="0" y="0"/>
            <a:ext cx="9144000" cy="10525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4099" name="Obdélník 3">
            <a:extLst>
              <a:ext uri="{FF2B5EF4-FFF2-40B4-BE49-F238E27FC236}">
                <a16:creationId xmlns:a16="http://schemas.microsoft.com/office/drawing/2014/main" id="{A862B5DC-81A2-4D97-B4D7-99D1FD5DC107}"/>
              </a:ext>
            </a:extLst>
          </p:cNvPr>
          <p:cNvSpPr>
            <a:spLocks noChangeArrowheads="1"/>
          </p:cNvSpPr>
          <p:nvPr/>
        </p:nvSpPr>
        <p:spPr bwMode="auto">
          <a:xfrm>
            <a:off x="539750" y="476250"/>
            <a:ext cx="8286243"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dirty="0"/>
              <a:t>GENDER JAKO KULTURNÍ KONSTRUKT</a:t>
            </a:r>
          </a:p>
          <a:p>
            <a:endParaRPr lang="cs-CZ" altLang="cs-CZ" b="1" dirty="0"/>
          </a:p>
          <a:p>
            <a:endParaRPr lang="cs-CZ" altLang="cs-CZ" b="1" dirty="0"/>
          </a:p>
          <a:p>
            <a:endParaRPr lang="cs-CZ" altLang="cs-CZ" b="1" dirty="0"/>
          </a:p>
          <a:p>
            <a:r>
              <a:rPr lang="cs-CZ" altLang="cs-CZ" sz="2400" b="1" dirty="0"/>
              <a:t>Dva hlavní aspekty:</a:t>
            </a:r>
          </a:p>
          <a:p>
            <a:endParaRPr lang="cs-CZ" altLang="cs-CZ" sz="2400" b="1" dirty="0"/>
          </a:p>
          <a:p>
            <a:endParaRPr lang="cs-CZ" altLang="cs-CZ" sz="2400" b="1" dirty="0"/>
          </a:p>
          <a:p>
            <a:r>
              <a:rPr lang="cs-CZ" altLang="cs-CZ" sz="2400" b="1" dirty="0"/>
              <a:t>PŘIPISOVÁNÍ VÝZNAMŮ, KTERÉ SE POJÍ S MUŽSKÝM </a:t>
            </a:r>
          </a:p>
          <a:p>
            <a:r>
              <a:rPr lang="cs-CZ" altLang="cs-CZ" sz="2400" b="1" dirty="0"/>
              <a:t>A ŽENSKÝM</a:t>
            </a:r>
          </a:p>
          <a:p>
            <a:r>
              <a:rPr lang="cs-CZ" altLang="cs-CZ" sz="2400" b="1" dirty="0"/>
              <a:t>(konstrukce binárních opozit či různých variant)</a:t>
            </a:r>
          </a:p>
          <a:p>
            <a:endParaRPr lang="cs-CZ" altLang="cs-CZ" sz="2400" b="1" dirty="0"/>
          </a:p>
          <a:p>
            <a:endParaRPr lang="cs-CZ" altLang="cs-CZ" sz="2400" b="1" dirty="0"/>
          </a:p>
          <a:p>
            <a:endParaRPr lang="cs-CZ" altLang="cs-CZ" sz="2400" b="1" dirty="0"/>
          </a:p>
          <a:p>
            <a:r>
              <a:rPr lang="cs-CZ" altLang="cs-CZ" sz="2400" b="1" dirty="0"/>
              <a:t>HIERARCHIZACE TĚCHTO VÝZNAMŮ</a:t>
            </a:r>
          </a:p>
          <a:p>
            <a:r>
              <a:rPr lang="cs-CZ" altLang="cs-CZ" sz="2400" b="1" dirty="0"/>
              <a:t>(konstrukce odlišného ohodnocení)</a:t>
            </a:r>
          </a:p>
          <a:p>
            <a:endParaRPr lang="cs-CZ" altLang="cs-CZ" b="1" dirty="0"/>
          </a:p>
          <a:p>
            <a:endParaRPr lang="cs-CZ" altLang="cs-CZ" b="1" dirty="0"/>
          </a:p>
          <a:p>
            <a:endParaRPr lang="cs-CZ" altLang="cs-CZ"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5" descr="Výsledek obrázku pro pierre bourdieu habitus">
            <a:extLst>
              <a:ext uri="{FF2B5EF4-FFF2-40B4-BE49-F238E27FC236}">
                <a16:creationId xmlns:a16="http://schemas.microsoft.com/office/drawing/2014/main" id="{DDE9316D-E667-4ACF-AC8B-A4ED4157D77A}"/>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4100" name="TextovéPole 3">
            <a:extLst>
              <a:ext uri="{FF2B5EF4-FFF2-40B4-BE49-F238E27FC236}">
                <a16:creationId xmlns:a16="http://schemas.microsoft.com/office/drawing/2014/main" id="{FC6AA22B-ED10-4ACE-8C69-5250341D3E87}"/>
              </a:ext>
            </a:extLst>
          </p:cNvPr>
          <p:cNvSpPr txBox="1">
            <a:spLocks noChangeArrowheads="1"/>
          </p:cNvSpPr>
          <p:nvPr/>
        </p:nvSpPr>
        <p:spPr bwMode="auto">
          <a:xfrm>
            <a:off x="250825" y="3213100"/>
            <a:ext cx="857472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5400" b="1" dirty="0"/>
              <a:t>RODINA</a:t>
            </a:r>
          </a:p>
          <a:p>
            <a:pPr>
              <a:spcBef>
                <a:spcPct val="0"/>
              </a:spcBef>
              <a:buFontTx/>
              <a:buNone/>
            </a:pPr>
            <a:endParaRPr lang="cs-CZ" altLang="cs-CZ" sz="5400" b="1" dirty="0"/>
          </a:p>
          <a:p>
            <a:pPr>
              <a:spcBef>
                <a:spcPct val="0"/>
              </a:spcBef>
              <a:buFontTx/>
              <a:buNone/>
            </a:pPr>
            <a:r>
              <a:rPr lang="cs-CZ" altLang="cs-CZ" sz="4800" b="1" dirty="0"/>
              <a:t>JAKO ZÁKLADNÍ STAVEBNÍ </a:t>
            </a:r>
          </a:p>
          <a:p>
            <a:pPr>
              <a:spcBef>
                <a:spcPct val="0"/>
              </a:spcBef>
              <a:buFontTx/>
              <a:buNone/>
            </a:pPr>
            <a:r>
              <a:rPr lang="cs-CZ" altLang="cs-CZ" sz="4800" b="1" dirty="0"/>
              <a:t>KÁMEN NEROVNOSTI</a:t>
            </a:r>
          </a:p>
        </p:txBody>
      </p:sp>
      <p:pic>
        <p:nvPicPr>
          <p:cNvPr id="5" name="Picture 4" descr="Inheritance seen as a wider social problem">
            <a:extLst>
              <a:ext uri="{FF2B5EF4-FFF2-40B4-BE49-F238E27FC236}">
                <a16:creationId xmlns:a16="http://schemas.microsoft.com/office/drawing/2014/main" id="{6EEA2ACD-ED7D-4531-9FF1-D7E634E9C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53" y="341289"/>
            <a:ext cx="3960812"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VÃ½sledek obrÃ¡zku pro SOCIALIZING ON GENDER ROLES">
            <a:extLst>
              <a:ext uri="{FF2B5EF4-FFF2-40B4-BE49-F238E27FC236}">
                <a16:creationId xmlns:a16="http://schemas.microsoft.com/office/drawing/2014/main" id="{3A20033A-98C5-43F7-BDC5-7E8DE2506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41289"/>
            <a:ext cx="328453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89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edna z reklam nominovaná do letošního ro&amp;ccaron;níku sout&amp;ecaron;&amp;zcaron;e Sexistické prasáte&amp;ccaron;ko.">
            <a:extLst>
              <a:ext uri="{FF2B5EF4-FFF2-40B4-BE49-F238E27FC236}">
                <a16:creationId xmlns:a16="http://schemas.microsoft.com/office/drawing/2014/main" id="{63823785-98F8-46C7-9175-2B0D24103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674938"/>
            <a:ext cx="8020050" cy="557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Jedna z reklam nominovaná do letošního ro&amp;ccaron;níku sout&amp;ecaron;&amp;zcaron;e Sexistické prasáte&amp;ccaron;ko.">
            <a:extLst>
              <a:ext uri="{FF2B5EF4-FFF2-40B4-BE49-F238E27FC236}">
                <a16:creationId xmlns:a16="http://schemas.microsoft.com/office/drawing/2014/main" id="{757B8B16-4D5D-455E-946D-8E2440646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522538"/>
            <a:ext cx="8020050" cy="557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Jedna z reklam nominovaná do letošního ro&amp;ccaron;níku sout&amp;ecaron;&amp;zcaron;e Sexistické prasáte&amp;ccaron;ko.">
            <a:extLst>
              <a:ext uri="{FF2B5EF4-FFF2-40B4-BE49-F238E27FC236}">
                <a16:creationId xmlns:a16="http://schemas.microsoft.com/office/drawing/2014/main" id="{389C830B-3878-4E97-8A9B-0CDFA661E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352675"/>
            <a:ext cx="80200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Obdélník 1">
            <a:extLst>
              <a:ext uri="{FF2B5EF4-FFF2-40B4-BE49-F238E27FC236}">
                <a16:creationId xmlns:a16="http://schemas.microsoft.com/office/drawing/2014/main" id="{24C45E42-BBCA-493A-9151-3DF2660C6FD0}"/>
              </a:ext>
            </a:extLst>
          </p:cNvPr>
          <p:cNvSpPr>
            <a:spLocks noChangeArrowheads="1"/>
          </p:cNvSpPr>
          <p:nvPr/>
        </p:nvSpPr>
        <p:spPr bwMode="auto">
          <a:xfrm>
            <a:off x="4716463" y="614363"/>
            <a:ext cx="4572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Páni kluci jsou tu k tomu, </a:t>
            </a:r>
            <a:br>
              <a:rPr lang="cs-CZ" altLang="cs-CZ" sz="1800"/>
            </a:br>
            <a:r>
              <a:rPr lang="cs-CZ" altLang="cs-CZ" sz="1800"/>
              <a:t>aby svět byl veselý. </a:t>
            </a:r>
            <a:br>
              <a:rPr lang="cs-CZ" altLang="cs-CZ" sz="1800"/>
            </a:br>
            <a:r>
              <a:rPr lang="cs-CZ" altLang="cs-CZ" sz="1800"/>
              <a:t>Vystartují ráno z domu, </a:t>
            </a:r>
            <a:br>
              <a:rPr lang="cs-CZ" altLang="cs-CZ" sz="1800"/>
            </a:br>
            <a:r>
              <a:rPr lang="cs-CZ" altLang="cs-CZ" sz="1800"/>
              <a:t>jako když je vystřelí. </a:t>
            </a:r>
            <a:br>
              <a:rPr lang="cs-CZ" altLang="cs-CZ" sz="1800"/>
            </a:br>
            <a:br>
              <a:rPr lang="cs-CZ" altLang="cs-CZ" sz="1800"/>
            </a:br>
            <a:r>
              <a:rPr lang="cs-CZ" altLang="cs-CZ" sz="1800"/>
              <a:t>Nevydrží chvíli v klidu, </a:t>
            </a:r>
            <a:br>
              <a:rPr lang="cs-CZ" altLang="cs-CZ" sz="1800"/>
            </a:br>
            <a:r>
              <a:rPr lang="cs-CZ" altLang="cs-CZ" sz="1800"/>
              <a:t>píšou na zeď, kdo co je, </a:t>
            </a:r>
            <a:br>
              <a:rPr lang="cs-CZ" altLang="cs-CZ" sz="1800"/>
            </a:br>
            <a:r>
              <a:rPr lang="cs-CZ" altLang="cs-CZ" sz="1800"/>
              <a:t>prozkoumají Antarktidu, </a:t>
            </a:r>
            <a:br>
              <a:rPr lang="cs-CZ" altLang="cs-CZ" sz="1800"/>
            </a:br>
            <a:r>
              <a:rPr lang="cs-CZ" altLang="cs-CZ" sz="1800"/>
              <a:t>promění se v kovboje. </a:t>
            </a:r>
            <a:br>
              <a:rPr lang="cs-CZ" altLang="cs-CZ" sz="1800"/>
            </a:br>
            <a:br>
              <a:rPr lang="cs-CZ" altLang="cs-CZ" sz="1800"/>
            </a:br>
            <a:r>
              <a:rPr lang="cs-CZ" altLang="cs-CZ" sz="1800"/>
              <a:t>Na potoce staví jezy, </a:t>
            </a:r>
            <a:br>
              <a:rPr lang="cs-CZ" altLang="cs-CZ" sz="1800"/>
            </a:br>
            <a:r>
              <a:rPr lang="cs-CZ" altLang="cs-CZ" sz="1800"/>
              <a:t>loví lvy a vorvaně, </a:t>
            </a:r>
            <a:br>
              <a:rPr lang="cs-CZ" altLang="cs-CZ" sz="1800"/>
            </a:br>
            <a:r>
              <a:rPr lang="cs-CZ" altLang="cs-CZ" sz="1800"/>
              <a:t>vymýšlejí vynálezy, </a:t>
            </a:r>
            <a:br>
              <a:rPr lang="cs-CZ" altLang="cs-CZ" sz="1800"/>
            </a:br>
            <a:r>
              <a:rPr lang="cs-CZ" altLang="cs-CZ" sz="1800"/>
              <a:t>chytí hvězdu do dlaně. </a:t>
            </a:r>
            <a:br>
              <a:rPr lang="cs-CZ" altLang="cs-CZ" sz="1800"/>
            </a:br>
            <a:br>
              <a:rPr lang="cs-CZ" altLang="cs-CZ" sz="1800"/>
            </a:br>
            <a:r>
              <a:rPr lang="cs-CZ" altLang="cs-CZ" sz="1800"/>
              <a:t>Neleknou se blesku, </a:t>
            </a:r>
            <a:br>
              <a:rPr lang="cs-CZ" altLang="cs-CZ" sz="1800"/>
            </a:br>
            <a:r>
              <a:rPr lang="cs-CZ" altLang="cs-CZ" sz="1800"/>
              <a:t>hromu, nevadí jim mráz a led. </a:t>
            </a:r>
            <a:br>
              <a:rPr lang="cs-CZ" altLang="cs-CZ" sz="1800"/>
            </a:br>
            <a:r>
              <a:rPr lang="cs-CZ" altLang="cs-CZ" sz="1800"/>
              <a:t>Páni kluci jsou tu k tomu, </a:t>
            </a:r>
            <a:br>
              <a:rPr lang="cs-CZ" altLang="cs-CZ" sz="1800"/>
            </a:br>
            <a:r>
              <a:rPr lang="cs-CZ" altLang="cs-CZ" sz="1800"/>
              <a:t>aby se svět točil vpřed.</a:t>
            </a:r>
          </a:p>
          <a:p>
            <a:pPr>
              <a:spcBef>
                <a:spcPct val="0"/>
              </a:spcBef>
              <a:buFontTx/>
              <a:buNone/>
            </a:pPr>
            <a:endParaRPr lang="cs-CZ" altLang="cs-CZ" sz="1800" i="1"/>
          </a:p>
          <a:p>
            <a:pPr>
              <a:spcBef>
                <a:spcPct val="0"/>
              </a:spcBef>
              <a:buFontTx/>
              <a:buNone/>
            </a:pPr>
            <a:r>
              <a:rPr lang="cs-CZ" altLang="cs-CZ" sz="1800" i="1"/>
              <a:t>Páni kluci, Jiří Žáček</a:t>
            </a:r>
            <a:endParaRPr lang="cs-CZ" altLang="cs-CZ" sz="1800"/>
          </a:p>
        </p:txBody>
      </p:sp>
      <p:sp>
        <p:nvSpPr>
          <p:cNvPr id="5126" name="Obdélník 5">
            <a:extLst>
              <a:ext uri="{FF2B5EF4-FFF2-40B4-BE49-F238E27FC236}">
                <a16:creationId xmlns:a16="http://schemas.microsoft.com/office/drawing/2014/main" id="{0D0309AB-6615-42DD-8A33-8732FCEF879E}"/>
              </a:ext>
            </a:extLst>
          </p:cNvPr>
          <p:cNvSpPr>
            <a:spLocks noChangeArrowheads="1"/>
          </p:cNvSpPr>
          <p:nvPr/>
        </p:nvSpPr>
        <p:spPr bwMode="auto">
          <a:xfrm>
            <a:off x="611188" y="614363"/>
            <a:ext cx="3097212"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K čemu jsou holky na světě?</a:t>
            </a:r>
          </a:p>
          <a:p>
            <a:pPr>
              <a:spcBef>
                <a:spcPct val="0"/>
              </a:spcBef>
              <a:buFontTx/>
              <a:buNone/>
            </a:pPr>
            <a:r>
              <a:rPr lang="cs-CZ" altLang="cs-CZ" sz="1800"/>
              <a:t>Aby z nich byly maminky,</a:t>
            </a:r>
            <a:br>
              <a:rPr lang="cs-CZ" altLang="cs-CZ" sz="1800"/>
            </a:br>
            <a:r>
              <a:rPr lang="cs-CZ" altLang="cs-CZ" sz="1800"/>
              <a:t>aby se pěkně usmály</a:t>
            </a:r>
            <a:br>
              <a:rPr lang="cs-CZ" altLang="cs-CZ" sz="1800"/>
            </a:br>
            <a:r>
              <a:rPr lang="cs-CZ" altLang="cs-CZ" sz="1800"/>
              <a:t>na toho, kdo je malinký.</a:t>
            </a:r>
          </a:p>
          <a:p>
            <a:pPr>
              <a:spcBef>
                <a:spcPct val="0"/>
              </a:spcBef>
              <a:buFontTx/>
              <a:buNone/>
            </a:pPr>
            <a:r>
              <a:rPr lang="cs-CZ" altLang="cs-CZ" sz="1800"/>
              <a:t>Aby nás měl kdo pohladit</a:t>
            </a:r>
            <a:br>
              <a:rPr lang="cs-CZ" altLang="cs-CZ" sz="1800"/>
            </a:br>
            <a:r>
              <a:rPr lang="cs-CZ" altLang="cs-CZ" sz="1800"/>
              <a:t>a povědět nám pohádku.</a:t>
            </a:r>
            <a:br>
              <a:rPr lang="cs-CZ" altLang="cs-CZ" sz="1800"/>
            </a:br>
            <a:r>
              <a:rPr lang="cs-CZ" altLang="cs-CZ" sz="1800"/>
              <a:t>Proto jsou tady maminky,</a:t>
            </a:r>
            <a:br>
              <a:rPr lang="cs-CZ" altLang="cs-CZ" sz="1800"/>
            </a:br>
            <a:r>
              <a:rPr lang="cs-CZ" altLang="cs-CZ" sz="1800"/>
              <a:t>aby náš svět byl v pořádku.</a:t>
            </a:r>
          </a:p>
          <a:p>
            <a:pPr>
              <a:spcBef>
                <a:spcPct val="0"/>
              </a:spcBef>
              <a:buFontTx/>
              <a:buNone/>
            </a:pPr>
            <a:endParaRPr lang="cs-CZ" altLang="cs-CZ" sz="1800" i="1"/>
          </a:p>
          <a:p>
            <a:pPr>
              <a:spcBef>
                <a:spcPct val="0"/>
              </a:spcBef>
              <a:buFontTx/>
              <a:buNone/>
            </a:pPr>
            <a:endParaRPr lang="cs-CZ" altLang="cs-CZ" sz="1800" i="1"/>
          </a:p>
          <a:p>
            <a:pPr>
              <a:spcBef>
                <a:spcPct val="0"/>
              </a:spcBef>
              <a:buFontTx/>
              <a:buNone/>
            </a:pPr>
            <a:r>
              <a:rPr lang="cs-CZ" altLang="cs-CZ" sz="1800" i="1"/>
              <a:t>Maminka, Jiří Žáček</a:t>
            </a:r>
            <a:endParaRPr lang="cs-CZ" altLang="cs-CZ"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345F9A47-0D07-4C1C-94AC-FECBFA993AAD}"/>
              </a:ext>
            </a:extLst>
          </p:cNvPr>
          <p:cNvSpPr/>
          <p:nvPr/>
        </p:nvSpPr>
        <p:spPr>
          <a:xfrm>
            <a:off x="0" y="0"/>
            <a:ext cx="9144000" cy="10525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6147" name="Obdélník 3">
            <a:extLst>
              <a:ext uri="{FF2B5EF4-FFF2-40B4-BE49-F238E27FC236}">
                <a16:creationId xmlns:a16="http://schemas.microsoft.com/office/drawing/2014/main" id="{0C160E2F-805A-4169-B850-9B84396A6E7D}"/>
              </a:ext>
            </a:extLst>
          </p:cNvPr>
          <p:cNvSpPr>
            <a:spLocks noChangeArrowheads="1"/>
          </p:cNvSpPr>
          <p:nvPr/>
        </p:nvSpPr>
        <p:spPr bwMode="auto">
          <a:xfrm>
            <a:off x="395536" y="473868"/>
            <a:ext cx="8532813"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dirty="0"/>
              <a:t>INDIVIDUÁLNÍ VS. STRUKTURÁLNÍ POHLED:</a:t>
            </a:r>
          </a:p>
          <a:p>
            <a:endParaRPr lang="cs-CZ" altLang="cs-CZ" b="1" dirty="0"/>
          </a:p>
          <a:p>
            <a:endParaRPr lang="cs-CZ" altLang="cs-CZ" b="1" dirty="0"/>
          </a:p>
          <a:p>
            <a:r>
              <a:rPr lang="cs-CZ" altLang="cs-CZ" b="1" dirty="0"/>
              <a:t>GENDER JAKO SADA INDIVIDUÁLNÍCH CHARAKTERISTIK</a:t>
            </a:r>
          </a:p>
          <a:p>
            <a:r>
              <a:rPr lang="cs-CZ" altLang="cs-CZ" b="1" dirty="0"/>
              <a:t>(sada kulturně vytvořených rozdílů mezi muži a ženami – vznikají socializací)</a:t>
            </a:r>
          </a:p>
          <a:p>
            <a:endParaRPr lang="cs-CZ" altLang="cs-CZ" b="1" dirty="0"/>
          </a:p>
          <a:p>
            <a:endParaRPr lang="cs-CZ" altLang="cs-CZ" b="1" dirty="0"/>
          </a:p>
          <a:p>
            <a:r>
              <a:rPr lang="cs-CZ" altLang="cs-CZ" b="1" dirty="0"/>
              <a:t>GENDER JAKO SOCIÁLNÍ STRUKTURA</a:t>
            </a:r>
          </a:p>
          <a:p>
            <a:r>
              <a:rPr lang="cs-CZ" altLang="cs-CZ" b="1" dirty="0"/>
              <a:t>(povaha sociálních institucí, připisování významu, praxe)</a:t>
            </a:r>
          </a:p>
          <a:p>
            <a:endParaRPr lang="cs-CZ" altLang="cs-CZ" b="1" dirty="0"/>
          </a:p>
          <a:p>
            <a:endParaRPr lang="cs-CZ" altLang="cs-CZ" b="1" dirty="0"/>
          </a:p>
          <a:p>
            <a:endParaRPr lang="cs-CZ" altLang="cs-CZ" b="1" dirty="0"/>
          </a:p>
          <a:p>
            <a:r>
              <a:rPr lang="cs-CZ" altLang="cs-CZ" b="1" dirty="0"/>
              <a:t>PROČ TOTO ROZLIŠENÍ?</a:t>
            </a:r>
          </a:p>
          <a:p>
            <a:endParaRPr lang="cs-CZ" altLang="cs-CZ" b="1" dirty="0"/>
          </a:p>
          <a:p>
            <a:r>
              <a:rPr lang="cs-CZ" altLang="cs-CZ" b="1" dirty="0"/>
              <a:t>Umožňuje vysvětlit, proč genderový řád společnosti přetrvává a proč</a:t>
            </a:r>
          </a:p>
          <a:p>
            <a:r>
              <a:rPr lang="cs-CZ" altLang="cs-CZ" b="1" dirty="0"/>
              <a:t>působí utlačivou silou i na ty, kteří se rozhodnou pro jiné rozdělení rolí</a:t>
            </a:r>
          </a:p>
          <a:p>
            <a:endParaRPr lang="cs-CZ" altLang="cs-CZ" b="1" dirty="0"/>
          </a:p>
          <a:p>
            <a:r>
              <a:rPr lang="cs-CZ" altLang="cs-CZ" b="1" dirty="0"/>
              <a:t>Srov.</a:t>
            </a:r>
          </a:p>
          <a:p>
            <a:r>
              <a:rPr lang="cs-CZ" altLang="cs-CZ" b="1" dirty="0"/>
              <a:t>Ženy v zaměstnání</a:t>
            </a:r>
          </a:p>
          <a:p>
            <a:r>
              <a:rPr lang="cs-CZ" altLang="cs-CZ" b="1" dirty="0"/>
              <a:t>Muži na rodičovské dovolené</a:t>
            </a:r>
          </a:p>
          <a:p>
            <a:endParaRPr lang="cs-CZ" altLang="cs-CZ"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ovéPole 1">
            <a:extLst>
              <a:ext uri="{FF2B5EF4-FFF2-40B4-BE49-F238E27FC236}">
                <a16:creationId xmlns:a16="http://schemas.microsoft.com/office/drawing/2014/main" id="{908022DB-F9EB-411F-887E-501EEA6CB0D0}"/>
              </a:ext>
            </a:extLst>
          </p:cNvPr>
          <p:cNvSpPr txBox="1">
            <a:spLocks noChangeArrowheads="1"/>
          </p:cNvSpPr>
          <p:nvPr/>
        </p:nvSpPr>
        <p:spPr bwMode="auto">
          <a:xfrm>
            <a:off x="206375" y="2139950"/>
            <a:ext cx="228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MÝTY O GENDERU</a:t>
            </a:r>
          </a:p>
        </p:txBody>
      </p:sp>
      <p:sp>
        <p:nvSpPr>
          <p:cNvPr id="7171" name="TextovéPole 4">
            <a:extLst>
              <a:ext uri="{FF2B5EF4-FFF2-40B4-BE49-F238E27FC236}">
                <a16:creationId xmlns:a16="http://schemas.microsoft.com/office/drawing/2014/main" id="{37C52580-D412-4F7B-B64D-9BC369E176B7}"/>
              </a:ext>
            </a:extLst>
          </p:cNvPr>
          <p:cNvSpPr txBox="1">
            <a:spLocks noChangeArrowheads="1"/>
          </p:cNvSpPr>
          <p:nvPr/>
        </p:nvSpPr>
        <p:spPr bwMode="auto">
          <a:xfrm>
            <a:off x="206375" y="2586038"/>
            <a:ext cx="48450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POHLAVÍ JE SOCIÁLNĚ KONSTRUOVANÉ:</a:t>
            </a:r>
          </a:p>
          <a:p>
            <a:pPr>
              <a:spcBef>
                <a:spcPct val="0"/>
              </a:spcBef>
              <a:buFontTx/>
              <a:buNone/>
            </a:pPr>
            <a:endParaRPr lang="cs-CZ" altLang="cs-CZ" sz="1800" dirty="0"/>
          </a:p>
          <a:p>
            <a:pPr>
              <a:spcBef>
                <a:spcPct val="0"/>
              </a:spcBef>
              <a:buFontTx/>
              <a:buNone/>
            </a:pPr>
            <a:r>
              <a:rPr lang="cs-CZ" altLang="cs-CZ" sz="1800" dirty="0"/>
              <a:t>JE TEDY VYMYŠLENÉ A VE SKUTEČNOSTI NEEXISTUJE</a:t>
            </a:r>
          </a:p>
          <a:p>
            <a:pPr>
              <a:spcBef>
                <a:spcPct val="0"/>
              </a:spcBef>
              <a:buFontTx/>
              <a:buNone/>
            </a:pPr>
            <a:endParaRPr lang="cs-CZ" altLang="cs-CZ" sz="1800" dirty="0"/>
          </a:p>
          <a:p>
            <a:pPr>
              <a:spcBef>
                <a:spcPct val="0"/>
              </a:spcBef>
              <a:buFontTx/>
              <a:buNone/>
            </a:pPr>
            <a:r>
              <a:rPr lang="cs-CZ" altLang="cs-CZ" sz="1800" dirty="0"/>
              <a:t>JE TEDY VĚCÍ (INDIVIDUÁLNÍ) VOLBY</a:t>
            </a:r>
          </a:p>
          <a:p>
            <a:pPr>
              <a:spcBef>
                <a:spcPct val="0"/>
              </a:spcBef>
              <a:buFontTx/>
              <a:buNone/>
            </a:pPr>
            <a:endParaRPr lang="cs-CZ" altLang="cs-CZ" sz="1800" dirty="0"/>
          </a:p>
          <a:p>
            <a:pPr>
              <a:spcBef>
                <a:spcPct val="0"/>
              </a:spcBef>
              <a:buFontTx/>
              <a:buNone/>
            </a:pPr>
            <a:r>
              <a:rPr lang="cs-CZ" altLang="cs-CZ" sz="1800" dirty="0"/>
              <a:t>ROZDÍLY MEZI MUŽI A ŽENAMI VE SKUTEČNOSTI NEEXISTUJÍ</a:t>
            </a:r>
          </a:p>
          <a:p>
            <a:pPr>
              <a:spcBef>
                <a:spcPct val="0"/>
              </a:spcBef>
              <a:buFontTx/>
              <a:buNone/>
            </a:pPr>
            <a:endParaRPr lang="cs-CZ" altLang="cs-CZ" sz="1800" dirty="0"/>
          </a:p>
          <a:p>
            <a:pPr>
              <a:spcBef>
                <a:spcPct val="0"/>
              </a:spcBef>
              <a:buFontTx/>
              <a:buNone/>
            </a:pPr>
            <a:r>
              <a:rPr lang="cs-CZ" altLang="cs-CZ" sz="1800" dirty="0"/>
              <a:t>IDEÁLNÍ JE UNIVERZÁLNÍ = ŽENY MAJÍ BÝT JAKO MUŽI</a:t>
            </a:r>
          </a:p>
          <a:p>
            <a:pPr>
              <a:spcBef>
                <a:spcPct val="0"/>
              </a:spcBef>
              <a:buFontTx/>
              <a:buNone/>
            </a:pPr>
            <a:endParaRPr lang="cs-CZ" altLang="cs-CZ" sz="1800" dirty="0"/>
          </a:p>
          <a:p>
            <a:pPr>
              <a:spcBef>
                <a:spcPct val="0"/>
              </a:spcBef>
              <a:buFontTx/>
              <a:buNone/>
            </a:pPr>
            <a:r>
              <a:rPr lang="cs-CZ" altLang="cs-CZ" sz="1800" dirty="0"/>
              <a:t>GENDER JE FEMINISMUS</a:t>
            </a:r>
          </a:p>
        </p:txBody>
      </p:sp>
      <p:pic>
        <p:nvPicPr>
          <p:cNvPr id="7172" name="Obrázek 1">
            <a:extLst>
              <a:ext uri="{FF2B5EF4-FFF2-40B4-BE49-F238E27FC236}">
                <a16:creationId xmlns:a16="http://schemas.microsoft.com/office/drawing/2014/main" id="{15EA4CD7-0960-44E1-B56E-E46E23959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63" t="13460" r="21651" b="55040"/>
          <a:stretch>
            <a:fillRect/>
          </a:stretch>
        </p:blipFill>
        <p:spPr bwMode="auto">
          <a:xfrm>
            <a:off x="0" y="-15875"/>
            <a:ext cx="52562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Obrázek 2">
            <a:extLst>
              <a:ext uri="{FF2B5EF4-FFF2-40B4-BE49-F238E27FC236}">
                <a16:creationId xmlns:a16="http://schemas.microsoft.com/office/drawing/2014/main" id="{467DBB3A-76AA-44F2-8898-90D520A7F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89" t="9680" r="26375" b="9680"/>
          <a:stretch>
            <a:fillRect/>
          </a:stretch>
        </p:blipFill>
        <p:spPr bwMode="auto">
          <a:xfrm>
            <a:off x="5256213" y="57150"/>
            <a:ext cx="3887787"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0EC3E96F-BFC5-4CC4-8773-778B89197948}"/>
              </a:ext>
            </a:extLst>
          </p:cNvPr>
          <p:cNvSpPr/>
          <p:nvPr/>
        </p:nvSpPr>
        <p:spPr>
          <a:xfrm>
            <a:off x="0" y="-6350"/>
            <a:ext cx="9144000" cy="10590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194" name="Obdélník 4">
            <a:extLst>
              <a:ext uri="{FF2B5EF4-FFF2-40B4-BE49-F238E27FC236}">
                <a16:creationId xmlns:a16="http://schemas.microsoft.com/office/drawing/2014/main" id="{3774A786-E04A-4F0B-9D11-2FFAA1C745CA}"/>
              </a:ext>
            </a:extLst>
          </p:cNvPr>
          <p:cNvSpPr>
            <a:spLocks noChangeArrowheads="1"/>
          </p:cNvSpPr>
          <p:nvPr/>
        </p:nvSpPr>
        <p:spPr bwMode="auto">
          <a:xfrm>
            <a:off x="250825" y="611188"/>
            <a:ext cx="76739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PŘÍKLADY TÉMAT GENDEROVÝCH STUDIÍ:</a:t>
            </a:r>
          </a:p>
          <a:p>
            <a:pPr>
              <a:spcBef>
                <a:spcPct val="0"/>
              </a:spcBef>
              <a:buFontTx/>
              <a:buNone/>
            </a:pPr>
            <a:endParaRPr lang="cs-CZ" altLang="cs-CZ" sz="1800" b="1" dirty="0"/>
          </a:p>
          <a:p>
            <a:pPr>
              <a:spcBef>
                <a:spcPct val="0"/>
              </a:spcBef>
              <a:buFontTx/>
              <a:buNone/>
            </a:pPr>
            <a:r>
              <a:rPr lang="cs-CZ" altLang="cs-CZ" sz="1800" b="1" dirty="0"/>
              <a:t>ASPEKTY GENDEROVÝCH ROLÍ</a:t>
            </a:r>
          </a:p>
          <a:p>
            <a:pPr>
              <a:spcBef>
                <a:spcPct val="0"/>
              </a:spcBef>
              <a:buFontTx/>
              <a:buNone/>
            </a:pPr>
            <a:endParaRPr lang="cs-CZ" altLang="cs-CZ" sz="1800" b="1" dirty="0"/>
          </a:p>
          <a:p>
            <a:pPr>
              <a:spcBef>
                <a:spcPct val="0"/>
              </a:spcBef>
              <a:buFontTx/>
              <a:buNone/>
            </a:pPr>
            <a:r>
              <a:rPr lang="cs-CZ" altLang="cs-CZ" sz="1800" b="1" dirty="0"/>
              <a:t>Odpovídají sociální role pohlaví jejich současnému životnímu stylu?</a:t>
            </a:r>
          </a:p>
          <a:p>
            <a:pPr>
              <a:spcBef>
                <a:spcPct val="0"/>
              </a:spcBef>
              <a:buFontTx/>
              <a:buNone/>
            </a:pPr>
            <a:endParaRPr lang="cs-CZ" altLang="cs-CZ" sz="1800" b="1" dirty="0"/>
          </a:p>
          <a:p>
            <a:pPr>
              <a:spcBef>
                <a:spcPct val="0"/>
              </a:spcBef>
              <a:buFontTx/>
              <a:buNone/>
            </a:pPr>
            <a:endParaRPr lang="cs-CZ" altLang="cs-CZ" sz="1800" b="1" dirty="0"/>
          </a:p>
        </p:txBody>
      </p:sp>
      <p:pic>
        <p:nvPicPr>
          <p:cNvPr id="8195" name="Picture 2" descr="Výsledek obrázku pro umyl jsem za tebe nádobí milka">
            <a:extLst>
              <a:ext uri="{FF2B5EF4-FFF2-40B4-BE49-F238E27FC236}">
                <a16:creationId xmlns:a16="http://schemas.microsoft.com/office/drawing/2014/main" id="{8FF57D8A-4873-4EEA-9471-3F2273A1F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492375"/>
            <a:ext cx="397668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Výsledek obrázku pro traditional gender roles">
            <a:extLst>
              <a:ext uri="{FF2B5EF4-FFF2-40B4-BE49-F238E27FC236}">
                <a16:creationId xmlns:a16="http://schemas.microsoft.com/office/drawing/2014/main" id="{B3AD622F-89C4-4525-B38C-0334B8060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511425"/>
            <a:ext cx="31432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34ECDD14-07EB-41C6-A8CE-02CB1518A507}"/>
              </a:ext>
            </a:extLst>
          </p:cNvPr>
          <p:cNvSpPr/>
          <p:nvPr/>
        </p:nvSpPr>
        <p:spPr>
          <a:xfrm>
            <a:off x="0" y="-6350"/>
            <a:ext cx="9144000" cy="10590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18" name="Obdélník 4">
            <a:extLst>
              <a:ext uri="{FF2B5EF4-FFF2-40B4-BE49-F238E27FC236}">
                <a16:creationId xmlns:a16="http://schemas.microsoft.com/office/drawing/2014/main" id="{B12BDD53-002D-4696-9911-DDF46AA73D42}"/>
              </a:ext>
            </a:extLst>
          </p:cNvPr>
          <p:cNvSpPr>
            <a:spLocks noChangeArrowheads="1"/>
          </p:cNvSpPr>
          <p:nvPr/>
        </p:nvSpPr>
        <p:spPr bwMode="auto">
          <a:xfrm>
            <a:off x="250825" y="611188"/>
            <a:ext cx="49723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cs-CZ" altLang="cs-CZ" sz="1800" b="1" dirty="0"/>
              <a:t>PŘÍKLADY TÉMAT GENDEROVÝCH STUDIÍ:</a:t>
            </a:r>
          </a:p>
          <a:p>
            <a:pPr>
              <a:spcBef>
                <a:spcPct val="0"/>
              </a:spcBef>
              <a:buFontTx/>
              <a:buNone/>
            </a:pPr>
            <a:endParaRPr lang="cs-CZ" altLang="cs-CZ" sz="1800" b="1" dirty="0"/>
          </a:p>
          <a:p>
            <a:pPr>
              <a:spcBef>
                <a:spcPct val="0"/>
              </a:spcBef>
              <a:buFontTx/>
              <a:buNone/>
            </a:pPr>
            <a:r>
              <a:rPr lang="cs-CZ" altLang="cs-CZ" sz="1800" b="1" dirty="0"/>
              <a:t>REPRODUKCE RODOVÝCH ROLÍ</a:t>
            </a:r>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endParaRPr lang="cs-CZ" altLang="cs-CZ" sz="1800" b="1" dirty="0"/>
          </a:p>
        </p:txBody>
      </p:sp>
      <p:pic>
        <p:nvPicPr>
          <p:cNvPr id="9219" name="Picture 2" descr="Výsledek obrázku pro GENDERED TOYS">
            <a:extLst>
              <a:ext uri="{FF2B5EF4-FFF2-40B4-BE49-F238E27FC236}">
                <a16:creationId xmlns:a16="http://schemas.microsoft.com/office/drawing/2014/main" id="{65E49A5F-00EE-4EAC-AFBA-D494A5DAD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8000"/>
            <a:ext cx="39592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Výsledek obrázku pro GENDERED TOYS">
            <a:extLst>
              <a:ext uri="{FF2B5EF4-FFF2-40B4-BE49-F238E27FC236}">
                <a16:creationId xmlns:a16="http://schemas.microsoft.com/office/drawing/2014/main" id="{88B6EAC3-5BED-4B6E-89A4-25E619A9F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863" y="2336800"/>
            <a:ext cx="267335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Výsledek obrázku pro GENDERED TOYS">
            <a:extLst>
              <a:ext uri="{FF2B5EF4-FFF2-40B4-BE49-F238E27FC236}">
                <a16:creationId xmlns:a16="http://schemas.microsoft.com/office/drawing/2014/main" id="{B2588CA9-48A9-4247-911B-1370FD3F1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4197350"/>
            <a:ext cx="31321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8" descr="Výsledek obrázku pro gendered clothes children">
            <a:extLst>
              <a:ext uri="{FF2B5EF4-FFF2-40B4-BE49-F238E27FC236}">
                <a16:creationId xmlns:a16="http://schemas.microsoft.com/office/drawing/2014/main" id="{3B32B48C-F843-4112-A555-F2175346F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37063"/>
            <a:ext cx="47815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30080E54-8C3D-404A-9844-2F02AA4553BA}"/>
              </a:ext>
            </a:extLst>
          </p:cNvPr>
          <p:cNvSpPr/>
          <p:nvPr/>
        </p:nvSpPr>
        <p:spPr>
          <a:xfrm>
            <a:off x="0" y="-6350"/>
            <a:ext cx="9144000" cy="10590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42" name="Picture 2" descr="Výsledek obrázku pro slim models anorectic">
            <a:extLst>
              <a:ext uri="{FF2B5EF4-FFF2-40B4-BE49-F238E27FC236}">
                <a16:creationId xmlns:a16="http://schemas.microsoft.com/office/drawing/2014/main" id="{48DCCD41-AF30-4BEC-B0BF-EB603DEEE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93863"/>
            <a:ext cx="27908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descr="http://nd03.jxs.cz/596/644/c0d46b6e19_64009068_o2.png">
            <a:extLst>
              <a:ext uri="{FF2B5EF4-FFF2-40B4-BE49-F238E27FC236}">
                <a16:creationId xmlns:a16="http://schemas.microsoft.com/office/drawing/2014/main" id="{B294C093-17DB-45CE-82B8-01D96B3C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3" y="3616325"/>
            <a:ext cx="3363912"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http://nd03.jxs.cz/208/700/86f9ef2757_64009005_o2.png">
            <a:extLst>
              <a:ext uri="{FF2B5EF4-FFF2-40B4-BE49-F238E27FC236}">
                <a16:creationId xmlns:a16="http://schemas.microsoft.com/office/drawing/2014/main" id="{E6CA1C75-0008-4AE4-8932-20D003BA8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0" y="1693863"/>
            <a:ext cx="2725738"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Obdélník 5">
            <a:extLst>
              <a:ext uri="{FF2B5EF4-FFF2-40B4-BE49-F238E27FC236}">
                <a16:creationId xmlns:a16="http://schemas.microsoft.com/office/drawing/2014/main" id="{16A8A136-E25E-4A44-8A96-A441366B68EC}"/>
              </a:ext>
            </a:extLst>
          </p:cNvPr>
          <p:cNvSpPr>
            <a:spLocks noChangeArrowheads="1"/>
          </p:cNvSpPr>
          <p:nvPr/>
        </p:nvSpPr>
        <p:spPr bwMode="auto">
          <a:xfrm>
            <a:off x="250825" y="611188"/>
            <a:ext cx="51133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PŘÍKLADY TÉMAT GENDEROVÝCH STUDIÍ:</a:t>
            </a:r>
          </a:p>
          <a:p>
            <a:pPr>
              <a:spcBef>
                <a:spcPct val="0"/>
              </a:spcBef>
              <a:buFontTx/>
              <a:buNone/>
            </a:pPr>
            <a:endParaRPr lang="cs-CZ" altLang="cs-CZ" sz="1800" b="1" dirty="0"/>
          </a:p>
          <a:p>
            <a:pPr>
              <a:spcBef>
                <a:spcPct val="0"/>
              </a:spcBef>
              <a:buFontTx/>
              <a:buNone/>
            </a:pPr>
            <a:r>
              <a:rPr lang="cs-CZ" altLang="cs-CZ" sz="1800" b="1" dirty="0"/>
              <a:t>MÝTUS KRÁSY JEHO DŮSLEDKY</a:t>
            </a:r>
          </a:p>
          <a:p>
            <a:pPr>
              <a:spcBef>
                <a:spcPct val="0"/>
              </a:spcBef>
              <a:buFontTx/>
              <a:buNone/>
            </a:pPr>
            <a:endParaRPr lang="cs-CZ" altLang="cs-CZ" sz="1800" b="1" dirty="0"/>
          </a:p>
          <a:p>
            <a:pPr>
              <a:spcBef>
                <a:spcPct val="0"/>
              </a:spcBef>
              <a:buFontTx/>
              <a:buNone/>
            </a:pPr>
            <a:endParaRPr lang="cs-CZ" altLang="cs-CZ" sz="1800" b="1" dirty="0"/>
          </a:p>
        </p:txBody>
      </p:sp>
      <p:pic>
        <p:nvPicPr>
          <p:cNvPr id="10246" name="Picture 10" descr="Výsledek obrázku pro traditional gender roles">
            <a:extLst>
              <a:ext uri="{FF2B5EF4-FFF2-40B4-BE49-F238E27FC236}">
                <a16:creationId xmlns:a16="http://schemas.microsoft.com/office/drawing/2014/main" id="{4FFA3168-1F8E-4EF7-B75D-BA28F6AF2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338" y="1339850"/>
            <a:ext cx="28575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577CBD6-2A8F-4745-B01E-0F4F61D5D4F1}"/>
              </a:ext>
            </a:extLst>
          </p:cNvPr>
          <p:cNvSpPr/>
          <p:nvPr/>
        </p:nvSpPr>
        <p:spPr>
          <a:xfrm>
            <a:off x="0" y="-6350"/>
            <a:ext cx="9144000" cy="10590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266" name="Picture 4" descr="Výsledek obrázku pro sexistické prasáte&amp;ccaron;ko 2016">
            <a:extLst>
              <a:ext uri="{FF2B5EF4-FFF2-40B4-BE49-F238E27FC236}">
                <a16:creationId xmlns:a16="http://schemas.microsoft.com/office/drawing/2014/main" id="{B3E63095-4F04-4F58-B0FC-237512A77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3" y="-6350"/>
            <a:ext cx="221932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descr="https://prasatecko.cz/wp-content/uploads/unnamed-600x400.jpg">
            <a:extLst>
              <a:ext uri="{FF2B5EF4-FFF2-40B4-BE49-F238E27FC236}">
                <a16:creationId xmlns:a16="http://schemas.microsoft.com/office/drawing/2014/main" id="{35E5B120-1CF4-4FF4-87D2-92EEFE80B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3398838"/>
            <a:ext cx="49688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s://prasatecko.cz/wp-content/uploads/buddys_upraveno_3-600x400.jpg">
            <a:extLst>
              <a:ext uri="{FF2B5EF4-FFF2-40B4-BE49-F238E27FC236}">
                <a16:creationId xmlns:a16="http://schemas.microsoft.com/office/drawing/2014/main" id="{1DE445FE-F66B-433D-B9B3-C92E032D0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398838"/>
            <a:ext cx="29781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Obdélník 3">
            <a:extLst>
              <a:ext uri="{FF2B5EF4-FFF2-40B4-BE49-F238E27FC236}">
                <a16:creationId xmlns:a16="http://schemas.microsoft.com/office/drawing/2014/main" id="{A0A1AC80-9794-49ED-88CB-00F61D8AEB7A}"/>
              </a:ext>
            </a:extLst>
          </p:cNvPr>
          <p:cNvSpPr>
            <a:spLocks noChangeArrowheads="1"/>
          </p:cNvSpPr>
          <p:nvPr/>
        </p:nvSpPr>
        <p:spPr bwMode="auto">
          <a:xfrm>
            <a:off x="250825" y="611188"/>
            <a:ext cx="54514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PŘÍKLADY TÉMAT GENDEROVÝCH STUDIÍ:</a:t>
            </a:r>
          </a:p>
          <a:p>
            <a:pPr>
              <a:spcBef>
                <a:spcPct val="0"/>
              </a:spcBef>
              <a:buFontTx/>
              <a:buNone/>
            </a:pPr>
            <a:endParaRPr lang="cs-CZ" altLang="cs-CZ" sz="1800" b="1" dirty="0"/>
          </a:p>
          <a:p>
            <a:pPr>
              <a:spcBef>
                <a:spcPct val="0"/>
              </a:spcBef>
              <a:buFontTx/>
              <a:buNone/>
            </a:pPr>
            <a:r>
              <a:rPr lang="cs-CZ" altLang="cs-CZ" sz="1800" b="1" dirty="0"/>
              <a:t>KOMERCIALIZACE A OBJEKTIFIKACE ŽENSTVÍ</a:t>
            </a:r>
          </a:p>
          <a:p>
            <a:pPr>
              <a:spcBef>
                <a:spcPct val="0"/>
              </a:spcBef>
              <a:buFontTx/>
              <a:buNone/>
            </a:pPr>
            <a:r>
              <a:rPr lang="cs-CZ" altLang="cs-CZ" sz="1800" b="1" dirty="0"/>
              <a:t>(REKLAMA, PORNOGRAFIE)</a:t>
            </a:r>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r>
              <a:rPr lang="cs-CZ" altLang="cs-CZ" sz="1800" b="1" dirty="0"/>
              <a:t>UKÁZKA „OCENĚNÝCH REKLAM“ </a:t>
            </a:r>
          </a:p>
          <a:p>
            <a:pPr>
              <a:spcBef>
                <a:spcPct val="0"/>
              </a:spcBef>
              <a:buFontTx/>
              <a:buNone/>
            </a:pPr>
            <a:r>
              <a:rPr lang="cs-CZ" altLang="cs-CZ" sz="1800" b="1" dirty="0"/>
              <a:t>V ANKETĚ SEXISTICKÉ PRASÁTEČKO</a:t>
            </a:r>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endParaRPr lang="cs-CZ" altLang="cs-CZ" sz="1800" b="1" dirty="0"/>
          </a:p>
        </p:txBody>
      </p:sp>
      <p:pic>
        <p:nvPicPr>
          <p:cNvPr id="11270" name="Picture 2" descr="https://prasatecko.cz/logo.png">
            <a:extLst>
              <a:ext uri="{FF2B5EF4-FFF2-40B4-BE49-F238E27FC236}">
                <a16:creationId xmlns:a16="http://schemas.microsoft.com/office/drawing/2014/main" id="{62967DA1-2586-4A6A-8C36-C1B32D843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463" y="5445125"/>
            <a:ext cx="3582987"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Ã½sledek obrÃ¡zku pro kateÅina nedbÃ¡lkovÃ¡ spoutanÃ¡ rozkoÅ¡">
            <a:extLst>
              <a:ext uri="{FF2B5EF4-FFF2-40B4-BE49-F238E27FC236}">
                <a16:creationId xmlns:a16="http://schemas.microsoft.com/office/drawing/2014/main" id="{53CFB852-4292-46AB-AE2C-6A19C42F7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27241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Obdélník 3">
            <a:extLst>
              <a:ext uri="{FF2B5EF4-FFF2-40B4-BE49-F238E27FC236}">
                <a16:creationId xmlns:a16="http://schemas.microsoft.com/office/drawing/2014/main" id="{88F9A903-BB41-4E37-B67C-6355156AEB79}"/>
              </a:ext>
            </a:extLst>
          </p:cNvPr>
          <p:cNvSpPr>
            <a:spLocks noChangeArrowheads="1"/>
          </p:cNvSpPr>
          <p:nvPr/>
        </p:nvSpPr>
        <p:spPr bwMode="auto">
          <a:xfrm>
            <a:off x="4140200" y="1003300"/>
            <a:ext cx="460851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t>PŘÍKLAD VÝZKUMU</a:t>
            </a:r>
          </a:p>
          <a:p>
            <a:r>
              <a:rPr lang="cs-CZ" altLang="cs-CZ" b="1"/>
              <a:t>(kvalitativní)</a:t>
            </a:r>
          </a:p>
          <a:p>
            <a:endParaRPr lang="cs-CZ" altLang="cs-CZ" b="1"/>
          </a:p>
          <a:p>
            <a:r>
              <a:rPr lang="cs-CZ" altLang="cs-CZ" b="1"/>
              <a:t>NEDBÁLKOVÁ, K. 2006</a:t>
            </a:r>
          </a:p>
          <a:p>
            <a:endParaRPr lang="cs-CZ" altLang="cs-CZ" b="1"/>
          </a:p>
          <a:p>
            <a:r>
              <a:rPr lang="cs-CZ" altLang="cs-CZ" b="1"/>
              <a:t>SPOUTANÁ ROZKOŠ</a:t>
            </a:r>
          </a:p>
          <a:p>
            <a:endParaRPr lang="cs-CZ" altLang="cs-CZ" b="1"/>
          </a:p>
          <a:p>
            <a:r>
              <a:rPr lang="cs-CZ" altLang="cs-CZ" b="1"/>
              <a:t>Sociální reprodukce genderu a sexuality</a:t>
            </a:r>
          </a:p>
          <a:p>
            <a:r>
              <a:rPr lang="cs-CZ" altLang="cs-CZ" b="1"/>
              <a:t>v ženské věznici </a:t>
            </a:r>
          </a:p>
          <a:p>
            <a:endParaRPr lang="cs-CZ" altLang="cs-CZ" b="1"/>
          </a:p>
          <a:p>
            <a:endParaRPr lang="cs-CZ" altLang="cs-CZ" b="1"/>
          </a:p>
          <a:p>
            <a:r>
              <a:rPr lang="cs-CZ" altLang="cs-CZ" b="1"/>
              <a:t>Jak se udržují genderové role?</a:t>
            </a:r>
          </a:p>
          <a:p>
            <a:endParaRPr lang="cs-CZ" altLang="cs-CZ" b="1"/>
          </a:p>
          <a:p>
            <a:r>
              <a:rPr lang="cs-CZ" altLang="cs-CZ" b="1"/>
              <a:t>Výzkum v prostředí, kde jsou samé ženy</a:t>
            </a:r>
          </a:p>
          <a:p>
            <a:r>
              <a:rPr lang="cs-CZ" altLang="cs-CZ" b="1"/>
              <a:t>Uzavřená, „totální“ instituce</a:t>
            </a:r>
          </a:p>
        </p:txBody>
      </p:sp>
      <p:pic>
        <p:nvPicPr>
          <p:cNvPr id="19460" name="Picture 6" descr="VÃ½sledek obrÃ¡zku pro spoutanÃ¡ rozkoÅ¡">
            <a:extLst>
              <a:ext uri="{FF2B5EF4-FFF2-40B4-BE49-F238E27FC236}">
                <a16:creationId xmlns:a16="http://schemas.microsoft.com/office/drawing/2014/main" id="{42711678-EB42-4AFD-ADAA-74F659ED9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565400"/>
            <a:ext cx="272415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Ã½sledek obrÃ¡zku pro gender pÅed tabulÃ­">
            <a:extLst>
              <a:ext uri="{FF2B5EF4-FFF2-40B4-BE49-F238E27FC236}">
                <a16:creationId xmlns:a16="http://schemas.microsoft.com/office/drawing/2014/main" id="{08F48AE5-07B9-4671-BB3A-B25185547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3240088"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4" descr="VÃ½sledek obrÃ¡zku pro lucie jarkovskÃ¡">
            <a:extLst>
              <a:ext uri="{FF2B5EF4-FFF2-40B4-BE49-F238E27FC236}">
                <a16:creationId xmlns:a16="http://schemas.microsoft.com/office/drawing/2014/main" id="{C1AD3852-57D5-48A1-94F0-1D798BB45EC1}"/>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a:p>
        </p:txBody>
      </p:sp>
      <p:sp>
        <p:nvSpPr>
          <p:cNvPr id="20484" name="Obdélník 5">
            <a:extLst>
              <a:ext uri="{FF2B5EF4-FFF2-40B4-BE49-F238E27FC236}">
                <a16:creationId xmlns:a16="http://schemas.microsoft.com/office/drawing/2014/main" id="{667AC6AF-15A5-468B-B82F-D161284DA610}"/>
              </a:ext>
            </a:extLst>
          </p:cNvPr>
          <p:cNvSpPr>
            <a:spLocks noChangeArrowheads="1"/>
          </p:cNvSpPr>
          <p:nvPr/>
        </p:nvSpPr>
        <p:spPr bwMode="auto">
          <a:xfrm>
            <a:off x="4243388" y="2924175"/>
            <a:ext cx="4572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solidFill>
                  <a:srgbClr val="333333"/>
                </a:solidFill>
                <a:latin typeface="Open Sans" panose="020B0606030504020204" pitchFamily="34" charset="0"/>
              </a:rPr>
              <a:t>Studie reprezentuje komplexní pohled na genderovou reprodukci na různých úrovních, a to:</a:t>
            </a:r>
          </a:p>
          <a:p>
            <a:br>
              <a:rPr lang="cs-CZ" altLang="cs-CZ"/>
            </a:br>
            <a:r>
              <a:rPr lang="cs-CZ" altLang="cs-CZ">
                <a:solidFill>
                  <a:srgbClr val="333333"/>
                </a:solidFill>
                <a:latin typeface="Open Sans" panose="020B0606030504020204" pitchFamily="34" charset="0"/>
              </a:rPr>
              <a:t>1.) na úrovni každodenních interakcí (doing gender)</a:t>
            </a:r>
            <a:br>
              <a:rPr lang="cs-CZ" altLang="cs-CZ"/>
            </a:br>
            <a:endParaRPr lang="cs-CZ" altLang="cs-CZ"/>
          </a:p>
          <a:p>
            <a:r>
              <a:rPr lang="cs-CZ" altLang="cs-CZ">
                <a:solidFill>
                  <a:srgbClr val="333333"/>
                </a:solidFill>
                <a:latin typeface="Open Sans" panose="020B0606030504020204" pitchFamily="34" charset="0"/>
              </a:rPr>
              <a:t>2.) v rovině diskursu a umísťování jedinců v rámci diskursu</a:t>
            </a:r>
            <a:br>
              <a:rPr lang="cs-CZ" altLang="cs-CZ"/>
            </a:br>
            <a:endParaRPr lang="cs-CZ" altLang="cs-CZ"/>
          </a:p>
          <a:p>
            <a:r>
              <a:rPr lang="cs-CZ" altLang="cs-CZ">
                <a:solidFill>
                  <a:srgbClr val="333333"/>
                </a:solidFill>
                <a:latin typeface="Open Sans" panose="020B0606030504020204" pitchFamily="34" charset="0"/>
              </a:rPr>
              <a:t>3.) v rovině individuálních identit a významů, které genderu připisují samy děti</a:t>
            </a:r>
            <a:endParaRPr lang="cs-CZ" altLang="cs-CZ"/>
          </a:p>
        </p:txBody>
      </p:sp>
      <p:sp>
        <p:nvSpPr>
          <p:cNvPr id="20485" name="Obdélník 6">
            <a:extLst>
              <a:ext uri="{FF2B5EF4-FFF2-40B4-BE49-F238E27FC236}">
                <a16:creationId xmlns:a16="http://schemas.microsoft.com/office/drawing/2014/main" id="{0D6C5A4B-BE1B-41A1-B6AB-054FDE3B34D2}"/>
              </a:ext>
            </a:extLst>
          </p:cNvPr>
          <p:cNvSpPr>
            <a:spLocks noChangeArrowheads="1"/>
          </p:cNvSpPr>
          <p:nvPr/>
        </p:nvSpPr>
        <p:spPr bwMode="auto">
          <a:xfrm>
            <a:off x="4243388" y="1557338"/>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solidFill>
                  <a:srgbClr val="333333"/>
                </a:solidFill>
                <a:latin typeface="Open Sans" panose="020B0606030504020204" pitchFamily="34" charset="0"/>
              </a:rPr>
              <a:t>etnografický výzkum ve školní třídě, který se zaměřoval na (re)produkci genderu v každodennosti školního kolektivu.</a:t>
            </a:r>
            <a:endParaRPr lang="cs-CZ" altLang="cs-CZ"/>
          </a:p>
        </p:txBody>
      </p:sp>
      <p:sp>
        <p:nvSpPr>
          <p:cNvPr id="20486" name="Obdélník 7">
            <a:extLst>
              <a:ext uri="{FF2B5EF4-FFF2-40B4-BE49-F238E27FC236}">
                <a16:creationId xmlns:a16="http://schemas.microsoft.com/office/drawing/2014/main" id="{A68D91C6-434F-4A02-8E44-2F1381897961}"/>
              </a:ext>
            </a:extLst>
          </p:cNvPr>
          <p:cNvSpPr>
            <a:spLocks noChangeArrowheads="1"/>
          </p:cNvSpPr>
          <p:nvPr/>
        </p:nvSpPr>
        <p:spPr bwMode="auto">
          <a:xfrm>
            <a:off x="611188" y="255588"/>
            <a:ext cx="8532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t>PŘÍKLAD VÝZKUMU</a:t>
            </a:r>
          </a:p>
          <a:p>
            <a:r>
              <a:rPr lang="cs-CZ" altLang="cs-CZ" b="1"/>
              <a:t>(kvalitativní)</a:t>
            </a:r>
          </a:p>
          <a:p>
            <a:endParaRPr lang="cs-CZ" altLang="cs-CZ" b="1"/>
          </a:p>
          <a:p>
            <a:r>
              <a:rPr lang="cs-CZ" altLang="cs-CZ" b="1"/>
              <a:t>JARKOVSKÁ, L. 2014. GENDER PŘED TABULÍ</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Obdélník 3">
            <a:extLst>
              <a:ext uri="{FF2B5EF4-FFF2-40B4-BE49-F238E27FC236}">
                <a16:creationId xmlns:a16="http://schemas.microsoft.com/office/drawing/2014/main" id="{6B73416A-44AD-4774-9189-30B68A869B4A}"/>
              </a:ext>
            </a:extLst>
          </p:cNvPr>
          <p:cNvSpPr>
            <a:spLocks noChangeArrowheads="1"/>
          </p:cNvSpPr>
          <p:nvPr/>
        </p:nvSpPr>
        <p:spPr bwMode="auto">
          <a:xfrm>
            <a:off x="107950" y="6199188"/>
            <a:ext cx="32368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hlinkClick r:id="rId2"/>
              </a:rPr>
              <a:t>http://www.genderonline.cz/cs</a:t>
            </a:r>
            <a:endParaRPr lang="cs-CZ" altLang="cs-CZ" sz="1800" dirty="0"/>
          </a:p>
          <a:p>
            <a:pPr>
              <a:spcBef>
                <a:spcPct val="0"/>
              </a:spcBef>
              <a:buFontTx/>
              <a:buNone/>
            </a:pPr>
            <a:endParaRPr lang="cs-CZ" altLang="cs-CZ" sz="1800" dirty="0"/>
          </a:p>
        </p:txBody>
      </p:sp>
      <p:sp>
        <p:nvSpPr>
          <p:cNvPr id="21510" name="Obdélník 4">
            <a:extLst>
              <a:ext uri="{FF2B5EF4-FFF2-40B4-BE49-F238E27FC236}">
                <a16:creationId xmlns:a16="http://schemas.microsoft.com/office/drawing/2014/main" id="{AB22364B-AA28-4E55-9BE4-F4DBFD85C79E}"/>
              </a:ext>
            </a:extLst>
          </p:cNvPr>
          <p:cNvSpPr>
            <a:spLocks noChangeArrowheads="1"/>
          </p:cNvSpPr>
          <p:nvPr/>
        </p:nvSpPr>
        <p:spPr bwMode="auto">
          <a:xfrm>
            <a:off x="107950" y="611188"/>
            <a:ext cx="5147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ČASOPIS GENDER A VÝZKUM </a:t>
            </a:r>
          </a:p>
          <a:p>
            <a:pPr>
              <a:spcBef>
                <a:spcPct val="0"/>
              </a:spcBef>
              <a:buFontTx/>
              <a:buNone/>
            </a:pPr>
            <a:r>
              <a:rPr lang="cs-CZ" altLang="cs-CZ" sz="1600" b="1" dirty="0"/>
              <a:t>(DŘÍVE GENDER, ROVNÉ PŘÍLEŽITOSTI, VÝZKUM)</a:t>
            </a:r>
          </a:p>
        </p:txBody>
      </p:sp>
      <p:sp>
        <p:nvSpPr>
          <p:cNvPr id="21511" name="Obdélník 5">
            <a:extLst>
              <a:ext uri="{FF2B5EF4-FFF2-40B4-BE49-F238E27FC236}">
                <a16:creationId xmlns:a16="http://schemas.microsoft.com/office/drawing/2014/main" id="{80DFB8AD-ACB3-49C3-AE30-FE7E1E5AA7F0}"/>
              </a:ext>
            </a:extLst>
          </p:cNvPr>
          <p:cNvSpPr>
            <a:spLocks noChangeArrowheads="1"/>
          </p:cNvSpPr>
          <p:nvPr/>
        </p:nvSpPr>
        <p:spPr bwMode="auto">
          <a:xfrm>
            <a:off x="222250" y="1341438"/>
            <a:ext cx="3008313"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sz="1400" dirty="0"/>
              <a:t>Časopis </a:t>
            </a:r>
            <a:r>
              <a:rPr lang="cs-CZ" sz="1400" i="1" dirty="0"/>
              <a:t>Gender a výzkum / Gender and </a:t>
            </a:r>
            <a:r>
              <a:rPr lang="cs-CZ" sz="1400" i="1" dirty="0" err="1"/>
              <a:t>Research</a:t>
            </a:r>
            <a:r>
              <a:rPr lang="cs-CZ" sz="1400" dirty="0"/>
              <a:t> je recenzovaný vědecký transdisciplinární časopis genderových studií a feministické teorie. Teritoriálně je zaměřen jak na střední a východní Evropu, tak na další světové makroregiony. V časopise jsou publikovány stati v češtině nebo angličtině, které uplatňují genderovou či feministickou perspektivu v oboru sociologie, filosofie, politologie, historie, kulturních studií anebo v dalších sociálních a humanitních vědách. Časopis rovněž přináší recenze zahraniční a české odborné literatury se zaměřením na feministickou teorii a genderová studia, diskuse, rozhovory a informace o dění v akademických kruzích genderových studií.</a:t>
            </a:r>
            <a:endParaRPr lang="cs-CZ" altLang="cs-CZ" sz="1000" dirty="0"/>
          </a:p>
        </p:txBody>
      </p:sp>
      <p:pic>
        <p:nvPicPr>
          <p:cNvPr id="2" name="Obrázek 1">
            <a:extLst>
              <a:ext uri="{FF2B5EF4-FFF2-40B4-BE49-F238E27FC236}">
                <a16:creationId xmlns:a16="http://schemas.microsoft.com/office/drawing/2014/main" id="{CA36FB7C-EAD7-4A09-A102-18CDC091E066}"/>
              </a:ext>
            </a:extLst>
          </p:cNvPr>
          <p:cNvPicPr>
            <a:picLocks noChangeAspect="1"/>
          </p:cNvPicPr>
          <p:nvPr/>
        </p:nvPicPr>
        <p:blipFill>
          <a:blip r:embed="rId3"/>
          <a:stretch>
            <a:fillRect/>
          </a:stretch>
        </p:blipFill>
        <p:spPr>
          <a:xfrm>
            <a:off x="6112241" y="116633"/>
            <a:ext cx="2551113" cy="3623080"/>
          </a:xfrm>
          <a:prstGeom prst="rect">
            <a:avLst/>
          </a:prstGeom>
        </p:spPr>
      </p:pic>
      <p:pic>
        <p:nvPicPr>
          <p:cNvPr id="3" name="Obrázek 2">
            <a:extLst>
              <a:ext uri="{FF2B5EF4-FFF2-40B4-BE49-F238E27FC236}">
                <a16:creationId xmlns:a16="http://schemas.microsoft.com/office/drawing/2014/main" id="{7DD97E86-32AB-486F-89EA-981B3EF5D916}"/>
              </a:ext>
            </a:extLst>
          </p:cNvPr>
          <p:cNvPicPr>
            <a:picLocks noChangeAspect="1"/>
          </p:cNvPicPr>
          <p:nvPr/>
        </p:nvPicPr>
        <p:blipFill>
          <a:blip r:embed="rId4"/>
          <a:stretch>
            <a:fillRect/>
          </a:stretch>
        </p:blipFill>
        <p:spPr>
          <a:xfrm>
            <a:off x="3281008" y="2169972"/>
            <a:ext cx="2838895" cy="4076840"/>
          </a:xfrm>
          <a:prstGeom prst="rect">
            <a:avLst/>
          </a:prstGeom>
        </p:spPr>
      </p:pic>
      <p:pic>
        <p:nvPicPr>
          <p:cNvPr id="21506" name="Picture 6" descr="Obálka">
            <a:extLst>
              <a:ext uri="{FF2B5EF4-FFF2-40B4-BE49-F238E27FC236}">
                <a16:creationId xmlns:a16="http://schemas.microsoft.com/office/drawing/2014/main" id="{54F03CBA-A426-4717-BE5B-BF1DAE6BE2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541" y="3006237"/>
            <a:ext cx="2551113"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5" descr="Výsledek obrázku pro pierre bourdieu habitus">
            <a:extLst>
              <a:ext uri="{FF2B5EF4-FFF2-40B4-BE49-F238E27FC236}">
                <a16:creationId xmlns:a16="http://schemas.microsoft.com/office/drawing/2014/main" id="{4B003087-ADA5-4BB9-A14C-7405120941D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5123" name="TextovéPole 3">
            <a:extLst>
              <a:ext uri="{FF2B5EF4-FFF2-40B4-BE49-F238E27FC236}">
                <a16:creationId xmlns:a16="http://schemas.microsoft.com/office/drawing/2014/main" id="{16083A4F-AF80-4C8B-8A1D-C7D2E54D2477}"/>
              </a:ext>
            </a:extLst>
          </p:cNvPr>
          <p:cNvSpPr txBox="1">
            <a:spLocks noChangeArrowheads="1"/>
          </p:cNvSpPr>
          <p:nvPr/>
        </p:nvSpPr>
        <p:spPr bwMode="auto">
          <a:xfrm>
            <a:off x="495670" y="1117845"/>
            <a:ext cx="81375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RODINA OVLIVŇUJE ŽIVOTNÍ ŠANCE 	</a:t>
            </a:r>
          </a:p>
          <a:p>
            <a:pPr>
              <a:spcBef>
                <a:spcPct val="0"/>
              </a:spcBef>
              <a:buFontTx/>
              <a:buNone/>
            </a:pPr>
            <a:r>
              <a:rPr lang="cs-CZ" altLang="cs-CZ" sz="1800" b="1" dirty="0">
                <a:solidFill>
                  <a:schemeClr val="accent6">
                    <a:lumMod val="60000"/>
                    <a:lumOff val="40000"/>
                  </a:schemeClr>
                </a:solidFill>
              </a:rPr>
              <a:t>RODINA -&gt; NEROVNOST</a:t>
            </a:r>
          </a:p>
          <a:p>
            <a:pPr marL="285750" indent="-285750">
              <a:spcBef>
                <a:spcPct val="0"/>
              </a:spcBef>
              <a:buFontTx/>
              <a:buChar char="-"/>
            </a:pPr>
            <a:r>
              <a:rPr lang="cs-CZ" altLang="cs-CZ" sz="1800" b="1" dirty="0"/>
              <a:t>Vzdělanostní šance</a:t>
            </a:r>
          </a:p>
          <a:p>
            <a:pPr marL="285750" indent="-285750">
              <a:spcBef>
                <a:spcPct val="0"/>
              </a:spcBef>
              <a:buFontTx/>
              <a:buChar char="-"/>
            </a:pPr>
            <a:r>
              <a:rPr lang="cs-CZ" altLang="cs-CZ" sz="1800" b="1" dirty="0"/>
              <a:t>Příjmová nerovnost</a:t>
            </a:r>
          </a:p>
          <a:p>
            <a:pPr marL="285750" indent="-285750">
              <a:spcBef>
                <a:spcPct val="0"/>
              </a:spcBef>
              <a:buFontTx/>
              <a:buChar char="-"/>
            </a:pPr>
            <a:r>
              <a:rPr lang="cs-CZ" altLang="cs-CZ" sz="1800" b="1" dirty="0"/>
              <a:t>Kriminalita a patologie</a:t>
            </a:r>
          </a:p>
          <a:p>
            <a:pPr marL="285750" indent="-285750">
              <a:spcBef>
                <a:spcPct val="0"/>
              </a:spcBef>
              <a:buFontTx/>
              <a:buChar char="-"/>
            </a:pPr>
            <a:r>
              <a:rPr lang="cs-CZ" altLang="cs-CZ" sz="1800" b="1" dirty="0"/>
              <a:t>Zdraví a obezita</a:t>
            </a:r>
          </a:p>
          <a:p>
            <a:pPr marL="285750" indent="-285750">
              <a:spcBef>
                <a:spcPct val="0"/>
              </a:spcBef>
              <a:buFontTx/>
              <a:buChar char="-"/>
            </a:pPr>
            <a:endParaRPr lang="cs-CZ" altLang="cs-CZ" sz="1800" b="1" dirty="0"/>
          </a:p>
          <a:p>
            <a:pPr>
              <a:spcBef>
                <a:spcPct val="0"/>
              </a:spcBef>
              <a:buFontTx/>
              <a:buNone/>
            </a:pPr>
            <a:endParaRPr lang="cs-CZ" altLang="cs-CZ" sz="1800" b="1" dirty="0"/>
          </a:p>
          <a:p>
            <a:pPr>
              <a:spcBef>
                <a:spcPct val="0"/>
              </a:spcBef>
              <a:buFontTx/>
              <a:buNone/>
            </a:pPr>
            <a:r>
              <a:rPr lang="cs-CZ" altLang="cs-CZ" sz="1800" b="1" dirty="0"/>
              <a:t>RODINNÝ ŽIVOT JE STATUSOVĚ STRUKTUROVANÝ</a:t>
            </a:r>
          </a:p>
          <a:p>
            <a:pPr>
              <a:spcBef>
                <a:spcPct val="0"/>
              </a:spcBef>
              <a:buNone/>
            </a:pPr>
            <a:r>
              <a:rPr lang="cs-CZ" altLang="cs-CZ" sz="1800" b="1" dirty="0">
                <a:solidFill>
                  <a:schemeClr val="accent6">
                    <a:lumMod val="60000"/>
                    <a:lumOff val="40000"/>
                  </a:schemeClr>
                </a:solidFill>
              </a:rPr>
              <a:t>NEROVNOST -&gt; RODINA</a:t>
            </a:r>
          </a:p>
          <a:p>
            <a:pPr marL="285750" indent="-285750">
              <a:spcBef>
                <a:spcPct val="0"/>
              </a:spcBef>
              <a:buFontTx/>
              <a:buChar char="-"/>
            </a:pPr>
            <a:r>
              <a:rPr lang="cs-CZ" altLang="cs-CZ" sz="1800" b="1" dirty="0"/>
              <a:t>Stabilita partnerství, rozvodovost</a:t>
            </a:r>
          </a:p>
          <a:p>
            <a:pPr marL="285750" indent="-285750">
              <a:spcBef>
                <a:spcPct val="0"/>
              </a:spcBef>
              <a:buFontTx/>
              <a:buChar char="-"/>
            </a:pPr>
            <a:r>
              <a:rPr lang="cs-CZ" altLang="cs-CZ" sz="1800" b="1" dirty="0"/>
              <a:t>Porodnost mimo manželství</a:t>
            </a:r>
          </a:p>
          <a:p>
            <a:pPr marL="285750" indent="-285750">
              <a:spcBef>
                <a:spcPct val="0"/>
              </a:spcBef>
              <a:buFontTx/>
              <a:buChar char="-"/>
            </a:pPr>
            <a:r>
              <a:rPr lang="cs-CZ" altLang="cs-CZ" sz="1800" b="1" dirty="0"/>
              <a:t>Plodnost a porodnost</a:t>
            </a:r>
          </a:p>
          <a:p>
            <a:pPr marL="285750" indent="-285750">
              <a:spcBef>
                <a:spcPct val="0"/>
              </a:spcBef>
              <a:buFontTx/>
              <a:buChar char="-"/>
            </a:pPr>
            <a:r>
              <a:rPr lang="cs-CZ" altLang="cs-CZ" sz="1800" b="1" dirty="0"/>
              <a:t>Časování událostí (partnerství, rodičovství)</a:t>
            </a:r>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r>
              <a:rPr lang="cs-CZ" altLang="cs-CZ" sz="1800" b="1" dirty="0"/>
              <a:t>...A RODINNÉ VZORCE SE REPRODUKUJÍ</a:t>
            </a:r>
          </a:p>
          <a:p>
            <a:pPr>
              <a:spcBef>
                <a:spcPct val="0"/>
              </a:spcBef>
              <a:buFontTx/>
              <a:buNone/>
            </a:pPr>
            <a:r>
              <a:rPr lang="cs-CZ" altLang="cs-CZ" sz="1800" b="1" dirty="0">
                <a:solidFill>
                  <a:schemeClr val="accent6">
                    <a:lumMod val="60000"/>
                    <a:lumOff val="40000"/>
                  </a:schemeClr>
                </a:solidFill>
              </a:rPr>
              <a:t>RODINA -&gt; RODINA </a:t>
            </a:r>
          </a:p>
          <a:p>
            <a:pPr marL="285750" indent="-285750">
              <a:spcBef>
                <a:spcPct val="0"/>
              </a:spcBef>
              <a:buFontTx/>
              <a:buChar char="-"/>
            </a:pPr>
            <a:r>
              <a:rPr lang="cs-CZ" altLang="cs-CZ" sz="1800" b="1" dirty="0"/>
              <a:t>Rozvodový kruh</a:t>
            </a:r>
          </a:p>
          <a:p>
            <a:pPr marL="285750" indent="-285750">
              <a:spcBef>
                <a:spcPct val="0"/>
              </a:spcBef>
              <a:buFontTx/>
              <a:buChar char="-"/>
            </a:pPr>
            <a:r>
              <a:rPr lang="cs-CZ" altLang="cs-CZ" sz="1800" b="1" dirty="0"/>
              <a:t>Rodové role</a:t>
            </a:r>
          </a:p>
          <a:p>
            <a:pPr marL="285750" indent="-285750">
              <a:spcBef>
                <a:spcPct val="0"/>
              </a:spcBef>
              <a:buFontTx/>
              <a:buChar char="-"/>
            </a:pPr>
            <a:endParaRPr lang="cs-CZ" altLang="cs-CZ" sz="1800" b="1" dirty="0"/>
          </a:p>
        </p:txBody>
      </p:sp>
      <p:sp>
        <p:nvSpPr>
          <p:cNvPr id="4" name="Rectangle 3">
            <a:extLst>
              <a:ext uri="{FF2B5EF4-FFF2-40B4-BE49-F238E27FC236}">
                <a16:creationId xmlns:a16="http://schemas.microsoft.com/office/drawing/2014/main" id="{29A16A4B-0732-41F8-BD1A-8992880922D9}"/>
              </a:ext>
            </a:extLst>
          </p:cNvPr>
          <p:cNvSpPr>
            <a:spLocks noChangeArrowheads="1"/>
          </p:cNvSpPr>
          <p:nvPr/>
        </p:nvSpPr>
        <p:spPr bwMode="auto">
          <a:xfrm>
            <a:off x="0" y="0"/>
            <a:ext cx="9144000" cy="9810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Rectangle 4">
            <a:extLst>
              <a:ext uri="{FF2B5EF4-FFF2-40B4-BE49-F238E27FC236}">
                <a16:creationId xmlns:a16="http://schemas.microsoft.com/office/drawing/2014/main" id="{37D3F747-D60D-41E7-809E-2899623B05F5}"/>
              </a:ext>
            </a:extLst>
          </p:cNvPr>
          <p:cNvSpPr>
            <a:spLocks noGrp="1" noChangeArrowheads="1"/>
          </p:cNvSpPr>
          <p:nvPr>
            <p:ph type="ctrTitle"/>
          </p:nvPr>
        </p:nvSpPr>
        <p:spPr>
          <a:xfrm>
            <a:off x="503237" y="188913"/>
            <a:ext cx="7956551" cy="647700"/>
          </a:xfrm>
          <a:noFill/>
        </p:spPr>
        <p:txBody>
          <a:bodyPr anchor="ctr"/>
          <a:lstStyle/>
          <a:p>
            <a:pPr eaLnBrk="1" hangingPunct="1"/>
            <a:r>
              <a:rPr lang="cs-CZ" altLang="cs-CZ" sz="3200" b="1" dirty="0"/>
              <a:t>JAK SE NEROVNOST S RODINOU POJÍ</a:t>
            </a:r>
          </a:p>
        </p:txBody>
      </p:sp>
    </p:spTree>
    <p:extLst>
      <p:ext uri="{BB962C8B-B14F-4D97-AF65-F5344CB8AC3E}">
        <p14:creationId xmlns:p14="http://schemas.microsoft.com/office/powerpoint/2010/main" val="289945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VÃ½sledek obrÃ¡zku pro Å½eny, muÅ¾i a spoleÄnost">
            <a:extLst>
              <a:ext uri="{FF2B5EF4-FFF2-40B4-BE49-F238E27FC236}">
                <a16:creationId xmlns:a16="http://schemas.microsoft.com/office/drawing/2014/main" id="{924D05DC-0ACA-4622-98EF-BEB429B6B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73" y="2043384"/>
            <a:ext cx="252095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VÃ½sledek obrÃ¡zku pro KNIHY GENDER">
            <a:extLst>
              <a:ext uri="{FF2B5EF4-FFF2-40B4-BE49-F238E27FC236}">
                <a16:creationId xmlns:a16="http://schemas.microsoft.com/office/drawing/2014/main" id="{98AB41B6-0AA3-4931-A2B8-C56FEDDC1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7" y="2060848"/>
            <a:ext cx="2447925" cy="3567112"/>
          </a:xfrm>
          <a:prstGeom prst="rect">
            <a:avLst/>
          </a:prstGeom>
          <a:noFill/>
          <a:effectLst>
            <a:outerShdw blurRad="609600" dist="50800" sx="99000" sy="99000" algn="ctr" rotWithShape="0">
              <a:schemeClr val="tx1">
                <a:alpha val="48000"/>
              </a:schemeClr>
            </a:outerShdw>
          </a:effectLst>
          <a:extLst>
            <a:ext uri="{909E8E84-426E-40DD-AFC4-6F175D3DCCD1}">
              <a14:hiddenFill xmlns:a14="http://schemas.microsoft.com/office/drawing/2010/main">
                <a:solidFill>
                  <a:srgbClr val="FFFFFF"/>
                </a:solidFill>
              </a14:hiddenFill>
            </a:ext>
          </a:extLst>
        </p:spPr>
      </p:pic>
      <p:pic>
        <p:nvPicPr>
          <p:cNvPr id="1026" name="Picture 2" descr="VÃ½sledek obrÃ¡zku pro POHLAVÃ GENDER A SPOLEÄNOST">
            <a:extLst>
              <a:ext uri="{FF2B5EF4-FFF2-40B4-BE49-F238E27FC236}">
                <a16:creationId xmlns:a16="http://schemas.microsoft.com/office/drawing/2014/main" id="{CBE6EEAE-7BBC-4286-AA0D-DBDFC88D69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51" t="3800" r="19551" b="4851"/>
          <a:stretch/>
        </p:blipFill>
        <p:spPr bwMode="auto">
          <a:xfrm>
            <a:off x="6156349" y="2043385"/>
            <a:ext cx="2307313" cy="358457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A8D2B527-A12A-4533-86A6-34D596A1D79F}"/>
              </a:ext>
            </a:extLst>
          </p:cNvPr>
          <p:cNvSpPr>
            <a:spLocks noChangeArrowheads="1"/>
          </p:cNvSpPr>
          <p:nvPr/>
        </p:nvSpPr>
        <p:spPr bwMode="auto">
          <a:xfrm>
            <a:off x="323528" y="620688"/>
            <a:ext cx="3835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PŘEHLEDOVÉ KNIHY V ČEŠTINĚ</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F111B8F-B2F9-40C0-BD8D-FF662A654931}"/>
              </a:ext>
            </a:extLst>
          </p:cNvPr>
          <p:cNvSpPr/>
          <p:nvPr/>
        </p:nvSpPr>
        <p:spPr>
          <a:xfrm>
            <a:off x="0" y="0"/>
            <a:ext cx="9144000" cy="1700808"/>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50" name="TextovéPole 1">
            <a:extLst>
              <a:ext uri="{FF2B5EF4-FFF2-40B4-BE49-F238E27FC236}">
                <a16:creationId xmlns:a16="http://schemas.microsoft.com/office/drawing/2014/main" id="{7A768768-C229-43F3-A8D8-173263CA259B}"/>
              </a:ext>
            </a:extLst>
          </p:cNvPr>
          <p:cNvSpPr txBox="1">
            <a:spLocks noChangeArrowheads="1"/>
          </p:cNvSpPr>
          <p:nvPr/>
        </p:nvSpPr>
        <p:spPr bwMode="auto">
          <a:xfrm>
            <a:off x="395151" y="219462"/>
            <a:ext cx="845109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4400" b="1" dirty="0"/>
              <a:t>NÁSILÍ A KONFLIKT V RODINĚ</a:t>
            </a:r>
          </a:p>
          <a:p>
            <a:r>
              <a:rPr lang="cs-CZ" altLang="cs-CZ" sz="3200" b="1" dirty="0"/>
              <a:t>O RODINĚ JEN V DOBRÉM?</a:t>
            </a:r>
            <a:endParaRPr lang="cs-CZ" altLang="cs-CZ" b="1" dirty="0"/>
          </a:p>
        </p:txBody>
      </p:sp>
      <p:sp>
        <p:nvSpPr>
          <p:cNvPr id="3" name="TextovéPole 2">
            <a:extLst>
              <a:ext uri="{FF2B5EF4-FFF2-40B4-BE49-F238E27FC236}">
                <a16:creationId xmlns:a16="http://schemas.microsoft.com/office/drawing/2014/main" id="{1D12F90D-4815-4F45-8842-FF76878A91F8}"/>
              </a:ext>
            </a:extLst>
          </p:cNvPr>
          <p:cNvSpPr txBox="1"/>
          <p:nvPr/>
        </p:nvSpPr>
        <p:spPr>
          <a:xfrm>
            <a:off x="297753" y="1772816"/>
            <a:ext cx="8548494" cy="6186309"/>
          </a:xfrm>
          <a:prstGeom prst="rect">
            <a:avLst/>
          </a:prstGeom>
          <a:noFill/>
        </p:spPr>
        <p:txBody>
          <a:bodyPr wrap="none">
            <a:spAutoFit/>
          </a:bodyPr>
          <a:lstStyle/>
          <a:p>
            <a:pPr>
              <a:defRPr/>
            </a:pPr>
            <a:r>
              <a:rPr lang="cs-CZ" dirty="0"/>
              <a:t>OBVYKLE SE O ZMĚNÁCH V RODINĚ HOVOŘÍ JAKO O NEGATIVNÍM VÝVOJI</a:t>
            </a:r>
          </a:p>
          <a:p>
            <a:pPr>
              <a:defRPr/>
            </a:pPr>
            <a:r>
              <a:rPr lang="cs-CZ" dirty="0"/>
              <a:t>PŘEDPOKLADEM JE, ŽE „TRADIČNÍ“ RODINA JE IDEÁL, </a:t>
            </a:r>
          </a:p>
          <a:p>
            <a:pPr>
              <a:defRPr/>
            </a:pPr>
            <a:r>
              <a:rPr lang="cs-CZ" dirty="0"/>
              <a:t>JENŽ MÁ SAMÉ VÝHODY</a:t>
            </a:r>
          </a:p>
          <a:p>
            <a:pPr>
              <a:defRPr/>
            </a:pPr>
            <a:endParaRPr lang="cs-CZ" dirty="0"/>
          </a:p>
          <a:p>
            <a:pPr>
              <a:defRPr/>
            </a:pPr>
            <a:r>
              <a:rPr lang="cs-CZ" dirty="0"/>
              <a:t>ZKUSME SE NYNÍ PODÍVAT NA DRUHOU STRANU VĚCI </a:t>
            </a:r>
          </a:p>
          <a:p>
            <a:pPr>
              <a:defRPr/>
            </a:pPr>
            <a:r>
              <a:rPr lang="cs-CZ" dirty="0"/>
              <a:t>– VŠE MÁ SVÉ VÝHODY I NEVÝHODY</a:t>
            </a:r>
          </a:p>
          <a:p>
            <a:pPr>
              <a:defRPr/>
            </a:pPr>
            <a:endParaRPr lang="cs-CZ" dirty="0"/>
          </a:p>
          <a:p>
            <a:pPr>
              <a:defRPr/>
            </a:pPr>
            <a:endParaRPr lang="cs-CZ" dirty="0"/>
          </a:p>
          <a:p>
            <a:pPr>
              <a:defRPr/>
            </a:pPr>
            <a:r>
              <a:rPr lang="cs-CZ" dirty="0"/>
              <a:t>1) </a:t>
            </a:r>
            <a:r>
              <a:rPr lang="cs-CZ" b="1" dirty="0"/>
              <a:t>NEGATIVNÍ STRÁNKY RODINY JAKO SOCIÁLNÍ INSTITUCE</a:t>
            </a:r>
          </a:p>
          <a:p>
            <a:pPr>
              <a:defRPr/>
            </a:pPr>
            <a:r>
              <a:rPr lang="cs-CZ" dirty="0"/>
              <a:t>(i když rodina „funguje jak má“, produkuje negativní důsledky)</a:t>
            </a:r>
          </a:p>
          <a:p>
            <a:pPr marL="285750" indent="-285750">
              <a:buFontTx/>
              <a:buChar char="-"/>
              <a:defRPr/>
            </a:pPr>
            <a:r>
              <a:rPr lang="cs-CZ" dirty="0"/>
              <a:t>UTLAČIVÁ SÍLA SOCIÁLNÍCH INSTITUCÍ – NORMATIVNÍ TLAK, JEHOŽ </a:t>
            </a:r>
          </a:p>
          <a:p>
            <a:pPr>
              <a:defRPr/>
            </a:pPr>
            <a:r>
              <a:rPr lang="cs-CZ" dirty="0"/>
              <a:t>DŮSLEDKY JSOU (NĚKDY A PRO NĚKOHO) NEGATIVNÍ</a:t>
            </a:r>
          </a:p>
          <a:p>
            <a:pPr marL="342900" indent="-342900">
              <a:buFontTx/>
              <a:buAutoNum type="arabicParenR"/>
              <a:defRPr/>
            </a:pPr>
            <a:endParaRPr lang="cs-CZ" dirty="0"/>
          </a:p>
          <a:p>
            <a:pPr>
              <a:defRPr/>
            </a:pPr>
            <a:r>
              <a:rPr lang="cs-CZ" dirty="0"/>
              <a:t>2) </a:t>
            </a:r>
            <a:r>
              <a:rPr lang="cs-CZ" b="1" dirty="0"/>
              <a:t>PATOLOGIE DISFUNKČNÍCH RODIN</a:t>
            </a:r>
          </a:p>
          <a:p>
            <a:pPr>
              <a:defRPr/>
            </a:pPr>
            <a:r>
              <a:rPr lang="cs-CZ" dirty="0"/>
              <a:t>(situace, kdy rodiny nefungují jak mají: stres, násilí, nevhodné vzorce výchovy…)</a:t>
            </a:r>
          </a:p>
          <a:p>
            <a:pPr marL="285750" indent="-285750">
              <a:buFontTx/>
              <a:buChar char="-"/>
              <a:defRPr/>
            </a:pPr>
            <a:r>
              <a:rPr lang="cs-CZ" dirty="0"/>
              <a:t>DOMÁCÍ NÁSILÍ JAKO ROZŠÍŘENÝ JEV, JEHOŽ VNÍMÁNÍ SE HISTORICKY </a:t>
            </a:r>
          </a:p>
          <a:p>
            <a:pPr>
              <a:defRPr/>
            </a:pPr>
            <a:r>
              <a:rPr lang="cs-CZ" dirty="0"/>
              <a:t>PROMĚŇUJE A CITLIVOST VŮČI NĚMU ROSTE</a:t>
            </a:r>
          </a:p>
          <a:p>
            <a:pPr>
              <a:defRPr/>
            </a:pPr>
            <a:endParaRPr lang="cs-CZ" dirty="0"/>
          </a:p>
          <a:p>
            <a:pPr>
              <a:defRPr/>
            </a:pPr>
            <a:endParaRPr lang="cs-CZ" dirty="0"/>
          </a:p>
          <a:p>
            <a:pPr>
              <a:defRPr/>
            </a:pPr>
            <a:endParaRPr lang="cs-CZ" dirty="0"/>
          </a:p>
          <a:p>
            <a:pPr>
              <a:defRPr/>
            </a:pPr>
            <a:endParaRPr lang="cs-CZ" dirty="0"/>
          </a:p>
          <a:p>
            <a:pPr>
              <a:defRPr/>
            </a:pPr>
            <a:endParaRPr lang="cs-CZ"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242BCA84-1715-4D23-9C69-CF8BC0383407}"/>
              </a:ext>
            </a:extLst>
          </p:cNvPr>
          <p:cNvSpPr/>
          <p:nvPr/>
        </p:nvSpPr>
        <p:spPr>
          <a:xfrm>
            <a:off x="0" y="0"/>
            <a:ext cx="9144000" cy="1484784"/>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74" name="TextovéPole 1">
            <a:extLst>
              <a:ext uri="{FF2B5EF4-FFF2-40B4-BE49-F238E27FC236}">
                <a16:creationId xmlns:a16="http://schemas.microsoft.com/office/drawing/2014/main" id="{8BF9F464-39E7-4652-9294-43BF8A01A66D}"/>
              </a:ext>
            </a:extLst>
          </p:cNvPr>
          <p:cNvSpPr txBox="1">
            <a:spLocks noChangeArrowheads="1"/>
          </p:cNvSpPr>
          <p:nvPr/>
        </p:nvSpPr>
        <p:spPr bwMode="auto">
          <a:xfrm>
            <a:off x="611188" y="333375"/>
            <a:ext cx="62976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3200" b="1"/>
              <a:t>NEGATIVNÍ STRÁNKY RODINY </a:t>
            </a:r>
          </a:p>
          <a:p>
            <a:r>
              <a:rPr lang="cs-CZ" altLang="cs-CZ" sz="3200" b="1"/>
              <a:t>JAKO SOCIÁLNÍ INSTITUCE</a:t>
            </a:r>
          </a:p>
        </p:txBody>
      </p:sp>
      <p:sp>
        <p:nvSpPr>
          <p:cNvPr id="3" name="TextovéPole 2">
            <a:extLst>
              <a:ext uri="{FF2B5EF4-FFF2-40B4-BE49-F238E27FC236}">
                <a16:creationId xmlns:a16="http://schemas.microsoft.com/office/drawing/2014/main" id="{1D12F90D-4815-4F45-8842-FF76878A91F8}"/>
              </a:ext>
            </a:extLst>
          </p:cNvPr>
          <p:cNvSpPr txBox="1"/>
          <p:nvPr/>
        </p:nvSpPr>
        <p:spPr>
          <a:xfrm>
            <a:off x="314325" y="1700213"/>
            <a:ext cx="8212138" cy="4524375"/>
          </a:xfrm>
          <a:prstGeom prst="rect">
            <a:avLst/>
          </a:prstGeom>
          <a:noFill/>
        </p:spPr>
        <p:txBody>
          <a:bodyPr>
            <a:spAutoFit/>
          </a:bodyPr>
          <a:lstStyle/>
          <a:p>
            <a:pPr>
              <a:defRPr/>
            </a:pPr>
            <a:r>
              <a:rPr lang="cs-CZ" dirty="0"/>
              <a:t>KAŽDÁ SOCIÁLNÍ INSTITUCE MÁ I SVOJI UTLAČIVOU STRÁNKU:</a:t>
            </a:r>
          </a:p>
          <a:p>
            <a:pPr>
              <a:defRPr/>
            </a:pPr>
            <a:r>
              <a:rPr lang="cs-CZ" b="1" dirty="0">
                <a:solidFill>
                  <a:srgbClr val="FF0000"/>
                </a:solidFill>
              </a:rPr>
              <a:t>STIGMATA A SANKCE </a:t>
            </a:r>
            <a:r>
              <a:rPr lang="cs-CZ" dirty="0"/>
              <a:t>SPOJENÉ</a:t>
            </a:r>
            <a:r>
              <a:rPr lang="cs-CZ" b="1" dirty="0">
                <a:solidFill>
                  <a:srgbClr val="FF0000"/>
                </a:solidFill>
              </a:rPr>
              <a:t> </a:t>
            </a:r>
            <a:r>
              <a:rPr lang="cs-CZ" dirty="0"/>
              <a:t>S PŘEKROČENÍM NOREM</a:t>
            </a:r>
          </a:p>
          <a:p>
            <a:pPr>
              <a:defRPr/>
            </a:pPr>
            <a:endParaRPr lang="cs-CZ" dirty="0"/>
          </a:p>
          <a:p>
            <a:pPr marL="285750" indent="-285750">
              <a:buFontTx/>
              <a:buChar char="-"/>
              <a:defRPr/>
            </a:pPr>
            <a:r>
              <a:rPr lang="cs-CZ" dirty="0"/>
              <a:t>ROZVOD / ROZPAD RODINY (ŘEŠENÍ KRIZOVÝCH SITUACÍ)</a:t>
            </a:r>
          </a:p>
          <a:p>
            <a:pPr marL="285750" indent="-285750">
              <a:buFontTx/>
              <a:buChar char="-"/>
              <a:defRPr/>
            </a:pPr>
            <a:r>
              <a:rPr lang="cs-CZ" dirty="0"/>
              <a:t>NEMANŽELSKÉ DĚTI</a:t>
            </a:r>
          </a:p>
          <a:p>
            <a:pPr marL="285750" indent="-285750">
              <a:buFontTx/>
              <a:buChar char="-"/>
              <a:defRPr/>
            </a:pPr>
            <a:r>
              <a:rPr lang="cs-CZ" dirty="0"/>
              <a:t>SINGLES, SEXUÁLNÍ MENŠINY</a:t>
            </a:r>
          </a:p>
          <a:p>
            <a:pPr marL="285750" indent="-285750">
              <a:buFontTx/>
              <a:buChar char="-"/>
              <a:defRPr/>
            </a:pPr>
            <a:endParaRPr lang="cs-CZ" dirty="0"/>
          </a:p>
          <a:p>
            <a:pPr marL="285750" indent="-285750">
              <a:buFontTx/>
              <a:buChar char="-"/>
              <a:defRPr/>
            </a:pPr>
            <a:r>
              <a:rPr lang="cs-CZ" dirty="0"/>
              <a:t>OMEZENÍ SVOBODNÝCH MOŽNOSTÍ JAK ŘEŠIT ŽIVOTNÍ SITUACE</a:t>
            </a:r>
          </a:p>
          <a:p>
            <a:pPr>
              <a:defRPr/>
            </a:pPr>
            <a:r>
              <a:rPr lang="cs-CZ" dirty="0"/>
              <a:t>SOCIÁLNÍ INSTITUCE JE ŠABLONA, KTERÁ NA JEDNU STRANU POMÁHÁ</a:t>
            </a:r>
          </a:p>
          <a:p>
            <a:pPr>
              <a:defRPr/>
            </a:pPr>
            <a:r>
              <a:rPr lang="cs-CZ" dirty="0"/>
              <a:t>ORIENTACI, NA DRUHOU STRANU SVAZUJE</a:t>
            </a:r>
          </a:p>
          <a:p>
            <a:pPr marL="342900" indent="-342900">
              <a:buFontTx/>
              <a:buAutoNum type="arabicParenR"/>
              <a:defRPr/>
            </a:pPr>
            <a:endParaRPr lang="cs-CZ" dirty="0"/>
          </a:p>
          <a:p>
            <a:pPr>
              <a:defRPr/>
            </a:pPr>
            <a:endParaRPr lang="cs-CZ" dirty="0"/>
          </a:p>
          <a:p>
            <a:pPr>
              <a:defRPr/>
            </a:pPr>
            <a:endParaRPr lang="cs-CZ" dirty="0"/>
          </a:p>
          <a:p>
            <a:pPr>
              <a:defRPr/>
            </a:pPr>
            <a:endParaRPr lang="cs-CZ" dirty="0"/>
          </a:p>
          <a:p>
            <a:pPr>
              <a:defRPr/>
            </a:pPr>
            <a:endParaRPr lang="cs-CZ" dirty="0"/>
          </a:p>
          <a:p>
            <a:pPr>
              <a:defRPr/>
            </a:pPr>
            <a:endParaRPr lang="cs-CZ" dirty="0"/>
          </a:p>
        </p:txBody>
      </p:sp>
      <p:pic>
        <p:nvPicPr>
          <p:cNvPr id="3076" name="Picture 4" descr="VÃ½sledek obrÃ¡zku pro maryÅ¡a">
            <a:extLst>
              <a:ext uri="{FF2B5EF4-FFF2-40B4-BE49-F238E27FC236}">
                <a16:creationId xmlns:a16="http://schemas.microsoft.com/office/drawing/2014/main" id="{DC2BB9AA-E11D-47C8-97C1-FD5BF9BDD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4616450"/>
            <a:ext cx="29876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FerdiÅ¡ DuÅ¡a: MaryÄka MagdÃ³nova">
            <a:extLst>
              <a:ext uri="{FF2B5EF4-FFF2-40B4-BE49-F238E27FC236}">
                <a16:creationId xmlns:a16="http://schemas.microsoft.com/office/drawing/2014/main" id="{A5357BDF-D321-4AC5-BC63-3C385E0F6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592638"/>
            <a:ext cx="161131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VÃ½sledek obrÃ¡zku pro divÃ¡ bÃ¡ra">
            <a:extLst>
              <a:ext uri="{FF2B5EF4-FFF2-40B4-BE49-F238E27FC236}">
                <a16:creationId xmlns:a16="http://schemas.microsoft.com/office/drawing/2014/main" id="{330CDF23-030F-4A3C-AD86-FB13B71DB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589463"/>
            <a:ext cx="302418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F28F227C-3DC3-4386-B1E1-336B099AC3AA}"/>
              </a:ext>
            </a:extLst>
          </p:cNvPr>
          <p:cNvSpPr/>
          <p:nvPr/>
        </p:nvSpPr>
        <p:spPr>
          <a:xfrm>
            <a:off x="0" y="0"/>
            <a:ext cx="9144000" cy="1484784"/>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98" name="TextovéPole 1">
            <a:extLst>
              <a:ext uri="{FF2B5EF4-FFF2-40B4-BE49-F238E27FC236}">
                <a16:creationId xmlns:a16="http://schemas.microsoft.com/office/drawing/2014/main" id="{1A034825-3BEA-473F-A87D-97910B46D86C}"/>
              </a:ext>
            </a:extLst>
          </p:cNvPr>
          <p:cNvSpPr txBox="1">
            <a:spLocks noChangeArrowheads="1"/>
          </p:cNvSpPr>
          <p:nvPr/>
        </p:nvSpPr>
        <p:spPr bwMode="auto">
          <a:xfrm>
            <a:off x="611188" y="333375"/>
            <a:ext cx="62976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3200" b="1" dirty="0"/>
              <a:t>NEGATIVNÍ STRÁNKY RODINY </a:t>
            </a:r>
          </a:p>
          <a:p>
            <a:r>
              <a:rPr lang="cs-CZ" altLang="cs-CZ" sz="3200" b="1" dirty="0"/>
              <a:t>JAKO SOCIÁLNÍ INSTITUCE</a:t>
            </a:r>
          </a:p>
        </p:txBody>
      </p:sp>
      <p:sp>
        <p:nvSpPr>
          <p:cNvPr id="4099" name="TextovéPole 2">
            <a:extLst>
              <a:ext uri="{FF2B5EF4-FFF2-40B4-BE49-F238E27FC236}">
                <a16:creationId xmlns:a16="http://schemas.microsoft.com/office/drawing/2014/main" id="{D725B86F-9837-49AF-A296-8C3521A95C96}"/>
              </a:ext>
            </a:extLst>
          </p:cNvPr>
          <p:cNvSpPr txBox="1">
            <a:spLocks noChangeArrowheads="1"/>
          </p:cNvSpPr>
          <p:nvPr/>
        </p:nvSpPr>
        <p:spPr bwMode="auto">
          <a:xfrm>
            <a:off x="314325" y="1700213"/>
            <a:ext cx="83327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t>RODINA JE ZÁKLADNÍ JEDNOTKOU SOCIÁLNÍ REPRODUKCE</a:t>
            </a:r>
          </a:p>
          <a:p>
            <a:r>
              <a:rPr lang="cs-CZ" altLang="cs-CZ"/>
              <a:t>REPRODUKUJE TEDY SPOLEČENSKÉ STRUKTURY, KTERÉ POVAŽUJEME</a:t>
            </a:r>
          </a:p>
          <a:p>
            <a:r>
              <a:rPr lang="cs-CZ" altLang="cs-CZ"/>
              <a:t>ZA POZITIVNÍ I NEGATIVNÍ:</a:t>
            </a:r>
          </a:p>
          <a:p>
            <a:endParaRPr lang="cs-CZ" altLang="cs-CZ"/>
          </a:p>
          <a:p>
            <a:r>
              <a:rPr lang="cs-CZ" altLang="cs-CZ"/>
              <a:t>REPRODUKCE CHUDOBY, SOCIÁLNÍHO VYLOUČENÍ, PATOLOGICKÝCH </a:t>
            </a:r>
          </a:p>
          <a:p>
            <a:r>
              <a:rPr lang="cs-CZ" altLang="cs-CZ"/>
              <a:t>VZORCŮ JEDNÁNÍ</a:t>
            </a:r>
          </a:p>
          <a:p>
            <a:endParaRPr lang="cs-CZ" altLang="cs-CZ"/>
          </a:p>
          <a:p>
            <a:r>
              <a:rPr lang="cs-CZ" altLang="cs-CZ"/>
              <a:t>REPRODUKCE NEROVNOSTI</a:t>
            </a:r>
          </a:p>
          <a:p>
            <a:r>
              <a:rPr lang="cs-CZ" altLang="cs-CZ"/>
              <a:t>REPRODUKCE GENDEROVÉHO ŘÁDU SPOLEČNOSTI</a:t>
            </a:r>
          </a:p>
          <a:p>
            <a:endParaRPr lang="cs-CZ" altLang="cs-CZ"/>
          </a:p>
          <a:p>
            <a:endParaRPr lang="cs-CZ" altLang="cs-CZ"/>
          </a:p>
          <a:p>
            <a:endParaRPr lang="cs-CZ" altLang="cs-CZ"/>
          </a:p>
          <a:p>
            <a:endParaRPr lang="cs-CZ" altLang="cs-CZ"/>
          </a:p>
          <a:p>
            <a:endParaRPr lang="cs-CZ" altLang="cs-CZ"/>
          </a:p>
        </p:txBody>
      </p:sp>
      <p:pic>
        <p:nvPicPr>
          <p:cNvPr id="4100" name="Picture 4" descr="Inheritance seen as a wider social problem">
            <a:extLst>
              <a:ext uri="{FF2B5EF4-FFF2-40B4-BE49-F238E27FC236}">
                <a16:creationId xmlns:a16="http://schemas.microsoft.com/office/drawing/2014/main" id="{BCAB24F4-CE74-4C12-AE2E-603729D0E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384675"/>
            <a:ext cx="3960812"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VÃ½sledek obrÃ¡zku pro SOCIALIZING ON GENDER ROLES">
            <a:extLst>
              <a:ext uri="{FF2B5EF4-FFF2-40B4-BE49-F238E27FC236}">
                <a16:creationId xmlns:a16="http://schemas.microsoft.com/office/drawing/2014/main" id="{85BCAC06-B62C-4207-95CA-3A26CBC22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75" y="4384675"/>
            <a:ext cx="328453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4B7610B-137A-4937-83CF-45DAF5222174}"/>
              </a:ext>
            </a:extLst>
          </p:cNvPr>
          <p:cNvSpPr/>
          <p:nvPr/>
        </p:nvSpPr>
        <p:spPr>
          <a:xfrm>
            <a:off x="0" y="0"/>
            <a:ext cx="9144000" cy="1484784"/>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1">
            <a:extLst>
              <a:ext uri="{FF2B5EF4-FFF2-40B4-BE49-F238E27FC236}">
                <a16:creationId xmlns:a16="http://schemas.microsoft.com/office/drawing/2014/main" id="{E8AEB524-ECB3-4EE9-8A95-48154D643BE3}"/>
              </a:ext>
            </a:extLst>
          </p:cNvPr>
          <p:cNvSpPr txBox="1">
            <a:spLocks noChangeArrowheads="1"/>
          </p:cNvSpPr>
          <p:nvPr/>
        </p:nvSpPr>
        <p:spPr bwMode="auto">
          <a:xfrm>
            <a:off x="611188" y="333375"/>
            <a:ext cx="71220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3200" b="1" dirty="0"/>
              <a:t>RODINNÉ PATOLOGIE </a:t>
            </a:r>
          </a:p>
          <a:p>
            <a:r>
              <a:rPr lang="cs-CZ" altLang="cs-CZ" sz="2400" b="1" dirty="0"/>
              <a:t>A PROMĚNA JEJICH SPOLEČENSKÉ REFLEXE</a:t>
            </a:r>
            <a:endParaRPr lang="cs-CZ" altLang="cs-CZ" sz="3200" b="1" dirty="0"/>
          </a:p>
        </p:txBody>
      </p:sp>
      <p:graphicFrame>
        <p:nvGraphicFramePr>
          <p:cNvPr id="6" name="Tabulka 5">
            <a:extLst>
              <a:ext uri="{FF2B5EF4-FFF2-40B4-BE49-F238E27FC236}">
                <a16:creationId xmlns:a16="http://schemas.microsoft.com/office/drawing/2014/main" id="{0DC51F99-3BE4-4F00-985B-60B125559DC9}"/>
              </a:ext>
            </a:extLst>
          </p:cNvPr>
          <p:cNvGraphicFramePr>
            <a:graphicFrameLocks noGrp="1"/>
          </p:cNvGraphicFramePr>
          <p:nvPr>
            <p:extLst/>
          </p:nvPr>
        </p:nvGraphicFramePr>
        <p:xfrm>
          <a:off x="620407" y="1787690"/>
          <a:ext cx="4333368" cy="4525963"/>
        </p:xfrm>
        <a:graphic>
          <a:graphicData uri="http://schemas.openxmlformats.org/drawingml/2006/table">
            <a:tbl>
              <a:tblPr/>
              <a:tblGrid>
                <a:gridCol w="1733347">
                  <a:extLst>
                    <a:ext uri="{9D8B030D-6E8A-4147-A177-3AD203B41FA5}">
                      <a16:colId xmlns:a16="http://schemas.microsoft.com/office/drawing/2014/main" val="3923168690"/>
                    </a:ext>
                  </a:extLst>
                </a:gridCol>
                <a:gridCol w="866674">
                  <a:extLst>
                    <a:ext uri="{9D8B030D-6E8A-4147-A177-3AD203B41FA5}">
                      <a16:colId xmlns:a16="http://schemas.microsoft.com/office/drawing/2014/main" val="2132779320"/>
                    </a:ext>
                  </a:extLst>
                </a:gridCol>
                <a:gridCol w="1733347">
                  <a:extLst>
                    <a:ext uri="{9D8B030D-6E8A-4147-A177-3AD203B41FA5}">
                      <a16:colId xmlns:a16="http://schemas.microsoft.com/office/drawing/2014/main" val="2352729272"/>
                    </a:ext>
                  </a:extLst>
                </a:gridCol>
              </a:tblGrid>
              <a:tr h="4525963">
                <a:tc>
                  <a:txBody>
                    <a:bodyPr/>
                    <a:lstStyle/>
                    <a:p>
                      <a:r>
                        <a:rPr lang="cs-CZ" sz="900">
                          <a:latin typeface="Verdana" panose="020B0604030504040204" pitchFamily="34" charset="0"/>
                        </a:rPr>
                        <a:t>V jednym dumku</a:t>
                      </a:r>
                      <a:br>
                        <a:rPr lang="cs-CZ" sz="900">
                          <a:latin typeface="Verdana" panose="020B0604030504040204" pitchFamily="34" charset="0"/>
                        </a:rPr>
                      </a:br>
                      <a:r>
                        <a:rPr lang="cs-CZ" sz="900">
                          <a:latin typeface="Verdana" panose="020B0604030504040204" pitchFamily="34" charset="0"/>
                        </a:rPr>
                        <a:t>na Zarubku</a:t>
                      </a:r>
                      <a:br>
                        <a:rPr lang="cs-CZ" sz="900">
                          <a:latin typeface="Verdana" panose="020B0604030504040204" pitchFamily="34" charset="0"/>
                        </a:rPr>
                      </a:br>
                      <a:r>
                        <a:rPr lang="cs-CZ" sz="900">
                          <a:latin typeface="Verdana" panose="020B0604030504040204" pitchFamily="34" charset="0"/>
                        </a:rPr>
                        <a:t>měl raz chlopek</a:t>
                      </a:r>
                      <a:br>
                        <a:rPr lang="cs-CZ" sz="900">
                          <a:latin typeface="Verdana" panose="020B0604030504040204" pitchFamily="34" charset="0"/>
                        </a:rPr>
                      </a:br>
                      <a:r>
                        <a:rPr lang="cs-CZ" sz="900">
                          <a:latin typeface="Verdana" panose="020B0604030504040204" pitchFamily="34" charset="0"/>
                        </a:rPr>
                        <a:t>švarnu robku</a:t>
                      </a:r>
                      <a:br>
                        <a:rPr lang="cs-CZ" sz="900">
                          <a:latin typeface="Verdana" panose="020B0604030504040204" pitchFamily="34" charset="0"/>
                        </a:rPr>
                      </a:br>
                      <a:r>
                        <a:rPr lang="cs-CZ" sz="900">
                          <a:latin typeface="Verdana" panose="020B0604030504040204" pitchFamily="34" charset="0"/>
                        </a:rPr>
                        <a:t>a ta robka</a:t>
                      </a:r>
                      <a:br>
                        <a:rPr lang="cs-CZ" sz="900">
                          <a:latin typeface="Verdana" panose="020B0604030504040204" pitchFamily="34" charset="0"/>
                        </a:rPr>
                      </a:br>
                      <a:r>
                        <a:rPr lang="cs-CZ" sz="900">
                          <a:latin typeface="Verdana" panose="020B0604030504040204" pitchFamily="34" charset="0"/>
                        </a:rPr>
                        <a:t>teho chlopka</a:t>
                      </a:r>
                      <a:br>
                        <a:rPr lang="cs-CZ" sz="900">
                          <a:latin typeface="Verdana" panose="020B0604030504040204" pitchFamily="34" charset="0"/>
                        </a:rPr>
                      </a:br>
                      <a:r>
                        <a:rPr lang="cs-CZ" sz="900">
                          <a:latin typeface="Verdana" panose="020B0604030504040204" pitchFamily="34" charset="0"/>
                        </a:rPr>
                        <a:t>rada nimjala</a:t>
                      </a:r>
                      <a:br>
                        <a:rPr lang="cs-CZ" sz="900">
                          <a:latin typeface="Verdana" panose="020B0604030504040204" pitchFamily="34" charset="0"/>
                        </a:rPr>
                      </a:br>
                      <a:br>
                        <a:rPr lang="cs-CZ" sz="900">
                          <a:latin typeface="Verdana" panose="020B0604030504040204" pitchFamily="34" charset="0"/>
                        </a:rPr>
                      </a:br>
                      <a:r>
                        <a:rPr lang="cs-CZ" sz="900">
                          <a:latin typeface="Verdana" panose="020B0604030504040204" pitchFamily="34" charset="0"/>
                        </a:rPr>
                        <a:t>Bo ten jeji chlopek</a:t>
                      </a:r>
                      <a:br>
                        <a:rPr lang="cs-CZ" sz="900">
                          <a:latin typeface="Verdana" panose="020B0604030504040204" pitchFamily="34" charset="0"/>
                        </a:rPr>
                      </a:br>
                      <a:r>
                        <a:rPr lang="cs-CZ" sz="900">
                          <a:latin typeface="Verdana" panose="020B0604030504040204" pitchFamily="34" charset="0"/>
                        </a:rPr>
                        <a:t>dobrotisko byl</a:t>
                      </a:r>
                      <a:br>
                        <a:rPr lang="cs-CZ" sz="900">
                          <a:latin typeface="Verdana" panose="020B0604030504040204" pitchFamily="34" charset="0"/>
                        </a:rPr>
                      </a:br>
                      <a:r>
                        <a:rPr lang="cs-CZ" sz="900">
                          <a:latin typeface="Verdana" panose="020B0604030504040204" pitchFamily="34" charset="0"/>
                        </a:rPr>
                        <a:t>on tej svoji robce</a:t>
                      </a:r>
                      <a:br>
                        <a:rPr lang="cs-CZ" sz="900">
                          <a:latin typeface="Verdana" panose="020B0604030504040204" pitchFamily="34" charset="0"/>
                        </a:rPr>
                      </a:br>
                      <a:r>
                        <a:rPr lang="cs-CZ" sz="900">
                          <a:latin typeface="Verdana" panose="020B0604030504040204" pitchFamily="34" charset="0"/>
                        </a:rPr>
                        <a:t>všycko porobil</a:t>
                      </a:r>
                      <a:br>
                        <a:rPr lang="cs-CZ" sz="900">
                          <a:latin typeface="Verdana" panose="020B0604030504040204" pitchFamily="34" charset="0"/>
                        </a:rPr>
                      </a:br>
                      <a:r>
                        <a:rPr lang="cs-CZ" sz="900">
                          <a:latin typeface="Verdana" panose="020B0604030504040204" pitchFamily="34" charset="0"/>
                        </a:rPr>
                        <a:t>čepani ji pomyl</a:t>
                      </a:r>
                      <a:br>
                        <a:rPr lang="cs-CZ" sz="900">
                          <a:latin typeface="Verdana" panose="020B0604030504040204" pitchFamily="34" charset="0"/>
                        </a:rPr>
                      </a:br>
                      <a:r>
                        <a:rPr lang="cs-CZ" sz="900">
                          <a:latin typeface="Verdana" panose="020B0604030504040204" pitchFamily="34" charset="0"/>
                        </a:rPr>
                        <a:t>bravkum daval žrať</a:t>
                      </a:r>
                      <a:br>
                        <a:rPr lang="cs-CZ" sz="900">
                          <a:latin typeface="Verdana" panose="020B0604030504040204" pitchFamily="34" charset="0"/>
                        </a:rPr>
                      </a:br>
                      <a:r>
                        <a:rPr lang="cs-CZ" sz="900">
                          <a:latin typeface="Verdana" panose="020B0604030504040204" pitchFamily="34" charset="0"/>
                        </a:rPr>
                        <a:t>děcka mušel kolibať</a:t>
                      </a:r>
                      <a:br>
                        <a:rPr lang="cs-CZ" sz="900">
                          <a:latin typeface="Verdana" panose="020B0604030504040204" pitchFamily="34" charset="0"/>
                        </a:rPr>
                      </a:br>
                      <a:br>
                        <a:rPr lang="cs-CZ" sz="900">
                          <a:latin typeface="Verdana" panose="020B0604030504040204" pitchFamily="34" charset="0"/>
                        </a:rPr>
                      </a:br>
                      <a:r>
                        <a:rPr lang="cs-CZ" sz="900">
                          <a:latin typeface="Verdana" panose="020B0604030504040204" pitchFamily="34" charset="0"/>
                        </a:rPr>
                        <a:t>Robil všecko</a:t>
                      </a:r>
                      <a:br>
                        <a:rPr lang="cs-CZ" sz="900">
                          <a:latin typeface="Verdana" panose="020B0604030504040204" pitchFamily="34" charset="0"/>
                        </a:rPr>
                      </a:br>
                      <a:r>
                        <a:rPr lang="cs-CZ" sz="900">
                          <a:latin typeface="Verdana" panose="020B0604030504040204" pitchFamily="34" charset="0"/>
                        </a:rPr>
                        <a:t>choval děcko</a:t>
                      </a:r>
                      <a:br>
                        <a:rPr lang="cs-CZ" sz="900">
                          <a:latin typeface="Verdana" panose="020B0604030504040204" pitchFamily="34" charset="0"/>
                        </a:rPr>
                      </a:br>
                      <a:r>
                        <a:rPr lang="cs-CZ" sz="900">
                          <a:latin typeface="Verdana" panose="020B0604030504040204" pitchFamily="34" charset="0"/>
                        </a:rPr>
                        <a:t>taky to byl</a:t>
                      </a:r>
                      <a:br>
                        <a:rPr lang="cs-CZ" sz="900">
                          <a:latin typeface="Verdana" panose="020B0604030504040204" pitchFamily="34" charset="0"/>
                        </a:rPr>
                      </a:br>
                      <a:r>
                        <a:rPr lang="cs-CZ" sz="900">
                          <a:latin typeface="Verdana" panose="020B0604030504040204" pitchFamily="34" charset="0"/>
                        </a:rPr>
                        <a:t>dobrotisko</a:t>
                      </a:r>
                      <a:br>
                        <a:rPr lang="cs-CZ" sz="900">
                          <a:latin typeface="Verdana" panose="020B0604030504040204" pitchFamily="34" charset="0"/>
                        </a:rPr>
                      </a:br>
                      <a:r>
                        <a:rPr lang="cs-CZ" sz="900">
                          <a:latin typeface="Verdana" panose="020B0604030504040204" pitchFamily="34" charset="0"/>
                        </a:rPr>
                        <a:t>ale robka</a:t>
                      </a:r>
                      <a:br>
                        <a:rPr lang="cs-CZ" sz="900">
                          <a:latin typeface="Verdana" panose="020B0604030504040204" pitchFamily="34" charset="0"/>
                        </a:rPr>
                      </a:br>
                      <a:r>
                        <a:rPr lang="cs-CZ" sz="900">
                          <a:latin typeface="Verdana" panose="020B0604030504040204" pitchFamily="34" charset="0"/>
                        </a:rPr>
                        <a:t>teho chlopka</a:t>
                      </a:r>
                      <a:br>
                        <a:rPr lang="cs-CZ" sz="900">
                          <a:latin typeface="Verdana" panose="020B0604030504040204" pitchFamily="34" charset="0"/>
                        </a:rPr>
                      </a:br>
                      <a:r>
                        <a:rPr lang="cs-CZ" sz="900">
                          <a:latin typeface="Verdana" panose="020B0604030504040204" pitchFamily="34" charset="0"/>
                        </a:rPr>
                        <a:t>rada nimjala</a:t>
                      </a:r>
                      <a:br>
                        <a:rPr lang="cs-CZ" sz="900">
                          <a:latin typeface="Verdana" panose="020B0604030504040204" pitchFamily="34" charset="0"/>
                        </a:rPr>
                      </a:br>
                      <a:br>
                        <a:rPr lang="cs-CZ" sz="900">
                          <a:latin typeface="Verdana" panose="020B0604030504040204" pitchFamily="34" charset="0"/>
                        </a:rPr>
                      </a:br>
                      <a:r>
                        <a:rPr lang="cs-CZ" sz="900">
                          <a:latin typeface="Verdana" panose="020B0604030504040204" pitchFamily="34" charset="0"/>
                        </a:rPr>
                        <a:t>Čtvero novych šatu</a:t>
                      </a:r>
                      <a:br>
                        <a:rPr lang="cs-CZ" sz="900">
                          <a:latin typeface="Verdana" panose="020B0604030504040204" pitchFamily="34" charset="0"/>
                        </a:rPr>
                      </a:br>
                      <a:r>
                        <a:rPr lang="cs-CZ" sz="900">
                          <a:latin typeface="Verdana" panose="020B0604030504040204" pitchFamily="34" charset="0"/>
                        </a:rPr>
                        <a:t>čtvero střevice</a:t>
                      </a:r>
                      <a:br>
                        <a:rPr lang="cs-CZ" sz="900">
                          <a:latin typeface="Verdana" panose="020B0604030504040204" pitchFamily="34" charset="0"/>
                        </a:rPr>
                      </a:br>
                      <a:r>
                        <a:rPr lang="cs-CZ" sz="900">
                          <a:latin typeface="Verdana" panose="020B0604030504040204" pitchFamily="34" charset="0"/>
                        </a:rPr>
                        <a:t>do kostela něšla</a:t>
                      </a:r>
                      <a:br>
                        <a:rPr lang="cs-CZ" sz="900">
                          <a:latin typeface="Verdana" panose="020B0604030504040204" pitchFamily="34" charset="0"/>
                        </a:rPr>
                      </a:br>
                      <a:r>
                        <a:rPr lang="cs-CZ" sz="900">
                          <a:latin typeface="Verdana" panose="020B0604030504040204" pitchFamily="34" charset="0"/>
                        </a:rPr>
                        <a:t>enem k muzice</a:t>
                      </a:r>
                      <a:br>
                        <a:rPr lang="cs-CZ" sz="900">
                          <a:latin typeface="Verdana" panose="020B0604030504040204" pitchFamily="34" charset="0"/>
                        </a:rPr>
                      </a:br>
                      <a:r>
                        <a:rPr lang="cs-CZ" sz="900">
                          <a:latin typeface="Verdana" panose="020B0604030504040204" pitchFamily="34" charset="0"/>
                        </a:rPr>
                        <a:t>same šminkovani</a:t>
                      </a:r>
                      <a:br>
                        <a:rPr lang="cs-CZ" sz="900">
                          <a:latin typeface="Verdana" panose="020B0604030504040204" pitchFamily="34" charset="0"/>
                        </a:rPr>
                      </a:br>
                      <a:r>
                        <a:rPr lang="cs-CZ" sz="900">
                          <a:latin typeface="Verdana" panose="020B0604030504040204" pitchFamily="34" charset="0"/>
                        </a:rPr>
                        <a:t>sama parada</a:t>
                      </a:r>
                      <a:br>
                        <a:rPr lang="cs-CZ" sz="900">
                          <a:latin typeface="Verdana" panose="020B0604030504040204" pitchFamily="34" charset="0"/>
                        </a:rPr>
                      </a:br>
                      <a:r>
                        <a:rPr lang="cs-CZ" sz="900">
                          <a:latin typeface="Verdana" panose="020B0604030504040204" pitchFamily="34" charset="0"/>
                        </a:rPr>
                        <a:t>chlopka nimjala rada</a:t>
                      </a:r>
                      <a:endParaRPr lang="cs-CZ" sz="900"/>
                    </a:p>
                  </a:txBody>
                  <a:tcPr marL="48149" marR="48149" marT="24074" marB="24074">
                    <a:lnL>
                      <a:noFill/>
                    </a:lnL>
                    <a:lnR>
                      <a:noFill/>
                    </a:lnR>
                    <a:lnT>
                      <a:noFill/>
                    </a:lnT>
                    <a:lnB>
                      <a:noFill/>
                    </a:lnB>
                  </a:tcPr>
                </a:tc>
                <a:tc>
                  <a:txBody>
                    <a:bodyPr/>
                    <a:lstStyle/>
                    <a:p>
                      <a:br>
                        <a:rPr lang="cs-CZ" sz="900">
                          <a:latin typeface="Verdana" panose="020B0604030504040204" pitchFamily="34" charset="0"/>
                        </a:rPr>
                      </a:br>
                      <a:r>
                        <a:rPr lang="cs-CZ" sz="900">
                          <a:latin typeface="Verdana" panose="020B0604030504040204" pitchFamily="34" charset="0"/>
                        </a:rPr>
                        <a:t> </a:t>
                      </a:r>
                      <a:endParaRPr lang="cs-CZ" sz="900"/>
                    </a:p>
                  </a:txBody>
                  <a:tcPr marL="48149" marR="48149" marT="24074" marB="24074">
                    <a:lnL>
                      <a:noFill/>
                    </a:lnL>
                    <a:lnR>
                      <a:noFill/>
                    </a:lnR>
                    <a:lnT>
                      <a:noFill/>
                    </a:lnT>
                    <a:lnB>
                      <a:noFill/>
                    </a:lnB>
                  </a:tcPr>
                </a:tc>
                <a:tc>
                  <a:txBody>
                    <a:bodyPr/>
                    <a:lstStyle/>
                    <a:p>
                      <a:r>
                        <a:rPr lang="cs-CZ" sz="900" dirty="0">
                          <a:latin typeface="Verdana" panose="020B0604030504040204" pitchFamily="34" charset="0"/>
                        </a:rPr>
                        <a:t>A </a:t>
                      </a:r>
                      <a:r>
                        <a:rPr lang="cs-CZ" sz="900" dirty="0" err="1">
                          <a:latin typeface="Verdana" panose="020B0604030504040204" pitchFamily="34" charset="0"/>
                        </a:rPr>
                        <a:t>chlopisku</a:t>
                      </a:r>
                      <a:br>
                        <a:rPr lang="cs-CZ" sz="900" dirty="0">
                          <a:latin typeface="Verdana" panose="020B0604030504040204" pitchFamily="34" charset="0"/>
                        </a:rPr>
                      </a:br>
                      <a:r>
                        <a:rPr lang="cs-CZ" sz="900" dirty="0">
                          <a:latin typeface="Verdana" panose="020B0604030504040204" pitchFamily="34" charset="0"/>
                        </a:rPr>
                        <a:t>dobrotisku</a:t>
                      </a:r>
                      <a:br>
                        <a:rPr lang="cs-CZ" sz="900" dirty="0">
                          <a:latin typeface="Verdana" panose="020B0604030504040204" pitchFamily="34" charset="0"/>
                        </a:rPr>
                      </a:br>
                      <a:r>
                        <a:rPr lang="cs-CZ" sz="900" dirty="0">
                          <a:latin typeface="Verdana" panose="020B0604030504040204" pitchFamily="34" charset="0"/>
                        </a:rPr>
                        <a:t>slze </a:t>
                      </a:r>
                      <a:r>
                        <a:rPr lang="cs-CZ" sz="900" dirty="0" err="1">
                          <a:latin typeface="Verdana" panose="020B0604030504040204" pitchFamily="34" charset="0"/>
                        </a:rPr>
                        <a:t>kanum</a:t>
                      </a:r>
                      <a:br>
                        <a:rPr lang="cs-CZ" sz="900" dirty="0">
                          <a:latin typeface="Verdana" panose="020B0604030504040204" pitchFamily="34" charset="0"/>
                        </a:rPr>
                      </a:br>
                      <a:r>
                        <a:rPr lang="cs-CZ" sz="900" dirty="0">
                          <a:latin typeface="Verdana" panose="020B0604030504040204" pitchFamily="34" charset="0"/>
                        </a:rPr>
                        <a:t>po </a:t>
                      </a:r>
                      <a:r>
                        <a:rPr lang="cs-CZ" sz="900" dirty="0" err="1">
                          <a:latin typeface="Verdana" panose="020B0604030504040204" pitchFamily="34" charset="0"/>
                        </a:rPr>
                        <a:t>fusisku</a:t>
                      </a:r>
                      <a:br>
                        <a:rPr lang="cs-CZ" sz="900" dirty="0">
                          <a:latin typeface="Verdana" panose="020B0604030504040204" pitchFamily="34" charset="0"/>
                        </a:rPr>
                      </a:br>
                      <a:r>
                        <a:rPr lang="cs-CZ" sz="900" dirty="0">
                          <a:latin typeface="Verdana" panose="020B0604030504040204" pitchFamily="34" charset="0"/>
                        </a:rPr>
                        <a:t>jak to </a:t>
                      </a:r>
                      <a:r>
                        <a:rPr lang="cs-CZ" sz="900" dirty="0" err="1">
                          <a:latin typeface="Verdana" panose="020B0604030504040204" pitchFamily="34" charset="0"/>
                        </a:rPr>
                        <a:t>vidi</a:t>
                      </a:r>
                      <a:br>
                        <a:rPr lang="cs-CZ" sz="900" dirty="0">
                          <a:latin typeface="Verdana" panose="020B0604030504040204" pitchFamily="34" charset="0"/>
                        </a:rPr>
                      </a:br>
                      <a:r>
                        <a:rPr lang="cs-CZ" sz="900" dirty="0">
                          <a:latin typeface="Verdana" panose="020B0604030504040204" pitchFamily="34" charset="0"/>
                        </a:rPr>
                        <a:t>jak to </a:t>
                      </a:r>
                      <a:r>
                        <a:rPr lang="cs-CZ" sz="900" dirty="0" err="1">
                          <a:latin typeface="Verdana" panose="020B0604030504040204" pitchFamily="34" charset="0"/>
                        </a:rPr>
                        <a:t>slyši</a:t>
                      </a:r>
                      <a:br>
                        <a:rPr lang="cs-CZ" sz="900" dirty="0">
                          <a:latin typeface="Verdana" panose="020B0604030504040204" pitchFamily="34" charset="0"/>
                        </a:rPr>
                      </a:br>
                      <a:r>
                        <a:rPr lang="cs-CZ" sz="900" dirty="0" err="1">
                          <a:latin typeface="Verdana" panose="020B0604030504040204" pitchFamily="34" charset="0"/>
                        </a:rPr>
                        <a:t>jaka</a:t>
                      </a:r>
                      <a:r>
                        <a:rPr lang="cs-CZ" sz="900" dirty="0">
                          <a:latin typeface="Verdana" panose="020B0604030504040204" pitchFamily="34" charset="0"/>
                        </a:rPr>
                        <a:t> </a:t>
                      </a:r>
                      <a:r>
                        <a:rPr lang="cs-CZ" sz="900" dirty="0" err="1">
                          <a:latin typeface="Verdana" panose="020B0604030504040204" pitchFamily="34" charset="0"/>
                        </a:rPr>
                        <a:t>robka</a:t>
                      </a:r>
                      <a:r>
                        <a:rPr lang="cs-CZ" sz="900" dirty="0">
                          <a:latin typeface="Verdana" panose="020B0604030504040204" pitchFamily="34" charset="0"/>
                        </a:rPr>
                        <a:t> je</a:t>
                      </a:r>
                      <a:br>
                        <a:rPr lang="cs-CZ" sz="900" dirty="0">
                          <a:latin typeface="Verdana" panose="020B0604030504040204" pitchFamily="34" charset="0"/>
                        </a:rPr>
                      </a:br>
                      <a:br>
                        <a:rPr lang="cs-CZ" sz="900" dirty="0">
                          <a:latin typeface="Verdana" panose="020B0604030504040204" pitchFamily="34" charset="0"/>
                        </a:rPr>
                      </a:br>
                      <a:r>
                        <a:rPr lang="cs-CZ" sz="900" dirty="0">
                          <a:latin typeface="Verdana" panose="020B0604030504040204" pitchFamily="34" charset="0"/>
                        </a:rPr>
                        <a:t>Tož dožralo to </a:t>
                      </a:r>
                      <a:r>
                        <a:rPr lang="cs-CZ" sz="900" dirty="0" err="1">
                          <a:latin typeface="Verdana" panose="020B0604030504040204" pitchFamily="34" charset="0"/>
                        </a:rPr>
                        <a:t>chlopka</a:t>
                      </a:r>
                      <a:br>
                        <a:rPr lang="cs-CZ" sz="900" dirty="0">
                          <a:latin typeface="Verdana" panose="020B0604030504040204" pitchFamily="34" charset="0"/>
                        </a:rPr>
                      </a:br>
                      <a:r>
                        <a:rPr lang="cs-CZ" sz="900" dirty="0">
                          <a:latin typeface="Verdana" panose="020B0604030504040204" pitchFamily="34" charset="0"/>
                        </a:rPr>
                        <a:t>že tak </a:t>
                      </a:r>
                      <a:r>
                        <a:rPr lang="cs-CZ" sz="900" dirty="0" err="1">
                          <a:latin typeface="Verdana" panose="020B0604030504040204" pitchFamily="34" charset="0"/>
                        </a:rPr>
                        <a:t>hlupy</a:t>
                      </a:r>
                      <a:r>
                        <a:rPr lang="cs-CZ" sz="900" dirty="0">
                          <a:latin typeface="Verdana" panose="020B0604030504040204" pitchFamily="34" charset="0"/>
                        </a:rPr>
                        <a:t> byl</a:t>
                      </a:r>
                      <a:br>
                        <a:rPr lang="cs-CZ" sz="900" dirty="0">
                          <a:latin typeface="Verdana" panose="020B0604030504040204" pitchFamily="34" charset="0"/>
                        </a:rPr>
                      </a:br>
                      <a:r>
                        <a:rPr lang="cs-CZ" sz="900" dirty="0">
                          <a:latin typeface="Verdana" panose="020B0604030504040204" pitchFamily="34" charset="0"/>
                        </a:rPr>
                        <a:t>do hospody zašel</a:t>
                      </a:r>
                      <a:br>
                        <a:rPr lang="cs-CZ" sz="900" dirty="0">
                          <a:latin typeface="Verdana" panose="020B0604030504040204" pitchFamily="34" charset="0"/>
                        </a:rPr>
                      </a:br>
                      <a:r>
                        <a:rPr lang="cs-CZ" sz="900" dirty="0" err="1">
                          <a:latin typeface="Verdana" panose="020B0604030504040204" pitchFamily="34" charset="0"/>
                        </a:rPr>
                        <a:t>vyplatu</a:t>
                      </a:r>
                      <a:r>
                        <a:rPr lang="cs-CZ" sz="900" dirty="0">
                          <a:latin typeface="Verdana" panose="020B0604030504040204" pitchFamily="34" charset="0"/>
                        </a:rPr>
                        <a:t> přepil</a:t>
                      </a:r>
                      <a:br>
                        <a:rPr lang="cs-CZ" sz="900" dirty="0">
                          <a:latin typeface="Verdana" panose="020B0604030504040204" pitchFamily="34" charset="0"/>
                        </a:rPr>
                      </a:br>
                      <a:r>
                        <a:rPr lang="cs-CZ" sz="900" dirty="0">
                          <a:latin typeface="Verdana" panose="020B0604030504040204" pitchFamily="34" charset="0"/>
                        </a:rPr>
                        <a:t>a jak přišel domu</a:t>
                      </a:r>
                      <a:br>
                        <a:rPr lang="cs-CZ" sz="900" dirty="0">
                          <a:latin typeface="Verdana" panose="020B0604030504040204" pitchFamily="34" charset="0"/>
                        </a:rPr>
                      </a:br>
                      <a:r>
                        <a:rPr lang="cs-CZ" sz="900" dirty="0">
                          <a:latin typeface="Verdana" panose="020B0604030504040204" pitchFamily="34" charset="0"/>
                        </a:rPr>
                        <a:t>řval jak hrom by bil</a:t>
                      </a:r>
                      <a:br>
                        <a:rPr lang="cs-CZ" sz="900" dirty="0">
                          <a:latin typeface="Verdana" panose="020B0604030504040204" pitchFamily="34" charset="0"/>
                        </a:rPr>
                      </a:br>
                      <a:r>
                        <a:rPr lang="cs-CZ" sz="900" dirty="0">
                          <a:latin typeface="Verdana" panose="020B0604030504040204" pitchFamily="34" charset="0"/>
                        </a:rPr>
                        <a:t>a tu </a:t>
                      </a:r>
                      <a:r>
                        <a:rPr lang="cs-CZ" sz="900" dirty="0" err="1">
                          <a:latin typeface="Verdana" panose="020B0604030504040204" pitchFamily="34" charset="0"/>
                        </a:rPr>
                        <a:t>svoju</a:t>
                      </a:r>
                      <a:r>
                        <a:rPr lang="cs-CZ" sz="900" dirty="0">
                          <a:latin typeface="Verdana" panose="020B0604030504040204" pitchFamily="34" charset="0"/>
                        </a:rPr>
                        <a:t> </a:t>
                      </a:r>
                      <a:r>
                        <a:rPr lang="cs-CZ" sz="900" dirty="0" err="1">
                          <a:latin typeface="Verdana" panose="020B0604030504040204" pitchFamily="34" charset="0"/>
                        </a:rPr>
                        <a:t>robku</a:t>
                      </a:r>
                      <a:r>
                        <a:rPr lang="cs-CZ" sz="900" dirty="0">
                          <a:latin typeface="Verdana" panose="020B0604030504040204" pitchFamily="34" charset="0"/>
                        </a:rPr>
                        <a:t> zbil</a:t>
                      </a:r>
                      <a:br>
                        <a:rPr lang="cs-CZ" sz="900" dirty="0">
                          <a:latin typeface="Verdana" panose="020B0604030504040204" pitchFamily="34" charset="0"/>
                        </a:rPr>
                      </a:br>
                      <a:br>
                        <a:rPr lang="cs-CZ" sz="900" dirty="0">
                          <a:latin typeface="Verdana" panose="020B0604030504040204" pitchFamily="34" charset="0"/>
                        </a:rPr>
                      </a:br>
                      <a:r>
                        <a:rPr lang="cs-CZ" sz="900" dirty="0">
                          <a:latin typeface="Verdana" panose="020B0604030504040204" pitchFamily="34" charset="0"/>
                        </a:rPr>
                        <a:t>A včil </a:t>
                      </a:r>
                      <a:r>
                        <a:rPr lang="cs-CZ" sz="900" dirty="0" err="1">
                          <a:latin typeface="Verdana" panose="020B0604030504040204" pitchFamily="34" charset="0"/>
                        </a:rPr>
                        <a:t>ma</a:t>
                      </a:r>
                      <a:r>
                        <a:rPr lang="cs-CZ" sz="900" dirty="0">
                          <a:latin typeface="Verdana" panose="020B0604030504040204" pitchFamily="34" charset="0"/>
                        </a:rPr>
                        <a:t> </a:t>
                      </a:r>
                      <a:r>
                        <a:rPr lang="cs-CZ" sz="900" dirty="0" err="1">
                          <a:latin typeface="Verdana" panose="020B0604030504040204" pitchFamily="34" charset="0"/>
                        </a:rPr>
                        <a:t>robka</a:t>
                      </a:r>
                      <a:br>
                        <a:rPr lang="cs-CZ" sz="900" dirty="0">
                          <a:latin typeface="Verdana" panose="020B0604030504040204" pitchFamily="34" charset="0"/>
                        </a:rPr>
                      </a:br>
                      <a:r>
                        <a:rPr lang="cs-CZ" sz="900" dirty="0">
                          <a:latin typeface="Verdana" panose="020B0604030504040204" pitchFamily="34" charset="0"/>
                        </a:rPr>
                        <a:t>rada </a:t>
                      </a:r>
                      <a:r>
                        <a:rPr lang="cs-CZ" sz="900" dirty="0" err="1">
                          <a:latin typeface="Verdana" panose="020B0604030504040204" pitchFamily="34" charset="0"/>
                        </a:rPr>
                        <a:t>chlopka</a:t>
                      </a:r>
                      <a:br>
                        <a:rPr lang="cs-CZ" sz="900" dirty="0">
                          <a:latin typeface="Verdana" panose="020B0604030504040204" pitchFamily="34" charset="0"/>
                        </a:rPr>
                      </a:br>
                      <a:r>
                        <a:rPr lang="cs-CZ" sz="900" dirty="0">
                          <a:latin typeface="Verdana" panose="020B0604030504040204" pitchFamily="34" charset="0"/>
                        </a:rPr>
                        <a:t>jak on </a:t>
                      </a:r>
                      <a:r>
                        <a:rPr lang="cs-CZ" sz="900" dirty="0" err="1">
                          <a:latin typeface="Verdana" panose="020B0604030504040204" pitchFamily="34" charset="0"/>
                        </a:rPr>
                        <a:t>piska</a:t>
                      </a:r>
                      <a:br>
                        <a:rPr lang="cs-CZ" sz="900" dirty="0">
                          <a:latin typeface="Verdana" panose="020B0604030504040204" pitchFamily="34" charset="0"/>
                        </a:rPr>
                      </a:br>
                      <a:r>
                        <a:rPr lang="cs-CZ" sz="900" dirty="0">
                          <a:latin typeface="Verdana" panose="020B0604030504040204" pitchFamily="34" charset="0"/>
                        </a:rPr>
                        <a:t>ona </a:t>
                      </a:r>
                      <a:r>
                        <a:rPr lang="cs-CZ" sz="900" dirty="0" err="1">
                          <a:latin typeface="Verdana" panose="020B0604030504040204" pitchFamily="34" charset="0"/>
                        </a:rPr>
                        <a:t>hopka</a:t>
                      </a:r>
                      <a:br>
                        <a:rPr lang="cs-CZ" sz="900" dirty="0">
                          <a:latin typeface="Verdana" panose="020B0604030504040204" pitchFamily="34" charset="0"/>
                        </a:rPr>
                      </a:br>
                      <a:r>
                        <a:rPr lang="cs-CZ" sz="900" dirty="0" err="1">
                          <a:latin typeface="Verdana" panose="020B0604030504040204" pitchFamily="34" charset="0"/>
                        </a:rPr>
                        <a:t>Hanysku</a:t>
                      </a:r>
                      <a:r>
                        <a:rPr lang="cs-CZ" sz="900" dirty="0">
                          <a:latin typeface="Verdana" panose="020B0604030504040204" pitchFamily="34" charset="0"/>
                        </a:rPr>
                        <a:t> sem</a:t>
                      </a:r>
                      <a:br>
                        <a:rPr lang="cs-CZ" sz="900" dirty="0">
                          <a:latin typeface="Verdana" panose="020B0604030504040204" pitchFamily="34" charset="0"/>
                        </a:rPr>
                      </a:br>
                      <a:r>
                        <a:rPr lang="cs-CZ" sz="900" dirty="0" err="1">
                          <a:latin typeface="Verdana" panose="020B0604030504040204" pitchFamily="34" charset="0"/>
                        </a:rPr>
                        <a:t>Hanysku</a:t>
                      </a:r>
                      <a:r>
                        <a:rPr lang="cs-CZ" sz="900" dirty="0">
                          <a:latin typeface="Verdana" panose="020B0604030504040204" pitchFamily="34" charset="0"/>
                        </a:rPr>
                        <a:t> tam</a:t>
                      </a:r>
                      <a:br>
                        <a:rPr lang="cs-CZ" sz="900" dirty="0">
                          <a:latin typeface="Verdana" panose="020B0604030504040204" pitchFamily="34" charset="0"/>
                        </a:rPr>
                      </a:br>
                      <a:r>
                        <a:rPr lang="cs-CZ" sz="900" dirty="0" err="1">
                          <a:latin typeface="Verdana" panose="020B0604030504040204" pitchFamily="34" charset="0"/>
                        </a:rPr>
                        <a:t>ja</a:t>
                      </a:r>
                      <a:r>
                        <a:rPr lang="cs-CZ" sz="900" dirty="0">
                          <a:latin typeface="Verdana" panose="020B0604030504040204" pitchFamily="34" charset="0"/>
                        </a:rPr>
                        <a:t> tě rada mam</a:t>
                      </a:r>
                      <a:br>
                        <a:rPr lang="cs-CZ" sz="900" dirty="0">
                          <a:latin typeface="Verdana" panose="020B0604030504040204" pitchFamily="34" charset="0"/>
                        </a:rPr>
                      </a:br>
                      <a:br>
                        <a:rPr lang="cs-CZ" sz="900" dirty="0">
                          <a:latin typeface="Verdana" panose="020B0604030504040204" pitchFamily="34" charset="0"/>
                        </a:rPr>
                      </a:br>
                      <a:r>
                        <a:rPr lang="cs-CZ" sz="900" dirty="0">
                          <a:latin typeface="Verdana" panose="020B0604030504040204" pitchFamily="34" charset="0"/>
                        </a:rPr>
                        <a:t>Věřte mi </a:t>
                      </a:r>
                      <a:r>
                        <a:rPr lang="cs-CZ" sz="900" dirty="0" err="1">
                          <a:latin typeface="Verdana" panose="020B0604030504040204" pitchFamily="34" charset="0"/>
                        </a:rPr>
                        <a:t>luďkově</a:t>
                      </a:r>
                      <a:br>
                        <a:rPr lang="cs-CZ" sz="900" dirty="0">
                          <a:latin typeface="Verdana" panose="020B0604030504040204" pitchFamily="34" charset="0"/>
                        </a:rPr>
                      </a:br>
                      <a:r>
                        <a:rPr lang="cs-CZ" sz="900" dirty="0">
                          <a:latin typeface="Verdana" panose="020B0604030504040204" pitchFamily="34" charset="0"/>
                        </a:rPr>
                        <a:t>že to tak </a:t>
                      </a:r>
                      <a:r>
                        <a:rPr lang="cs-CZ" sz="900" dirty="0" err="1">
                          <a:latin typeface="Verdana" panose="020B0604030504040204" pitchFamily="34" charset="0"/>
                        </a:rPr>
                        <a:t>ma</a:t>
                      </a:r>
                      <a:r>
                        <a:rPr lang="cs-CZ" sz="900" dirty="0">
                          <a:latin typeface="Verdana" panose="020B0604030504040204" pitchFamily="34" charset="0"/>
                        </a:rPr>
                        <a:t> byť</a:t>
                      </a:r>
                      <a:br>
                        <a:rPr lang="cs-CZ" sz="900" dirty="0">
                          <a:latin typeface="Verdana" panose="020B0604030504040204" pitchFamily="34" charset="0"/>
                        </a:rPr>
                      </a:br>
                      <a:r>
                        <a:rPr lang="cs-CZ" sz="900" dirty="0">
                          <a:latin typeface="Verdana" panose="020B0604030504040204" pitchFamily="34" charset="0"/>
                        </a:rPr>
                        <a:t>raz za čas </a:t>
                      </a:r>
                      <a:r>
                        <a:rPr lang="cs-CZ" sz="900" dirty="0" err="1">
                          <a:latin typeface="Verdana" panose="020B0604030504040204" pitchFamily="34" charset="0"/>
                        </a:rPr>
                        <a:t>třa</a:t>
                      </a:r>
                      <a:r>
                        <a:rPr lang="cs-CZ" sz="900" dirty="0">
                          <a:latin typeface="Verdana" panose="020B0604030504040204" pitchFamily="34" charset="0"/>
                        </a:rPr>
                        <a:t> </a:t>
                      </a:r>
                      <a:r>
                        <a:rPr lang="cs-CZ" sz="900" dirty="0" err="1">
                          <a:latin typeface="Verdana" panose="020B0604030504040204" pitchFamily="34" charset="0"/>
                        </a:rPr>
                        <a:t>robce</a:t>
                      </a:r>
                      <a:br>
                        <a:rPr lang="cs-CZ" sz="900" dirty="0">
                          <a:latin typeface="Verdana" panose="020B0604030504040204" pitchFamily="34" charset="0"/>
                        </a:rPr>
                      </a:br>
                      <a:r>
                        <a:rPr lang="cs-CZ" sz="900" dirty="0" err="1">
                          <a:latin typeface="Verdana" panose="020B0604030504040204" pitchFamily="34" charset="0"/>
                        </a:rPr>
                        <a:t>kožuch</a:t>
                      </a:r>
                      <a:r>
                        <a:rPr lang="cs-CZ" sz="900" dirty="0">
                          <a:latin typeface="Verdana" panose="020B0604030504040204" pitchFamily="34" charset="0"/>
                        </a:rPr>
                        <a:t> </a:t>
                      </a:r>
                      <a:r>
                        <a:rPr lang="cs-CZ" sz="900" dirty="0" err="1">
                          <a:latin typeface="Verdana" panose="020B0604030504040204" pitchFamily="34" charset="0"/>
                        </a:rPr>
                        <a:t>vyprašiť</a:t>
                      </a:r>
                      <a:br>
                        <a:rPr lang="cs-CZ" sz="900" dirty="0">
                          <a:latin typeface="Verdana" panose="020B0604030504040204" pitchFamily="34" charset="0"/>
                        </a:rPr>
                      </a:br>
                      <a:r>
                        <a:rPr lang="cs-CZ" sz="900" dirty="0">
                          <a:latin typeface="Verdana" panose="020B0604030504040204" pitchFamily="34" charset="0"/>
                        </a:rPr>
                        <a:t>a pak je hodna</a:t>
                      </a:r>
                      <a:br>
                        <a:rPr lang="cs-CZ" sz="900" dirty="0">
                          <a:latin typeface="Verdana" panose="020B0604030504040204" pitchFamily="34" charset="0"/>
                        </a:rPr>
                      </a:br>
                      <a:r>
                        <a:rPr lang="cs-CZ" sz="900" dirty="0">
                          <a:latin typeface="Verdana" panose="020B0604030504040204" pitchFamily="34" charset="0"/>
                        </a:rPr>
                        <a:t>tak jako ovečka</a:t>
                      </a:r>
                      <a:br>
                        <a:rPr lang="cs-CZ" sz="900" dirty="0">
                          <a:latin typeface="Verdana" panose="020B0604030504040204" pitchFamily="34" charset="0"/>
                        </a:rPr>
                      </a:br>
                      <a:r>
                        <a:rPr lang="cs-CZ" sz="900" dirty="0">
                          <a:latin typeface="Verdana" panose="020B0604030504040204" pitchFamily="34" charset="0"/>
                        </a:rPr>
                        <a:t>a </a:t>
                      </a:r>
                      <a:r>
                        <a:rPr lang="cs-CZ" sz="900" dirty="0" err="1">
                          <a:latin typeface="Verdana" panose="020B0604030504040204" pitchFamily="34" charset="0"/>
                        </a:rPr>
                        <a:t>ma</a:t>
                      </a:r>
                      <a:r>
                        <a:rPr lang="cs-CZ" sz="900" dirty="0">
                          <a:latin typeface="Verdana" panose="020B0604030504040204" pitchFamily="34" charset="0"/>
                        </a:rPr>
                        <a:t> rada </a:t>
                      </a:r>
                      <a:r>
                        <a:rPr lang="cs-CZ" sz="900" dirty="0" err="1">
                          <a:latin typeface="Verdana" panose="020B0604030504040204" pitchFamily="34" charset="0"/>
                        </a:rPr>
                        <a:t>chlopečka</a:t>
                      </a:r>
                      <a:endParaRPr lang="cs-CZ" sz="900" dirty="0"/>
                    </a:p>
                  </a:txBody>
                  <a:tcPr marL="48149" marR="48149" marT="24074" marB="24074">
                    <a:lnL>
                      <a:noFill/>
                    </a:lnL>
                    <a:lnR>
                      <a:noFill/>
                    </a:lnR>
                    <a:lnT>
                      <a:noFill/>
                    </a:lnT>
                    <a:lnB>
                      <a:noFill/>
                    </a:lnB>
                  </a:tcPr>
                </a:tc>
                <a:extLst>
                  <a:ext uri="{0D108BD9-81ED-4DB2-BD59-A6C34878D82A}">
                    <a16:rowId xmlns:a16="http://schemas.microsoft.com/office/drawing/2014/main" val="1301092540"/>
                  </a:ext>
                </a:extLst>
              </a:tr>
            </a:tbl>
          </a:graphicData>
        </a:graphic>
      </p:graphicFrame>
      <p:sp>
        <p:nvSpPr>
          <p:cNvPr id="7" name="Rectangle 1">
            <a:extLst>
              <a:ext uri="{FF2B5EF4-FFF2-40B4-BE49-F238E27FC236}">
                <a16:creationId xmlns:a16="http://schemas.microsoft.com/office/drawing/2014/main" id="{87F9C6FF-86E9-4A63-9C43-487A3F861EEE}"/>
              </a:ext>
            </a:extLst>
          </p:cNvPr>
          <p:cNvSpPr>
            <a:spLocks noChangeArrowheads="1"/>
          </p:cNvSpPr>
          <p:nvPr/>
        </p:nvSpPr>
        <p:spPr bwMode="auto">
          <a:xfrm>
            <a:off x="620154" y="17876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8" name="Obdélník 7">
            <a:extLst>
              <a:ext uri="{FF2B5EF4-FFF2-40B4-BE49-F238E27FC236}">
                <a16:creationId xmlns:a16="http://schemas.microsoft.com/office/drawing/2014/main" id="{12CE95FB-E910-4389-A7C5-4AC0E1B3BEC8}"/>
              </a:ext>
            </a:extLst>
          </p:cNvPr>
          <p:cNvSpPr/>
          <p:nvPr/>
        </p:nvSpPr>
        <p:spPr>
          <a:xfrm>
            <a:off x="2411760" y="6339959"/>
            <a:ext cx="6476225" cy="369332"/>
          </a:xfrm>
          <a:prstGeom prst="rect">
            <a:avLst/>
          </a:prstGeom>
        </p:spPr>
        <p:txBody>
          <a:bodyPr wrap="square">
            <a:spAutoFit/>
          </a:bodyPr>
          <a:lstStyle/>
          <a:p>
            <a:r>
              <a:rPr lang="cs-CZ" dirty="0"/>
              <a:t>http://www.nohavica.cz/cz/tvorba/texty/v_jednym_dumku.htm</a:t>
            </a:r>
          </a:p>
        </p:txBody>
      </p:sp>
    </p:spTree>
    <p:extLst>
      <p:ext uri="{BB962C8B-B14F-4D97-AF65-F5344CB8AC3E}">
        <p14:creationId xmlns:p14="http://schemas.microsoft.com/office/powerpoint/2010/main" val="4158879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4B7610B-137A-4937-83CF-45DAF5222174}"/>
              </a:ext>
            </a:extLst>
          </p:cNvPr>
          <p:cNvSpPr/>
          <p:nvPr/>
        </p:nvSpPr>
        <p:spPr>
          <a:xfrm>
            <a:off x="0" y="0"/>
            <a:ext cx="9144000" cy="1484784"/>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1">
            <a:extLst>
              <a:ext uri="{FF2B5EF4-FFF2-40B4-BE49-F238E27FC236}">
                <a16:creationId xmlns:a16="http://schemas.microsoft.com/office/drawing/2014/main" id="{E8AEB524-ECB3-4EE9-8A95-48154D643BE3}"/>
              </a:ext>
            </a:extLst>
          </p:cNvPr>
          <p:cNvSpPr txBox="1">
            <a:spLocks noChangeArrowheads="1"/>
          </p:cNvSpPr>
          <p:nvPr/>
        </p:nvSpPr>
        <p:spPr bwMode="auto">
          <a:xfrm>
            <a:off x="611188" y="333375"/>
            <a:ext cx="71220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3200" b="1" dirty="0"/>
              <a:t>RODINNÉ PATOLOGIE </a:t>
            </a:r>
          </a:p>
          <a:p>
            <a:r>
              <a:rPr lang="cs-CZ" altLang="cs-CZ" sz="2400" b="1" dirty="0"/>
              <a:t>A PROMĚNA JEJICH SPOLEČENSKÉ REFLEXE</a:t>
            </a:r>
            <a:endParaRPr lang="cs-CZ" altLang="cs-CZ" sz="3200" b="1" dirty="0"/>
          </a:p>
        </p:txBody>
      </p:sp>
      <p:sp>
        <p:nvSpPr>
          <p:cNvPr id="7" name="Rectangle 1">
            <a:extLst>
              <a:ext uri="{FF2B5EF4-FFF2-40B4-BE49-F238E27FC236}">
                <a16:creationId xmlns:a16="http://schemas.microsoft.com/office/drawing/2014/main" id="{87F9C6FF-86E9-4A63-9C43-487A3F861EEE}"/>
              </a:ext>
            </a:extLst>
          </p:cNvPr>
          <p:cNvSpPr>
            <a:spLocks noChangeArrowheads="1"/>
          </p:cNvSpPr>
          <p:nvPr/>
        </p:nvSpPr>
        <p:spPr bwMode="auto">
          <a:xfrm>
            <a:off x="620154" y="17876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2" name="TextovéPole 1">
            <a:extLst>
              <a:ext uri="{FF2B5EF4-FFF2-40B4-BE49-F238E27FC236}">
                <a16:creationId xmlns:a16="http://schemas.microsoft.com/office/drawing/2014/main" id="{352E49F7-D49F-4A13-88F5-96702603291F}"/>
              </a:ext>
            </a:extLst>
          </p:cNvPr>
          <p:cNvSpPr txBox="1"/>
          <p:nvPr/>
        </p:nvSpPr>
        <p:spPr>
          <a:xfrm>
            <a:off x="604283" y="2093600"/>
            <a:ext cx="4403770" cy="4247317"/>
          </a:xfrm>
          <a:prstGeom prst="rect">
            <a:avLst/>
          </a:prstGeom>
          <a:noFill/>
        </p:spPr>
        <p:txBody>
          <a:bodyPr wrap="none" rtlCol="0">
            <a:spAutoFit/>
          </a:bodyPr>
          <a:lstStyle/>
          <a:p>
            <a:r>
              <a:rPr lang="cs-CZ" b="1" dirty="0"/>
              <a:t>DOMÁCÍ NÁSILÍ:</a:t>
            </a:r>
          </a:p>
          <a:p>
            <a:r>
              <a:rPr lang="cs-CZ" dirty="0"/>
              <a:t>- PARTNERSKÉ NÁSILÍ</a:t>
            </a:r>
          </a:p>
          <a:p>
            <a:r>
              <a:rPr lang="cs-CZ" dirty="0"/>
              <a:t>- NÁSILÍ NA DĚTECH</a:t>
            </a:r>
          </a:p>
          <a:p>
            <a:r>
              <a:rPr lang="cs-CZ" dirty="0"/>
              <a:t>- NÁSILÍ PŘI PÉČI (nemocní, senioři)</a:t>
            </a:r>
          </a:p>
          <a:p>
            <a:endParaRPr lang="cs-CZ" dirty="0"/>
          </a:p>
          <a:p>
            <a:endParaRPr lang="cs-CZ" dirty="0"/>
          </a:p>
          <a:p>
            <a:r>
              <a:rPr lang="cs-CZ" dirty="0"/>
              <a:t>- PSYCHICKÉ</a:t>
            </a:r>
          </a:p>
          <a:p>
            <a:r>
              <a:rPr lang="cs-CZ" dirty="0"/>
              <a:t>- FYZICKÉ</a:t>
            </a:r>
          </a:p>
          <a:p>
            <a:r>
              <a:rPr lang="cs-CZ" dirty="0"/>
              <a:t>- EKONOMICKÉ</a:t>
            </a:r>
          </a:p>
          <a:p>
            <a:r>
              <a:rPr lang="cs-CZ" dirty="0"/>
              <a:t>- SOCIÁLNÍ</a:t>
            </a:r>
          </a:p>
          <a:p>
            <a:r>
              <a:rPr lang="cs-CZ" dirty="0"/>
              <a:t>- SEXUÁLNÍ</a:t>
            </a:r>
          </a:p>
          <a:p>
            <a:pPr marL="285750" indent="-285750">
              <a:buFontTx/>
              <a:buChar char="-"/>
            </a:pPr>
            <a:endParaRPr lang="cs-CZ" dirty="0"/>
          </a:p>
          <a:p>
            <a:r>
              <a:rPr lang="cs-CZ" cap="all" dirty="0"/>
              <a:t>- Situační</a:t>
            </a:r>
          </a:p>
          <a:p>
            <a:r>
              <a:rPr lang="cs-CZ" cap="all" dirty="0"/>
              <a:t>- Dlouhodobé </a:t>
            </a:r>
            <a:r>
              <a:rPr lang="cs-CZ" dirty="0"/>
              <a:t>(partnerský terorismus)</a:t>
            </a:r>
          </a:p>
          <a:p>
            <a:endParaRPr lang="cs-CZ" dirty="0"/>
          </a:p>
        </p:txBody>
      </p:sp>
      <p:pic>
        <p:nvPicPr>
          <p:cNvPr id="1026" name="Picture 2" descr="VÃ½sledek obrÃ¡zku pro fyzickÃ© tresty v minulosti">
            <a:extLst>
              <a:ext uri="{FF2B5EF4-FFF2-40B4-BE49-F238E27FC236}">
                <a16:creationId xmlns:a16="http://schemas.microsoft.com/office/drawing/2014/main" id="{7ADA4D66-4556-472E-AC85-681D7AB56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972" y="1960453"/>
            <a:ext cx="3524251" cy="24223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sado maso">
            <a:extLst>
              <a:ext uri="{FF2B5EF4-FFF2-40B4-BE49-F238E27FC236}">
                <a16:creationId xmlns:a16="http://schemas.microsoft.com/office/drawing/2014/main" id="{59F818A9-F110-4BF1-B8CB-94A8904E1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972" y="4528379"/>
            <a:ext cx="3524251"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576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38D6A381-DEE9-41B9-965E-7B3F528C2FA7}"/>
              </a:ext>
            </a:extLst>
          </p:cNvPr>
          <p:cNvSpPr>
            <a:spLocks noChangeArrowheads="1"/>
          </p:cNvSpPr>
          <p:nvPr/>
        </p:nvSpPr>
        <p:spPr bwMode="auto">
          <a:xfrm>
            <a:off x="250825" y="544513"/>
            <a:ext cx="8569325" cy="555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65067"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b="1" dirty="0"/>
              <a:t>dívka, 8 let, porozvodová situace</a:t>
            </a:r>
          </a:p>
          <a:p>
            <a:pPr algn="ctr" eaLnBrk="1" hangingPunct="1">
              <a:spcBef>
                <a:spcPct val="0"/>
              </a:spcBef>
              <a:buFontTx/>
              <a:buNone/>
            </a:pPr>
            <a:r>
              <a:rPr lang="cs-CZ" altLang="cs-CZ" sz="1800" dirty="0"/>
              <a:t> </a:t>
            </a:r>
          </a:p>
          <a:p>
            <a:pPr algn="ctr" eaLnBrk="1" hangingPunct="1">
              <a:spcBef>
                <a:spcPct val="0"/>
              </a:spcBef>
              <a:buFontTx/>
              <a:buNone/>
            </a:pPr>
            <a:r>
              <a:rPr lang="cs-CZ" altLang="cs-CZ" sz="1800" dirty="0"/>
              <a:t> </a:t>
            </a:r>
          </a:p>
          <a:p>
            <a:pPr eaLnBrk="1" hangingPunct="1">
              <a:spcBef>
                <a:spcPct val="0"/>
              </a:spcBef>
              <a:buFontTx/>
              <a:buNone/>
            </a:pPr>
            <a:r>
              <a:rPr lang="cs-CZ" altLang="cs-CZ" sz="1800" dirty="0"/>
              <a:t>Do Krizového centra se bez předchozího objednání dostavil otec se svojí 8-letou dcerou. Dívka se údajně nechce vrátit po víkendu stráveném s otcem zpět k matce. Rodiče dívky jsou rozvedení a otec tráví s dcerou vždy každý druhý víkend. Klientka sama však nedokázala psychologovi vysvětlit, proč se k matce vrátit nechce, pouze plakala. Tak začal vysvětlovat otec sám, prý matka pije a bývá agresivní. Otec si přál, aby o tom byl udělán u nás zápis. Toto jsme odmítli a pozvali si na příští pohovor malou klientku a její matku. Od matky, která popírala svoji závislost na alkoholu jsme se dozvěděli, že otec proti ní navádí jejich dceru, stejně tak otcova současná přítelkyně. Klientka na tomto sezení zase pro změnu kritizovala otce a matku chválila. Je zřejmé, že dítě je skutečně oběma rodiči naváděno proti tomu druhému ve snaze získat dceru po rozvodu do své péče. Nabídli jsme rodinnou terapii, kterou oba rodiče odmítli. Nabídli jsme tedy alespoň psychologickou pomoc pro dívku.  </a:t>
            </a:r>
          </a:p>
          <a:p>
            <a:pPr eaLnBrk="1" hangingPunct="1">
              <a:spcBef>
                <a:spcPct val="0"/>
              </a:spcBef>
              <a:buFontTx/>
              <a:buNone/>
            </a:pPr>
            <a:endParaRPr lang="cs-CZ" altLang="cs-CZ" sz="1800" dirty="0"/>
          </a:p>
          <a:p>
            <a:pPr eaLnBrk="1" hangingPunct="1">
              <a:spcBef>
                <a:spcPct val="0"/>
              </a:spcBef>
              <a:buFontTx/>
              <a:buNone/>
            </a:pPr>
            <a:endParaRPr lang="cs-CZ" altLang="cs-CZ" sz="1800" dirty="0"/>
          </a:p>
          <a:p>
            <a:pPr eaLnBrk="1" hangingPunct="1">
              <a:spcBef>
                <a:spcPct val="0"/>
              </a:spcBef>
              <a:buFontTx/>
              <a:buNone/>
            </a:pPr>
            <a:r>
              <a:rPr lang="cs-CZ" altLang="cs-CZ" sz="1800" dirty="0"/>
              <a:t>z webu organizace </a:t>
            </a:r>
            <a:r>
              <a:rPr lang="cs-CZ" altLang="cs-CZ" sz="1800" dirty="0" err="1"/>
              <a:t>Spondea</a:t>
            </a:r>
            <a:endParaRPr lang="cs-CZ" altLang="cs-CZ" sz="1800" dirty="0"/>
          </a:p>
          <a:p>
            <a:pPr eaLnBrk="1" hangingPunct="1">
              <a:spcBef>
                <a:spcPct val="0"/>
              </a:spcBef>
              <a:buFontTx/>
              <a:buNone/>
            </a:pPr>
            <a:r>
              <a:rPr lang="cs-CZ" altLang="cs-CZ" sz="1800" dirty="0"/>
              <a:t>http://www.spondea.cz/rodice/pribehy/ona-8-let-porozvodova-situace/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0E5B5E14-9661-4A20-AE9C-A51EC457AF36}"/>
              </a:ext>
            </a:extLst>
          </p:cNvPr>
          <p:cNvSpPr>
            <a:spLocks noChangeArrowheads="1"/>
          </p:cNvSpPr>
          <p:nvPr/>
        </p:nvSpPr>
        <p:spPr bwMode="auto">
          <a:xfrm>
            <a:off x="0" y="404813"/>
            <a:ext cx="9144000" cy="1439862"/>
          </a:xfrm>
          <a:prstGeom prst="rect">
            <a:avLst/>
          </a:prstGeom>
          <a:solidFill>
            <a:schemeClr val="accent1">
              <a:alpha val="6588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147" name="Rectangle 3">
            <a:extLst>
              <a:ext uri="{FF2B5EF4-FFF2-40B4-BE49-F238E27FC236}">
                <a16:creationId xmlns:a16="http://schemas.microsoft.com/office/drawing/2014/main" id="{BEDAFE8A-188F-4EED-88F0-450BC7A69CCB}"/>
              </a:ext>
            </a:extLst>
          </p:cNvPr>
          <p:cNvSpPr>
            <a:spLocks noGrp="1" noChangeArrowheads="1"/>
          </p:cNvSpPr>
          <p:nvPr>
            <p:ph type="body" idx="1"/>
          </p:nvPr>
        </p:nvSpPr>
        <p:spPr>
          <a:xfrm>
            <a:off x="468313" y="2133600"/>
            <a:ext cx="8229600" cy="4525963"/>
          </a:xfrm>
        </p:spPr>
        <p:txBody>
          <a:bodyPr/>
          <a:lstStyle/>
          <a:p>
            <a:pPr algn="ctr" eaLnBrk="1" hangingPunct="1">
              <a:lnSpc>
                <a:spcPct val="80000"/>
              </a:lnSpc>
              <a:spcBef>
                <a:spcPct val="0"/>
              </a:spcBef>
              <a:buFontTx/>
              <a:buNone/>
            </a:pPr>
            <a:r>
              <a:rPr lang="cs-CZ" altLang="cs-CZ" sz="2000" b="1"/>
              <a:t>Povinnost vykázané osoby: </a:t>
            </a:r>
            <a:br>
              <a:rPr lang="cs-CZ" altLang="cs-CZ" sz="2000"/>
            </a:br>
            <a:r>
              <a:rPr lang="cs-CZ" altLang="cs-CZ" sz="2000"/>
              <a:t>- Zákaz vstupu do vymezeného prostoru.</a:t>
            </a:r>
            <a:br>
              <a:rPr lang="cs-CZ" altLang="cs-CZ" sz="2000"/>
            </a:br>
            <a:r>
              <a:rPr lang="cs-CZ" altLang="cs-CZ" sz="2000"/>
              <a:t>- Zákaz navazování styku nebo kontaktu s ohroženou osobou.</a:t>
            </a:r>
            <a:br>
              <a:rPr lang="cs-CZ" altLang="cs-CZ" sz="2000"/>
            </a:br>
            <a:r>
              <a:rPr lang="cs-CZ" altLang="cs-CZ" sz="2000"/>
              <a:t>- Odevzdat na místě všechny klíče od společného obydlí, které drží.</a:t>
            </a:r>
            <a:br>
              <a:rPr lang="cs-CZ" altLang="cs-CZ" sz="2000"/>
            </a:br>
            <a:br>
              <a:rPr lang="cs-CZ" altLang="cs-CZ" sz="2000"/>
            </a:br>
            <a:r>
              <a:rPr lang="cs-CZ" altLang="cs-CZ" sz="2000" b="1"/>
              <a:t>Právo vykázané osoby: </a:t>
            </a:r>
            <a:br>
              <a:rPr lang="cs-CZ" altLang="cs-CZ" sz="2000"/>
            </a:br>
            <a:r>
              <a:rPr lang="cs-CZ" altLang="cs-CZ" sz="2000"/>
              <a:t>- Vzít si věci osobní potřeby, osobní cennosti a osobní doklady před odchodem.</a:t>
            </a:r>
            <a:br>
              <a:rPr lang="cs-CZ" altLang="cs-CZ" sz="2000"/>
            </a:br>
            <a:r>
              <a:rPr lang="cs-CZ" altLang="cs-CZ" sz="2000"/>
              <a:t>- Vzít si věci nezbytné pro podnikání nebo výkon povolání, pouze jedenkrát v průběhu desetidenního vykázání a jen v přítomnosti policisty.</a:t>
            </a:r>
            <a:br>
              <a:rPr lang="cs-CZ" altLang="cs-CZ" sz="2000"/>
            </a:br>
            <a:r>
              <a:rPr lang="cs-CZ" altLang="cs-CZ" sz="2000"/>
              <a:t>- Být policistou poučen o právech a povinnostech, o možnostech dalšího ubytování.</a:t>
            </a:r>
            <a:br>
              <a:rPr lang="cs-CZ" altLang="cs-CZ" sz="2000"/>
            </a:br>
            <a:r>
              <a:rPr lang="cs-CZ" altLang="cs-CZ" sz="2000"/>
              <a:t>- Sdělit adresu pro doručování.</a:t>
            </a:r>
            <a:br>
              <a:rPr lang="cs-CZ" altLang="cs-CZ" sz="2000"/>
            </a:br>
            <a:r>
              <a:rPr lang="cs-CZ" altLang="cs-CZ" sz="2000"/>
              <a:t>- Ověřit vykázání na tísňové lince 158.</a:t>
            </a:r>
            <a:br>
              <a:rPr lang="cs-CZ" altLang="cs-CZ" sz="2000"/>
            </a:br>
            <a:r>
              <a:rPr lang="cs-CZ" altLang="cs-CZ" sz="2000"/>
              <a:t>- Vyzvednout si kopii úředního záznamu o vykázání.</a:t>
            </a:r>
            <a:br>
              <a:rPr lang="cs-CZ" altLang="cs-CZ" sz="2000"/>
            </a:br>
            <a:br>
              <a:rPr lang="cs-CZ" altLang="cs-CZ" sz="2000"/>
            </a:br>
            <a:r>
              <a:rPr lang="cs-CZ" altLang="cs-CZ" sz="2000" i="1"/>
              <a:t>Zpracovala: Centrála Bílého kruhu bezpečí, o.s.</a:t>
            </a:r>
          </a:p>
          <a:p>
            <a:pPr eaLnBrk="1" hangingPunct="1">
              <a:lnSpc>
                <a:spcPct val="80000"/>
              </a:lnSpc>
            </a:pPr>
            <a:endParaRPr lang="cs-CZ" altLang="cs-CZ" sz="2000"/>
          </a:p>
        </p:txBody>
      </p:sp>
      <p:sp>
        <p:nvSpPr>
          <p:cNvPr id="6148" name="Rectangle 4">
            <a:extLst>
              <a:ext uri="{FF2B5EF4-FFF2-40B4-BE49-F238E27FC236}">
                <a16:creationId xmlns:a16="http://schemas.microsoft.com/office/drawing/2014/main" id="{C66F49CF-6A00-4B31-9C19-96829AAC6971}"/>
              </a:ext>
            </a:extLst>
          </p:cNvPr>
          <p:cNvSpPr>
            <a:spLocks noChangeArrowheads="1"/>
          </p:cNvSpPr>
          <p:nvPr/>
        </p:nvSpPr>
        <p:spPr bwMode="auto">
          <a:xfrm>
            <a:off x="250825" y="692150"/>
            <a:ext cx="8569325" cy="128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65067"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b="1" u="sng"/>
              <a:t>Vykázání </a:t>
            </a:r>
            <a:r>
              <a:rPr lang="cs-CZ" altLang="cs-CZ" sz="2000"/>
              <a:t>v ČR je nově upraveno s platností </a:t>
            </a:r>
            <a:r>
              <a:rPr lang="cs-CZ" altLang="cs-CZ" sz="2000" b="1"/>
              <a:t>od 1. 1. 2009</a:t>
            </a:r>
            <a:r>
              <a:rPr lang="cs-CZ" altLang="cs-CZ" sz="2000"/>
              <a:t> v zákonu č. 273/2008 Sb., o Policii České republiky, konkrétně v §§ 44 až 47 „Oprávnění vykázat z bytu nebo domu i z jeho bezprostředního okolí“.</a:t>
            </a:r>
          </a:p>
          <a:p>
            <a:pPr algn="ctr" eaLnBrk="1" hangingPunct="1">
              <a:spcBef>
                <a:spcPct val="0"/>
              </a:spcBef>
              <a:buFontTx/>
              <a:buNone/>
            </a:pPr>
            <a:endParaRPr lang="cs-CZ" altLang="cs-CZ"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4B940EA7-4950-4454-B90A-7D90F8040945}"/>
              </a:ext>
            </a:extLst>
          </p:cNvPr>
          <p:cNvSpPr>
            <a:spLocks noGrp="1" noChangeArrowheads="1"/>
          </p:cNvSpPr>
          <p:nvPr>
            <p:ph type="body" idx="1"/>
          </p:nvPr>
        </p:nvSpPr>
        <p:spPr>
          <a:xfrm>
            <a:off x="468313" y="1268413"/>
            <a:ext cx="8229600" cy="4525962"/>
          </a:xfrm>
        </p:spPr>
        <p:txBody>
          <a:bodyPr/>
          <a:lstStyle/>
          <a:p>
            <a:pPr eaLnBrk="1" hangingPunct="1">
              <a:buFontTx/>
              <a:buNone/>
            </a:pPr>
            <a:r>
              <a:rPr lang="cs-CZ" altLang="cs-CZ" dirty="0"/>
              <a:t>Výzkumy:</a:t>
            </a:r>
          </a:p>
          <a:p>
            <a:pPr eaLnBrk="1" hangingPunct="1"/>
            <a:r>
              <a:rPr lang="cs-CZ" altLang="cs-CZ" dirty="0"/>
              <a:t>Topinka, D. (</a:t>
            </a:r>
            <a:r>
              <a:rPr lang="cs-CZ" altLang="cs-CZ" dirty="0" err="1"/>
              <a:t>ed</a:t>
            </a:r>
            <a:r>
              <a:rPr lang="cs-CZ" altLang="cs-CZ" dirty="0"/>
              <a:t>.) 2016 Domácí násilí z perspektivy aplikovaného výzkumu</a:t>
            </a:r>
          </a:p>
          <a:p>
            <a:pPr eaLnBrk="1" hangingPunct="1"/>
            <a:r>
              <a:rPr lang="cs-CZ" altLang="cs-CZ" dirty="0"/>
              <a:t>STEM pro občanské sdružení Bílý kruh bezpečí a Philip Morris ČR a.s. (2001 a 2006)</a:t>
            </a:r>
          </a:p>
          <a:p>
            <a:pPr eaLnBrk="1" hangingPunct="1"/>
            <a:r>
              <a:rPr lang="cs-CZ" altLang="cs-CZ" dirty="0"/>
              <a:t>Mezinárodní výzkum násilí na ženách (2003)</a:t>
            </a:r>
          </a:p>
          <a:p>
            <a:pPr eaLnBrk="1" hangingPunct="1"/>
            <a:r>
              <a:rPr lang="cs-CZ" altLang="cs-CZ" dirty="0"/>
              <a:t>UNIVERSITAS: Bezpečnostní rizika 1999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795AA03-4C8E-4FFD-B9B6-DCB9630A0EE9}"/>
              </a:ext>
            </a:extLst>
          </p:cNvPr>
          <p:cNvPicPr>
            <a:picLocks noChangeAspect="1"/>
          </p:cNvPicPr>
          <p:nvPr/>
        </p:nvPicPr>
        <p:blipFill>
          <a:blip r:embed="rId2"/>
          <a:stretch>
            <a:fillRect/>
          </a:stretch>
        </p:blipFill>
        <p:spPr>
          <a:xfrm>
            <a:off x="2743333" y="0"/>
            <a:ext cx="6400667" cy="6790145"/>
          </a:xfrm>
          <a:prstGeom prst="rect">
            <a:avLst/>
          </a:prstGeom>
        </p:spPr>
      </p:pic>
      <p:pic>
        <p:nvPicPr>
          <p:cNvPr id="3" name="Obrázek 2">
            <a:extLst>
              <a:ext uri="{FF2B5EF4-FFF2-40B4-BE49-F238E27FC236}">
                <a16:creationId xmlns:a16="http://schemas.microsoft.com/office/drawing/2014/main" id="{AFF64A1F-B98B-4E63-A791-CCA973856E86}"/>
              </a:ext>
            </a:extLst>
          </p:cNvPr>
          <p:cNvPicPr>
            <a:picLocks noChangeAspect="1"/>
          </p:cNvPicPr>
          <p:nvPr/>
        </p:nvPicPr>
        <p:blipFill>
          <a:blip r:embed="rId3"/>
          <a:stretch>
            <a:fillRect/>
          </a:stretch>
        </p:blipFill>
        <p:spPr>
          <a:xfrm>
            <a:off x="107223" y="67855"/>
            <a:ext cx="2636110" cy="3900091"/>
          </a:xfrm>
          <a:prstGeom prst="rect">
            <a:avLst/>
          </a:prstGeom>
        </p:spPr>
      </p:pic>
      <p:sp>
        <p:nvSpPr>
          <p:cNvPr id="2" name="Obdélník 1">
            <a:extLst>
              <a:ext uri="{FF2B5EF4-FFF2-40B4-BE49-F238E27FC236}">
                <a16:creationId xmlns:a16="http://schemas.microsoft.com/office/drawing/2014/main" id="{A1D6835B-8D70-42E2-BE57-32E8512A6480}"/>
              </a:ext>
            </a:extLst>
          </p:cNvPr>
          <p:cNvSpPr/>
          <p:nvPr/>
        </p:nvSpPr>
        <p:spPr>
          <a:xfrm>
            <a:off x="103657" y="4149080"/>
            <a:ext cx="2714397" cy="1015663"/>
          </a:xfrm>
          <a:prstGeom prst="rect">
            <a:avLst/>
          </a:prstGeom>
        </p:spPr>
        <p:txBody>
          <a:bodyPr wrap="square">
            <a:spAutoFit/>
          </a:bodyPr>
          <a:lstStyle/>
          <a:p>
            <a:r>
              <a:rPr lang="cs-CZ" sz="1200" dirty="0">
                <a:hlinkClick r:id="rId4"/>
              </a:rPr>
              <a:t>http://www.domaci-nasili.cz/</a:t>
            </a:r>
            <a:r>
              <a:rPr lang="cs-CZ" sz="1200" dirty="0" err="1">
                <a:hlinkClick r:id="rId4"/>
              </a:rPr>
              <a:t>wp-content</a:t>
            </a:r>
            <a:r>
              <a:rPr lang="cs-CZ" sz="1200" dirty="0">
                <a:hlinkClick r:id="rId4"/>
              </a:rPr>
              <a:t>/</a:t>
            </a:r>
            <a:r>
              <a:rPr lang="cs-CZ" sz="1200" dirty="0" err="1">
                <a:hlinkClick r:id="rId4"/>
              </a:rPr>
              <a:t>uploads</a:t>
            </a:r>
            <a:r>
              <a:rPr lang="cs-CZ" sz="1200" dirty="0">
                <a:hlinkClick r:id="rId4"/>
              </a:rPr>
              <a:t>/Domácí-násilí-z-perspektivy-aplikovaného-výzkumu.-SocioFactor-2016..pdf</a:t>
            </a:r>
            <a:endParaRPr lang="cs-CZ" sz="1200" dirty="0"/>
          </a:p>
          <a:p>
            <a:endParaRPr lang="cs-CZ" sz="1200" dirty="0"/>
          </a:p>
        </p:txBody>
      </p:sp>
    </p:spTree>
    <p:extLst>
      <p:ext uri="{BB962C8B-B14F-4D97-AF65-F5344CB8AC3E}">
        <p14:creationId xmlns:p14="http://schemas.microsoft.com/office/powerpoint/2010/main" val="138930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5" descr="Výsledek obrázku pro pierre bourdieu habitus">
            <a:extLst>
              <a:ext uri="{FF2B5EF4-FFF2-40B4-BE49-F238E27FC236}">
                <a16:creationId xmlns:a16="http://schemas.microsoft.com/office/drawing/2014/main" id="{4B003087-ADA5-4BB9-A14C-7405120941D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5123" name="TextovéPole 3">
            <a:extLst>
              <a:ext uri="{FF2B5EF4-FFF2-40B4-BE49-F238E27FC236}">
                <a16:creationId xmlns:a16="http://schemas.microsoft.com/office/drawing/2014/main" id="{16083A4F-AF80-4C8B-8A1D-C7D2E54D2477}"/>
              </a:ext>
            </a:extLst>
          </p:cNvPr>
          <p:cNvSpPr txBox="1">
            <a:spLocks noChangeArrowheads="1"/>
          </p:cNvSpPr>
          <p:nvPr/>
        </p:nvSpPr>
        <p:spPr bwMode="auto">
          <a:xfrm>
            <a:off x="503237" y="1859339"/>
            <a:ext cx="81375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t>+ </a:t>
            </a:r>
          </a:p>
          <a:p>
            <a:pPr>
              <a:spcBef>
                <a:spcPct val="0"/>
              </a:spcBef>
              <a:buFontTx/>
              <a:buNone/>
            </a:pPr>
            <a:r>
              <a:rPr lang="cs-CZ" altLang="cs-CZ" sz="1800" b="1" dirty="0"/>
              <a:t>Připomeňme, že nerovnost se neodehrává jen ve veřejné sféře, mimo rodinu, ale sama rodina je jednotkou, v níž můžeme narazit na větší či menší nerovnost, konflikt či násilí a donucení</a:t>
            </a:r>
          </a:p>
          <a:p>
            <a:pPr>
              <a:spcBef>
                <a:spcPct val="0"/>
              </a:spcBef>
              <a:buFontTx/>
              <a:buNone/>
            </a:pPr>
            <a:endParaRPr lang="cs-CZ" altLang="cs-CZ" sz="1800" b="1" dirty="0"/>
          </a:p>
          <a:p>
            <a:pPr>
              <a:spcBef>
                <a:spcPct val="0"/>
              </a:spcBef>
              <a:buFontTx/>
              <a:buNone/>
            </a:pPr>
            <a:r>
              <a:rPr lang="cs-CZ" altLang="cs-CZ" sz="1800" b="1" dirty="0"/>
              <a:t>Např.</a:t>
            </a:r>
          </a:p>
          <a:p>
            <a:pPr>
              <a:spcBef>
                <a:spcPct val="0"/>
              </a:spcBef>
              <a:buFontTx/>
              <a:buNone/>
            </a:pPr>
            <a:r>
              <a:rPr lang="cs-CZ" altLang="cs-CZ" sz="1800" b="1" dirty="0"/>
              <a:t>Manželské povinnosti – kde je hranice např vynuceného sexu</a:t>
            </a:r>
          </a:p>
          <a:p>
            <a:pPr>
              <a:spcBef>
                <a:spcPct val="0"/>
              </a:spcBef>
              <a:buFontTx/>
              <a:buNone/>
            </a:pPr>
            <a:r>
              <a:rPr lang="cs-CZ" altLang="cs-CZ" sz="1800" b="1" dirty="0"/>
              <a:t>Rodové role – stabilně větší zátěž žen</a:t>
            </a:r>
          </a:p>
          <a:p>
            <a:pPr>
              <a:spcBef>
                <a:spcPct val="0"/>
              </a:spcBef>
              <a:buFontTx/>
              <a:buNone/>
            </a:pPr>
            <a:r>
              <a:rPr lang="cs-CZ" altLang="cs-CZ" sz="1800" b="1" dirty="0"/>
              <a:t>Rozhodování a autorita – patriarchální model</a:t>
            </a:r>
          </a:p>
          <a:p>
            <a:pPr>
              <a:spcBef>
                <a:spcPct val="0"/>
              </a:spcBef>
              <a:buFontTx/>
              <a:buNone/>
            </a:pPr>
            <a:endParaRPr lang="cs-CZ" altLang="cs-CZ" sz="1800" b="1" dirty="0"/>
          </a:p>
          <a:p>
            <a:pPr>
              <a:spcBef>
                <a:spcPct val="0"/>
              </a:spcBef>
              <a:buFontTx/>
              <a:buNone/>
            </a:pPr>
            <a:r>
              <a:rPr lang="cs-CZ" altLang="cs-CZ" sz="1800" b="1" dirty="0"/>
              <a:t>... Tohle ale blíže probereme v lekci o násilí a konfliktu v rodině</a:t>
            </a:r>
          </a:p>
          <a:p>
            <a:pPr marL="285750" indent="-285750">
              <a:spcBef>
                <a:spcPct val="0"/>
              </a:spcBef>
              <a:buFontTx/>
              <a:buChar char="-"/>
            </a:pPr>
            <a:endParaRPr lang="cs-CZ" altLang="cs-CZ" sz="1800" b="1" dirty="0"/>
          </a:p>
        </p:txBody>
      </p:sp>
      <p:sp>
        <p:nvSpPr>
          <p:cNvPr id="4" name="Rectangle 3">
            <a:extLst>
              <a:ext uri="{FF2B5EF4-FFF2-40B4-BE49-F238E27FC236}">
                <a16:creationId xmlns:a16="http://schemas.microsoft.com/office/drawing/2014/main" id="{29A16A4B-0732-41F8-BD1A-8992880922D9}"/>
              </a:ext>
            </a:extLst>
          </p:cNvPr>
          <p:cNvSpPr>
            <a:spLocks noChangeArrowheads="1"/>
          </p:cNvSpPr>
          <p:nvPr/>
        </p:nvSpPr>
        <p:spPr bwMode="auto">
          <a:xfrm>
            <a:off x="0" y="0"/>
            <a:ext cx="9144000" cy="9810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Rectangle 4">
            <a:extLst>
              <a:ext uri="{FF2B5EF4-FFF2-40B4-BE49-F238E27FC236}">
                <a16:creationId xmlns:a16="http://schemas.microsoft.com/office/drawing/2014/main" id="{37D3F747-D60D-41E7-809E-2899623B05F5}"/>
              </a:ext>
            </a:extLst>
          </p:cNvPr>
          <p:cNvSpPr>
            <a:spLocks noGrp="1" noChangeArrowheads="1"/>
          </p:cNvSpPr>
          <p:nvPr>
            <p:ph type="ctrTitle"/>
          </p:nvPr>
        </p:nvSpPr>
        <p:spPr>
          <a:xfrm>
            <a:off x="503237" y="188913"/>
            <a:ext cx="7956551" cy="647700"/>
          </a:xfrm>
          <a:noFill/>
        </p:spPr>
        <p:txBody>
          <a:bodyPr anchor="ctr"/>
          <a:lstStyle/>
          <a:p>
            <a:pPr eaLnBrk="1" hangingPunct="1"/>
            <a:r>
              <a:rPr lang="cs-CZ" altLang="cs-CZ" sz="3200" b="1" dirty="0"/>
              <a:t>JAK SE NEROVNOST S RODINOU POJÍ</a:t>
            </a:r>
          </a:p>
        </p:txBody>
      </p:sp>
    </p:spTree>
    <p:extLst>
      <p:ext uri="{BB962C8B-B14F-4D97-AF65-F5344CB8AC3E}">
        <p14:creationId xmlns:p14="http://schemas.microsoft.com/office/powerpoint/2010/main" val="1991365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E9558B3-F05A-42BF-AE71-BA3A40F69210}"/>
              </a:ext>
            </a:extLst>
          </p:cNvPr>
          <p:cNvPicPr>
            <a:picLocks noChangeAspect="1"/>
          </p:cNvPicPr>
          <p:nvPr/>
        </p:nvPicPr>
        <p:blipFill>
          <a:blip r:embed="rId2"/>
          <a:stretch>
            <a:fillRect/>
          </a:stretch>
        </p:blipFill>
        <p:spPr>
          <a:xfrm>
            <a:off x="27820" y="476672"/>
            <a:ext cx="4455922" cy="5733190"/>
          </a:xfrm>
          <a:prstGeom prst="rect">
            <a:avLst/>
          </a:prstGeom>
        </p:spPr>
      </p:pic>
      <p:pic>
        <p:nvPicPr>
          <p:cNvPr id="5" name="Obrázek 4">
            <a:extLst>
              <a:ext uri="{FF2B5EF4-FFF2-40B4-BE49-F238E27FC236}">
                <a16:creationId xmlns:a16="http://schemas.microsoft.com/office/drawing/2014/main" id="{0054EBEA-FF00-44FF-BC0F-E7BFFA5BAA9A}"/>
              </a:ext>
            </a:extLst>
          </p:cNvPr>
          <p:cNvPicPr>
            <a:picLocks noChangeAspect="1"/>
          </p:cNvPicPr>
          <p:nvPr/>
        </p:nvPicPr>
        <p:blipFill>
          <a:blip r:embed="rId3"/>
          <a:stretch>
            <a:fillRect/>
          </a:stretch>
        </p:blipFill>
        <p:spPr>
          <a:xfrm>
            <a:off x="4644008" y="476672"/>
            <a:ext cx="4343508" cy="5760640"/>
          </a:xfrm>
          <a:prstGeom prst="rect">
            <a:avLst/>
          </a:prstGeom>
        </p:spPr>
      </p:pic>
      <p:sp>
        <p:nvSpPr>
          <p:cNvPr id="2" name="Obdélník 1">
            <a:extLst>
              <a:ext uri="{FF2B5EF4-FFF2-40B4-BE49-F238E27FC236}">
                <a16:creationId xmlns:a16="http://schemas.microsoft.com/office/drawing/2014/main" id="{7C85FF48-8E04-472D-9759-BCCC72E5AA6C}"/>
              </a:ext>
            </a:extLst>
          </p:cNvPr>
          <p:cNvSpPr/>
          <p:nvPr/>
        </p:nvSpPr>
        <p:spPr>
          <a:xfrm>
            <a:off x="63171" y="6381328"/>
            <a:ext cx="9486800" cy="276999"/>
          </a:xfrm>
          <a:prstGeom prst="rect">
            <a:avLst/>
          </a:prstGeom>
        </p:spPr>
        <p:txBody>
          <a:bodyPr wrap="square">
            <a:spAutoFit/>
          </a:bodyPr>
          <a:lstStyle/>
          <a:p>
            <a:r>
              <a:rPr lang="cs-CZ" sz="1200" dirty="0">
                <a:hlinkClick r:id="rId4"/>
              </a:rPr>
              <a:t>http://www.domaci-nasili.cz/</a:t>
            </a:r>
            <a:r>
              <a:rPr lang="cs-CZ" sz="1200" dirty="0" err="1">
                <a:hlinkClick r:id="rId4"/>
              </a:rPr>
              <a:t>wp-content</a:t>
            </a:r>
            <a:r>
              <a:rPr lang="cs-CZ" sz="1200" dirty="0">
                <a:hlinkClick r:id="rId4"/>
              </a:rPr>
              <a:t>/</a:t>
            </a:r>
            <a:r>
              <a:rPr lang="cs-CZ" sz="1200" dirty="0" err="1">
                <a:hlinkClick r:id="rId4"/>
              </a:rPr>
              <a:t>uploads</a:t>
            </a:r>
            <a:r>
              <a:rPr lang="cs-CZ" sz="1200" dirty="0">
                <a:hlinkClick r:id="rId4"/>
              </a:rPr>
              <a:t>/Domácí-násilí-z-perspektivy-aplikovaného-výzkumu.-SocioFactor-2016..pdf</a:t>
            </a:r>
            <a:endParaRPr lang="cs-CZ" sz="1200" dirty="0"/>
          </a:p>
        </p:txBody>
      </p:sp>
    </p:spTree>
    <p:extLst>
      <p:ext uri="{BB962C8B-B14F-4D97-AF65-F5344CB8AC3E}">
        <p14:creationId xmlns:p14="http://schemas.microsoft.com/office/powerpoint/2010/main" val="1845660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90EC4A2-7BBC-4E09-A799-7F6C8E9BF080}"/>
              </a:ext>
            </a:extLst>
          </p:cNvPr>
          <p:cNvPicPr>
            <a:picLocks noChangeAspect="1"/>
          </p:cNvPicPr>
          <p:nvPr/>
        </p:nvPicPr>
        <p:blipFill>
          <a:blip r:embed="rId2"/>
          <a:stretch>
            <a:fillRect/>
          </a:stretch>
        </p:blipFill>
        <p:spPr>
          <a:xfrm>
            <a:off x="28491" y="1143152"/>
            <a:ext cx="4327485" cy="4158056"/>
          </a:xfrm>
          <a:prstGeom prst="rect">
            <a:avLst/>
          </a:prstGeom>
        </p:spPr>
      </p:pic>
      <p:pic>
        <p:nvPicPr>
          <p:cNvPr id="5" name="Obrázek 4">
            <a:extLst>
              <a:ext uri="{FF2B5EF4-FFF2-40B4-BE49-F238E27FC236}">
                <a16:creationId xmlns:a16="http://schemas.microsoft.com/office/drawing/2014/main" id="{0398C64A-4231-489C-96C6-45B937D9CCD8}"/>
              </a:ext>
            </a:extLst>
          </p:cNvPr>
          <p:cNvPicPr>
            <a:picLocks noChangeAspect="1"/>
          </p:cNvPicPr>
          <p:nvPr/>
        </p:nvPicPr>
        <p:blipFill>
          <a:blip r:embed="rId3"/>
          <a:stretch>
            <a:fillRect/>
          </a:stretch>
        </p:blipFill>
        <p:spPr>
          <a:xfrm>
            <a:off x="4427384" y="1052736"/>
            <a:ext cx="4688125" cy="4389859"/>
          </a:xfrm>
          <a:prstGeom prst="rect">
            <a:avLst/>
          </a:prstGeom>
        </p:spPr>
      </p:pic>
      <p:sp>
        <p:nvSpPr>
          <p:cNvPr id="6" name="Obdélník 5">
            <a:extLst>
              <a:ext uri="{FF2B5EF4-FFF2-40B4-BE49-F238E27FC236}">
                <a16:creationId xmlns:a16="http://schemas.microsoft.com/office/drawing/2014/main" id="{9B80B45C-63A5-479C-A9C7-49B88B3B3D55}"/>
              </a:ext>
            </a:extLst>
          </p:cNvPr>
          <p:cNvSpPr/>
          <p:nvPr/>
        </p:nvSpPr>
        <p:spPr>
          <a:xfrm>
            <a:off x="63171" y="6381328"/>
            <a:ext cx="9486800" cy="276999"/>
          </a:xfrm>
          <a:prstGeom prst="rect">
            <a:avLst/>
          </a:prstGeom>
        </p:spPr>
        <p:txBody>
          <a:bodyPr wrap="square">
            <a:spAutoFit/>
          </a:bodyPr>
          <a:lstStyle/>
          <a:p>
            <a:r>
              <a:rPr lang="cs-CZ" sz="1200" dirty="0">
                <a:hlinkClick r:id="rId4"/>
              </a:rPr>
              <a:t>http://www.domaci-nasili.cz/</a:t>
            </a:r>
            <a:r>
              <a:rPr lang="cs-CZ" sz="1200" dirty="0" err="1">
                <a:hlinkClick r:id="rId4"/>
              </a:rPr>
              <a:t>wp-content</a:t>
            </a:r>
            <a:r>
              <a:rPr lang="cs-CZ" sz="1200" dirty="0">
                <a:hlinkClick r:id="rId4"/>
              </a:rPr>
              <a:t>/</a:t>
            </a:r>
            <a:r>
              <a:rPr lang="cs-CZ" sz="1200" dirty="0" err="1">
                <a:hlinkClick r:id="rId4"/>
              </a:rPr>
              <a:t>uploads</a:t>
            </a:r>
            <a:r>
              <a:rPr lang="cs-CZ" sz="1200" dirty="0">
                <a:hlinkClick r:id="rId4"/>
              </a:rPr>
              <a:t>/Domácí-násilí-z-perspektivy-aplikovaného-výzkumu.-SocioFactor-2016..pdf</a:t>
            </a:r>
            <a:endParaRPr lang="cs-CZ" sz="1200" dirty="0"/>
          </a:p>
        </p:txBody>
      </p:sp>
    </p:spTree>
    <p:extLst>
      <p:ext uri="{BB962C8B-B14F-4D97-AF65-F5344CB8AC3E}">
        <p14:creationId xmlns:p14="http://schemas.microsoft.com/office/powerpoint/2010/main" val="2225598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16B4B3A-AA80-4EE5-9D1E-1A74ABA51ACD}"/>
              </a:ext>
            </a:extLst>
          </p:cNvPr>
          <p:cNvPicPr>
            <a:picLocks noChangeAspect="1"/>
          </p:cNvPicPr>
          <p:nvPr/>
        </p:nvPicPr>
        <p:blipFill>
          <a:blip r:embed="rId2"/>
          <a:stretch>
            <a:fillRect/>
          </a:stretch>
        </p:blipFill>
        <p:spPr>
          <a:xfrm>
            <a:off x="251520" y="1628800"/>
            <a:ext cx="5876925" cy="3314700"/>
          </a:xfrm>
          <a:prstGeom prst="rect">
            <a:avLst/>
          </a:prstGeom>
        </p:spPr>
      </p:pic>
      <p:sp>
        <p:nvSpPr>
          <p:cNvPr id="3" name="Obdélník 2">
            <a:extLst>
              <a:ext uri="{FF2B5EF4-FFF2-40B4-BE49-F238E27FC236}">
                <a16:creationId xmlns:a16="http://schemas.microsoft.com/office/drawing/2014/main" id="{CBB732EF-5D06-4DA8-9830-E2D45B515729}"/>
              </a:ext>
            </a:extLst>
          </p:cNvPr>
          <p:cNvSpPr/>
          <p:nvPr/>
        </p:nvSpPr>
        <p:spPr>
          <a:xfrm>
            <a:off x="34834" y="5805264"/>
            <a:ext cx="9486800" cy="276999"/>
          </a:xfrm>
          <a:prstGeom prst="rect">
            <a:avLst/>
          </a:prstGeom>
        </p:spPr>
        <p:txBody>
          <a:bodyPr wrap="square">
            <a:spAutoFit/>
          </a:bodyPr>
          <a:lstStyle/>
          <a:p>
            <a:r>
              <a:rPr lang="cs-CZ" sz="1200" dirty="0">
                <a:hlinkClick r:id="rId3"/>
              </a:rPr>
              <a:t>http://www.domaci-nasili.cz/</a:t>
            </a:r>
            <a:r>
              <a:rPr lang="cs-CZ" sz="1200" dirty="0" err="1">
                <a:hlinkClick r:id="rId3"/>
              </a:rPr>
              <a:t>wp-content</a:t>
            </a:r>
            <a:r>
              <a:rPr lang="cs-CZ" sz="1200" dirty="0">
                <a:hlinkClick r:id="rId3"/>
              </a:rPr>
              <a:t>/</a:t>
            </a:r>
            <a:r>
              <a:rPr lang="cs-CZ" sz="1200" dirty="0" err="1">
                <a:hlinkClick r:id="rId3"/>
              </a:rPr>
              <a:t>uploads</a:t>
            </a:r>
            <a:r>
              <a:rPr lang="cs-CZ" sz="1200" dirty="0">
                <a:hlinkClick r:id="rId3"/>
              </a:rPr>
              <a:t>/Domácí-násilí-z-perspektivy-aplikovaného-výzkumu.-SocioFactor-2016..pdf</a:t>
            </a:r>
            <a:endParaRPr lang="cs-CZ" sz="1200" dirty="0"/>
          </a:p>
        </p:txBody>
      </p:sp>
    </p:spTree>
    <p:extLst>
      <p:ext uri="{BB962C8B-B14F-4D97-AF65-F5344CB8AC3E}">
        <p14:creationId xmlns:p14="http://schemas.microsoft.com/office/powerpoint/2010/main" val="2626651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6141925A-D8BA-44D5-BA96-1734B4ED2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6048375"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4">
            <a:extLst>
              <a:ext uri="{FF2B5EF4-FFF2-40B4-BE49-F238E27FC236}">
                <a16:creationId xmlns:a16="http://schemas.microsoft.com/office/drawing/2014/main" id="{D63823F1-9A4B-4512-90E5-0711A1C9B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275"/>
            <a:ext cx="89249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 Box 5">
            <a:extLst>
              <a:ext uri="{FF2B5EF4-FFF2-40B4-BE49-F238E27FC236}">
                <a16:creationId xmlns:a16="http://schemas.microsoft.com/office/drawing/2014/main" id="{34240492-6E6F-41D2-B6C8-24750540395C}"/>
              </a:ext>
            </a:extLst>
          </p:cNvPr>
          <p:cNvSpPr txBox="1">
            <a:spLocks noChangeArrowheads="1"/>
          </p:cNvSpPr>
          <p:nvPr/>
        </p:nvSpPr>
        <p:spPr bwMode="auto">
          <a:xfrm>
            <a:off x="6084888" y="5084763"/>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t>Pikálková (ed.) 2004, s. 11</a:t>
            </a:r>
          </a:p>
        </p:txBody>
      </p:sp>
      <p:sp>
        <p:nvSpPr>
          <p:cNvPr id="8197" name="Rectangle 6">
            <a:extLst>
              <a:ext uri="{FF2B5EF4-FFF2-40B4-BE49-F238E27FC236}">
                <a16:creationId xmlns:a16="http://schemas.microsoft.com/office/drawing/2014/main" id="{271ED6BB-EB28-4B6C-BBA6-48B56543ABB9}"/>
              </a:ext>
            </a:extLst>
          </p:cNvPr>
          <p:cNvSpPr>
            <a:spLocks noChangeArrowheads="1"/>
          </p:cNvSpPr>
          <p:nvPr/>
        </p:nvSpPr>
        <p:spPr bwMode="auto">
          <a:xfrm>
            <a:off x="179388" y="5700713"/>
            <a:ext cx="86407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b="1"/>
              <a:t>Pikálková</a:t>
            </a:r>
            <a:r>
              <a:rPr lang="cs-CZ" altLang="cs-CZ" sz="1800"/>
              <a:t>, Simona (ed.) 2004. </a:t>
            </a:r>
            <a:r>
              <a:rPr lang="cs-CZ" altLang="cs-CZ" sz="1800" i="1"/>
              <a:t>Mezinárodní výzkum násilí na ženách - Česká republika / 2003</a:t>
            </a:r>
            <a:endParaRPr lang="cs-CZ" altLang="cs-CZ" sz="1800">
              <a:hlinkClick r:id="rId4"/>
            </a:endParaRPr>
          </a:p>
          <a:p>
            <a:pPr algn="ctr" eaLnBrk="1" hangingPunct="1">
              <a:spcBef>
                <a:spcPct val="0"/>
              </a:spcBef>
              <a:buFontTx/>
              <a:buNone/>
            </a:pPr>
            <a:r>
              <a:rPr lang="cs-CZ" altLang="cs-CZ" sz="1800">
                <a:hlinkClick r:id="rId4"/>
              </a:rPr>
              <a:t>http://www.soc.cas.cz/publikace/mezinarodni-vyzkum-nasili-na-zenach-ceska-republika-2003-prispevek-k-sociologickemu</a:t>
            </a:r>
            <a:r>
              <a:rPr lang="cs-CZ" altLang="cs-CZ" sz="180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a:extLst>
              <a:ext uri="{FF2B5EF4-FFF2-40B4-BE49-F238E27FC236}">
                <a16:creationId xmlns:a16="http://schemas.microsoft.com/office/drawing/2014/main" id="{EFE4B424-86DD-4040-A465-410536604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76263"/>
            <a:ext cx="91821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89631AB7-D64F-4A4D-B8E8-6B6EB5688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714375"/>
            <a:ext cx="893445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ED6115B-33DB-4915-BDE3-F63C7EEB3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904875"/>
            <a:ext cx="89439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8CDD167-E033-4506-9750-A5CDA84B0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290638"/>
            <a:ext cx="897255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1B5FD29-DCD9-4ED0-8DD6-E49CAAD98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866900"/>
            <a:ext cx="88677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5CB369BB-7F30-463C-B6AA-31C79F591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561975"/>
            <a:ext cx="8877300"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5" descr="Výsledek obrázku pro pierre bourdieu habitus">
            <a:extLst>
              <a:ext uri="{FF2B5EF4-FFF2-40B4-BE49-F238E27FC236}">
                <a16:creationId xmlns:a16="http://schemas.microsoft.com/office/drawing/2014/main" id="{DDE9316D-E667-4ACF-AC8B-A4ED4157D77A}"/>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4099" name="Obrázek 2">
            <a:extLst>
              <a:ext uri="{FF2B5EF4-FFF2-40B4-BE49-F238E27FC236}">
                <a16:creationId xmlns:a16="http://schemas.microsoft.com/office/drawing/2014/main" id="{BD21619C-4650-4770-8EC8-45A5BB75F2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9013" y="44450"/>
            <a:ext cx="3229371" cy="453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ovéPole 3">
            <a:extLst>
              <a:ext uri="{FF2B5EF4-FFF2-40B4-BE49-F238E27FC236}">
                <a16:creationId xmlns:a16="http://schemas.microsoft.com/office/drawing/2014/main" id="{FC6AA22B-ED10-4ACE-8C69-5250341D3E87}"/>
              </a:ext>
            </a:extLst>
          </p:cNvPr>
          <p:cNvSpPr txBox="1">
            <a:spLocks noChangeArrowheads="1"/>
          </p:cNvSpPr>
          <p:nvPr/>
        </p:nvSpPr>
        <p:spPr bwMode="auto">
          <a:xfrm>
            <a:off x="250825" y="3213100"/>
            <a:ext cx="80073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5400" b="1"/>
              <a:t>TEORIE</a:t>
            </a:r>
          </a:p>
          <a:p>
            <a:pPr>
              <a:spcBef>
                <a:spcPct val="0"/>
              </a:spcBef>
              <a:buFontTx/>
              <a:buNone/>
            </a:pPr>
            <a:endParaRPr lang="cs-CZ" altLang="cs-CZ" sz="5400" b="1"/>
          </a:p>
          <a:p>
            <a:pPr>
              <a:spcBef>
                <a:spcPct val="0"/>
              </a:spcBef>
              <a:buFontTx/>
              <a:buNone/>
            </a:pPr>
            <a:r>
              <a:rPr lang="cs-CZ" altLang="cs-CZ" sz="5400" b="1"/>
              <a:t>SOCIÁLNÍ A KULTURNÍ </a:t>
            </a:r>
          </a:p>
          <a:p>
            <a:pPr>
              <a:spcBef>
                <a:spcPct val="0"/>
              </a:spcBef>
              <a:buFontTx/>
              <a:buNone/>
            </a:pPr>
            <a:r>
              <a:rPr lang="cs-CZ" altLang="cs-CZ" sz="5400" b="1"/>
              <a:t>REPRODUKCE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1FDB2AF-04A3-4DB9-9B79-2AA41A369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1490663"/>
            <a:ext cx="898207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4A37F2D-86BA-4420-AFEB-579F4B49A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43013"/>
            <a:ext cx="899160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Å½eny jako obÄti partnerskÃ©ho nÃ¡silÃ­: sociologickÃ¡ perspektiva">
            <a:hlinkClick r:id="rId2"/>
            <a:extLst>
              <a:ext uri="{FF2B5EF4-FFF2-40B4-BE49-F238E27FC236}">
                <a16:creationId xmlns:a16="http://schemas.microsoft.com/office/drawing/2014/main" id="{3831BDD0-4FCD-48D6-81C1-CBDB17122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18" y="2348880"/>
            <a:ext cx="1938232" cy="297131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hlinkClick r:id="rId4"/>
            <a:extLst>
              <a:ext uri="{FF2B5EF4-FFF2-40B4-BE49-F238E27FC236}">
                <a16:creationId xmlns:a16="http://schemas.microsoft.com/office/drawing/2014/main" id="{BE4D256F-0B02-4E45-B70F-A8D7E0467463}"/>
              </a:ext>
            </a:extLst>
          </p:cNvPr>
          <p:cNvPicPr>
            <a:picLocks noChangeAspect="1"/>
          </p:cNvPicPr>
          <p:nvPr/>
        </p:nvPicPr>
        <p:blipFill rotWithShape="1">
          <a:blip r:embed="rId5"/>
          <a:srcRect l="16926" t="32360" r="64174" b="26060"/>
          <a:stretch/>
        </p:blipFill>
        <p:spPr>
          <a:xfrm>
            <a:off x="2156409" y="2319609"/>
            <a:ext cx="2281727" cy="3137375"/>
          </a:xfrm>
          <a:prstGeom prst="rect">
            <a:avLst/>
          </a:prstGeom>
        </p:spPr>
      </p:pic>
      <p:sp>
        <p:nvSpPr>
          <p:cNvPr id="5" name="TextovéPole 4">
            <a:extLst>
              <a:ext uri="{FF2B5EF4-FFF2-40B4-BE49-F238E27FC236}">
                <a16:creationId xmlns:a16="http://schemas.microsoft.com/office/drawing/2014/main" id="{E40D5C21-7596-4CDE-9AFF-6DBEE6BAFB14}"/>
              </a:ext>
            </a:extLst>
          </p:cNvPr>
          <p:cNvSpPr txBox="1"/>
          <p:nvPr/>
        </p:nvSpPr>
        <p:spPr>
          <a:xfrm>
            <a:off x="755576" y="1196752"/>
            <a:ext cx="1813317" cy="369332"/>
          </a:xfrm>
          <a:prstGeom prst="rect">
            <a:avLst/>
          </a:prstGeom>
          <a:noFill/>
        </p:spPr>
        <p:txBody>
          <a:bodyPr wrap="none" rtlCol="0">
            <a:spAutoFit/>
          </a:bodyPr>
          <a:lstStyle/>
          <a:p>
            <a:r>
              <a:rPr lang="cs-CZ" dirty="0"/>
              <a:t>Další publikace:</a:t>
            </a:r>
          </a:p>
        </p:txBody>
      </p:sp>
      <p:pic>
        <p:nvPicPr>
          <p:cNvPr id="6" name="Obrázek 5">
            <a:hlinkClick r:id="rId6"/>
            <a:extLst>
              <a:ext uri="{FF2B5EF4-FFF2-40B4-BE49-F238E27FC236}">
                <a16:creationId xmlns:a16="http://schemas.microsoft.com/office/drawing/2014/main" id="{44E1E5F5-DDD4-4BB2-A927-0A82876B4250}"/>
              </a:ext>
            </a:extLst>
          </p:cNvPr>
          <p:cNvPicPr>
            <a:picLocks noChangeAspect="1"/>
          </p:cNvPicPr>
          <p:nvPr/>
        </p:nvPicPr>
        <p:blipFill rotWithShape="1">
          <a:blip r:embed="rId7"/>
          <a:srcRect l="34250" t="12202" r="35038" b="18499"/>
          <a:stretch/>
        </p:blipFill>
        <p:spPr>
          <a:xfrm>
            <a:off x="4406197" y="2348880"/>
            <a:ext cx="2110019" cy="2975669"/>
          </a:xfrm>
          <a:prstGeom prst="rect">
            <a:avLst/>
          </a:prstGeom>
          <a:effectLst>
            <a:outerShdw blurRad="50800" dist="38100" dir="2700000" algn="tl" rotWithShape="0">
              <a:prstClr val="black">
                <a:alpha val="40000"/>
              </a:prstClr>
            </a:outerShdw>
          </a:effectLst>
        </p:spPr>
      </p:pic>
      <p:pic>
        <p:nvPicPr>
          <p:cNvPr id="7" name="Obrázek 6">
            <a:hlinkClick r:id="rId8"/>
            <a:extLst>
              <a:ext uri="{FF2B5EF4-FFF2-40B4-BE49-F238E27FC236}">
                <a16:creationId xmlns:a16="http://schemas.microsoft.com/office/drawing/2014/main" id="{AB0B0364-AE57-4C2B-B202-D2020BFF2862}"/>
              </a:ext>
            </a:extLst>
          </p:cNvPr>
          <p:cNvPicPr>
            <a:picLocks noChangeAspect="1"/>
          </p:cNvPicPr>
          <p:nvPr/>
        </p:nvPicPr>
        <p:blipFill rotWithShape="1">
          <a:blip r:embed="rId9"/>
          <a:srcRect l="34250" t="12200" r="35038" b="17240"/>
          <a:stretch/>
        </p:blipFill>
        <p:spPr>
          <a:xfrm>
            <a:off x="6732240" y="2319609"/>
            <a:ext cx="2110019" cy="3029771"/>
          </a:xfrm>
          <a:prstGeom prst="rect">
            <a:avLst/>
          </a:prstGeom>
        </p:spPr>
      </p:pic>
    </p:spTree>
    <p:extLst>
      <p:ext uri="{BB962C8B-B14F-4D97-AF65-F5344CB8AC3E}">
        <p14:creationId xmlns:p14="http://schemas.microsoft.com/office/powerpoint/2010/main" val="1681571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5" descr="Výsledek obrázku pro pierre bourdieu habitus">
            <a:extLst>
              <a:ext uri="{FF2B5EF4-FFF2-40B4-BE49-F238E27FC236}">
                <a16:creationId xmlns:a16="http://schemas.microsoft.com/office/drawing/2014/main" id="{DD6572ED-EA77-4D15-B2CC-2F86D49F5B1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4" name="TextovéPole 3">
            <a:extLst>
              <a:ext uri="{FF2B5EF4-FFF2-40B4-BE49-F238E27FC236}">
                <a16:creationId xmlns:a16="http://schemas.microsoft.com/office/drawing/2014/main" id="{DD4ED19D-FAAD-44E3-BD1B-DA644FF746F4}"/>
              </a:ext>
            </a:extLst>
          </p:cNvPr>
          <p:cNvSpPr txBox="1"/>
          <p:nvPr/>
        </p:nvSpPr>
        <p:spPr>
          <a:xfrm>
            <a:off x="504031" y="197346"/>
            <a:ext cx="8135938" cy="6463308"/>
          </a:xfrm>
          <a:prstGeom prst="rect">
            <a:avLst/>
          </a:prstGeom>
          <a:noFill/>
        </p:spPr>
        <p:txBody>
          <a:bodyPr>
            <a:spAutoFit/>
          </a:bodyPr>
          <a:lstStyle/>
          <a:p>
            <a:r>
              <a:rPr lang="cs-CZ" altLang="cs-CZ" b="1" dirty="0"/>
              <a:t>REPRODUKCE</a:t>
            </a:r>
          </a:p>
          <a:p>
            <a:endParaRPr lang="cs-CZ" altLang="cs-CZ" b="1" dirty="0"/>
          </a:p>
          <a:p>
            <a:r>
              <a:rPr lang="cs-CZ" altLang="cs-CZ" b="1" dirty="0"/>
              <a:t>Základní otázka: jaké mechanismy stojí za tím, že sociální řád přetrvává z generace na generaci?</a:t>
            </a:r>
          </a:p>
          <a:p>
            <a:endParaRPr lang="cs-CZ" altLang="cs-CZ" b="1" dirty="0"/>
          </a:p>
          <a:p>
            <a:r>
              <a:rPr lang="cs-CZ" altLang="cs-CZ" b="1" dirty="0"/>
              <a:t>Konkrétní aplikace: jaké mechanismy způsobují, že sociální pozice potomků je podobná pozici rodičů?</a:t>
            </a:r>
          </a:p>
          <a:p>
            <a:pPr>
              <a:defRPr/>
            </a:pPr>
            <a:endParaRPr lang="cs-CZ" b="1" dirty="0"/>
          </a:p>
          <a:p>
            <a:pPr>
              <a:defRPr/>
            </a:pPr>
            <a:r>
              <a:rPr lang="cs-CZ" b="1" dirty="0"/>
              <a:t>LZE ROZLIŠIT NA DVA ASPEKTY, JIMŽ SE VĚNUJÍ RŮZNÍ AUTOŘI:</a:t>
            </a:r>
          </a:p>
          <a:p>
            <a:pPr>
              <a:defRPr/>
            </a:pPr>
            <a:endParaRPr lang="cs-CZ" b="1" dirty="0"/>
          </a:p>
          <a:p>
            <a:pPr>
              <a:defRPr/>
            </a:pPr>
            <a:r>
              <a:rPr lang="cs-CZ" b="1" dirty="0"/>
              <a:t>SOCIÁLNÍ REPRODUKCE</a:t>
            </a:r>
          </a:p>
          <a:p>
            <a:pPr>
              <a:defRPr/>
            </a:pPr>
            <a:endParaRPr lang="cs-CZ" dirty="0"/>
          </a:p>
          <a:p>
            <a:pPr marL="285750" indent="-285750">
              <a:buFontTx/>
              <a:buChar char="-"/>
              <a:defRPr/>
            </a:pPr>
            <a:r>
              <a:rPr lang="cs-CZ" dirty="0"/>
              <a:t>ROZDÍLY MEZI SOCIÁLNÍMI SKUPINAMI A VRSTVAMI, KTERÉ </a:t>
            </a:r>
          </a:p>
          <a:p>
            <a:pPr>
              <a:defRPr/>
            </a:pPr>
            <a:r>
              <a:rPr lang="cs-CZ" dirty="0"/>
              <a:t>PŘETRVÁVAJÍ V ČASE</a:t>
            </a:r>
          </a:p>
          <a:p>
            <a:pPr>
              <a:defRPr/>
            </a:pPr>
            <a:endParaRPr lang="cs-CZ" dirty="0"/>
          </a:p>
          <a:p>
            <a:pPr>
              <a:defRPr/>
            </a:pPr>
            <a:r>
              <a:rPr lang="cs-CZ" dirty="0"/>
              <a:t>PŘEDÁVÁNÍ EKONOMICKÉHO KAPITÁLU, DĚDICTVÍ</a:t>
            </a:r>
          </a:p>
          <a:p>
            <a:pPr>
              <a:defRPr/>
            </a:pPr>
            <a:endParaRPr lang="cs-CZ" dirty="0"/>
          </a:p>
          <a:p>
            <a:pPr>
              <a:defRPr/>
            </a:pPr>
            <a:endParaRPr lang="cs-CZ" dirty="0"/>
          </a:p>
          <a:p>
            <a:pPr>
              <a:defRPr/>
            </a:pPr>
            <a:r>
              <a:rPr lang="cs-CZ" b="1" dirty="0"/>
              <a:t>KULTURNÍ REPRODUKCE</a:t>
            </a:r>
          </a:p>
          <a:p>
            <a:pPr>
              <a:defRPr/>
            </a:pPr>
            <a:endParaRPr lang="cs-CZ" dirty="0"/>
          </a:p>
          <a:p>
            <a:pPr marL="285750" indent="-285750">
              <a:buFontTx/>
              <a:buChar char="-"/>
              <a:defRPr/>
            </a:pPr>
            <a:r>
              <a:rPr lang="cs-CZ" dirty="0"/>
              <a:t>KULTURNÍ MILIEU JEDNOTLIVÝCH SKUPIN A VRSTEV</a:t>
            </a:r>
          </a:p>
          <a:p>
            <a:pPr marL="285750" indent="-285750">
              <a:buFontTx/>
              <a:buChar char="-"/>
              <a:defRPr/>
            </a:pPr>
            <a:endParaRPr lang="cs-CZ" dirty="0"/>
          </a:p>
          <a:p>
            <a:pPr>
              <a:defRPr/>
            </a:pPr>
            <a:r>
              <a:rPr lang="cs-CZ" dirty="0"/>
              <a:t>ZPŮSOBY JEDNÁNÍ, VKUS, POROZUMĚNÍ</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5" descr="Výsledek obrázku pro pierre bourdieu habitus">
            <a:extLst>
              <a:ext uri="{FF2B5EF4-FFF2-40B4-BE49-F238E27FC236}">
                <a16:creationId xmlns:a16="http://schemas.microsoft.com/office/drawing/2014/main" id="{CFFE0470-0250-4D90-A86C-94EBC3CFA77A}"/>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7171" name="TextovéPole 3">
            <a:extLst>
              <a:ext uri="{FF2B5EF4-FFF2-40B4-BE49-F238E27FC236}">
                <a16:creationId xmlns:a16="http://schemas.microsoft.com/office/drawing/2014/main" id="{96468082-B78C-4C9A-8A3E-94D3081C8CAC}"/>
              </a:ext>
            </a:extLst>
          </p:cNvPr>
          <p:cNvSpPr txBox="1">
            <a:spLocks noChangeArrowheads="1"/>
          </p:cNvSpPr>
          <p:nvPr/>
        </p:nvSpPr>
        <p:spPr bwMode="auto">
          <a:xfrm>
            <a:off x="539750" y="333375"/>
            <a:ext cx="81359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b="1"/>
          </a:p>
          <a:p>
            <a:pPr>
              <a:spcBef>
                <a:spcPct val="0"/>
              </a:spcBef>
              <a:buFontTx/>
              <a:buNone/>
            </a:pPr>
            <a:endParaRPr lang="cs-CZ" altLang="cs-CZ" sz="1800" b="1"/>
          </a:p>
          <a:p>
            <a:pPr>
              <a:spcBef>
                <a:spcPct val="0"/>
              </a:spcBef>
              <a:buFontTx/>
              <a:buNone/>
            </a:pPr>
            <a:endParaRPr lang="cs-CZ" altLang="cs-CZ" sz="1800" b="1"/>
          </a:p>
          <a:p>
            <a:pPr>
              <a:spcBef>
                <a:spcPct val="0"/>
              </a:spcBef>
              <a:buFontTx/>
              <a:buNone/>
            </a:pPr>
            <a:r>
              <a:rPr lang="cs-CZ" altLang="cs-CZ" sz="1800" b="1"/>
              <a:t>V MODERNÍ SPOLEČNOSTI JE OSOU STRATIFKACE VZDĚLÁVACÍ SYSTÉM</a:t>
            </a:r>
          </a:p>
          <a:p>
            <a:pPr>
              <a:spcBef>
                <a:spcPct val="0"/>
              </a:spcBef>
              <a:buFontTx/>
              <a:buNone/>
            </a:pPr>
            <a:endParaRPr lang="cs-CZ" altLang="cs-CZ" sz="1800" b="1"/>
          </a:p>
          <a:p>
            <a:pPr>
              <a:spcBef>
                <a:spcPct val="0"/>
              </a:spcBef>
              <a:buFontTx/>
              <a:buNone/>
            </a:pPr>
            <a:r>
              <a:rPr lang="cs-CZ" altLang="cs-CZ" sz="1800" b="1"/>
              <a:t>PROTO SE VE VĚTŠINĚ TEORIÍ ŠKOLA OBJEVUJE A HRAJE KLÍČOVOU ROLI</a:t>
            </a:r>
          </a:p>
          <a:p>
            <a:pPr>
              <a:spcBef>
                <a:spcPct val="0"/>
              </a:spcBef>
              <a:buFontTx/>
              <a:buNone/>
            </a:pPr>
            <a:r>
              <a:rPr lang="cs-CZ" altLang="cs-CZ" sz="1800" b="1"/>
              <a:t>(přístup k prestiži, moci, bohatství je zprostředkovaný vzděláním)</a:t>
            </a:r>
          </a:p>
          <a:p>
            <a:pPr>
              <a:spcBef>
                <a:spcPct val="0"/>
              </a:spcBef>
              <a:buFontTx/>
              <a:buNone/>
            </a:pPr>
            <a:endParaRPr lang="cs-CZ" altLang="cs-CZ" sz="1800" b="1"/>
          </a:p>
          <a:p>
            <a:pPr>
              <a:spcBef>
                <a:spcPct val="0"/>
              </a:spcBef>
              <a:buFontTx/>
              <a:buNone/>
            </a:pPr>
            <a:endParaRPr lang="cs-CZ" altLang="cs-CZ" sz="1800" b="1"/>
          </a:p>
          <a:p>
            <a:pPr>
              <a:spcBef>
                <a:spcPct val="0"/>
              </a:spcBef>
              <a:buFontTx/>
              <a:buNone/>
            </a:pPr>
            <a:endParaRPr lang="cs-CZ" altLang="cs-CZ" sz="1800" b="1"/>
          </a:p>
        </p:txBody>
      </p:sp>
      <p:pic>
        <p:nvPicPr>
          <p:cNvPr id="7172" name="Picture 5" descr="Výsledek obrázku pro dino schools">
            <a:extLst>
              <a:ext uri="{FF2B5EF4-FFF2-40B4-BE49-F238E27FC236}">
                <a16:creationId xmlns:a16="http://schemas.microsoft.com/office/drawing/2014/main" id="{1418E1C1-FD57-4CC9-8767-FCA4937F2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944938"/>
            <a:ext cx="475773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Výsledek obrázku pro dino schools">
            <a:extLst>
              <a:ext uri="{FF2B5EF4-FFF2-40B4-BE49-F238E27FC236}">
                <a16:creationId xmlns:a16="http://schemas.microsoft.com/office/drawing/2014/main" id="{D666FD0E-FE40-4270-AA81-6EB9AC880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944938"/>
            <a:ext cx="403225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B1976CA2-9AFD-44AE-92A8-95FAD745E93B}"/>
              </a:ext>
            </a:extLst>
          </p:cNvPr>
          <p:cNvSpPr>
            <a:spLocks noChangeArrowheads="1"/>
          </p:cNvSpPr>
          <p:nvPr/>
        </p:nvSpPr>
        <p:spPr bwMode="auto">
          <a:xfrm>
            <a:off x="0" y="0"/>
            <a:ext cx="9144000" cy="9810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171" name="Rectangle 4">
            <a:extLst>
              <a:ext uri="{FF2B5EF4-FFF2-40B4-BE49-F238E27FC236}">
                <a16:creationId xmlns:a16="http://schemas.microsoft.com/office/drawing/2014/main" id="{1FC6C8B1-0565-4C5F-93EF-762E5DB3B595}"/>
              </a:ext>
            </a:extLst>
          </p:cNvPr>
          <p:cNvSpPr>
            <a:spLocks noGrp="1" noChangeArrowheads="1"/>
          </p:cNvSpPr>
          <p:nvPr>
            <p:ph type="ctrTitle"/>
          </p:nvPr>
        </p:nvSpPr>
        <p:spPr>
          <a:xfrm>
            <a:off x="684213" y="188913"/>
            <a:ext cx="7775575" cy="647700"/>
          </a:xfrm>
          <a:noFill/>
        </p:spPr>
        <p:txBody>
          <a:bodyPr anchor="ctr"/>
          <a:lstStyle/>
          <a:p>
            <a:pPr eaLnBrk="1" hangingPunct="1"/>
            <a:r>
              <a:rPr lang="cs-CZ" altLang="cs-CZ" sz="3200" b="1"/>
              <a:t>KRITICKÉ POJETÍ VZDĚLÁVÁNÍ</a:t>
            </a:r>
          </a:p>
        </p:txBody>
      </p:sp>
      <p:sp>
        <p:nvSpPr>
          <p:cNvPr id="7172" name="TextovéPole 2">
            <a:extLst>
              <a:ext uri="{FF2B5EF4-FFF2-40B4-BE49-F238E27FC236}">
                <a16:creationId xmlns:a16="http://schemas.microsoft.com/office/drawing/2014/main" id="{4ED516C6-23A0-4831-9462-04395B09BE87}"/>
              </a:ext>
            </a:extLst>
          </p:cNvPr>
          <p:cNvSpPr txBox="1">
            <a:spLocks noChangeArrowheads="1"/>
          </p:cNvSpPr>
          <p:nvPr/>
        </p:nvSpPr>
        <p:spPr bwMode="auto">
          <a:xfrm>
            <a:off x="250825" y="1268413"/>
            <a:ext cx="8726488"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t>Bowles, Gintis</a:t>
            </a:r>
            <a:r>
              <a:rPr lang="cs-CZ" altLang="cs-CZ" sz="2800"/>
              <a:t> </a:t>
            </a:r>
          </a:p>
          <a:p>
            <a:pPr eaLnBrk="1" hangingPunct="1">
              <a:spcBef>
                <a:spcPct val="0"/>
              </a:spcBef>
              <a:buFontTx/>
              <a:buNone/>
            </a:pPr>
            <a:r>
              <a:rPr lang="cs-CZ" altLang="cs-CZ" sz="2800"/>
              <a:t>školy jako dodavatelé pracovní síly </a:t>
            </a:r>
            <a:endParaRPr lang="cs-CZ" altLang="cs-CZ" sz="2400"/>
          </a:p>
          <a:p>
            <a:pPr eaLnBrk="1" hangingPunct="1">
              <a:spcBef>
                <a:spcPct val="0"/>
              </a:spcBef>
              <a:buFontTx/>
              <a:buNone/>
            </a:pPr>
            <a:r>
              <a:rPr lang="cs-CZ" altLang="cs-CZ" sz="2400"/>
              <a:t>(škola vzniká s kapitalismem)</a:t>
            </a:r>
          </a:p>
          <a:p>
            <a:pPr eaLnBrk="1" hangingPunct="1">
              <a:spcBef>
                <a:spcPct val="0"/>
              </a:spcBef>
              <a:buFontTx/>
              <a:buNone/>
            </a:pPr>
            <a:endParaRPr lang="cs-CZ" altLang="cs-CZ" sz="2400"/>
          </a:p>
          <a:p>
            <a:pPr eaLnBrk="1" hangingPunct="1">
              <a:spcBef>
                <a:spcPct val="0"/>
              </a:spcBef>
              <a:buFontTx/>
              <a:buNone/>
            </a:pPr>
            <a:r>
              <a:rPr lang="cs-CZ" altLang="cs-CZ" sz="2400"/>
              <a:t>„Struktura školy koresponduje se strukturou pracovního života“</a:t>
            </a:r>
          </a:p>
          <a:p>
            <a:pPr eaLnBrk="1" hangingPunct="1">
              <a:spcBef>
                <a:spcPct val="0"/>
              </a:spcBef>
              <a:buFontTx/>
              <a:buNone/>
            </a:pPr>
            <a:r>
              <a:rPr lang="cs-CZ" altLang="cs-CZ" sz="2000" i="1"/>
              <a:t>SROV. ALTERNATIVY – WALDORF, MONTESSORI APOD.</a:t>
            </a:r>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p:txBody>
      </p:sp>
      <p:pic>
        <p:nvPicPr>
          <p:cNvPr id="7173" name="Obrázek 1">
            <a:extLst>
              <a:ext uri="{FF2B5EF4-FFF2-40B4-BE49-F238E27FC236}">
                <a16:creationId xmlns:a16="http://schemas.microsoft.com/office/drawing/2014/main" id="{80AE0C6B-F75C-4CCE-A620-8762BEE6C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792538"/>
            <a:ext cx="414020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Výsledek obrázku pro school class history">
            <a:extLst>
              <a:ext uri="{FF2B5EF4-FFF2-40B4-BE49-F238E27FC236}">
                <a16:creationId xmlns:a16="http://schemas.microsoft.com/office/drawing/2014/main" id="{CC640D71-4E04-49C5-86BB-80AD7A73C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777"/>
          <a:stretch>
            <a:fillRect/>
          </a:stretch>
        </p:blipFill>
        <p:spPr bwMode="auto">
          <a:xfrm>
            <a:off x="4183063" y="3792538"/>
            <a:ext cx="495300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délník 3">
            <a:extLst>
              <a:ext uri="{FF2B5EF4-FFF2-40B4-BE49-F238E27FC236}">
                <a16:creationId xmlns:a16="http://schemas.microsoft.com/office/drawing/2014/main" id="{972CC50C-6E38-46CE-8FAD-8BBD02F6CD83}"/>
              </a:ext>
            </a:extLst>
          </p:cNvPr>
          <p:cNvSpPr>
            <a:spLocks noChangeArrowheads="1"/>
          </p:cNvSpPr>
          <p:nvPr/>
        </p:nvSpPr>
        <p:spPr bwMode="auto">
          <a:xfrm>
            <a:off x="539750" y="1125538"/>
            <a:ext cx="82804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3600"/>
              <a:t>V současném systému školy "legitimizují nerovnost, omezují rozvoj osobnosti na formy slučitelné s poslušností vůči autoritám a přispívají k tomu, že se mladí lidé smiřují se svým osudem" </a:t>
            </a:r>
          </a:p>
          <a:p>
            <a:pPr>
              <a:spcBef>
                <a:spcPct val="0"/>
              </a:spcBef>
              <a:buFontTx/>
              <a:buNone/>
            </a:pPr>
            <a:r>
              <a:rPr lang="cs-CZ" altLang="cs-CZ" sz="3600"/>
              <a:t>(Bowles a Gintis, 1976)</a:t>
            </a:r>
            <a:r>
              <a:rPr lang="cs-CZ" altLang="cs-CZ" sz="5400"/>
              <a:t> </a:t>
            </a:r>
            <a:endParaRPr lang="cs-CZ" altLang="cs-CZ" sz="3600"/>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1494</Words>
  <Application>Microsoft Office PowerPoint</Application>
  <PresentationFormat>Předvádění na obrazovce (4:3)</PresentationFormat>
  <Paragraphs>403</Paragraphs>
  <Slides>52</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52</vt:i4>
      </vt:variant>
    </vt:vector>
  </HeadingPairs>
  <TitlesOfParts>
    <vt:vector size="58" baseType="lpstr">
      <vt:lpstr>Arial</vt:lpstr>
      <vt:lpstr>Calibri</vt:lpstr>
      <vt:lpstr>Open Sans</vt:lpstr>
      <vt:lpstr>Tahoma</vt:lpstr>
      <vt:lpstr>Verdana</vt:lpstr>
      <vt:lpstr>Výchozí návrh</vt:lpstr>
      <vt:lpstr>Sociologie rodiny kombinované studium hodina 3 Průřezová témata: Rodina a nerovnost Gender Násilí a konflikt</vt:lpstr>
      <vt:lpstr>Prezentace aplikace PowerPoint</vt:lpstr>
      <vt:lpstr>JAK SE NEROVNOST S RODINOU POJÍ</vt:lpstr>
      <vt:lpstr>JAK SE NEROVNOST S RODINOU POJÍ</vt:lpstr>
      <vt:lpstr>Prezentace aplikace PowerPoint</vt:lpstr>
      <vt:lpstr>Prezentace aplikace PowerPoint</vt:lpstr>
      <vt:lpstr>Prezentace aplikace PowerPoint</vt:lpstr>
      <vt:lpstr>KRITICKÉ POJETÍ VZDĚLÁVÁNÍ</vt:lpstr>
      <vt:lpstr>Prezentace aplikace PowerPoint</vt:lpstr>
      <vt:lpstr>Prezentace aplikace PowerPoint</vt:lpstr>
      <vt:lpstr>ŠKOLA A KULTURNÍ REPRODUKCE</vt:lpstr>
      <vt:lpstr>ŠKOLA A KULTURNÍ  REPRODUKCE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x</dc:creator>
  <cp:lastModifiedBy>Petr Fučík</cp:lastModifiedBy>
  <cp:revision>76</cp:revision>
  <cp:lastPrinted>2018-03-22T08:11:01Z</cp:lastPrinted>
  <dcterms:created xsi:type="dcterms:W3CDTF">2016-10-31T08:32:13Z</dcterms:created>
  <dcterms:modified xsi:type="dcterms:W3CDTF">2019-04-26T04:04:22Z</dcterms:modified>
</cp:coreProperties>
</file>