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9"/>
  </p:notesMasterIdLst>
  <p:sldIdLst>
    <p:sldId id="256" r:id="rId2"/>
    <p:sldId id="286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8F697-08F6-4780-9EEA-42E11848A192}" type="datetimeFigureOut">
              <a:rPr lang="cs-CZ" smtClean="0"/>
              <a:t>25.02.2019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23765-0C28-4E7B-ADC9-A23B16605C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92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23765-0C28-4E7B-ADC9-A23B16605C8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048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3B-B6F2-4D9F-BF26-B428611F05CC}" type="datetimeFigureOut">
              <a:rPr lang="cs-CZ" smtClean="0"/>
              <a:t>25.02.2019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67AF-B5F3-4330-9B24-0FE9933A9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01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3B-B6F2-4D9F-BF26-B428611F05CC}" type="datetimeFigureOut">
              <a:rPr lang="cs-CZ" smtClean="0"/>
              <a:t>25.02.2019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67AF-B5F3-4330-9B24-0FE9933A9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65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3B-B6F2-4D9F-BF26-B428611F05CC}" type="datetimeFigureOut">
              <a:rPr lang="cs-CZ" smtClean="0"/>
              <a:t>25.02.2019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67AF-B5F3-4330-9B24-0FE9933A9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895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85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2/25/2019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0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3B-B6F2-4D9F-BF26-B428611F05CC}" type="datetimeFigureOut">
              <a:rPr lang="cs-CZ" smtClean="0"/>
              <a:t>25.02.2019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67AF-B5F3-4330-9B24-0FE9933A9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29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2/25/2019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0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2/25/2019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5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2/25/2019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5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2/25/2019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67AF-B5F3-4330-9B24-0FE9933A9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13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2/25/2019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3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3B-B6F2-4D9F-BF26-B428611F05CC}" type="datetimeFigureOut">
              <a:rPr lang="cs-CZ" smtClean="0"/>
              <a:t>25.02.2019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67AF-B5F3-4330-9B24-0FE9933A9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39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2/25/2019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6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solsobe@ph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ke.fi.muni.cz/bonito" TargetMode="External"/><Relationship Id="rId2" Type="http://schemas.openxmlformats.org/officeDocument/2006/relationships/hyperlink" Target="http://morfio.korpus.cz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prirucka.ujc.cas.cz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3200" b="1" i="1" smtClean="0">
                <a:solidFill>
                  <a:srgbClr val="FF0000"/>
                </a:solidFill>
              </a:rPr>
              <a:t>Lhoucí </a:t>
            </a:r>
            <a:r>
              <a:rPr lang="cs-CZ" sz="3200" b="1" smtClean="0">
                <a:solidFill>
                  <a:srgbClr val="FF0000"/>
                </a:solidFill>
              </a:rPr>
              <a:t>nebo </a:t>
            </a:r>
            <a:r>
              <a:rPr lang="cs-CZ" sz="3200" b="1" i="1" smtClean="0">
                <a:solidFill>
                  <a:srgbClr val="FF0000"/>
                </a:solidFill>
              </a:rPr>
              <a:t>lžoucí</a:t>
            </a:r>
            <a:r>
              <a:rPr lang="cs-CZ" sz="3200" b="1" smtClean="0">
                <a:solidFill>
                  <a:srgbClr val="FF0000"/>
                </a:solidFill>
              </a:rPr>
              <a:t> ? </a:t>
            </a:r>
            <a:br>
              <a:rPr lang="cs-CZ" sz="3200" b="1" smtClean="0">
                <a:solidFill>
                  <a:srgbClr val="FF0000"/>
                </a:solidFill>
              </a:rPr>
            </a:br>
            <a:r>
              <a:rPr lang="cs-CZ" sz="2400" b="1" smtClean="0">
                <a:solidFill>
                  <a:srgbClr val="FF0000"/>
                </a:solidFill>
              </a:rPr>
              <a:t>Slovotvorné dublety procesuálních adjektiv na </a:t>
            </a:r>
            <a:r>
              <a:rPr lang="cs-CZ" sz="2400" b="1" i="1" smtClean="0">
                <a:solidFill>
                  <a:srgbClr val="FF0000"/>
                </a:solidFill>
              </a:rPr>
              <a:t>-oucí/-ící</a:t>
            </a:r>
            <a:r>
              <a:rPr lang="cs-CZ" sz="2400" b="1" smtClean="0">
                <a:solidFill>
                  <a:srgbClr val="FF0000"/>
                </a:solidFill>
              </a:rPr>
              <a:t> v českých korpusech</a:t>
            </a:r>
            <a:endParaRPr lang="cs-CZ" sz="240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b="1" i="1" smtClean="0">
                <a:solidFill>
                  <a:schemeClr val="tx1"/>
                </a:solidFill>
              </a:rPr>
              <a:t>Klára Osolsobě</a:t>
            </a:r>
            <a:endParaRPr lang="cs-CZ" sz="2800" b="1" smtClean="0">
              <a:solidFill>
                <a:schemeClr val="tx1"/>
              </a:solidFill>
            </a:endParaRPr>
          </a:p>
          <a:p>
            <a:r>
              <a:rPr lang="cs-CZ" sz="2800" u="sng" smtClean="0">
                <a:hlinkClick r:id="rId3"/>
              </a:rPr>
              <a:t>osolsobe@phil.muni.cz</a:t>
            </a:r>
            <a:endParaRPr lang="cs-CZ" sz="2800" smtClean="0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366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smtClean="0"/>
              <a:t>chybící</a:t>
            </a:r>
            <a:endParaRPr lang="cs-CZ" i="1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1772817"/>
            <a:ext cx="8064896" cy="21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40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smtClean="0"/>
              <a:t>svářející/svářící</a:t>
            </a:r>
            <a:endParaRPr lang="cs-CZ" i="1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430059"/>
            <a:ext cx="8136904" cy="1728192"/>
          </a:xfrm>
          <a:prstGeom prst="rect">
            <a:avLst/>
          </a:prstGeom>
        </p:spPr>
      </p:pic>
      <p:pic>
        <p:nvPicPr>
          <p:cNvPr id="4" name="Obrázek 3"/>
          <p:cNvPicPr/>
          <p:nvPr/>
        </p:nvPicPr>
        <p:blipFill>
          <a:blip r:embed="rId3"/>
          <a:stretch>
            <a:fillRect/>
          </a:stretch>
        </p:blipFill>
        <p:spPr>
          <a:xfrm>
            <a:off x="611560" y="3140968"/>
            <a:ext cx="813690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02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[word</a:t>
            </a:r>
            <a:r>
              <a:rPr lang="cs-CZ"/>
              <a:t>=".*[kč]oucí.*"]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806489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689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internet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400" i="1"/>
              <a:t>V osm hodin začínám školení osob konajících veřejně prospěšné práce, osamocení zaměstnanci  </a:t>
            </a:r>
            <a:r>
              <a:rPr lang="en-US" sz="2400" i="1"/>
              <a:t>&lt;</a:t>
            </a:r>
            <a:r>
              <a:rPr lang="cs-CZ" sz="2400" b="1" i="1"/>
              <a:t>sečoucí</a:t>
            </a:r>
            <a:r>
              <a:rPr lang="cs-CZ" sz="2400" i="1"/>
              <a:t>&gt; trávu křovinořezem nebo motorovou sekačkou a uklízející obecní plochy ve dne provádějící úklid chodníků a silnic v obci!!!.</a:t>
            </a:r>
            <a:endParaRPr lang="cs-CZ" sz="2400"/>
          </a:p>
          <a:p>
            <a:r>
              <a:rPr lang="cs-CZ" sz="2400" i="1"/>
              <a:t>My musíme poslouchat firmy, tedy ty velké, ne nějaké pekaře &lt;</a:t>
            </a:r>
            <a:r>
              <a:rPr lang="cs-CZ" sz="2400" b="1" i="1"/>
              <a:t>pečoucí&gt;</a:t>
            </a:r>
            <a:r>
              <a:rPr lang="cs-CZ" sz="2400" i="1"/>
              <a:t> chleba, řezníky vyrábějící paštiku, rolníky pěstující pšenici, kováře na kovadlině kovající mříže, elektrikáře spravující vedení, krejčí šijící oděvy, spisovatele píšící knihy, herce hrající roli.</a:t>
            </a:r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3467305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i="1" smtClean="0"/>
              <a:t>tečící </a:t>
            </a:r>
            <a:br>
              <a:rPr lang="cs-CZ" sz="3200" b="1" i="1" smtClean="0"/>
            </a:br>
            <a:r>
              <a:rPr lang="cs-CZ" sz="3200" b="1" i="1" smtClean="0"/>
              <a:t>vlečící</a:t>
            </a:r>
            <a:endParaRPr lang="cs-CZ" sz="3200" b="1" i="1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78497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163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pečící / pečicí</a:t>
            </a:r>
            <a:endParaRPr lang="cs-CZ"/>
          </a:p>
        </p:txBody>
      </p:sp>
      <p:pic>
        <p:nvPicPr>
          <p:cNvPr id="6" name="Zástupný symbol pro obsah 5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09600" y="2618747"/>
            <a:ext cx="7924800" cy="2077705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3789040"/>
            <a:ext cx="878497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44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mtClean="0"/>
              <a:t>Nerozlišování </a:t>
            </a:r>
            <a:r>
              <a:rPr lang="cs-CZ"/>
              <a:t>adjektiv na </a:t>
            </a:r>
            <a:r>
              <a:rPr lang="cs-CZ" i="1"/>
              <a:t>-icí × -ící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000" smtClean="0"/>
              <a:t>(</a:t>
            </a:r>
            <a:r>
              <a:rPr lang="cs-CZ" sz="3000"/>
              <a:t>a) V označeních role/úřadu/funkce osob se účelová adjektiva nahrazují dějovými: </a:t>
            </a:r>
            <a:r>
              <a:rPr lang="cs-CZ" sz="3000" i="1">
                <a:solidFill>
                  <a:srgbClr val="FF0000"/>
                </a:solidFill>
              </a:rPr>
              <a:t>světící biskup, velící důstojník</a:t>
            </a:r>
            <a:r>
              <a:rPr lang="cs-CZ" sz="3000"/>
              <a:t>. </a:t>
            </a:r>
            <a:endParaRPr lang="cs-CZ" sz="3000" smtClean="0"/>
          </a:p>
          <a:p>
            <a:r>
              <a:rPr lang="cs-CZ" sz="3000" smtClean="0"/>
              <a:t>(</a:t>
            </a:r>
            <a:r>
              <a:rPr lang="cs-CZ" sz="3000"/>
              <a:t>b) </a:t>
            </a:r>
            <a:r>
              <a:rPr lang="cs-CZ" sz="3000" i="1">
                <a:solidFill>
                  <a:srgbClr val="FF0000"/>
                </a:solidFill>
              </a:rPr>
              <a:t>Chladicí věže </a:t>
            </a:r>
            <a:r>
              <a:rPr lang="cs-CZ" sz="3000"/>
              <a:t>a podobná zařízení, pojmenovaná podle účelu, jsou mnohdy ve stálém provozu, takže volba </a:t>
            </a:r>
            <a:r>
              <a:rPr lang="cs-CZ" sz="3000" i="1"/>
              <a:t>-ící </a:t>
            </a:r>
            <a:r>
              <a:rPr lang="cs-CZ" sz="3000"/>
              <a:t>není významově scestná. </a:t>
            </a:r>
            <a:endParaRPr lang="cs-CZ" sz="3000" smtClean="0"/>
          </a:p>
          <a:p>
            <a:r>
              <a:rPr lang="cs-CZ" sz="3000" smtClean="0"/>
              <a:t>(</a:t>
            </a:r>
            <a:r>
              <a:rPr lang="cs-CZ" sz="3000"/>
              <a:t>c) Rozdíl ve výslovnosti</a:t>
            </a:r>
            <a:r>
              <a:rPr lang="cs-CZ" sz="3000" i="1"/>
              <a:t> </a:t>
            </a:r>
            <a:r>
              <a:rPr lang="cs-CZ" sz="3000">
                <a:solidFill>
                  <a:srgbClr val="FF0000"/>
                </a:solidFill>
              </a:rPr>
              <a:t>[i]</a:t>
            </a:r>
            <a:r>
              <a:rPr lang="cs-CZ" sz="3000" i="1">
                <a:solidFill>
                  <a:srgbClr val="FF0000"/>
                </a:solidFill>
              </a:rPr>
              <a:t> × </a:t>
            </a:r>
            <a:r>
              <a:rPr lang="cs-CZ" sz="3000">
                <a:solidFill>
                  <a:srgbClr val="FF0000"/>
                </a:solidFill>
              </a:rPr>
              <a:t>[í]</a:t>
            </a:r>
            <a:r>
              <a:rPr lang="cs-CZ" sz="3000" i="1">
                <a:solidFill>
                  <a:srgbClr val="FF0000"/>
                </a:solidFill>
              </a:rPr>
              <a:t> </a:t>
            </a:r>
            <a:r>
              <a:rPr lang="cs-CZ" sz="3000"/>
              <a:t>nebývá zřetelný. (d) V cizích jazycích mívají oba typy mnohdy jediný ekvivalent: např. </a:t>
            </a:r>
            <a:r>
              <a:rPr lang="cs-CZ" sz="3000" i="1">
                <a:solidFill>
                  <a:srgbClr val="FF0000"/>
                </a:solidFill>
              </a:rPr>
              <a:t>Sleeping Beauty</a:t>
            </a:r>
            <a:r>
              <a:rPr lang="cs-CZ" sz="3000" i="1"/>
              <a:t> </a:t>
            </a:r>
            <a:r>
              <a:rPr lang="cs-CZ" sz="3000"/>
              <a:t>,</a:t>
            </a:r>
            <a:r>
              <a:rPr lang="cs-CZ" sz="3000">
                <a:solidFill>
                  <a:srgbClr val="0070C0"/>
                </a:solidFill>
              </a:rPr>
              <a:t>Spící kráska, Šípková Růženka‘</a:t>
            </a:r>
            <a:r>
              <a:rPr lang="cs-CZ" sz="3000" i="1">
                <a:solidFill>
                  <a:srgbClr val="0070C0"/>
                </a:solidFill>
              </a:rPr>
              <a:t> </a:t>
            </a:r>
            <a:r>
              <a:rPr lang="cs-CZ" sz="3000"/>
              <a:t>i</a:t>
            </a:r>
            <a:r>
              <a:rPr lang="cs-CZ" sz="3000" i="1"/>
              <a:t> </a:t>
            </a:r>
            <a:r>
              <a:rPr lang="cs-CZ" sz="3000" i="1">
                <a:solidFill>
                  <a:srgbClr val="FF0000"/>
                </a:solidFill>
              </a:rPr>
              <a:t>sleeping car/bag/pill </a:t>
            </a:r>
            <a:r>
              <a:rPr lang="cs-CZ" sz="3000">
                <a:solidFill>
                  <a:srgbClr val="0070C0"/>
                </a:solidFill>
              </a:rPr>
              <a:t>,spací pytel/vagon/pilulka‘. </a:t>
            </a:r>
          </a:p>
          <a:p>
            <a:endParaRPr lang="cs-CZ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20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[word="[dmptvz][rř]oucí.*"]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78497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585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[word="[dmptvz]řící.*"]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12968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085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czTenTen12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12968" cy="313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66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i="1" smtClean="0"/>
              <a:t>Motto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i="1" smtClean="0">
                <a:solidFill>
                  <a:srgbClr val="7030A0"/>
                </a:solidFill>
              </a:rPr>
              <a:t>… </a:t>
            </a:r>
            <a:r>
              <a:rPr lang="cs-CZ" b="1" i="1">
                <a:solidFill>
                  <a:srgbClr val="7030A0"/>
                </a:solidFill>
              </a:rPr>
              <a:t>V truchlivšti dlouhé noci  tvé</a:t>
            </a:r>
            <a:endParaRPr lang="cs-CZ" b="1">
              <a:solidFill>
                <a:srgbClr val="7030A0"/>
              </a:solidFill>
            </a:endParaRPr>
          </a:p>
          <a:p>
            <a:r>
              <a:rPr lang="cs-CZ" b="1" i="1">
                <a:solidFill>
                  <a:srgbClr val="7030A0"/>
                </a:solidFill>
              </a:rPr>
              <a:t>v  zemi přibité v té nepřejícné zemi</a:t>
            </a:r>
            <a:endParaRPr lang="cs-CZ" b="1">
              <a:solidFill>
                <a:srgbClr val="7030A0"/>
              </a:solidFill>
            </a:endParaRPr>
          </a:p>
          <a:p>
            <a:r>
              <a:rPr lang="cs-CZ" b="1" i="1">
                <a:solidFill>
                  <a:srgbClr val="7030A0"/>
                </a:solidFill>
              </a:rPr>
              <a:t>sníš kníže rodné řeči žárlivé </a:t>
            </a:r>
            <a:endParaRPr lang="cs-CZ" b="1">
              <a:solidFill>
                <a:srgbClr val="7030A0"/>
              </a:solidFill>
            </a:endParaRPr>
          </a:p>
          <a:p>
            <a:r>
              <a:rPr lang="cs-CZ" b="1" i="1">
                <a:solidFill>
                  <a:srgbClr val="7030A0"/>
                </a:solidFill>
              </a:rPr>
              <a:t>žal &lt;lhoucí&gt; pod růžemi ….</a:t>
            </a:r>
            <a:endParaRPr lang="cs-CZ" b="1">
              <a:solidFill>
                <a:srgbClr val="7030A0"/>
              </a:solidFill>
            </a:endParaRPr>
          </a:p>
          <a:p>
            <a:r>
              <a:rPr lang="cs-CZ" b="1" i="1">
                <a:solidFill>
                  <a:srgbClr val="7030A0"/>
                </a:solidFill>
              </a:rPr>
              <a:t>(František Halas: K. H. M.)</a:t>
            </a:r>
            <a:endParaRPr lang="cs-CZ" b="1">
              <a:solidFill>
                <a:srgbClr val="7030A0"/>
              </a:solidFill>
            </a:endParaRPr>
          </a:p>
          <a:p>
            <a:endParaRPr lang="cs-CZ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50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smtClean="0"/>
              <a:t>-oucí/-ající</a:t>
            </a:r>
            <a:endParaRPr lang="cs-CZ" i="1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948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smtClean="0"/>
              <a:t>-oucí/-ající</a:t>
            </a:r>
            <a:endParaRPr lang="cs-CZ" i="1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379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smtClean="0"/>
              <a:t>-oucí/-ící/-ající</a:t>
            </a:r>
            <a:endParaRPr lang="cs-CZ" i="1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1296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850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/>
              <a:t>-oucí/-ící/-ající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856984" cy="428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585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III. třída / IV. TŘída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2088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030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</a:t>
            </a:r>
            <a:r>
              <a:rPr lang="cs-CZ" smtClean="0"/>
              <a:t>ávěr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smtClean="0"/>
              <a:t>Jak hledat v korpusu doklady (slovesa uzavřených tříd)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smtClean="0"/>
              <a:t>Homonymie a přegenerovávání – problém nejen NLP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smtClean="0"/>
              <a:t>Korpus jako zdroj informací o užití variant  (kontext – frekvence – zdroj)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3200"/>
          </a:p>
        </p:txBody>
      </p:sp>
    </p:spTree>
    <p:extLst>
      <p:ext uri="{BB962C8B-B14F-4D97-AF65-F5344CB8AC3E}">
        <p14:creationId xmlns:p14="http://schemas.microsoft.com/office/powerpoint/2010/main" val="3616941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/>
              <a:t>Literatura 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cs-CZ" sz="1100" smtClean="0"/>
              <a:t>Bauer</a:t>
            </a:r>
            <a:r>
              <a:rPr lang="cs-CZ" sz="1100"/>
              <a:t>, J., Lamprecht, A., Šlosar, D. (1986): </a:t>
            </a:r>
            <a:r>
              <a:rPr lang="cs-CZ" sz="1100" i="1"/>
              <a:t>Historická mluvnice češtiny</a:t>
            </a:r>
            <a:r>
              <a:rPr lang="cs-CZ" sz="1100"/>
              <a:t>. Praha: SPN.</a:t>
            </a:r>
          </a:p>
          <a:p>
            <a:r>
              <a:rPr lang="cs-CZ" sz="1100"/>
              <a:t>Cvrček, V. (2013):  Co je v ČNK nového II. </a:t>
            </a:r>
            <a:r>
              <a:rPr lang="cs-CZ" sz="1100" i="1"/>
              <a:t>KGA 2013</a:t>
            </a:r>
            <a:r>
              <a:rPr lang="cs-CZ" sz="1100"/>
              <a:t>, 07, s. 95–97. </a:t>
            </a:r>
          </a:p>
          <a:p>
            <a:r>
              <a:rPr lang="cs-CZ" sz="1100"/>
              <a:t>Cvrček, V., Vondřička, P. (2012): </a:t>
            </a:r>
            <a:r>
              <a:rPr lang="cs-CZ" sz="1100" i="1"/>
              <a:t>Morfio.</a:t>
            </a:r>
            <a:r>
              <a:rPr lang="cs-CZ" sz="1100"/>
              <a:t> Dostupný z WWW: &lt;</a:t>
            </a:r>
            <a:r>
              <a:rPr lang="cs-CZ" sz="1100" u="sng">
                <a:hlinkClick r:id="rId2"/>
              </a:rPr>
              <a:t>http://morfio.korpus.cz/</a:t>
            </a:r>
            <a:r>
              <a:rPr lang="cs-CZ" sz="1100" u="sng"/>
              <a:t>&gt;</a:t>
            </a:r>
            <a:r>
              <a:rPr lang="cs-CZ" sz="1100"/>
              <a:t>.</a:t>
            </a:r>
          </a:p>
          <a:p>
            <a:r>
              <a:rPr lang="cs-CZ" sz="1100"/>
              <a:t>Dokulil, M. a kol. (1986): </a:t>
            </a:r>
            <a:r>
              <a:rPr lang="cs-CZ" sz="1100" i="1"/>
              <a:t>Mluvnice češtiny 1.</a:t>
            </a:r>
            <a:r>
              <a:rPr lang="cs-CZ" sz="1100"/>
              <a:t> Praha: Academia.</a:t>
            </a:r>
          </a:p>
          <a:p>
            <a:r>
              <a:rPr lang="cs-CZ" sz="1100"/>
              <a:t>Hajič J. (2004): </a:t>
            </a:r>
            <a:r>
              <a:rPr lang="cs-CZ" sz="1100" i="1"/>
              <a:t>Disambiguation of Rich Inflection (Computational Morphology of Czech)</a:t>
            </a:r>
            <a:r>
              <a:rPr lang="cs-CZ" sz="1100"/>
              <a:t>. Praha: Karolinum Charles University Press. </a:t>
            </a:r>
          </a:p>
          <a:p>
            <a:r>
              <a:rPr lang="cs-CZ" sz="1100"/>
              <a:t> </a:t>
            </a:r>
          </a:p>
          <a:p>
            <a:r>
              <a:rPr lang="cs-CZ" sz="1100"/>
              <a:t>Jelínek, T. (2008): Nové značkování v Českém národním korpusu. </a:t>
            </a:r>
            <a:r>
              <a:rPr lang="cs-CZ" sz="1100" i="1"/>
              <a:t>Naše řeč</a:t>
            </a:r>
            <a:r>
              <a:rPr lang="cs-CZ" sz="1100"/>
              <a:t>, 91, 1, 13–20. </a:t>
            </a:r>
          </a:p>
          <a:p>
            <a:r>
              <a:rPr lang="cs-CZ" sz="1100"/>
              <a:t>Komárek, M. a kol. (1987): </a:t>
            </a:r>
            <a:r>
              <a:rPr lang="cs-CZ" sz="1100" i="1"/>
              <a:t>Mluvnice češtiny 2.</a:t>
            </a:r>
            <a:r>
              <a:rPr lang="cs-CZ" sz="1100"/>
              <a:t> Praha: Academia.</a:t>
            </a:r>
          </a:p>
          <a:p>
            <a:r>
              <a:rPr lang="cs-CZ" sz="1100"/>
              <a:t>Osolsobě, K. (1996): </a:t>
            </a:r>
            <a:r>
              <a:rPr lang="cs-CZ" sz="1100" i="1"/>
              <a:t>Algoritmický popis české formální morfologie a strojový slovník češtiny</a:t>
            </a:r>
            <a:r>
              <a:rPr lang="cs-CZ" sz="1100"/>
              <a:t>. Disertační práce. Brno : MU.</a:t>
            </a:r>
          </a:p>
          <a:p>
            <a:r>
              <a:rPr lang="cs-CZ" sz="1100"/>
              <a:t>Osolsobě, K. (2009): Kajícný a nevěřícný – adjektiva na </a:t>
            </a:r>
            <a:r>
              <a:rPr lang="cs-CZ" sz="1100" i="1"/>
              <a:t>-cí/-cný</a:t>
            </a:r>
            <a:r>
              <a:rPr lang="cs-CZ" sz="1100"/>
              <a:t>: slovníky, gramatiky, korpusy. In: Hlaváčková, D. – Horák, A. – Osolsobě, K. – Rychlý, P. (eds.), </a:t>
            </a:r>
            <a:r>
              <a:rPr lang="cs-CZ" sz="1100" i="1"/>
              <a:t>After Half a Century of Slavonic Natural Language Processing</a:t>
            </a:r>
            <a:r>
              <a:rPr lang="cs-CZ" sz="1100"/>
              <a:t>, Brno : Masarykova univerzita, s. 173–183.</a:t>
            </a:r>
          </a:p>
          <a:p>
            <a:r>
              <a:rPr lang="cs-CZ" sz="1100"/>
              <a:t>Osolsobě, K. (2011): </a:t>
            </a:r>
            <a:r>
              <a:rPr lang="cs-CZ" sz="1100" i="1"/>
              <a:t>Morfologie českého slovesa a tvoření deverbativ jako problém strojové analýzy češtiny</a:t>
            </a:r>
            <a:r>
              <a:rPr lang="cs-CZ" sz="1100"/>
              <a:t>. Brno : MU.</a:t>
            </a:r>
          </a:p>
          <a:p>
            <a:r>
              <a:rPr lang="cs-CZ" sz="1100"/>
              <a:t>Osolsobě, K. (2013</a:t>
            </a:r>
            <a:r>
              <a:rPr lang="cs-CZ" sz="1100" i="1"/>
              <a:t>): </a:t>
            </a:r>
            <a:r>
              <a:rPr lang="cs-CZ" sz="1100"/>
              <a:t>Korpusy a internet jako zdroje dat pro výzkum produktivity periferního slovotvorného typu: adjektiva typu hrůzoucí (hrůza) v korpusech a na internetu</a:t>
            </a:r>
            <a:r>
              <a:rPr lang="cs-CZ" sz="1100" i="1"/>
              <a:t>.</a:t>
            </a:r>
            <a:r>
              <a:rPr lang="cs-CZ" sz="1100"/>
              <a:t> </a:t>
            </a:r>
            <a:r>
              <a:rPr lang="cs-CZ" sz="1100" i="1"/>
              <a:t>Gramatika a korpus 2012</a:t>
            </a:r>
            <a:r>
              <a:rPr lang="cs-CZ" sz="1100"/>
              <a:t>. Hradec Králové: Gaudeamus. </a:t>
            </a:r>
          </a:p>
          <a:p>
            <a:r>
              <a:rPr lang="cs-CZ" sz="1100"/>
              <a:t>Osolsobě, K. (2014): Podklady pro úpravy slovníku automatického morfologického analyzátoru. rkp.</a:t>
            </a:r>
          </a:p>
          <a:p>
            <a:r>
              <a:rPr lang="cs-CZ" sz="1100"/>
              <a:t>Petkevič, V. (2006): Reliable Morphological Disambiguation of Czech: Rule-Based Approach is Necessary. In: </a:t>
            </a:r>
            <a:r>
              <a:rPr lang="cs-CZ" sz="1100" i="1"/>
              <a:t>Insight into the Slovak and Czech </a:t>
            </a:r>
            <a:r>
              <a:rPr lang="cs-CZ" sz="1100"/>
              <a:t>Corpus Linguistics (Šimková M. ed.). Bratislava: Veda, 26–44.</a:t>
            </a:r>
          </a:p>
          <a:p>
            <a:r>
              <a:rPr lang="cs-CZ" sz="1100"/>
              <a:t>Rychlý, P. (2010): </a:t>
            </a:r>
            <a:r>
              <a:rPr lang="cs-CZ" sz="1100" i="1"/>
              <a:t>Bonito2 - web-based graphical user interface to the Manatee system. </a:t>
            </a:r>
            <a:endParaRPr lang="cs-CZ" sz="1100"/>
          </a:p>
          <a:p>
            <a:r>
              <a:rPr lang="cs-CZ" sz="1100"/>
              <a:t>Spoustová D., Hajič, J., Votrubec, J., Krbec, P., Květoň, P. (2007): The Best of Two Worlds: Cooperation of Statistical and Rule-Based Taggers for Czech. In: </a:t>
            </a:r>
            <a:r>
              <a:rPr lang="cs-CZ" sz="1100" i="1"/>
              <a:t>Proceedings of the Workshop on Balto-Slavonic Natural Language Processing</a:t>
            </a:r>
            <a:r>
              <a:rPr lang="cs-CZ" sz="1100"/>
              <a:t>. Praha: ACL, 67–74.</a:t>
            </a:r>
          </a:p>
          <a:p>
            <a:r>
              <a:rPr lang="cs-CZ" sz="1100"/>
              <a:t>Šmilauer, V. (1972): </a:t>
            </a:r>
            <a:r>
              <a:rPr lang="cs-CZ" sz="1100" i="1"/>
              <a:t>Nauka o českém</a:t>
            </a:r>
            <a:r>
              <a:rPr lang="cs-CZ" sz="1100"/>
              <a:t> </a:t>
            </a:r>
            <a:r>
              <a:rPr lang="cs-CZ" sz="1100" i="1"/>
              <a:t>jazyku</a:t>
            </a:r>
            <a:r>
              <a:rPr lang="cs-CZ" sz="1100"/>
              <a:t>. Praha: SPN.</a:t>
            </a:r>
          </a:p>
          <a:p>
            <a:r>
              <a:rPr lang="cs-CZ" sz="1100"/>
              <a:t>Kolektiv autorů ÚJČ (1993): </a:t>
            </a:r>
            <a:r>
              <a:rPr lang="cs-CZ" sz="1100" i="1"/>
              <a:t>Pravidla českého pravopisu</a:t>
            </a:r>
            <a:r>
              <a:rPr lang="cs-CZ" sz="1100"/>
              <a:t>. Praha: Academia. </a:t>
            </a:r>
          </a:p>
          <a:p>
            <a:r>
              <a:rPr lang="cs-CZ" sz="1100" b="1"/>
              <a:t>SYN </a:t>
            </a:r>
            <a:r>
              <a:rPr lang="cs-CZ" sz="1100"/>
              <a:t> </a:t>
            </a:r>
            <a:r>
              <a:rPr lang="cs-CZ" sz="1100" i="1"/>
              <a:t>Český národní korpus - SYN.</a:t>
            </a:r>
            <a:r>
              <a:rPr lang="cs-CZ" sz="1100"/>
              <a:t> Ústav Českého národního korpusu FF UK, Praha. Cit. 4. 3. 2014, dostupný z WWW: </a:t>
            </a:r>
            <a:r>
              <a:rPr lang="cs-CZ" sz="1100" u="sng"/>
              <a:t>&lt;http://www.korpus.cz&gt;.</a:t>
            </a:r>
            <a:endParaRPr lang="cs-CZ" sz="1100"/>
          </a:p>
          <a:p>
            <a:r>
              <a:rPr lang="cs-CZ" sz="1100" b="1"/>
              <a:t>czTenTen12 </a:t>
            </a:r>
            <a:r>
              <a:rPr lang="cs-CZ" sz="1100"/>
              <a:t>FI MU – czTenTen12. Centrum zpracování přirozeného jazyka FI MU, Brno. Cit. 4. 13. 2014, dostupný z WWW: &lt;</a:t>
            </a:r>
            <a:r>
              <a:rPr lang="cs-CZ" sz="1100" u="sng">
                <a:hlinkClick r:id="rId3"/>
              </a:rPr>
              <a:t>http://ske.fi.muni.cz/bonito</a:t>
            </a:r>
            <a:r>
              <a:rPr lang="cs-CZ" sz="1100" u="sng"/>
              <a:t>&gt;.</a:t>
            </a:r>
            <a:endParaRPr lang="cs-CZ" sz="1100"/>
          </a:p>
          <a:p>
            <a:r>
              <a:rPr lang="cs-CZ" sz="1100"/>
              <a:t>Internetová jazyková příručka. Dostupná z WWW: &lt;</a:t>
            </a:r>
            <a:r>
              <a:rPr lang="cs-CZ" sz="1100" u="sng">
                <a:hlinkClick r:id="rId4"/>
              </a:rPr>
              <a:t>http://prirucka.ujc.cas.cz/</a:t>
            </a:r>
            <a:r>
              <a:rPr lang="cs-CZ" sz="1100"/>
              <a:t>&gt;</a:t>
            </a:r>
          </a:p>
          <a:p>
            <a:endParaRPr lang="cs-CZ" sz="1100"/>
          </a:p>
        </p:txBody>
      </p:sp>
    </p:spTree>
    <p:extLst>
      <p:ext uri="{BB962C8B-B14F-4D97-AF65-F5344CB8AC3E}">
        <p14:creationId xmlns:p14="http://schemas.microsoft.com/office/powerpoint/2010/main" val="3740765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783450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/>
              <a:t>Konkordance variant adjektiva </a:t>
            </a:r>
            <a:r>
              <a:rPr lang="cs-CZ" sz="2800" i="1"/>
              <a:t>lhoucí/lžoucí</a:t>
            </a:r>
            <a:r>
              <a:rPr lang="cs-CZ" sz="2800"/>
              <a:t> z korpusu </a:t>
            </a:r>
            <a:r>
              <a:rPr lang="cs-CZ" sz="2800" smtClean="0"/>
              <a:t>czTenTen12</a:t>
            </a:r>
            <a:endParaRPr lang="cs-CZ" sz="280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23963" y="1341438"/>
            <a:ext cx="7920037" cy="438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0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/>
              <a:t>Adjektiva na </a:t>
            </a:r>
            <a:r>
              <a:rPr lang="cs-CZ" sz="3600" b="1" i="1"/>
              <a:t>–oucí/-ící</a:t>
            </a:r>
            <a:endParaRPr lang="cs-CZ" sz="3600" b="1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mtClean="0"/>
              <a:t>Paradigmatické tvoření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mtClean="0"/>
              <a:t>Opěrný tvar 3. pl. ind. préz. akt. / přechodník přítomný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mtClean="0"/>
              <a:t>Tvarová varianta/dubleta je předpokladem slovotvorné varianty/dublety</a:t>
            </a:r>
          </a:p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04272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smtClean="0"/>
              <a:t>KDE ?</a:t>
            </a:r>
            <a:endParaRPr lang="cs-CZ" sz="3600" b="1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1296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176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Morfio</a:t>
            </a:r>
            <a:endParaRPr lang="cs-CZ"/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340768"/>
            <a:ext cx="792088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51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V</a:t>
            </a:r>
            <a:r>
              <a:rPr lang="cs-CZ" smtClean="0"/>
              <a:t>ýpis </a:t>
            </a:r>
            <a:r>
              <a:rPr lang="cs-CZ"/>
              <a:t>seznamu vyhledaných </a:t>
            </a:r>
            <a:r>
              <a:rPr lang="cs-CZ" smtClean="0"/>
              <a:t>dvojic</a:t>
            </a:r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11738" y="1484784"/>
            <a:ext cx="3488254" cy="4680520"/>
          </a:xfrm>
          <a:prstGeom prst="rect">
            <a:avLst/>
          </a:prstGeom>
        </p:spPr>
      </p:pic>
      <p:pic>
        <p:nvPicPr>
          <p:cNvPr id="4" name="Obrázek 3"/>
          <p:cNvPicPr/>
          <p:nvPr/>
        </p:nvPicPr>
        <p:blipFill>
          <a:blip r:embed="rId3"/>
          <a:stretch>
            <a:fillRect/>
          </a:stretch>
        </p:blipFill>
        <p:spPr>
          <a:xfrm>
            <a:off x="4644008" y="1844824"/>
            <a:ext cx="3447833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61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smtClean="0"/>
              <a:t>spící</a:t>
            </a:r>
            <a:endParaRPr lang="cs-CZ" i="1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644332"/>
            <a:ext cx="8064896" cy="459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43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smtClean="0"/>
              <a:t>spějící</a:t>
            </a:r>
            <a:endParaRPr lang="cs-CZ" i="1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1412776"/>
            <a:ext cx="770485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471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344</Words>
  <Application>Microsoft Office PowerPoint</Application>
  <PresentationFormat>Předvádění na obrazovce (4:3)</PresentationFormat>
  <Paragraphs>67</Paragraphs>
  <Slides>27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Motiv Office</vt:lpstr>
      <vt:lpstr>Lhoucí nebo lžoucí ?  Slovotvorné dublety procesuálních adjektiv na -oucí/-ící v českých korpusech</vt:lpstr>
      <vt:lpstr>Motto</vt:lpstr>
      <vt:lpstr>Konkordance variant adjektiva lhoucí/lžoucí z korpusu czTenTen12</vt:lpstr>
      <vt:lpstr>Adjektiva na –oucí/-ící</vt:lpstr>
      <vt:lpstr>KDE ?</vt:lpstr>
      <vt:lpstr>Morfio</vt:lpstr>
      <vt:lpstr>Výpis seznamu vyhledaných dvojic</vt:lpstr>
      <vt:lpstr>spící</vt:lpstr>
      <vt:lpstr>spějící</vt:lpstr>
      <vt:lpstr>chybící</vt:lpstr>
      <vt:lpstr>svářející/svářící</vt:lpstr>
      <vt:lpstr>[word=".*[kč]oucí.*"]</vt:lpstr>
      <vt:lpstr>internet</vt:lpstr>
      <vt:lpstr>tečící  vlečící</vt:lpstr>
      <vt:lpstr>pečící / pečicí</vt:lpstr>
      <vt:lpstr>Nerozlišování adjektiv na -icí × -ící</vt:lpstr>
      <vt:lpstr>[word="[dmptvz][rř]oucí.*"]</vt:lpstr>
      <vt:lpstr>[word="[dmptvz]řící.*"]</vt:lpstr>
      <vt:lpstr>czTenTen12</vt:lpstr>
      <vt:lpstr>-oucí/-ající</vt:lpstr>
      <vt:lpstr>-oucí/-ající</vt:lpstr>
      <vt:lpstr>-oucí/-ící/-ající</vt:lpstr>
      <vt:lpstr>-oucí/-ící/-ající</vt:lpstr>
      <vt:lpstr>III. třída / IV. TŘída</vt:lpstr>
      <vt:lpstr>Závěr</vt:lpstr>
      <vt:lpstr>Literatura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Lhoucí nebo lžoucí ?  Slovotvorné dublety procesuálních adjektiv na -oucí/-ící v českých korpusech</dc:title>
  <dc:creator>Dante</dc:creator>
  <cp:lastModifiedBy>Klára Osolsobě</cp:lastModifiedBy>
  <cp:revision>11</cp:revision>
  <dcterms:created xsi:type="dcterms:W3CDTF">2014-03-14T09:10:14Z</dcterms:created>
  <dcterms:modified xsi:type="dcterms:W3CDTF">2019-02-25T15:07:06Z</dcterms:modified>
</cp:coreProperties>
</file>