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257" r:id="rId2"/>
    <p:sldId id="696" r:id="rId3"/>
    <p:sldId id="304" r:id="rId4"/>
    <p:sldId id="692" r:id="rId5"/>
    <p:sldId id="310" r:id="rId6"/>
    <p:sldId id="305" r:id="rId7"/>
    <p:sldId id="306" r:id="rId8"/>
    <p:sldId id="307" r:id="rId9"/>
    <p:sldId id="311" r:id="rId10"/>
    <p:sldId id="355" r:id="rId11"/>
    <p:sldId id="662" r:id="rId12"/>
    <p:sldId id="693" r:id="rId13"/>
    <p:sldId id="666" r:id="rId14"/>
    <p:sldId id="663" r:id="rId15"/>
    <p:sldId id="665" r:id="rId16"/>
    <p:sldId id="664" r:id="rId17"/>
    <p:sldId id="614" r:id="rId18"/>
    <p:sldId id="653" r:id="rId19"/>
    <p:sldId id="651" r:id="rId20"/>
    <p:sldId id="661" r:id="rId21"/>
    <p:sldId id="654" r:id="rId22"/>
    <p:sldId id="652" r:id="rId23"/>
    <p:sldId id="655" r:id="rId24"/>
    <p:sldId id="656" r:id="rId25"/>
    <p:sldId id="657" r:id="rId26"/>
    <p:sldId id="658" r:id="rId27"/>
    <p:sldId id="659" r:id="rId28"/>
    <p:sldId id="660" r:id="rId29"/>
    <p:sldId id="672" r:id="rId30"/>
    <p:sldId id="608" r:id="rId31"/>
    <p:sldId id="609" r:id="rId32"/>
    <p:sldId id="611" r:id="rId33"/>
    <p:sldId id="613" r:id="rId34"/>
    <p:sldId id="673" r:id="rId35"/>
    <p:sldId id="615" r:id="rId36"/>
    <p:sldId id="599" r:id="rId37"/>
    <p:sldId id="603" r:id="rId38"/>
    <p:sldId id="275" r:id="rId39"/>
    <p:sldId id="604" r:id="rId40"/>
    <p:sldId id="580" r:id="rId41"/>
    <p:sldId id="582" r:id="rId42"/>
    <p:sldId id="585" r:id="rId43"/>
    <p:sldId id="588" r:id="rId44"/>
    <p:sldId id="583" r:id="rId45"/>
    <p:sldId id="586" r:id="rId46"/>
    <p:sldId id="587" r:id="rId47"/>
    <p:sldId id="278" r:id="rId48"/>
    <p:sldId id="584" r:id="rId49"/>
    <p:sldId id="591" r:id="rId50"/>
    <p:sldId id="590" r:id="rId51"/>
    <p:sldId id="592" r:id="rId52"/>
    <p:sldId id="579" r:id="rId53"/>
    <p:sldId id="593" r:id="rId54"/>
    <p:sldId id="594" r:id="rId55"/>
    <p:sldId id="598" r:id="rId56"/>
    <p:sldId id="595" r:id="rId57"/>
    <p:sldId id="596" r:id="rId58"/>
    <p:sldId id="597" r:id="rId59"/>
    <p:sldId id="578" r:id="rId60"/>
    <p:sldId id="605" r:id="rId61"/>
    <p:sldId id="581" r:id="rId62"/>
    <p:sldId id="616" r:id="rId63"/>
    <p:sldId id="631" r:id="rId64"/>
    <p:sldId id="618" r:id="rId65"/>
    <p:sldId id="674" r:id="rId66"/>
    <p:sldId id="675" r:id="rId67"/>
    <p:sldId id="634" r:id="rId68"/>
    <p:sldId id="628" r:id="rId69"/>
    <p:sldId id="619" r:id="rId70"/>
    <p:sldId id="629" r:id="rId71"/>
    <p:sldId id="630" r:id="rId72"/>
    <p:sldId id="627" r:id="rId73"/>
    <p:sldId id="620" r:id="rId74"/>
    <p:sldId id="622" r:id="rId75"/>
    <p:sldId id="623" r:id="rId76"/>
    <p:sldId id="621" r:id="rId77"/>
    <p:sldId id="676" r:id="rId78"/>
    <p:sldId id="677" r:id="rId79"/>
    <p:sldId id="637" r:id="rId80"/>
    <p:sldId id="638" r:id="rId81"/>
    <p:sldId id="639" r:id="rId82"/>
    <p:sldId id="640" r:id="rId83"/>
    <p:sldId id="641" r:id="rId84"/>
    <p:sldId id="642" r:id="rId85"/>
    <p:sldId id="643" r:id="rId86"/>
    <p:sldId id="644" r:id="rId87"/>
    <p:sldId id="645" r:id="rId88"/>
    <p:sldId id="678" r:id="rId89"/>
    <p:sldId id="679" r:id="rId90"/>
    <p:sldId id="680" r:id="rId91"/>
    <p:sldId id="649" r:id="rId92"/>
    <p:sldId id="650" r:id="rId93"/>
    <p:sldId id="681" r:id="rId94"/>
    <p:sldId id="682" r:id="rId95"/>
    <p:sldId id="607" r:id="rId96"/>
    <p:sldId id="550" r:id="rId97"/>
    <p:sldId id="551" r:id="rId98"/>
    <p:sldId id="552" r:id="rId99"/>
    <p:sldId id="556" r:id="rId100"/>
    <p:sldId id="558" r:id="rId101"/>
    <p:sldId id="561" r:id="rId102"/>
    <p:sldId id="683" r:id="rId103"/>
    <p:sldId id="528" r:id="rId104"/>
    <p:sldId id="684" r:id="rId105"/>
    <p:sldId id="685" r:id="rId106"/>
    <p:sldId id="686" r:id="rId107"/>
    <p:sldId id="687" r:id="rId108"/>
    <p:sldId id="688" r:id="rId109"/>
    <p:sldId id="689" r:id="rId110"/>
    <p:sldId id="321" r:id="rId111"/>
    <p:sldId id="691" r:id="rId112"/>
    <p:sldId id="326" r:id="rId113"/>
    <p:sldId id="329" r:id="rId114"/>
    <p:sldId id="330" r:id="rId115"/>
    <p:sldId id="328" r:id="rId116"/>
    <p:sldId id="332" r:id="rId117"/>
    <p:sldId id="333" r:id="rId118"/>
    <p:sldId id="334" r:id="rId119"/>
    <p:sldId id="336" r:id="rId120"/>
    <p:sldId id="341" r:id="rId121"/>
    <p:sldId id="337" r:id="rId122"/>
    <p:sldId id="338" r:id="rId123"/>
    <p:sldId id="339" r:id="rId124"/>
    <p:sldId id="667" r:id="rId125"/>
    <p:sldId id="669" r:id="rId126"/>
    <p:sldId id="670" r:id="rId127"/>
    <p:sldId id="671" r:id="rId128"/>
    <p:sldId id="430" r:id="rId129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B3B"/>
    <a:srgbClr val="9200E8"/>
    <a:srgbClr val="00E9A5"/>
    <a:srgbClr val="FFCF3F"/>
    <a:srgbClr val="FF5B3A"/>
    <a:srgbClr val="DADADA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5" autoAdjust="0"/>
    <p:restoredTop sz="89158"/>
  </p:normalViewPr>
  <p:slideViewPr>
    <p:cSldViewPr snapToGrid="0">
      <p:cViewPr>
        <p:scale>
          <a:sx n="76" d="100"/>
          <a:sy n="76" d="100"/>
        </p:scale>
        <p:origin x="1320" y="6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145AB-823D-8141-B2A6-899415C32601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40727-953E-8E46-A78A-7ED4CFEA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44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98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8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03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8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4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58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40727-953E-8E46-A78A-7ED4CFEA46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lide">
    <p:bg>
      <p:bgPr>
        <a:solidFill>
          <a:srgbClr val="FF5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7576" y="1822649"/>
            <a:ext cx="5075237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600"/>
              </a:spcBef>
              <a:buNone/>
              <a:defRPr sz="240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Šestá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3" y="770939"/>
            <a:ext cx="4711700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3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7576" y="1822649"/>
            <a:ext cx="5075237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600"/>
              </a:spcBef>
              <a:buNone/>
              <a:defRPr sz="240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Šestá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3" y="770939"/>
            <a:ext cx="4711700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  <p:sp>
        <p:nvSpPr>
          <p:cNvPr id="10" name="Freeform 9"/>
          <p:cNvSpPr/>
          <p:nvPr userDrawn="1"/>
        </p:nvSpPr>
        <p:spPr>
          <a:xfrm>
            <a:off x="10354352" y="291050"/>
            <a:ext cx="1543168" cy="414000"/>
          </a:xfrm>
          <a:custGeom>
            <a:avLst/>
            <a:gdLst>
              <a:gd name="connsiteX0" fmla="*/ 0 w 1543168"/>
              <a:gd name="connsiteY0" fmla="*/ 0 h 414000"/>
              <a:gd name="connsiteX1" fmla="*/ 21600 w 1543168"/>
              <a:gd name="connsiteY1" fmla="*/ 0 h 414000"/>
              <a:gd name="connsiteX2" fmla="*/ 1543168 w 1543168"/>
              <a:gd name="connsiteY2" fmla="*/ 0 h 414000"/>
              <a:gd name="connsiteX3" fmla="*/ 1543168 w 1543168"/>
              <a:gd name="connsiteY3" fmla="*/ 265424 h 414000"/>
              <a:gd name="connsiteX4" fmla="*/ 21600 w 1543168"/>
              <a:gd name="connsiteY4" fmla="*/ 265424 h 414000"/>
              <a:gd name="connsiteX5" fmla="*/ 21600 w 1543168"/>
              <a:gd name="connsiteY5" fmla="*/ 414000 h 414000"/>
              <a:gd name="connsiteX6" fmla="*/ 0 w 1543168"/>
              <a:gd name="connsiteY6" fmla="*/ 414000 h 414000"/>
              <a:gd name="connsiteX7" fmla="*/ 0 w 1543168"/>
              <a:gd name="connsiteY7" fmla="*/ 265424 h 4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168" h="414000"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354352" y="295415"/>
            <a:ext cx="1543168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Obsahová agentura</a:t>
            </a:r>
          </a:p>
        </p:txBody>
      </p:sp>
    </p:spTree>
    <p:extLst>
      <p:ext uri="{BB962C8B-B14F-4D97-AF65-F5344CB8AC3E}">
        <p14:creationId xmlns:p14="http://schemas.microsoft.com/office/powerpoint/2010/main" val="96247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2" y="770939"/>
            <a:ext cx="10624457" cy="558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417173" y="1536700"/>
            <a:ext cx="5075237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-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Šestá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id-ID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sz="2400" dirty="0">
                <a:latin typeface="AvenirNext LT Pro Regular" panose="020B0503020202020204" pitchFamily="34" charset="0"/>
              </a:rPr>
              <a:t>- Sedmá odrážka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8363" y="1536700"/>
            <a:ext cx="5075237" cy="4686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In a </a:t>
            </a:r>
            <a:r>
              <a:rPr lang="en-US" dirty="0" err="1"/>
              <a:t>massa</a:t>
            </a:r>
            <a:r>
              <a:rPr lang="en-US" dirty="0"/>
              <a:t> quam. Nam </a:t>
            </a:r>
            <a:r>
              <a:rPr lang="en-US" dirty="0" err="1"/>
              <a:t>rutrum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in</a:t>
            </a:r>
          </a:p>
          <a:p>
            <a:pPr lvl="0"/>
            <a:r>
              <a:rPr lang="en-US" dirty="0" err="1"/>
              <a:t>molestie</a:t>
            </a:r>
            <a:r>
              <a:rPr lang="en-US" dirty="0"/>
              <a:t> lacus ipsum </a:t>
            </a:r>
            <a:r>
              <a:rPr lang="en-US" dirty="0" err="1"/>
              <a:t>eget</a:t>
            </a:r>
            <a:r>
              <a:rPr lang="en-US" dirty="0"/>
              <a:t> mi.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in.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malesuada</a:t>
            </a:r>
            <a:endParaRPr lang="en-US" dirty="0"/>
          </a:p>
          <a:p>
            <a:pPr lvl="0"/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in</a:t>
            </a:r>
          </a:p>
          <a:p>
            <a:pPr lvl="0"/>
            <a:r>
              <a:rPr lang="en-US" dirty="0"/>
              <a:t>libero. </a:t>
            </a:r>
            <a:r>
              <a:rPr lang="en-US" dirty="0" err="1"/>
              <a:t>Vestibulum</a:t>
            </a:r>
            <a:r>
              <a:rPr lang="en-US" dirty="0"/>
              <a:t> a </a:t>
            </a:r>
            <a:r>
              <a:rPr lang="en-US" dirty="0" err="1"/>
              <a:t>purus</a:t>
            </a:r>
            <a:endParaRPr lang="en-US" dirty="0"/>
          </a:p>
          <a:p>
            <a:pPr lvl="0"/>
            <a:r>
              <a:rPr lang="en-US" dirty="0" err="1"/>
              <a:t>turpis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00925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371771" y="0"/>
            <a:ext cx="5820229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3" y="770939"/>
            <a:ext cx="4711700" cy="558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8363" y="1536700"/>
            <a:ext cx="5075237" cy="4686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In a </a:t>
            </a:r>
            <a:r>
              <a:rPr lang="en-US" dirty="0" err="1"/>
              <a:t>massa</a:t>
            </a:r>
            <a:r>
              <a:rPr lang="en-US" dirty="0"/>
              <a:t> quam. Nam </a:t>
            </a:r>
            <a:r>
              <a:rPr lang="en-US" dirty="0" err="1"/>
              <a:t>rutrum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in</a:t>
            </a:r>
          </a:p>
          <a:p>
            <a:pPr lvl="0"/>
            <a:r>
              <a:rPr lang="en-US" dirty="0" err="1"/>
              <a:t>molestie</a:t>
            </a:r>
            <a:r>
              <a:rPr lang="en-US" dirty="0"/>
              <a:t> lacus ipsum </a:t>
            </a:r>
            <a:r>
              <a:rPr lang="en-US" dirty="0" err="1"/>
              <a:t>eget</a:t>
            </a:r>
            <a:r>
              <a:rPr lang="en-US" dirty="0"/>
              <a:t> mi.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in.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malesuada</a:t>
            </a:r>
            <a:endParaRPr lang="en-US" dirty="0"/>
          </a:p>
          <a:p>
            <a:pPr lvl="0"/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in</a:t>
            </a:r>
          </a:p>
          <a:p>
            <a:pPr lvl="0"/>
            <a:r>
              <a:rPr lang="en-US" dirty="0"/>
              <a:t>libero. </a:t>
            </a:r>
            <a:r>
              <a:rPr lang="en-US" dirty="0" err="1"/>
              <a:t>Vestibulum</a:t>
            </a:r>
            <a:r>
              <a:rPr lang="en-US" dirty="0"/>
              <a:t> a </a:t>
            </a:r>
            <a:r>
              <a:rPr lang="en-US" dirty="0" err="1"/>
              <a:t>purus</a:t>
            </a:r>
            <a:endParaRPr lang="en-US" dirty="0"/>
          </a:p>
          <a:p>
            <a:pPr lvl="0"/>
            <a:r>
              <a:rPr lang="en-US" dirty="0" err="1"/>
              <a:t>turpis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62964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70400" y="0"/>
            <a:ext cx="77216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2213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70400" y="0"/>
            <a:ext cx="77216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Freeform 5"/>
          <p:cNvSpPr>
            <a:spLocks/>
          </p:cNvSpPr>
          <p:nvPr userDrawn="1"/>
        </p:nvSpPr>
        <p:spPr bwMode="auto">
          <a:xfrm>
            <a:off x="5295899" y="1267604"/>
            <a:ext cx="6048341" cy="3456796"/>
          </a:xfrm>
          <a:custGeom>
            <a:avLst/>
            <a:gdLst>
              <a:gd name="T0" fmla="*/ 4170 w 4313"/>
              <a:gd name="T1" fmla="*/ 1344 h 2465"/>
              <a:gd name="T2" fmla="*/ 3989 w 4313"/>
              <a:gd name="T3" fmla="*/ 1155 h 2465"/>
              <a:gd name="T4" fmla="*/ 3716 w 4313"/>
              <a:gd name="T5" fmla="*/ 1123 h 2465"/>
              <a:gd name="T6" fmla="*/ 3517 w 4313"/>
              <a:gd name="T7" fmla="*/ 892 h 2465"/>
              <a:gd name="T8" fmla="*/ 3617 w 4313"/>
              <a:gd name="T9" fmla="*/ 740 h 2465"/>
              <a:gd name="T10" fmla="*/ 3513 w 4313"/>
              <a:gd name="T11" fmla="*/ 792 h 2465"/>
              <a:gd name="T12" fmla="*/ 3201 w 4313"/>
              <a:gd name="T13" fmla="*/ 643 h 2465"/>
              <a:gd name="T14" fmla="*/ 3048 w 4313"/>
              <a:gd name="T15" fmla="*/ 725 h 2465"/>
              <a:gd name="T16" fmla="*/ 3061 w 4313"/>
              <a:gd name="T17" fmla="*/ 829 h 2465"/>
              <a:gd name="T18" fmla="*/ 2611 w 4313"/>
              <a:gd name="T19" fmla="*/ 641 h 2465"/>
              <a:gd name="T20" fmla="*/ 2709 w 4313"/>
              <a:gd name="T21" fmla="*/ 410 h 2465"/>
              <a:gd name="T22" fmla="*/ 2361 w 4313"/>
              <a:gd name="T23" fmla="*/ 321 h 2465"/>
              <a:gd name="T24" fmla="*/ 2095 w 4313"/>
              <a:gd name="T25" fmla="*/ 220 h 2465"/>
              <a:gd name="T26" fmla="*/ 2043 w 4313"/>
              <a:gd name="T27" fmla="*/ 58 h 2465"/>
              <a:gd name="T28" fmla="*/ 1836 w 4313"/>
              <a:gd name="T29" fmla="*/ 199 h 2465"/>
              <a:gd name="T30" fmla="*/ 1697 w 4313"/>
              <a:gd name="T31" fmla="*/ 246 h 2465"/>
              <a:gd name="T32" fmla="*/ 1630 w 4313"/>
              <a:gd name="T33" fmla="*/ 85 h 2465"/>
              <a:gd name="T34" fmla="*/ 1401 w 4313"/>
              <a:gd name="T35" fmla="*/ 0 h 2465"/>
              <a:gd name="T36" fmla="*/ 1478 w 4313"/>
              <a:gd name="T37" fmla="*/ 157 h 2465"/>
              <a:gd name="T38" fmla="*/ 1185 w 4313"/>
              <a:gd name="T39" fmla="*/ 341 h 2465"/>
              <a:gd name="T40" fmla="*/ 737 w 4313"/>
              <a:gd name="T41" fmla="*/ 564 h 2465"/>
              <a:gd name="T42" fmla="*/ 598 w 4313"/>
              <a:gd name="T43" fmla="*/ 671 h 2465"/>
              <a:gd name="T44" fmla="*/ 148 w 4313"/>
              <a:gd name="T45" fmla="*/ 786 h 2465"/>
              <a:gd name="T46" fmla="*/ 0 w 4313"/>
              <a:gd name="T47" fmla="*/ 740 h 2465"/>
              <a:gd name="T48" fmla="*/ 289 w 4313"/>
              <a:gd name="T49" fmla="*/ 1159 h 2465"/>
              <a:gd name="T50" fmla="*/ 196 w 4313"/>
              <a:gd name="T51" fmla="*/ 1341 h 2465"/>
              <a:gd name="T52" fmla="*/ 356 w 4313"/>
              <a:gd name="T53" fmla="*/ 1627 h 2465"/>
              <a:gd name="T54" fmla="*/ 548 w 4313"/>
              <a:gd name="T55" fmla="*/ 1728 h 2465"/>
              <a:gd name="T56" fmla="*/ 1283 w 4313"/>
              <a:gd name="T57" fmla="*/ 2465 h 2465"/>
              <a:gd name="T58" fmla="*/ 1842 w 4313"/>
              <a:gd name="T59" fmla="*/ 2286 h 2465"/>
              <a:gd name="T60" fmla="*/ 1957 w 4313"/>
              <a:gd name="T61" fmla="*/ 2052 h 2465"/>
              <a:gd name="T62" fmla="*/ 2234 w 4313"/>
              <a:gd name="T63" fmla="*/ 2111 h 2465"/>
              <a:gd name="T64" fmla="*/ 2422 w 4313"/>
              <a:gd name="T65" fmla="*/ 2207 h 2465"/>
              <a:gd name="T66" fmla="*/ 3064 w 4313"/>
              <a:gd name="T67" fmla="*/ 2321 h 2465"/>
              <a:gd name="T68" fmla="*/ 3123 w 4313"/>
              <a:gd name="T69" fmla="*/ 2420 h 2465"/>
              <a:gd name="T70" fmla="*/ 3271 w 4313"/>
              <a:gd name="T71" fmla="*/ 2182 h 2465"/>
              <a:gd name="T72" fmla="*/ 3508 w 4313"/>
              <a:gd name="T73" fmla="*/ 2241 h 2465"/>
              <a:gd name="T74" fmla="*/ 4313 w 4313"/>
              <a:gd name="T75" fmla="*/ 1580 h 2465"/>
              <a:gd name="T76" fmla="*/ 4212 w 4313"/>
              <a:gd name="T77" fmla="*/ 1385 h 2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13" h="2465">
                <a:moveTo>
                  <a:pt x="4212" y="1385"/>
                </a:moveTo>
                <a:lnTo>
                  <a:pt x="4170" y="1344"/>
                </a:lnTo>
                <a:lnTo>
                  <a:pt x="4170" y="1155"/>
                </a:lnTo>
                <a:lnTo>
                  <a:pt x="3989" y="1155"/>
                </a:lnTo>
                <a:lnTo>
                  <a:pt x="3837" y="1002"/>
                </a:lnTo>
                <a:lnTo>
                  <a:pt x="3716" y="1123"/>
                </a:lnTo>
                <a:lnTo>
                  <a:pt x="3517" y="924"/>
                </a:lnTo>
                <a:lnTo>
                  <a:pt x="3517" y="892"/>
                </a:lnTo>
                <a:lnTo>
                  <a:pt x="3617" y="892"/>
                </a:lnTo>
                <a:lnTo>
                  <a:pt x="3617" y="740"/>
                </a:lnTo>
                <a:lnTo>
                  <a:pt x="3565" y="740"/>
                </a:lnTo>
                <a:lnTo>
                  <a:pt x="3513" y="792"/>
                </a:lnTo>
                <a:lnTo>
                  <a:pt x="3350" y="792"/>
                </a:lnTo>
                <a:lnTo>
                  <a:pt x="3201" y="643"/>
                </a:lnTo>
                <a:lnTo>
                  <a:pt x="3048" y="643"/>
                </a:lnTo>
                <a:lnTo>
                  <a:pt x="3048" y="725"/>
                </a:lnTo>
                <a:lnTo>
                  <a:pt x="3150" y="829"/>
                </a:lnTo>
                <a:lnTo>
                  <a:pt x="3061" y="829"/>
                </a:lnTo>
                <a:lnTo>
                  <a:pt x="2930" y="960"/>
                </a:lnTo>
                <a:lnTo>
                  <a:pt x="2611" y="641"/>
                </a:lnTo>
                <a:lnTo>
                  <a:pt x="2776" y="477"/>
                </a:lnTo>
                <a:lnTo>
                  <a:pt x="2709" y="410"/>
                </a:lnTo>
                <a:lnTo>
                  <a:pt x="2449" y="410"/>
                </a:lnTo>
                <a:lnTo>
                  <a:pt x="2361" y="321"/>
                </a:lnTo>
                <a:lnTo>
                  <a:pt x="2095" y="321"/>
                </a:lnTo>
                <a:lnTo>
                  <a:pt x="2095" y="220"/>
                </a:lnTo>
                <a:lnTo>
                  <a:pt x="2043" y="167"/>
                </a:lnTo>
                <a:lnTo>
                  <a:pt x="2043" y="58"/>
                </a:lnTo>
                <a:lnTo>
                  <a:pt x="1836" y="58"/>
                </a:lnTo>
                <a:lnTo>
                  <a:pt x="1836" y="199"/>
                </a:lnTo>
                <a:lnTo>
                  <a:pt x="1745" y="199"/>
                </a:lnTo>
                <a:lnTo>
                  <a:pt x="1697" y="246"/>
                </a:lnTo>
                <a:lnTo>
                  <a:pt x="1630" y="246"/>
                </a:lnTo>
                <a:lnTo>
                  <a:pt x="1630" y="85"/>
                </a:lnTo>
                <a:lnTo>
                  <a:pt x="1546" y="0"/>
                </a:lnTo>
                <a:lnTo>
                  <a:pt x="1401" y="0"/>
                </a:lnTo>
                <a:lnTo>
                  <a:pt x="1401" y="79"/>
                </a:lnTo>
                <a:lnTo>
                  <a:pt x="1478" y="157"/>
                </a:lnTo>
                <a:lnTo>
                  <a:pt x="1369" y="157"/>
                </a:lnTo>
                <a:lnTo>
                  <a:pt x="1185" y="341"/>
                </a:lnTo>
                <a:lnTo>
                  <a:pt x="961" y="341"/>
                </a:lnTo>
                <a:lnTo>
                  <a:pt x="737" y="564"/>
                </a:lnTo>
                <a:lnTo>
                  <a:pt x="598" y="564"/>
                </a:lnTo>
                <a:lnTo>
                  <a:pt x="598" y="671"/>
                </a:lnTo>
                <a:lnTo>
                  <a:pt x="263" y="671"/>
                </a:lnTo>
                <a:lnTo>
                  <a:pt x="148" y="786"/>
                </a:lnTo>
                <a:lnTo>
                  <a:pt x="148" y="889"/>
                </a:lnTo>
                <a:lnTo>
                  <a:pt x="0" y="740"/>
                </a:lnTo>
                <a:lnTo>
                  <a:pt x="0" y="870"/>
                </a:lnTo>
                <a:lnTo>
                  <a:pt x="289" y="1159"/>
                </a:lnTo>
                <a:lnTo>
                  <a:pt x="196" y="1252"/>
                </a:lnTo>
                <a:lnTo>
                  <a:pt x="196" y="1341"/>
                </a:lnTo>
                <a:lnTo>
                  <a:pt x="356" y="1500"/>
                </a:lnTo>
                <a:lnTo>
                  <a:pt x="356" y="1627"/>
                </a:lnTo>
                <a:lnTo>
                  <a:pt x="457" y="1728"/>
                </a:lnTo>
                <a:lnTo>
                  <a:pt x="548" y="1728"/>
                </a:lnTo>
                <a:lnTo>
                  <a:pt x="903" y="2084"/>
                </a:lnTo>
                <a:lnTo>
                  <a:pt x="1283" y="2465"/>
                </a:lnTo>
                <a:lnTo>
                  <a:pt x="1664" y="2465"/>
                </a:lnTo>
                <a:lnTo>
                  <a:pt x="1842" y="2286"/>
                </a:lnTo>
                <a:lnTo>
                  <a:pt x="1842" y="2052"/>
                </a:lnTo>
                <a:lnTo>
                  <a:pt x="1957" y="2052"/>
                </a:lnTo>
                <a:lnTo>
                  <a:pt x="1957" y="2111"/>
                </a:lnTo>
                <a:lnTo>
                  <a:pt x="2234" y="2111"/>
                </a:lnTo>
                <a:lnTo>
                  <a:pt x="2329" y="2207"/>
                </a:lnTo>
                <a:lnTo>
                  <a:pt x="2422" y="2207"/>
                </a:lnTo>
                <a:lnTo>
                  <a:pt x="2536" y="2321"/>
                </a:lnTo>
                <a:lnTo>
                  <a:pt x="3064" y="2321"/>
                </a:lnTo>
                <a:lnTo>
                  <a:pt x="3064" y="2420"/>
                </a:lnTo>
                <a:lnTo>
                  <a:pt x="3123" y="2420"/>
                </a:lnTo>
                <a:lnTo>
                  <a:pt x="3123" y="2331"/>
                </a:lnTo>
                <a:lnTo>
                  <a:pt x="3271" y="2182"/>
                </a:lnTo>
                <a:lnTo>
                  <a:pt x="3330" y="2241"/>
                </a:lnTo>
                <a:lnTo>
                  <a:pt x="3508" y="2241"/>
                </a:lnTo>
                <a:lnTo>
                  <a:pt x="4168" y="1580"/>
                </a:lnTo>
                <a:lnTo>
                  <a:pt x="4313" y="1580"/>
                </a:lnTo>
                <a:lnTo>
                  <a:pt x="4313" y="1385"/>
                </a:lnTo>
                <a:lnTo>
                  <a:pt x="4212" y="13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1273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3071830" y="1251570"/>
            <a:ext cx="6048341" cy="3456796"/>
          </a:xfrm>
          <a:custGeom>
            <a:avLst/>
            <a:gdLst>
              <a:gd name="T0" fmla="*/ 4170 w 4313"/>
              <a:gd name="T1" fmla="*/ 1344 h 2465"/>
              <a:gd name="T2" fmla="*/ 3989 w 4313"/>
              <a:gd name="T3" fmla="*/ 1155 h 2465"/>
              <a:gd name="T4" fmla="*/ 3716 w 4313"/>
              <a:gd name="T5" fmla="*/ 1123 h 2465"/>
              <a:gd name="T6" fmla="*/ 3517 w 4313"/>
              <a:gd name="T7" fmla="*/ 892 h 2465"/>
              <a:gd name="T8" fmla="*/ 3617 w 4313"/>
              <a:gd name="T9" fmla="*/ 740 h 2465"/>
              <a:gd name="T10" fmla="*/ 3513 w 4313"/>
              <a:gd name="T11" fmla="*/ 792 h 2465"/>
              <a:gd name="T12" fmla="*/ 3201 w 4313"/>
              <a:gd name="T13" fmla="*/ 643 h 2465"/>
              <a:gd name="T14" fmla="*/ 3048 w 4313"/>
              <a:gd name="T15" fmla="*/ 725 h 2465"/>
              <a:gd name="T16" fmla="*/ 3061 w 4313"/>
              <a:gd name="T17" fmla="*/ 829 h 2465"/>
              <a:gd name="T18" fmla="*/ 2611 w 4313"/>
              <a:gd name="T19" fmla="*/ 641 h 2465"/>
              <a:gd name="T20" fmla="*/ 2709 w 4313"/>
              <a:gd name="T21" fmla="*/ 410 h 2465"/>
              <a:gd name="T22" fmla="*/ 2361 w 4313"/>
              <a:gd name="T23" fmla="*/ 321 h 2465"/>
              <a:gd name="T24" fmla="*/ 2095 w 4313"/>
              <a:gd name="T25" fmla="*/ 220 h 2465"/>
              <a:gd name="T26" fmla="*/ 2043 w 4313"/>
              <a:gd name="T27" fmla="*/ 58 h 2465"/>
              <a:gd name="T28" fmla="*/ 1836 w 4313"/>
              <a:gd name="T29" fmla="*/ 199 h 2465"/>
              <a:gd name="T30" fmla="*/ 1697 w 4313"/>
              <a:gd name="T31" fmla="*/ 246 h 2465"/>
              <a:gd name="T32" fmla="*/ 1630 w 4313"/>
              <a:gd name="T33" fmla="*/ 85 h 2465"/>
              <a:gd name="T34" fmla="*/ 1401 w 4313"/>
              <a:gd name="T35" fmla="*/ 0 h 2465"/>
              <a:gd name="T36" fmla="*/ 1478 w 4313"/>
              <a:gd name="T37" fmla="*/ 157 h 2465"/>
              <a:gd name="T38" fmla="*/ 1185 w 4313"/>
              <a:gd name="T39" fmla="*/ 341 h 2465"/>
              <a:gd name="T40" fmla="*/ 737 w 4313"/>
              <a:gd name="T41" fmla="*/ 564 h 2465"/>
              <a:gd name="T42" fmla="*/ 598 w 4313"/>
              <a:gd name="T43" fmla="*/ 671 h 2465"/>
              <a:gd name="T44" fmla="*/ 148 w 4313"/>
              <a:gd name="T45" fmla="*/ 786 h 2465"/>
              <a:gd name="T46" fmla="*/ 0 w 4313"/>
              <a:gd name="T47" fmla="*/ 740 h 2465"/>
              <a:gd name="T48" fmla="*/ 289 w 4313"/>
              <a:gd name="T49" fmla="*/ 1159 h 2465"/>
              <a:gd name="T50" fmla="*/ 196 w 4313"/>
              <a:gd name="T51" fmla="*/ 1341 h 2465"/>
              <a:gd name="T52" fmla="*/ 356 w 4313"/>
              <a:gd name="T53" fmla="*/ 1627 h 2465"/>
              <a:gd name="T54" fmla="*/ 548 w 4313"/>
              <a:gd name="T55" fmla="*/ 1728 h 2465"/>
              <a:gd name="T56" fmla="*/ 1283 w 4313"/>
              <a:gd name="T57" fmla="*/ 2465 h 2465"/>
              <a:gd name="T58" fmla="*/ 1842 w 4313"/>
              <a:gd name="T59" fmla="*/ 2286 h 2465"/>
              <a:gd name="T60" fmla="*/ 1957 w 4313"/>
              <a:gd name="T61" fmla="*/ 2052 h 2465"/>
              <a:gd name="T62" fmla="*/ 2234 w 4313"/>
              <a:gd name="T63" fmla="*/ 2111 h 2465"/>
              <a:gd name="T64" fmla="*/ 2422 w 4313"/>
              <a:gd name="T65" fmla="*/ 2207 h 2465"/>
              <a:gd name="T66" fmla="*/ 3064 w 4313"/>
              <a:gd name="T67" fmla="*/ 2321 h 2465"/>
              <a:gd name="T68" fmla="*/ 3123 w 4313"/>
              <a:gd name="T69" fmla="*/ 2420 h 2465"/>
              <a:gd name="T70" fmla="*/ 3271 w 4313"/>
              <a:gd name="T71" fmla="*/ 2182 h 2465"/>
              <a:gd name="T72" fmla="*/ 3508 w 4313"/>
              <a:gd name="T73" fmla="*/ 2241 h 2465"/>
              <a:gd name="T74" fmla="*/ 4313 w 4313"/>
              <a:gd name="T75" fmla="*/ 1580 h 2465"/>
              <a:gd name="T76" fmla="*/ 4212 w 4313"/>
              <a:gd name="T77" fmla="*/ 1385 h 2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13" h="2465">
                <a:moveTo>
                  <a:pt x="4212" y="1385"/>
                </a:moveTo>
                <a:lnTo>
                  <a:pt x="4170" y="1344"/>
                </a:lnTo>
                <a:lnTo>
                  <a:pt x="4170" y="1155"/>
                </a:lnTo>
                <a:lnTo>
                  <a:pt x="3989" y="1155"/>
                </a:lnTo>
                <a:lnTo>
                  <a:pt x="3837" y="1002"/>
                </a:lnTo>
                <a:lnTo>
                  <a:pt x="3716" y="1123"/>
                </a:lnTo>
                <a:lnTo>
                  <a:pt x="3517" y="924"/>
                </a:lnTo>
                <a:lnTo>
                  <a:pt x="3517" y="892"/>
                </a:lnTo>
                <a:lnTo>
                  <a:pt x="3617" y="892"/>
                </a:lnTo>
                <a:lnTo>
                  <a:pt x="3617" y="740"/>
                </a:lnTo>
                <a:lnTo>
                  <a:pt x="3565" y="740"/>
                </a:lnTo>
                <a:lnTo>
                  <a:pt x="3513" y="792"/>
                </a:lnTo>
                <a:lnTo>
                  <a:pt x="3350" y="792"/>
                </a:lnTo>
                <a:lnTo>
                  <a:pt x="3201" y="643"/>
                </a:lnTo>
                <a:lnTo>
                  <a:pt x="3048" y="643"/>
                </a:lnTo>
                <a:lnTo>
                  <a:pt x="3048" y="725"/>
                </a:lnTo>
                <a:lnTo>
                  <a:pt x="3150" y="829"/>
                </a:lnTo>
                <a:lnTo>
                  <a:pt x="3061" y="829"/>
                </a:lnTo>
                <a:lnTo>
                  <a:pt x="2930" y="960"/>
                </a:lnTo>
                <a:lnTo>
                  <a:pt x="2611" y="641"/>
                </a:lnTo>
                <a:lnTo>
                  <a:pt x="2776" y="477"/>
                </a:lnTo>
                <a:lnTo>
                  <a:pt x="2709" y="410"/>
                </a:lnTo>
                <a:lnTo>
                  <a:pt x="2449" y="410"/>
                </a:lnTo>
                <a:lnTo>
                  <a:pt x="2361" y="321"/>
                </a:lnTo>
                <a:lnTo>
                  <a:pt x="2095" y="321"/>
                </a:lnTo>
                <a:lnTo>
                  <a:pt x="2095" y="220"/>
                </a:lnTo>
                <a:lnTo>
                  <a:pt x="2043" y="167"/>
                </a:lnTo>
                <a:lnTo>
                  <a:pt x="2043" y="58"/>
                </a:lnTo>
                <a:lnTo>
                  <a:pt x="1836" y="58"/>
                </a:lnTo>
                <a:lnTo>
                  <a:pt x="1836" y="199"/>
                </a:lnTo>
                <a:lnTo>
                  <a:pt x="1745" y="199"/>
                </a:lnTo>
                <a:lnTo>
                  <a:pt x="1697" y="246"/>
                </a:lnTo>
                <a:lnTo>
                  <a:pt x="1630" y="246"/>
                </a:lnTo>
                <a:lnTo>
                  <a:pt x="1630" y="85"/>
                </a:lnTo>
                <a:lnTo>
                  <a:pt x="1546" y="0"/>
                </a:lnTo>
                <a:lnTo>
                  <a:pt x="1401" y="0"/>
                </a:lnTo>
                <a:lnTo>
                  <a:pt x="1401" y="79"/>
                </a:lnTo>
                <a:lnTo>
                  <a:pt x="1478" y="157"/>
                </a:lnTo>
                <a:lnTo>
                  <a:pt x="1369" y="157"/>
                </a:lnTo>
                <a:lnTo>
                  <a:pt x="1185" y="341"/>
                </a:lnTo>
                <a:lnTo>
                  <a:pt x="961" y="341"/>
                </a:lnTo>
                <a:lnTo>
                  <a:pt x="737" y="564"/>
                </a:lnTo>
                <a:lnTo>
                  <a:pt x="598" y="564"/>
                </a:lnTo>
                <a:lnTo>
                  <a:pt x="598" y="671"/>
                </a:lnTo>
                <a:lnTo>
                  <a:pt x="263" y="671"/>
                </a:lnTo>
                <a:lnTo>
                  <a:pt x="148" y="786"/>
                </a:lnTo>
                <a:lnTo>
                  <a:pt x="148" y="889"/>
                </a:lnTo>
                <a:lnTo>
                  <a:pt x="0" y="740"/>
                </a:lnTo>
                <a:lnTo>
                  <a:pt x="0" y="870"/>
                </a:lnTo>
                <a:lnTo>
                  <a:pt x="289" y="1159"/>
                </a:lnTo>
                <a:lnTo>
                  <a:pt x="196" y="1252"/>
                </a:lnTo>
                <a:lnTo>
                  <a:pt x="196" y="1341"/>
                </a:lnTo>
                <a:lnTo>
                  <a:pt x="356" y="1500"/>
                </a:lnTo>
                <a:lnTo>
                  <a:pt x="356" y="1627"/>
                </a:lnTo>
                <a:lnTo>
                  <a:pt x="457" y="1728"/>
                </a:lnTo>
                <a:lnTo>
                  <a:pt x="548" y="1728"/>
                </a:lnTo>
                <a:lnTo>
                  <a:pt x="903" y="2084"/>
                </a:lnTo>
                <a:lnTo>
                  <a:pt x="1283" y="2465"/>
                </a:lnTo>
                <a:lnTo>
                  <a:pt x="1664" y="2465"/>
                </a:lnTo>
                <a:lnTo>
                  <a:pt x="1842" y="2286"/>
                </a:lnTo>
                <a:lnTo>
                  <a:pt x="1842" y="2052"/>
                </a:lnTo>
                <a:lnTo>
                  <a:pt x="1957" y="2052"/>
                </a:lnTo>
                <a:lnTo>
                  <a:pt x="1957" y="2111"/>
                </a:lnTo>
                <a:lnTo>
                  <a:pt x="2234" y="2111"/>
                </a:lnTo>
                <a:lnTo>
                  <a:pt x="2329" y="2207"/>
                </a:lnTo>
                <a:lnTo>
                  <a:pt x="2422" y="2207"/>
                </a:lnTo>
                <a:lnTo>
                  <a:pt x="2536" y="2321"/>
                </a:lnTo>
                <a:lnTo>
                  <a:pt x="3064" y="2321"/>
                </a:lnTo>
                <a:lnTo>
                  <a:pt x="3064" y="2420"/>
                </a:lnTo>
                <a:lnTo>
                  <a:pt x="3123" y="2420"/>
                </a:lnTo>
                <a:lnTo>
                  <a:pt x="3123" y="2331"/>
                </a:lnTo>
                <a:lnTo>
                  <a:pt x="3271" y="2182"/>
                </a:lnTo>
                <a:lnTo>
                  <a:pt x="3330" y="2241"/>
                </a:lnTo>
                <a:lnTo>
                  <a:pt x="3508" y="2241"/>
                </a:lnTo>
                <a:lnTo>
                  <a:pt x="4168" y="1580"/>
                </a:lnTo>
                <a:lnTo>
                  <a:pt x="4313" y="1580"/>
                </a:lnTo>
                <a:lnTo>
                  <a:pt x="4313" y="1385"/>
                </a:lnTo>
                <a:lnTo>
                  <a:pt x="4212" y="13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5305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395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3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Mint Slide">
    <p:bg>
      <p:bgPr>
        <a:solidFill>
          <a:srgbClr val="00E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5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lide">
    <p:bg>
      <p:bgPr>
        <a:solidFill>
          <a:srgbClr val="FFC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8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lide">
    <p:bg>
      <p:bgPr>
        <a:solidFill>
          <a:srgbClr val="920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9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v plné velikosti</a:t>
            </a:r>
          </a:p>
        </p:txBody>
      </p:sp>
    </p:spTree>
    <p:extLst>
      <p:ext uri="{BB962C8B-B14F-4D97-AF65-F5344CB8AC3E}">
        <p14:creationId xmlns:p14="http://schemas.microsoft.com/office/powerpoint/2010/main" val="13782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2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1</a:t>
            </a:r>
          </a:p>
        </p:txBody>
      </p:sp>
    </p:spTree>
    <p:extLst>
      <p:ext uri="{BB962C8B-B14F-4D97-AF65-F5344CB8AC3E}">
        <p14:creationId xmlns:p14="http://schemas.microsoft.com/office/powerpoint/2010/main" val="30192925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71084" y="739548"/>
            <a:ext cx="6531202" cy="6538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7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Znáte</a:t>
            </a:r>
            <a:r>
              <a:rPr lang="en-US" dirty="0"/>
              <a:t>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copywritera</a:t>
            </a:r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973138" y="1843087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1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409433" y="1843087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2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73138" y="3220950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3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409433" y="3220950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4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73138" y="4598813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5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409433" y="4598813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6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48737" y="2047912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začneme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148737" y="2451933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CEO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554531" y="2047912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To </a:t>
            </a:r>
            <a:r>
              <a:rPr lang="en-US" dirty="0" err="1"/>
              <a:t>zvládneme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554531" y="2451933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Project Manager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148737" y="3433830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Strategie</a:t>
            </a:r>
            <a:r>
              <a:rPr lang="en-US" dirty="0"/>
              <a:t> je </a:t>
            </a:r>
            <a:r>
              <a:rPr lang="en-US" dirty="0" err="1"/>
              <a:t>hotová</a:t>
            </a:r>
            <a:endParaRPr lang="id-ID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2148737" y="3837851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Content Strategist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554531" y="3433830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Čísla</a:t>
            </a:r>
            <a:r>
              <a:rPr lang="en-US" dirty="0"/>
              <a:t> </a:t>
            </a:r>
            <a:r>
              <a:rPr lang="en-US" dirty="0" err="1"/>
              <a:t>mluví</a:t>
            </a:r>
            <a:r>
              <a:rPr lang="en-US" dirty="0"/>
              <a:t> </a:t>
            </a:r>
            <a:r>
              <a:rPr lang="en-US" dirty="0" err="1"/>
              <a:t>jasně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7554531" y="3837851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Marketing Specialist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148737" y="4821065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Děkujeme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2148737" y="5225086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COO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54531" y="4821065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Dohlédnu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to</a:t>
            </a:r>
            <a:endParaRPr lang="id-ID" dirty="0"/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554531" y="5225086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Marketing Specialist</a:t>
            </a:r>
          </a:p>
        </p:txBody>
      </p:sp>
    </p:spTree>
    <p:extLst>
      <p:ext uri="{BB962C8B-B14F-4D97-AF65-F5344CB8AC3E}">
        <p14:creationId xmlns:p14="http://schemas.microsoft.com/office/powerpoint/2010/main" val="302829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30284" y="1784579"/>
            <a:ext cx="4484687" cy="6538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8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pozornost</a:t>
            </a:r>
            <a:endParaRPr lang="id-ID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298959" y="1181360"/>
            <a:ext cx="1823098" cy="1823098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97361" y="3477003"/>
            <a:ext cx="3011985" cy="4071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Martin </a:t>
            </a:r>
            <a:r>
              <a:rPr lang="en-US" dirty="0" err="1"/>
              <a:t>Brablec</a:t>
            </a:r>
            <a:endParaRPr lang="id-ID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191657" y="3840651"/>
            <a:ext cx="6923314" cy="147157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CEO</a:t>
            </a:r>
          </a:p>
          <a:p>
            <a:pPr lvl="0"/>
            <a:r>
              <a:rPr lang="en-US" dirty="0"/>
              <a:t>dobrezpravy@obsahova-agentura.cz</a:t>
            </a:r>
          </a:p>
          <a:p>
            <a:pPr lvl="0"/>
            <a:r>
              <a:rPr lang="en-US" dirty="0"/>
              <a:t>obsahova-agentura.cz</a:t>
            </a:r>
            <a:endParaRPr lang="id-ID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2882584" y="5277524"/>
            <a:ext cx="439200" cy="439200"/>
          </a:xfrm>
          <a:custGeom>
            <a:avLst/>
            <a:gdLst>
              <a:gd name="T0" fmla="*/ 74 w 1110"/>
              <a:gd name="T1" fmla="*/ 276 h 1109"/>
              <a:gd name="T2" fmla="*/ 276 w 1110"/>
              <a:gd name="T3" fmla="*/ 74 h 1109"/>
              <a:gd name="T4" fmla="*/ 555 w 1110"/>
              <a:gd name="T5" fmla="*/ 0 h 1109"/>
              <a:gd name="T6" fmla="*/ 834 w 1110"/>
              <a:gd name="T7" fmla="*/ 74 h 1109"/>
              <a:gd name="T8" fmla="*/ 1036 w 1110"/>
              <a:gd name="T9" fmla="*/ 276 h 1109"/>
              <a:gd name="T10" fmla="*/ 1110 w 1110"/>
              <a:gd name="T11" fmla="*/ 555 h 1109"/>
              <a:gd name="T12" fmla="*/ 1036 w 1110"/>
              <a:gd name="T13" fmla="*/ 834 h 1109"/>
              <a:gd name="T14" fmla="*/ 834 w 1110"/>
              <a:gd name="T15" fmla="*/ 1035 h 1109"/>
              <a:gd name="T16" fmla="*/ 555 w 1110"/>
              <a:gd name="T17" fmla="*/ 1109 h 1109"/>
              <a:gd name="T18" fmla="*/ 276 w 1110"/>
              <a:gd name="T19" fmla="*/ 1035 h 1109"/>
              <a:gd name="T20" fmla="*/ 74 w 1110"/>
              <a:gd name="T21" fmla="*/ 834 h 1109"/>
              <a:gd name="T22" fmla="*/ 0 w 1110"/>
              <a:gd name="T23" fmla="*/ 555 h 1109"/>
              <a:gd name="T24" fmla="*/ 74 w 1110"/>
              <a:gd name="T25" fmla="*/ 276 h 1109"/>
              <a:gd name="T26" fmla="*/ 839 w 1110"/>
              <a:gd name="T27" fmla="*/ 372 h 1109"/>
              <a:gd name="T28" fmla="*/ 900 w 1110"/>
              <a:gd name="T29" fmla="*/ 294 h 1109"/>
              <a:gd name="T30" fmla="*/ 812 w 1110"/>
              <a:gd name="T31" fmla="*/ 328 h 1109"/>
              <a:gd name="T32" fmla="*/ 709 w 1110"/>
              <a:gd name="T33" fmla="*/ 284 h 1109"/>
              <a:gd name="T34" fmla="*/ 611 w 1110"/>
              <a:gd name="T35" fmla="*/ 325 h 1109"/>
              <a:gd name="T36" fmla="*/ 569 w 1110"/>
              <a:gd name="T37" fmla="*/ 424 h 1109"/>
              <a:gd name="T38" fmla="*/ 573 w 1110"/>
              <a:gd name="T39" fmla="*/ 456 h 1109"/>
              <a:gd name="T40" fmla="*/ 283 w 1110"/>
              <a:gd name="T41" fmla="*/ 309 h 1109"/>
              <a:gd name="T42" fmla="*/ 264 w 1110"/>
              <a:gd name="T43" fmla="*/ 381 h 1109"/>
              <a:gd name="T44" fmla="*/ 327 w 1110"/>
              <a:gd name="T45" fmla="*/ 497 h 1109"/>
              <a:gd name="T46" fmla="*/ 263 w 1110"/>
              <a:gd name="T47" fmla="*/ 479 h 1109"/>
              <a:gd name="T48" fmla="*/ 263 w 1110"/>
              <a:gd name="T49" fmla="*/ 482 h 1109"/>
              <a:gd name="T50" fmla="*/ 295 w 1110"/>
              <a:gd name="T51" fmla="*/ 570 h 1109"/>
              <a:gd name="T52" fmla="*/ 376 w 1110"/>
              <a:gd name="T53" fmla="*/ 618 h 1109"/>
              <a:gd name="T54" fmla="*/ 338 w 1110"/>
              <a:gd name="T55" fmla="*/ 624 h 1109"/>
              <a:gd name="T56" fmla="*/ 313 w 1110"/>
              <a:gd name="T57" fmla="*/ 621 h 1109"/>
              <a:gd name="T58" fmla="*/ 362 w 1110"/>
              <a:gd name="T59" fmla="*/ 690 h 1109"/>
              <a:gd name="T60" fmla="*/ 444 w 1110"/>
              <a:gd name="T61" fmla="*/ 718 h 1109"/>
              <a:gd name="T62" fmla="*/ 270 w 1110"/>
              <a:gd name="T63" fmla="*/ 778 h 1109"/>
              <a:gd name="T64" fmla="*/ 236 w 1110"/>
              <a:gd name="T65" fmla="*/ 777 h 1109"/>
              <a:gd name="T66" fmla="*/ 451 w 1110"/>
              <a:gd name="T67" fmla="*/ 839 h 1109"/>
              <a:gd name="T68" fmla="*/ 622 w 1110"/>
              <a:gd name="T69" fmla="*/ 803 h 1109"/>
              <a:gd name="T70" fmla="*/ 748 w 1110"/>
              <a:gd name="T71" fmla="*/ 709 h 1109"/>
              <a:gd name="T72" fmla="*/ 824 w 1110"/>
              <a:gd name="T73" fmla="*/ 582 h 1109"/>
              <a:gd name="T74" fmla="*/ 850 w 1110"/>
              <a:gd name="T75" fmla="*/ 441 h 1109"/>
              <a:gd name="T76" fmla="*/ 849 w 1110"/>
              <a:gd name="T77" fmla="*/ 423 h 1109"/>
              <a:gd name="T78" fmla="*/ 919 w 1110"/>
              <a:gd name="T79" fmla="*/ 349 h 1109"/>
              <a:gd name="T80" fmla="*/ 839 w 1110"/>
              <a:gd name="T81" fmla="*/ 372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10" h="1109">
                <a:moveTo>
                  <a:pt x="74" y="276"/>
                </a:moveTo>
                <a:cubicBezTo>
                  <a:pt x="124" y="191"/>
                  <a:pt x="191" y="124"/>
                  <a:pt x="276" y="74"/>
                </a:cubicBezTo>
                <a:cubicBezTo>
                  <a:pt x="361" y="24"/>
                  <a:pt x="454" y="0"/>
                  <a:pt x="555" y="0"/>
                </a:cubicBezTo>
                <a:cubicBezTo>
                  <a:pt x="656" y="0"/>
                  <a:pt x="749" y="24"/>
                  <a:pt x="834" y="74"/>
                </a:cubicBezTo>
                <a:cubicBezTo>
                  <a:pt x="919" y="124"/>
                  <a:pt x="986" y="191"/>
                  <a:pt x="1036" y="276"/>
                </a:cubicBezTo>
                <a:cubicBezTo>
                  <a:pt x="1085" y="361"/>
                  <a:pt x="1110" y="454"/>
                  <a:pt x="1110" y="555"/>
                </a:cubicBezTo>
                <a:cubicBezTo>
                  <a:pt x="1110" y="656"/>
                  <a:pt x="1085" y="748"/>
                  <a:pt x="1036" y="834"/>
                </a:cubicBezTo>
                <a:cubicBezTo>
                  <a:pt x="986" y="919"/>
                  <a:pt x="919" y="986"/>
                  <a:pt x="834" y="1035"/>
                </a:cubicBezTo>
                <a:cubicBezTo>
                  <a:pt x="749" y="1084"/>
                  <a:pt x="656" y="1109"/>
                  <a:pt x="555" y="1109"/>
                </a:cubicBezTo>
                <a:cubicBezTo>
                  <a:pt x="454" y="1109"/>
                  <a:pt x="361" y="1084"/>
                  <a:pt x="276" y="1035"/>
                </a:cubicBezTo>
                <a:cubicBezTo>
                  <a:pt x="191" y="986"/>
                  <a:pt x="124" y="919"/>
                  <a:pt x="74" y="834"/>
                </a:cubicBezTo>
                <a:cubicBezTo>
                  <a:pt x="25" y="748"/>
                  <a:pt x="0" y="656"/>
                  <a:pt x="0" y="555"/>
                </a:cubicBezTo>
                <a:cubicBezTo>
                  <a:pt x="0" y="454"/>
                  <a:pt x="25" y="361"/>
                  <a:pt x="74" y="276"/>
                </a:cubicBezTo>
                <a:close/>
                <a:moveTo>
                  <a:pt x="839" y="372"/>
                </a:moveTo>
                <a:cubicBezTo>
                  <a:pt x="870" y="354"/>
                  <a:pt x="890" y="328"/>
                  <a:pt x="900" y="294"/>
                </a:cubicBezTo>
                <a:cubicBezTo>
                  <a:pt x="874" y="310"/>
                  <a:pt x="845" y="322"/>
                  <a:pt x="812" y="328"/>
                </a:cubicBezTo>
                <a:cubicBezTo>
                  <a:pt x="784" y="299"/>
                  <a:pt x="750" y="284"/>
                  <a:pt x="709" y="284"/>
                </a:cubicBezTo>
                <a:cubicBezTo>
                  <a:pt x="671" y="284"/>
                  <a:pt x="638" y="298"/>
                  <a:pt x="611" y="325"/>
                </a:cubicBezTo>
                <a:cubicBezTo>
                  <a:pt x="583" y="352"/>
                  <a:pt x="569" y="385"/>
                  <a:pt x="569" y="424"/>
                </a:cubicBezTo>
                <a:cubicBezTo>
                  <a:pt x="569" y="436"/>
                  <a:pt x="571" y="446"/>
                  <a:pt x="573" y="456"/>
                </a:cubicBezTo>
                <a:cubicBezTo>
                  <a:pt x="455" y="450"/>
                  <a:pt x="359" y="401"/>
                  <a:pt x="283" y="309"/>
                </a:cubicBezTo>
                <a:cubicBezTo>
                  <a:pt x="270" y="333"/>
                  <a:pt x="264" y="357"/>
                  <a:pt x="264" y="381"/>
                </a:cubicBezTo>
                <a:cubicBezTo>
                  <a:pt x="264" y="429"/>
                  <a:pt x="285" y="468"/>
                  <a:pt x="327" y="497"/>
                </a:cubicBezTo>
                <a:cubicBezTo>
                  <a:pt x="304" y="496"/>
                  <a:pt x="283" y="490"/>
                  <a:pt x="263" y="479"/>
                </a:cubicBezTo>
                <a:cubicBezTo>
                  <a:pt x="263" y="482"/>
                  <a:pt x="263" y="482"/>
                  <a:pt x="263" y="482"/>
                </a:cubicBezTo>
                <a:cubicBezTo>
                  <a:pt x="263" y="515"/>
                  <a:pt x="274" y="545"/>
                  <a:pt x="295" y="570"/>
                </a:cubicBezTo>
                <a:cubicBezTo>
                  <a:pt x="317" y="596"/>
                  <a:pt x="344" y="612"/>
                  <a:pt x="376" y="618"/>
                </a:cubicBezTo>
                <a:cubicBezTo>
                  <a:pt x="363" y="622"/>
                  <a:pt x="350" y="624"/>
                  <a:pt x="338" y="624"/>
                </a:cubicBezTo>
                <a:cubicBezTo>
                  <a:pt x="332" y="624"/>
                  <a:pt x="323" y="623"/>
                  <a:pt x="313" y="621"/>
                </a:cubicBezTo>
                <a:cubicBezTo>
                  <a:pt x="322" y="650"/>
                  <a:pt x="338" y="673"/>
                  <a:pt x="362" y="690"/>
                </a:cubicBezTo>
                <a:cubicBezTo>
                  <a:pt x="386" y="708"/>
                  <a:pt x="414" y="717"/>
                  <a:pt x="444" y="718"/>
                </a:cubicBezTo>
                <a:cubicBezTo>
                  <a:pt x="392" y="758"/>
                  <a:pt x="334" y="778"/>
                  <a:pt x="270" y="778"/>
                </a:cubicBezTo>
                <a:cubicBezTo>
                  <a:pt x="254" y="778"/>
                  <a:pt x="243" y="778"/>
                  <a:pt x="236" y="777"/>
                </a:cubicBezTo>
                <a:cubicBezTo>
                  <a:pt x="300" y="818"/>
                  <a:pt x="371" y="839"/>
                  <a:pt x="451" y="839"/>
                </a:cubicBezTo>
                <a:cubicBezTo>
                  <a:pt x="513" y="839"/>
                  <a:pt x="570" y="827"/>
                  <a:pt x="622" y="803"/>
                </a:cubicBezTo>
                <a:cubicBezTo>
                  <a:pt x="673" y="779"/>
                  <a:pt x="716" y="748"/>
                  <a:pt x="748" y="709"/>
                </a:cubicBezTo>
                <a:cubicBezTo>
                  <a:pt x="781" y="671"/>
                  <a:pt x="806" y="628"/>
                  <a:pt x="824" y="582"/>
                </a:cubicBezTo>
                <a:cubicBezTo>
                  <a:pt x="842" y="535"/>
                  <a:pt x="850" y="488"/>
                  <a:pt x="850" y="441"/>
                </a:cubicBezTo>
                <a:cubicBezTo>
                  <a:pt x="850" y="432"/>
                  <a:pt x="850" y="426"/>
                  <a:pt x="849" y="423"/>
                </a:cubicBezTo>
                <a:cubicBezTo>
                  <a:pt x="879" y="401"/>
                  <a:pt x="902" y="377"/>
                  <a:pt x="919" y="349"/>
                </a:cubicBezTo>
                <a:cubicBezTo>
                  <a:pt x="894" y="361"/>
                  <a:pt x="867" y="368"/>
                  <a:pt x="839" y="372"/>
                </a:cubicBezTo>
                <a:close/>
              </a:path>
            </a:pathLst>
          </a:custGeom>
          <a:solidFill>
            <a:srgbClr val="9200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Freeform 9"/>
          <p:cNvSpPr>
            <a:spLocks noEditPoints="1"/>
          </p:cNvSpPr>
          <p:nvPr userDrawn="1"/>
        </p:nvSpPr>
        <p:spPr bwMode="auto">
          <a:xfrm>
            <a:off x="3475867" y="5268179"/>
            <a:ext cx="439200" cy="439200"/>
          </a:xfrm>
          <a:custGeom>
            <a:avLst/>
            <a:gdLst>
              <a:gd name="T0" fmla="*/ 277 w 1109"/>
              <a:gd name="T1" fmla="*/ 1033 h 1107"/>
              <a:gd name="T2" fmla="*/ 75 w 1109"/>
              <a:gd name="T3" fmla="*/ 832 h 1107"/>
              <a:gd name="T4" fmla="*/ 0 w 1109"/>
              <a:gd name="T5" fmla="*/ 555 h 1107"/>
              <a:gd name="T6" fmla="*/ 75 w 1109"/>
              <a:gd name="T7" fmla="*/ 276 h 1107"/>
              <a:gd name="T8" fmla="*/ 277 w 1109"/>
              <a:gd name="T9" fmla="*/ 74 h 1107"/>
              <a:gd name="T10" fmla="*/ 555 w 1109"/>
              <a:gd name="T11" fmla="*/ 0 h 1107"/>
              <a:gd name="T12" fmla="*/ 833 w 1109"/>
              <a:gd name="T13" fmla="*/ 74 h 1107"/>
              <a:gd name="T14" fmla="*/ 1035 w 1109"/>
              <a:gd name="T15" fmla="*/ 276 h 1107"/>
              <a:gd name="T16" fmla="*/ 1109 w 1109"/>
              <a:gd name="T17" fmla="*/ 555 h 1107"/>
              <a:gd name="T18" fmla="*/ 1035 w 1109"/>
              <a:gd name="T19" fmla="*/ 832 h 1107"/>
              <a:gd name="T20" fmla="*/ 833 w 1109"/>
              <a:gd name="T21" fmla="*/ 1033 h 1107"/>
              <a:gd name="T22" fmla="*/ 555 w 1109"/>
              <a:gd name="T23" fmla="*/ 1107 h 1107"/>
              <a:gd name="T24" fmla="*/ 277 w 1109"/>
              <a:gd name="T25" fmla="*/ 1033 h 1107"/>
              <a:gd name="T26" fmla="*/ 742 w 1109"/>
              <a:gd name="T27" fmla="*/ 456 h 1107"/>
              <a:gd name="T28" fmla="*/ 771 w 1109"/>
              <a:gd name="T29" fmla="*/ 565 h 1107"/>
              <a:gd name="T30" fmla="*/ 708 w 1109"/>
              <a:gd name="T31" fmla="*/ 717 h 1107"/>
              <a:gd name="T32" fmla="*/ 555 w 1109"/>
              <a:gd name="T33" fmla="*/ 780 h 1107"/>
              <a:gd name="T34" fmla="*/ 403 w 1109"/>
              <a:gd name="T35" fmla="*/ 717 h 1107"/>
              <a:gd name="T36" fmla="*/ 340 w 1109"/>
              <a:gd name="T37" fmla="*/ 565 h 1107"/>
              <a:gd name="T38" fmla="*/ 369 w 1109"/>
              <a:gd name="T39" fmla="*/ 456 h 1107"/>
              <a:gd name="T40" fmla="*/ 367 w 1109"/>
              <a:gd name="T41" fmla="*/ 456 h 1107"/>
              <a:gd name="T42" fmla="*/ 139 w 1109"/>
              <a:gd name="T43" fmla="*/ 456 h 1107"/>
              <a:gd name="T44" fmla="*/ 124 w 1109"/>
              <a:gd name="T45" fmla="*/ 565 h 1107"/>
              <a:gd name="T46" fmla="*/ 251 w 1109"/>
              <a:gd name="T47" fmla="*/ 868 h 1107"/>
              <a:gd name="T48" fmla="*/ 555 w 1109"/>
              <a:gd name="T49" fmla="*/ 994 h 1107"/>
              <a:gd name="T50" fmla="*/ 861 w 1109"/>
              <a:gd name="T51" fmla="*/ 868 h 1107"/>
              <a:gd name="T52" fmla="*/ 987 w 1109"/>
              <a:gd name="T53" fmla="*/ 565 h 1107"/>
              <a:gd name="T54" fmla="*/ 973 w 1109"/>
              <a:gd name="T55" fmla="*/ 456 h 1107"/>
              <a:gd name="T56" fmla="*/ 742 w 1109"/>
              <a:gd name="T57" fmla="*/ 456 h 1107"/>
              <a:gd name="T58" fmla="*/ 422 w 1109"/>
              <a:gd name="T59" fmla="*/ 432 h 1107"/>
              <a:gd name="T60" fmla="*/ 367 w 1109"/>
              <a:gd name="T61" fmla="*/ 565 h 1107"/>
              <a:gd name="T62" fmla="*/ 422 w 1109"/>
              <a:gd name="T63" fmla="*/ 698 h 1107"/>
              <a:gd name="T64" fmla="*/ 555 w 1109"/>
              <a:gd name="T65" fmla="*/ 753 h 1107"/>
              <a:gd name="T66" fmla="*/ 689 w 1109"/>
              <a:gd name="T67" fmla="*/ 698 h 1107"/>
              <a:gd name="T68" fmla="*/ 745 w 1109"/>
              <a:gd name="T69" fmla="*/ 565 h 1107"/>
              <a:gd name="T70" fmla="*/ 689 w 1109"/>
              <a:gd name="T71" fmla="*/ 432 h 1107"/>
              <a:gd name="T72" fmla="*/ 555 w 1109"/>
              <a:gd name="T73" fmla="*/ 377 h 1107"/>
              <a:gd name="T74" fmla="*/ 422 w 1109"/>
              <a:gd name="T75" fmla="*/ 432 h 1107"/>
              <a:gd name="T76" fmla="*/ 470 w 1109"/>
              <a:gd name="T77" fmla="*/ 651 h 1107"/>
              <a:gd name="T78" fmla="*/ 434 w 1109"/>
              <a:gd name="T79" fmla="*/ 565 h 1107"/>
              <a:gd name="T80" fmla="*/ 470 w 1109"/>
              <a:gd name="T81" fmla="*/ 479 h 1107"/>
              <a:gd name="T82" fmla="*/ 555 w 1109"/>
              <a:gd name="T83" fmla="*/ 444 h 1107"/>
              <a:gd name="T84" fmla="*/ 642 w 1109"/>
              <a:gd name="T85" fmla="*/ 479 h 1107"/>
              <a:gd name="T86" fmla="*/ 677 w 1109"/>
              <a:gd name="T87" fmla="*/ 565 h 1107"/>
              <a:gd name="T88" fmla="*/ 642 w 1109"/>
              <a:gd name="T89" fmla="*/ 651 h 1107"/>
              <a:gd name="T90" fmla="*/ 555 w 1109"/>
              <a:gd name="T91" fmla="*/ 687 h 1107"/>
              <a:gd name="T92" fmla="*/ 470 w 1109"/>
              <a:gd name="T93" fmla="*/ 651 h 1107"/>
              <a:gd name="T94" fmla="*/ 879 w 1109"/>
              <a:gd name="T95" fmla="*/ 295 h 1107"/>
              <a:gd name="T96" fmla="*/ 875 w 1109"/>
              <a:gd name="T97" fmla="*/ 275 h 1107"/>
              <a:gd name="T98" fmla="*/ 845 w 1109"/>
              <a:gd name="T99" fmla="*/ 245 h 1107"/>
              <a:gd name="T100" fmla="*/ 825 w 1109"/>
              <a:gd name="T101" fmla="*/ 242 h 1107"/>
              <a:gd name="T102" fmla="*/ 771 w 1109"/>
              <a:gd name="T103" fmla="*/ 242 h 1107"/>
              <a:gd name="T104" fmla="*/ 734 w 1109"/>
              <a:gd name="T105" fmla="*/ 257 h 1107"/>
              <a:gd name="T106" fmla="*/ 718 w 1109"/>
              <a:gd name="T107" fmla="*/ 295 h 1107"/>
              <a:gd name="T108" fmla="*/ 718 w 1109"/>
              <a:gd name="T109" fmla="*/ 349 h 1107"/>
              <a:gd name="T110" fmla="*/ 734 w 1109"/>
              <a:gd name="T111" fmla="*/ 387 h 1107"/>
              <a:gd name="T112" fmla="*/ 771 w 1109"/>
              <a:gd name="T113" fmla="*/ 403 h 1107"/>
              <a:gd name="T114" fmla="*/ 825 w 1109"/>
              <a:gd name="T115" fmla="*/ 403 h 1107"/>
              <a:gd name="T116" fmla="*/ 863 w 1109"/>
              <a:gd name="T117" fmla="*/ 387 h 1107"/>
              <a:gd name="T118" fmla="*/ 879 w 1109"/>
              <a:gd name="T119" fmla="*/ 349 h 1107"/>
              <a:gd name="T120" fmla="*/ 879 w 1109"/>
              <a:gd name="T121" fmla="*/ 295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09" h="1107">
                <a:moveTo>
                  <a:pt x="277" y="1033"/>
                </a:moveTo>
                <a:cubicBezTo>
                  <a:pt x="191" y="984"/>
                  <a:pt x="124" y="917"/>
                  <a:pt x="75" y="832"/>
                </a:cubicBezTo>
                <a:cubicBezTo>
                  <a:pt x="25" y="748"/>
                  <a:pt x="0" y="655"/>
                  <a:pt x="0" y="555"/>
                </a:cubicBezTo>
                <a:cubicBezTo>
                  <a:pt x="0" y="455"/>
                  <a:pt x="25" y="362"/>
                  <a:pt x="75" y="276"/>
                </a:cubicBezTo>
                <a:cubicBezTo>
                  <a:pt x="124" y="191"/>
                  <a:pt x="191" y="124"/>
                  <a:pt x="277" y="74"/>
                </a:cubicBezTo>
                <a:cubicBezTo>
                  <a:pt x="362" y="25"/>
                  <a:pt x="455" y="0"/>
                  <a:pt x="555" y="0"/>
                </a:cubicBezTo>
                <a:cubicBezTo>
                  <a:pt x="656" y="0"/>
                  <a:pt x="748" y="25"/>
                  <a:pt x="833" y="74"/>
                </a:cubicBezTo>
                <a:cubicBezTo>
                  <a:pt x="918" y="124"/>
                  <a:pt x="985" y="191"/>
                  <a:pt x="1035" y="276"/>
                </a:cubicBezTo>
                <a:cubicBezTo>
                  <a:pt x="1084" y="362"/>
                  <a:pt x="1109" y="455"/>
                  <a:pt x="1109" y="555"/>
                </a:cubicBezTo>
                <a:cubicBezTo>
                  <a:pt x="1109" y="655"/>
                  <a:pt x="1084" y="748"/>
                  <a:pt x="1035" y="832"/>
                </a:cubicBezTo>
                <a:cubicBezTo>
                  <a:pt x="985" y="917"/>
                  <a:pt x="918" y="984"/>
                  <a:pt x="833" y="1033"/>
                </a:cubicBezTo>
                <a:cubicBezTo>
                  <a:pt x="748" y="1082"/>
                  <a:pt x="656" y="1107"/>
                  <a:pt x="555" y="1107"/>
                </a:cubicBezTo>
                <a:cubicBezTo>
                  <a:pt x="455" y="1107"/>
                  <a:pt x="362" y="1082"/>
                  <a:pt x="277" y="1033"/>
                </a:cubicBezTo>
                <a:close/>
                <a:moveTo>
                  <a:pt x="742" y="456"/>
                </a:moveTo>
                <a:cubicBezTo>
                  <a:pt x="762" y="491"/>
                  <a:pt x="771" y="527"/>
                  <a:pt x="771" y="565"/>
                </a:cubicBezTo>
                <a:cubicBezTo>
                  <a:pt x="771" y="624"/>
                  <a:pt x="750" y="675"/>
                  <a:pt x="708" y="717"/>
                </a:cubicBezTo>
                <a:cubicBezTo>
                  <a:pt x="666" y="759"/>
                  <a:pt x="615" y="780"/>
                  <a:pt x="555" y="780"/>
                </a:cubicBezTo>
                <a:cubicBezTo>
                  <a:pt x="496" y="780"/>
                  <a:pt x="446" y="759"/>
                  <a:pt x="403" y="717"/>
                </a:cubicBezTo>
                <a:cubicBezTo>
                  <a:pt x="361" y="675"/>
                  <a:pt x="340" y="624"/>
                  <a:pt x="340" y="565"/>
                </a:cubicBezTo>
                <a:cubicBezTo>
                  <a:pt x="340" y="527"/>
                  <a:pt x="350" y="491"/>
                  <a:pt x="369" y="456"/>
                </a:cubicBezTo>
                <a:cubicBezTo>
                  <a:pt x="367" y="456"/>
                  <a:pt x="367" y="456"/>
                  <a:pt x="367" y="456"/>
                </a:cubicBezTo>
                <a:cubicBezTo>
                  <a:pt x="139" y="456"/>
                  <a:pt x="139" y="456"/>
                  <a:pt x="139" y="456"/>
                </a:cubicBezTo>
                <a:cubicBezTo>
                  <a:pt x="129" y="490"/>
                  <a:pt x="124" y="527"/>
                  <a:pt x="124" y="565"/>
                </a:cubicBezTo>
                <a:cubicBezTo>
                  <a:pt x="124" y="684"/>
                  <a:pt x="166" y="785"/>
                  <a:pt x="251" y="868"/>
                </a:cubicBezTo>
                <a:cubicBezTo>
                  <a:pt x="335" y="952"/>
                  <a:pt x="436" y="994"/>
                  <a:pt x="555" y="994"/>
                </a:cubicBezTo>
                <a:cubicBezTo>
                  <a:pt x="675" y="994"/>
                  <a:pt x="777" y="952"/>
                  <a:pt x="861" y="868"/>
                </a:cubicBezTo>
                <a:cubicBezTo>
                  <a:pt x="945" y="785"/>
                  <a:pt x="987" y="684"/>
                  <a:pt x="987" y="565"/>
                </a:cubicBezTo>
                <a:cubicBezTo>
                  <a:pt x="987" y="527"/>
                  <a:pt x="982" y="490"/>
                  <a:pt x="973" y="456"/>
                </a:cubicBezTo>
                <a:lnTo>
                  <a:pt x="742" y="456"/>
                </a:lnTo>
                <a:close/>
                <a:moveTo>
                  <a:pt x="422" y="432"/>
                </a:moveTo>
                <a:cubicBezTo>
                  <a:pt x="385" y="469"/>
                  <a:pt x="367" y="513"/>
                  <a:pt x="367" y="565"/>
                </a:cubicBezTo>
                <a:cubicBezTo>
                  <a:pt x="367" y="617"/>
                  <a:pt x="385" y="661"/>
                  <a:pt x="422" y="698"/>
                </a:cubicBezTo>
                <a:cubicBezTo>
                  <a:pt x="459" y="735"/>
                  <a:pt x="504" y="753"/>
                  <a:pt x="555" y="753"/>
                </a:cubicBezTo>
                <a:cubicBezTo>
                  <a:pt x="608" y="753"/>
                  <a:pt x="652" y="735"/>
                  <a:pt x="689" y="698"/>
                </a:cubicBezTo>
                <a:cubicBezTo>
                  <a:pt x="726" y="661"/>
                  <a:pt x="745" y="617"/>
                  <a:pt x="745" y="565"/>
                </a:cubicBezTo>
                <a:cubicBezTo>
                  <a:pt x="745" y="513"/>
                  <a:pt x="726" y="469"/>
                  <a:pt x="689" y="432"/>
                </a:cubicBezTo>
                <a:cubicBezTo>
                  <a:pt x="652" y="395"/>
                  <a:pt x="608" y="377"/>
                  <a:pt x="555" y="377"/>
                </a:cubicBezTo>
                <a:cubicBezTo>
                  <a:pt x="504" y="377"/>
                  <a:pt x="459" y="395"/>
                  <a:pt x="422" y="432"/>
                </a:cubicBezTo>
                <a:close/>
                <a:moveTo>
                  <a:pt x="470" y="651"/>
                </a:moveTo>
                <a:cubicBezTo>
                  <a:pt x="446" y="627"/>
                  <a:pt x="434" y="598"/>
                  <a:pt x="434" y="565"/>
                </a:cubicBezTo>
                <a:cubicBezTo>
                  <a:pt x="434" y="531"/>
                  <a:pt x="446" y="502"/>
                  <a:pt x="470" y="479"/>
                </a:cubicBezTo>
                <a:cubicBezTo>
                  <a:pt x="494" y="456"/>
                  <a:pt x="522" y="444"/>
                  <a:pt x="555" y="444"/>
                </a:cubicBezTo>
                <a:cubicBezTo>
                  <a:pt x="589" y="444"/>
                  <a:pt x="618" y="456"/>
                  <a:pt x="642" y="479"/>
                </a:cubicBezTo>
                <a:cubicBezTo>
                  <a:pt x="665" y="502"/>
                  <a:pt x="677" y="531"/>
                  <a:pt x="677" y="565"/>
                </a:cubicBezTo>
                <a:cubicBezTo>
                  <a:pt x="677" y="598"/>
                  <a:pt x="665" y="627"/>
                  <a:pt x="642" y="651"/>
                </a:cubicBezTo>
                <a:cubicBezTo>
                  <a:pt x="618" y="675"/>
                  <a:pt x="589" y="687"/>
                  <a:pt x="555" y="687"/>
                </a:cubicBezTo>
                <a:cubicBezTo>
                  <a:pt x="522" y="687"/>
                  <a:pt x="494" y="675"/>
                  <a:pt x="470" y="651"/>
                </a:cubicBezTo>
                <a:close/>
                <a:moveTo>
                  <a:pt x="879" y="295"/>
                </a:moveTo>
                <a:cubicBezTo>
                  <a:pt x="879" y="288"/>
                  <a:pt x="877" y="281"/>
                  <a:pt x="875" y="275"/>
                </a:cubicBezTo>
                <a:cubicBezTo>
                  <a:pt x="866" y="264"/>
                  <a:pt x="856" y="254"/>
                  <a:pt x="845" y="245"/>
                </a:cubicBezTo>
                <a:cubicBezTo>
                  <a:pt x="839" y="243"/>
                  <a:pt x="832" y="242"/>
                  <a:pt x="825" y="242"/>
                </a:cubicBezTo>
                <a:cubicBezTo>
                  <a:pt x="771" y="242"/>
                  <a:pt x="771" y="242"/>
                  <a:pt x="771" y="242"/>
                </a:cubicBezTo>
                <a:cubicBezTo>
                  <a:pt x="756" y="242"/>
                  <a:pt x="744" y="247"/>
                  <a:pt x="734" y="257"/>
                </a:cubicBezTo>
                <a:cubicBezTo>
                  <a:pt x="723" y="267"/>
                  <a:pt x="718" y="280"/>
                  <a:pt x="718" y="295"/>
                </a:cubicBezTo>
                <a:cubicBezTo>
                  <a:pt x="718" y="349"/>
                  <a:pt x="718" y="349"/>
                  <a:pt x="718" y="349"/>
                </a:cubicBezTo>
                <a:cubicBezTo>
                  <a:pt x="718" y="364"/>
                  <a:pt x="723" y="376"/>
                  <a:pt x="734" y="387"/>
                </a:cubicBezTo>
                <a:cubicBezTo>
                  <a:pt x="744" y="398"/>
                  <a:pt x="756" y="403"/>
                  <a:pt x="771" y="403"/>
                </a:cubicBezTo>
                <a:cubicBezTo>
                  <a:pt x="825" y="403"/>
                  <a:pt x="825" y="403"/>
                  <a:pt x="825" y="403"/>
                </a:cubicBezTo>
                <a:cubicBezTo>
                  <a:pt x="840" y="403"/>
                  <a:pt x="853" y="398"/>
                  <a:pt x="863" y="387"/>
                </a:cubicBezTo>
                <a:cubicBezTo>
                  <a:pt x="873" y="376"/>
                  <a:pt x="879" y="364"/>
                  <a:pt x="879" y="349"/>
                </a:cubicBezTo>
                <a:lnTo>
                  <a:pt x="879" y="295"/>
                </a:lnTo>
                <a:close/>
              </a:path>
            </a:pathLst>
          </a:custGeom>
          <a:solidFill>
            <a:srgbClr val="9200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Freeform 13"/>
          <p:cNvSpPr>
            <a:spLocks noEditPoints="1"/>
          </p:cNvSpPr>
          <p:nvPr userDrawn="1"/>
        </p:nvSpPr>
        <p:spPr bwMode="auto">
          <a:xfrm>
            <a:off x="2289301" y="5268179"/>
            <a:ext cx="439200" cy="439200"/>
          </a:xfrm>
          <a:custGeom>
            <a:avLst/>
            <a:gdLst>
              <a:gd name="T0" fmla="*/ 829 w 1104"/>
              <a:gd name="T1" fmla="*/ 74 h 1102"/>
              <a:gd name="T2" fmla="*/ 1030 w 1104"/>
              <a:gd name="T3" fmla="*/ 275 h 1102"/>
              <a:gd name="T4" fmla="*/ 1104 w 1104"/>
              <a:gd name="T5" fmla="*/ 552 h 1102"/>
              <a:gd name="T6" fmla="*/ 1030 w 1104"/>
              <a:gd name="T7" fmla="*/ 829 h 1102"/>
              <a:gd name="T8" fmla="*/ 829 w 1104"/>
              <a:gd name="T9" fmla="*/ 1029 h 1102"/>
              <a:gd name="T10" fmla="*/ 551 w 1104"/>
              <a:gd name="T11" fmla="*/ 1102 h 1102"/>
              <a:gd name="T12" fmla="*/ 161 w 1104"/>
              <a:gd name="T13" fmla="*/ 941 h 1102"/>
              <a:gd name="T14" fmla="*/ 0 w 1104"/>
              <a:gd name="T15" fmla="*/ 552 h 1102"/>
              <a:gd name="T16" fmla="*/ 74 w 1104"/>
              <a:gd name="T17" fmla="*/ 275 h 1102"/>
              <a:gd name="T18" fmla="*/ 275 w 1104"/>
              <a:gd name="T19" fmla="*/ 74 h 1102"/>
              <a:gd name="T20" fmla="*/ 551 w 1104"/>
              <a:gd name="T21" fmla="*/ 0 h 1102"/>
              <a:gd name="T22" fmla="*/ 829 w 1104"/>
              <a:gd name="T23" fmla="*/ 74 h 1102"/>
              <a:gd name="T24" fmla="*/ 690 w 1104"/>
              <a:gd name="T25" fmla="*/ 210 h 1102"/>
              <a:gd name="T26" fmla="*/ 578 w 1104"/>
              <a:gd name="T27" fmla="*/ 210 h 1102"/>
              <a:gd name="T28" fmla="*/ 575 w 1104"/>
              <a:gd name="T29" fmla="*/ 210 h 1102"/>
              <a:gd name="T30" fmla="*/ 559 w 1104"/>
              <a:gd name="T31" fmla="*/ 211 h 1102"/>
              <a:gd name="T32" fmla="*/ 525 w 1104"/>
              <a:gd name="T33" fmla="*/ 220 h 1102"/>
              <a:gd name="T34" fmla="*/ 483 w 1104"/>
              <a:gd name="T35" fmla="*/ 243 h 1102"/>
              <a:gd name="T36" fmla="*/ 452 w 1104"/>
              <a:gd name="T37" fmla="*/ 290 h 1102"/>
              <a:gd name="T38" fmla="*/ 443 w 1104"/>
              <a:gd name="T39" fmla="*/ 365 h 1102"/>
              <a:gd name="T40" fmla="*/ 443 w 1104"/>
              <a:gd name="T41" fmla="*/ 434 h 1102"/>
              <a:gd name="T42" fmla="*/ 375 w 1104"/>
              <a:gd name="T43" fmla="*/ 434 h 1102"/>
              <a:gd name="T44" fmla="*/ 375 w 1104"/>
              <a:gd name="T45" fmla="*/ 549 h 1102"/>
              <a:gd name="T46" fmla="*/ 443 w 1104"/>
              <a:gd name="T47" fmla="*/ 549 h 1102"/>
              <a:gd name="T48" fmla="*/ 443 w 1104"/>
              <a:gd name="T49" fmla="*/ 894 h 1102"/>
              <a:gd name="T50" fmla="*/ 584 w 1104"/>
              <a:gd name="T51" fmla="*/ 894 h 1102"/>
              <a:gd name="T52" fmla="*/ 584 w 1104"/>
              <a:gd name="T53" fmla="*/ 549 h 1102"/>
              <a:gd name="T54" fmla="*/ 679 w 1104"/>
              <a:gd name="T55" fmla="*/ 549 h 1102"/>
              <a:gd name="T56" fmla="*/ 688 w 1104"/>
              <a:gd name="T57" fmla="*/ 434 h 1102"/>
              <a:gd name="T58" fmla="*/ 584 w 1104"/>
              <a:gd name="T59" fmla="*/ 434 h 1102"/>
              <a:gd name="T60" fmla="*/ 584 w 1104"/>
              <a:gd name="T61" fmla="*/ 365 h 1102"/>
              <a:gd name="T62" fmla="*/ 586 w 1104"/>
              <a:gd name="T63" fmla="*/ 352 h 1102"/>
              <a:gd name="T64" fmla="*/ 589 w 1104"/>
              <a:gd name="T65" fmla="*/ 342 h 1102"/>
              <a:gd name="T66" fmla="*/ 593 w 1104"/>
              <a:gd name="T67" fmla="*/ 335 h 1102"/>
              <a:gd name="T68" fmla="*/ 600 w 1104"/>
              <a:gd name="T69" fmla="*/ 330 h 1102"/>
              <a:gd name="T70" fmla="*/ 607 w 1104"/>
              <a:gd name="T71" fmla="*/ 327 h 1102"/>
              <a:gd name="T72" fmla="*/ 613 w 1104"/>
              <a:gd name="T73" fmla="*/ 325 h 1102"/>
              <a:gd name="T74" fmla="*/ 619 w 1104"/>
              <a:gd name="T75" fmla="*/ 325 h 1102"/>
              <a:gd name="T76" fmla="*/ 625 w 1104"/>
              <a:gd name="T77" fmla="*/ 325 h 1102"/>
              <a:gd name="T78" fmla="*/ 630 w 1104"/>
              <a:gd name="T79" fmla="*/ 325 h 1102"/>
              <a:gd name="T80" fmla="*/ 690 w 1104"/>
              <a:gd name="T81" fmla="*/ 325 h 1102"/>
              <a:gd name="T82" fmla="*/ 690 w 1104"/>
              <a:gd name="T83" fmla="*/ 210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04" h="1102">
                <a:moveTo>
                  <a:pt x="829" y="74"/>
                </a:moveTo>
                <a:cubicBezTo>
                  <a:pt x="914" y="124"/>
                  <a:pt x="981" y="190"/>
                  <a:pt x="1030" y="275"/>
                </a:cubicBezTo>
                <a:cubicBezTo>
                  <a:pt x="1079" y="360"/>
                  <a:pt x="1104" y="452"/>
                  <a:pt x="1104" y="552"/>
                </a:cubicBezTo>
                <a:cubicBezTo>
                  <a:pt x="1104" y="652"/>
                  <a:pt x="1079" y="744"/>
                  <a:pt x="1030" y="829"/>
                </a:cubicBezTo>
                <a:cubicBezTo>
                  <a:pt x="981" y="913"/>
                  <a:pt x="914" y="980"/>
                  <a:pt x="829" y="1029"/>
                </a:cubicBezTo>
                <a:cubicBezTo>
                  <a:pt x="744" y="1078"/>
                  <a:pt x="651" y="1102"/>
                  <a:pt x="551" y="1102"/>
                </a:cubicBezTo>
                <a:cubicBezTo>
                  <a:pt x="399" y="1102"/>
                  <a:pt x="269" y="1049"/>
                  <a:pt x="161" y="941"/>
                </a:cubicBezTo>
                <a:cubicBezTo>
                  <a:pt x="54" y="834"/>
                  <a:pt x="0" y="704"/>
                  <a:pt x="0" y="552"/>
                </a:cubicBezTo>
                <a:cubicBezTo>
                  <a:pt x="0" y="452"/>
                  <a:pt x="25" y="360"/>
                  <a:pt x="74" y="275"/>
                </a:cubicBezTo>
                <a:cubicBezTo>
                  <a:pt x="123" y="190"/>
                  <a:pt x="190" y="124"/>
                  <a:pt x="275" y="74"/>
                </a:cubicBezTo>
                <a:cubicBezTo>
                  <a:pt x="359" y="25"/>
                  <a:pt x="451" y="0"/>
                  <a:pt x="551" y="0"/>
                </a:cubicBezTo>
                <a:cubicBezTo>
                  <a:pt x="651" y="0"/>
                  <a:pt x="744" y="25"/>
                  <a:pt x="829" y="74"/>
                </a:cubicBezTo>
                <a:close/>
                <a:moveTo>
                  <a:pt x="690" y="210"/>
                </a:moveTo>
                <a:cubicBezTo>
                  <a:pt x="578" y="210"/>
                  <a:pt x="578" y="210"/>
                  <a:pt x="578" y="210"/>
                </a:cubicBezTo>
                <a:cubicBezTo>
                  <a:pt x="575" y="210"/>
                  <a:pt x="575" y="210"/>
                  <a:pt x="575" y="210"/>
                </a:cubicBezTo>
                <a:cubicBezTo>
                  <a:pt x="571" y="210"/>
                  <a:pt x="566" y="210"/>
                  <a:pt x="559" y="211"/>
                </a:cubicBezTo>
                <a:cubicBezTo>
                  <a:pt x="553" y="212"/>
                  <a:pt x="541" y="215"/>
                  <a:pt x="525" y="220"/>
                </a:cubicBezTo>
                <a:cubicBezTo>
                  <a:pt x="509" y="226"/>
                  <a:pt x="495" y="233"/>
                  <a:pt x="483" y="243"/>
                </a:cubicBezTo>
                <a:cubicBezTo>
                  <a:pt x="471" y="253"/>
                  <a:pt x="461" y="268"/>
                  <a:pt x="452" y="290"/>
                </a:cubicBezTo>
                <a:cubicBezTo>
                  <a:pt x="443" y="312"/>
                  <a:pt x="440" y="337"/>
                  <a:pt x="443" y="365"/>
                </a:cubicBezTo>
                <a:cubicBezTo>
                  <a:pt x="443" y="434"/>
                  <a:pt x="443" y="434"/>
                  <a:pt x="443" y="434"/>
                </a:cubicBezTo>
                <a:cubicBezTo>
                  <a:pt x="375" y="434"/>
                  <a:pt x="375" y="434"/>
                  <a:pt x="375" y="434"/>
                </a:cubicBezTo>
                <a:cubicBezTo>
                  <a:pt x="375" y="549"/>
                  <a:pt x="375" y="549"/>
                  <a:pt x="375" y="549"/>
                </a:cubicBezTo>
                <a:cubicBezTo>
                  <a:pt x="443" y="549"/>
                  <a:pt x="443" y="549"/>
                  <a:pt x="443" y="549"/>
                </a:cubicBezTo>
                <a:cubicBezTo>
                  <a:pt x="443" y="894"/>
                  <a:pt x="443" y="894"/>
                  <a:pt x="443" y="894"/>
                </a:cubicBezTo>
                <a:cubicBezTo>
                  <a:pt x="584" y="894"/>
                  <a:pt x="584" y="894"/>
                  <a:pt x="584" y="894"/>
                </a:cubicBezTo>
                <a:cubicBezTo>
                  <a:pt x="584" y="549"/>
                  <a:pt x="584" y="549"/>
                  <a:pt x="584" y="549"/>
                </a:cubicBezTo>
                <a:cubicBezTo>
                  <a:pt x="679" y="549"/>
                  <a:pt x="679" y="549"/>
                  <a:pt x="679" y="549"/>
                </a:cubicBezTo>
                <a:cubicBezTo>
                  <a:pt x="688" y="434"/>
                  <a:pt x="688" y="434"/>
                  <a:pt x="688" y="434"/>
                </a:cubicBezTo>
                <a:cubicBezTo>
                  <a:pt x="584" y="434"/>
                  <a:pt x="584" y="434"/>
                  <a:pt x="584" y="434"/>
                </a:cubicBezTo>
                <a:cubicBezTo>
                  <a:pt x="584" y="365"/>
                  <a:pt x="584" y="365"/>
                  <a:pt x="584" y="365"/>
                </a:cubicBezTo>
                <a:cubicBezTo>
                  <a:pt x="584" y="360"/>
                  <a:pt x="585" y="356"/>
                  <a:pt x="586" y="352"/>
                </a:cubicBezTo>
                <a:cubicBezTo>
                  <a:pt x="586" y="349"/>
                  <a:pt x="587" y="345"/>
                  <a:pt x="589" y="342"/>
                </a:cubicBezTo>
                <a:cubicBezTo>
                  <a:pt x="590" y="339"/>
                  <a:pt x="592" y="337"/>
                  <a:pt x="593" y="335"/>
                </a:cubicBezTo>
                <a:cubicBezTo>
                  <a:pt x="595" y="332"/>
                  <a:pt x="597" y="331"/>
                  <a:pt x="600" y="330"/>
                </a:cubicBezTo>
                <a:cubicBezTo>
                  <a:pt x="603" y="329"/>
                  <a:pt x="605" y="328"/>
                  <a:pt x="607" y="327"/>
                </a:cubicBezTo>
                <a:cubicBezTo>
                  <a:pt x="608" y="326"/>
                  <a:pt x="610" y="326"/>
                  <a:pt x="613" y="325"/>
                </a:cubicBezTo>
                <a:cubicBezTo>
                  <a:pt x="616" y="325"/>
                  <a:pt x="618" y="325"/>
                  <a:pt x="619" y="325"/>
                </a:cubicBezTo>
                <a:cubicBezTo>
                  <a:pt x="625" y="325"/>
                  <a:pt x="625" y="325"/>
                  <a:pt x="625" y="325"/>
                </a:cubicBezTo>
                <a:cubicBezTo>
                  <a:pt x="630" y="325"/>
                  <a:pt x="630" y="325"/>
                  <a:pt x="630" y="325"/>
                </a:cubicBezTo>
                <a:cubicBezTo>
                  <a:pt x="690" y="325"/>
                  <a:pt x="690" y="325"/>
                  <a:pt x="690" y="325"/>
                </a:cubicBezTo>
                <a:lnTo>
                  <a:pt x="690" y="210"/>
                </a:lnTo>
                <a:close/>
              </a:path>
            </a:pathLst>
          </a:custGeom>
          <a:solidFill>
            <a:srgbClr val="9200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105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1363" y="2205038"/>
            <a:ext cx="11031537" cy="26082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1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“Tím větší budou tvé zásluhy,</a:t>
            </a:r>
          </a:p>
          <a:p>
            <a:pPr lvl="0"/>
            <a:r>
              <a:rPr lang="id-ID" dirty="0"/>
              <a:t>čím více lásky a nadšení vkládáš</a:t>
            </a:r>
          </a:p>
          <a:p>
            <a:pPr lvl="0"/>
            <a:r>
              <a:rPr lang="id-ID" dirty="0"/>
              <a:t>do každé práce.”</a:t>
            </a:r>
          </a:p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5848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39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54" r:id="rId3"/>
    <p:sldLayoutId id="2147483653" r:id="rId4"/>
    <p:sldLayoutId id="2147483650" r:id="rId5"/>
    <p:sldLayoutId id="2147483660" r:id="rId6"/>
    <p:sldLayoutId id="2147483651" r:id="rId7"/>
    <p:sldLayoutId id="2147483652" r:id="rId8"/>
    <p:sldLayoutId id="2147483671" r:id="rId9"/>
    <p:sldLayoutId id="2147483667" r:id="rId10"/>
    <p:sldLayoutId id="2147483669" r:id="rId11"/>
    <p:sldLayoutId id="2147483668" r:id="rId12"/>
    <p:sldLayoutId id="2147483649" r:id="rId13"/>
    <p:sldLayoutId id="2147483663" r:id="rId14"/>
    <p:sldLayoutId id="2147483665" r:id="rId15"/>
    <p:sldLayoutId id="2147483664" r:id="rId16"/>
    <p:sldLayoutId id="2147483666" r:id="rId17"/>
    <p:sldLayoutId id="21474836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tif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mailto:martin.brablec@obsahova-agentura.cz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015" y="2084150"/>
            <a:ext cx="8567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latin typeface="AvenirNext LT Pro Regular" panose="020B0503020202020204" pitchFamily="34" charset="0"/>
              </a:rPr>
              <a:t>Úvod do </a:t>
            </a:r>
            <a:r>
              <a:rPr lang="cs-CZ" sz="5400" dirty="0" err="1">
                <a:latin typeface="AvenirNext LT Pro Regular" panose="020B0503020202020204" pitchFamily="34" charset="0"/>
              </a:rPr>
              <a:t>copywritingu</a:t>
            </a:r>
            <a:endParaRPr lang="cs-CZ" sz="5400" dirty="0">
              <a:latin typeface="AvenirNext LT Pro Regular" panose="020B0503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09933" y="2086966"/>
            <a:ext cx="3054308" cy="1019178"/>
            <a:chOff x="6628716" y="2703354"/>
            <a:chExt cx="3066672" cy="1219484"/>
          </a:xfrm>
        </p:grpSpPr>
        <p:sp>
          <p:nvSpPr>
            <p:cNvPr id="4" name="Rectangle 3"/>
            <p:cNvSpPr/>
            <p:nvPr/>
          </p:nvSpPr>
          <p:spPr>
            <a:xfrm>
              <a:off x="6628716" y="2703354"/>
              <a:ext cx="3066672" cy="785205"/>
            </a:xfrm>
            <a:prstGeom prst="rect">
              <a:avLst/>
            </a:prstGeom>
            <a:solidFill>
              <a:srgbClr val="FF5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628716" y="2703355"/>
              <a:ext cx="0" cy="12194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8134624" y="2153471"/>
            <a:ext cx="308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Martin </a:t>
            </a:r>
            <a:r>
              <a:rPr lang="cs-CZ" sz="28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přednáší</a:t>
            </a:r>
            <a:endParaRPr lang="cs-CZ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058" y="4557788"/>
            <a:ext cx="1015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latin typeface="AvenirNext LT Pro Regular" panose="020B0503020202020204" pitchFamily="34" charset="0"/>
              </a:rPr>
              <a:t>PLIN052 </a:t>
            </a:r>
            <a:r>
              <a:rPr lang="cs-CZ" sz="4000" dirty="0" err="1">
                <a:latin typeface="AvenirNext LT Pro Regular" panose="020B0503020202020204" pitchFamily="34" charset="0"/>
              </a:rPr>
              <a:t>Copywriting</a:t>
            </a:r>
            <a:r>
              <a:rPr lang="cs-CZ" sz="4000" dirty="0">
                <a:latin typeface="AvenirNext LT Pro Regular" panose="020B0503020202020204" pitchFamily="34" charset="0"/>
              </a:rPr>
              <a:t>, jaro 2019</a:t>
            </a:r>
          </a:p>
        </p:txBody>
      </p:sp>
    </p:spTree>
    <p:extLst>
      <p:ext uri="{BB962C8B-B14F-4D97-AF65-F5344CB8AC3E}">
        <p14:creationId xmlns:p14="http://schemas.microsoft.com/office/powerpoint/2010/main" val="186547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4">
            <a:extLst>
              <a:ext uri="{FF2B5EF4-FFF2-40B4-BE49-F238E27FC236}">
                <a16:creationId xmlns:a16="http://schemas.microsoft.com/office/drawing/2014/main" id="{193DE798-E8A3-3E48-9E7B-0BDF22F0C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EF149477-3B47-FB4B-929F-BBCE13C466C0}"/>
              </a:ext>
            </a:extLst>
          </p:cNvPr>
          <p:cNvGrpSpPr/>
          <p:nvPr/>
        </p:nvGrpSpPr>
        <p:grpSpPr>
          <a:xfrm>
            <a:off x="360202" y="233364"/>
            <a:ext cx="1118976" cy="634093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003EAF8-7AA1-BD40-8B20-39BF70C59E89}"/>
                </a:ext>
              </a:extLst>
            </p:cNvPr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7" name="Straight Connector 7">
              <a:extLst>
                <a:ext uri="{FF2B5EF4-FFF2-40B4-BE49-F238E27FC236}">
                  <a16:creationId xmlns:a16="http://schemas.microsoft.com/office/drawing/2014/main" id="{C9ABBBB6-BAC8-4447-AB42-2141AB7B0E7F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B380CC0-B3F5-EE4B-A953-AC50970DF621}"/>
              </a:ext>
            </a:extLst>
          </p:cNvPr>
          <p:cNvSpPr txBox="1"/>
          <p:nvPr/>
        </p:nvSpPr>
        <p:spPr>
          <a:xfrm>
            <a:off x="371186" y="291050"/>
            <a:ext cx="2459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2017 - ?</a:t>
            </a:r>
          </a:p>
        </p:txBody>
      </p:sp>
    </p:spTree>
    <p:extLst>
      <p:ext uri="{BB962C8B-B14F-4D97-AF65-F5344CB8AC3E}">
        <p14:creationId xmlns:p14="http://schemas.microsoft.com/office/powerpoint/2010/main" val="3650571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Krok 3: Dejte obsahu pevný základ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235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Dejte obsahu pevný základ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Ujasněte si, kdo jste, a jak se představujete.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Ujasněte si, jak o sobě mluvíte (tykáte/vykáte? my z baru/ten bar?...)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Ujasněte si klíčová sdělení a argumenty.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Ujasněte si, jaké kanály k tomu nejlépe využijete.</a:t>
            </a: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7D7D8680-669C-E74F-BC30-9541392AED46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C1F7FB73-E269-EC4D-B0C9-AF701592FA41}"/>
              </a:ext>
            </a:extLst>
          </p:cNvPr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DF6E2A1E-37E5-704A-8A77-481D559EFA70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13397973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Strategické plánování: </a:t>
            </a:r>
          </a:p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Cesta zákazníka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279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A2ED8B4-B71D-FA4F-81DB-2EACDC2A29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1681212"/>
          <a:ext cx="12192000" cy="5176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722788640"/>
                    </a:ext>
                  </a:extLst>
                </a:gridCol>
                <a:gridCol w="1427748">
                  <a:extLst>
                    <a:ext uri="{9D8B030D-6E8A-4147-A177-3AD203B41FA5}">
                      <a16:colId xmlns:a16="http://schemas.microsoft.com/office/drawing/2014/main" val="2154380642"/>
                    </a:ext>
                  </a:extLst>
                </a:gridCol>
                <a:gridCol w="1912219">
                  <a:extLst>
                    <a:ext uri="{9D8B030D-6E8A-4147-A177-3AD203B41FA5}">
                      <a16:colId xmlns:a16="http://schemas.microsoft.com/office/drawing/2014/main" val="1070590135"/>
                    </a:ext>
                  </a:extLst>
                </a:gridCol>
                <a:gridCol w="1745381">
                  <a:extLst>
                    <a:ext uri="{9D8B030D-6E8A-4147-A177-3AD203B41FA5}">
                      <a16:colId xmlns:a16="http://schemas.microsoft.com/office/drawing/2014/main" val="3075443821"/>
                    </a:ext>
                  </a:extLst>
                </a:gridCol>
                <a:gridCol w="1450205">
                  <a:extLst>
                    <a:ext uri="{9D8B030D-6E8A-4147-A177-3AD203B41FA5}">
                      <a16:colId xmlns:a16="http://schemas.microsoft.com/office/drawing/2014/main" val="4170376937"/>
                    </a:ext>
                  </a:extLst>
                </a:gridCol>
                <a:gridCol w="1450207">
                  <a:extLst>
                    <a:ext uri="{9D8B030D-6E8A-4147-A177-3AD203B41FA5}">
                      <a16:colId xmlns:a16="http://schemas.microsoft.com/office/drawing/2014/main" val="22677093"/>
                    </a:ext>
                  </a:extLst>
                </a:gridCol>
                <a:gridCol w="1309036">
                  <a:extLst>
                    <a:ext uri="{9D8B030D-6E8A-4147-A177-3AD203B41FA5}">
                      <a16:colId xmlns:a16="http://schemas.microsoft.com/office/drawing/2014/main" val="3633806948"/>
                    </a:ext>
                  </a:extLst>
                </a:gridCol>
                <a:gridCol w="1373204">
                  <a:extLst>
                    <a:ext uri="{9D8B030D-6E8A-4147-A177-3AD203B41FA5}">
                      <a16:colId xmlns:a16="http://schemas.microsoft.com/office/drawing/2014/main" val="3423823939"/>
                    </a:ext>
                  </a:extLst>
                </a:gridCol>
              </a:tblGrid>
              <a:tr h="747748"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Před </a:t>
                      </a:r>
                      <a:r>
                        <a:rPr lang="cs-CZ" sz="1600" b="1" i="0" kern="120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  <a:ea typeface="+mn-ea"/>
                          <a:cs typeface="+mn-cs"/>
                        </a:rPr>
                        <a:t>rozhodnutím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Spouštěč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Zvažování možných řešení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Výběr typu řešení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Srovnání nabídek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Schválení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Po nákupu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2702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Situace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0" i="0" dirty="0">
                          <a:solidFill>
                            <a:schemeClr val="tx1"/>
                          </a:solidFill>
                          <a:latin typeface="AvenirNext LT Pro" panose="020B0503020202020204" pitchFamily="34" charset="0"/>
                        </a:rPr>
                        <a:t>Neplním aktuální sales plán, sílí tlak šéfa i dodavatelů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72951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Očekávání a vytoužený benefit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cs-CZ" sz="1500" b="1" i="0" kern="1200" dirty="0">
                        <a:solidFill>
                          <a:schemeClr val="tx1"/>
                        </a:solidFill>
                        <a:latin typeface="Avenir Next LT Pro Demi" panose="020B05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dirty="0">
                          <a:solidFill>
                            <a:schemeClr val="tx1"/>
                          </a:solidFill>
                          <a:latin typeface="AvenirNext LT Pro" panose="020B0503020202020204" pitchFamily="34" charset="0"/>
                        </a:rPr>
                        <a:t>S minimem úsilí získám maximum, zazářím a povýším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38932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Co odradí a přiměje zvolit jiné řešení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dirty="0">
                          <a:solidFill>
                            <a:schemeClr val="tx1"/>
                          </a:solidFill>
                          <a:latin typeface="AvenirNext LT Pro" panose="020B0503020202020204" pitchFamily="34" charset="0"/>
                        </a:rPr>
                        <a:t>Když bude hrozit, že si uříznu ostudu a ohrozím si flek</a:t>
                      </a:r>
                    </a:p>
                    <a:p>
                      <a:endParaRPr lang="cs-CZ" sz="12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04232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Podle čeho vyhodnocuje další krok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300" b="0" i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0" i="0" dirty="0">
                          <a:solidFill>
                            <a:schemeClr val="tx1"/>
                          </a:solidFill>
                          <a:latin typeface="AvenirNext LT Pro" panose="020B0503020202020204" pitchFamily="34" charset="0"/>
                        </a:rPr>
                        <a:t>Pozná čísla a rozpozná potenciál, na kterém sedí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914962"/>
                  </a:ext>
                </a:extLst>
              </a:tr>
              <a:tr h="1319449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dirty="0">
                          <a:solidFill>
                            <a:schemeClr val="tx1"/>
                          </a:solidFill>
                          <a:latin typeface="Avenir Next LT Pro Demi" panose="020B0503020202020204" pitchFamily="34" charset="0"/>
                        </a:rPr>
                        <a:t>Naše řešení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E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0" i="0" dirty="0">
                          <a:solidFill>
                            <a:schemeClr val="tx1"/>
                          </a:solidFill>
                          <a:latin typeface="AvenirNext LT Pro" panose="020B0503020202020204" pitchFamily="34" charset="0"/>
                        </a:rPr>
                        <a:t>Konference: Nové zdroje příjmů v retailu </a:t>
                      </a:r>
                    </a:p>
                    <a:p>
                      <a:endParaRPr lang="cs-CZ" sz="12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  <a:p>
                      <a:r>
                        <a:rPr lang="cs-CZ" sz="1200" b="0" i="0" dirty="0">
                          <a:solidFill>
                            <a:schemeClr val="tx1"/>
                          </a:solidFill>
                          <a:latin typeface="AvenirNext LT Pro" panose="020B0503020202020204" pitchFamily="34" charset="0"/>
                        </a:rPr>
                        <a:t>Článek (LIN, PR): 5 věcí, kterými si ředitelé vylepšují sales plán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cs-CZ" sz="1300" b="0" i="0" dirty="0">
                        <a:solidFill>
                          <a:schemeClr val="tx1"/>
                        </a:solidFill>
                        <a:latin typeface="AvenirNext LT Pro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926678"/>
                  </a:ext>
                </a:extLst>
              </a:tr>
            </a:tbl>
          </a:graphicData>
        </a:graphic>
      </p:graphicFrame>
      <p:sp>
        <p:nvSpPr>
          <p:cNvPr id="10" name="TextBox 4">
            <a:extLst>
              <a:ext uri="{FF2B5EF4-FFF2-40B4-BE49-F238E27FC236}">
                <a16:creationId xmlns:a16="http://schemas.microsoft.com/office/drawing/2014/main" id="{C554A813-BFCD-C14E-9291-E16172742AA4}"/>
              </a:ext>
            </a:extLst>
          </p:cNvPr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 Next LT Pro Demi" panose="020B0503020202020204" pitchFamily="34" charset="0"/>
              </a:rPr>
              <a:t>Cesta zákazníka</a:t>
            </a:r>
            <a:endParaRPr lang="cs-CZ" sz="3600" b="1" dirty="0">
              <a:latin typeface="AvenirNext LT Pro" panose="020B0503020202020204" pitchFamily="34" charset="0"/>
            </a:endParaRPr>
          </a:p>
        </p:txBody>
      </p:sp>
      <p:sp>
        <p:nvSpPr>
          <p:cNvPr id="4" name="Šipka vpravo 3">
            <a:extLst>
              <a:ext uri="{FF2B5EF4-FFF2-40B4-BE49-F238E27FC236}">
                <a16:creationId xmlns:a16="http://schemas.microsoft.com/office/drawing/2014/main" id="{381899AC-B319-A14A-9AF3-F020B96CC360}"/>
              </a:ext>
            </a:extLst>
          </p:cNvPr>
          <p:cNvSpPr/>
          <p:nvPr/>
        </p:nvSpPr>
        <p:spPr>
          <a:xfrm>
            <a:off x="1514376" y="1519746"/>
            <a:ext cx="10677625" cy="297263"/>
          </a:xfrm>
          <a:prstGeom prst="rightArrow">
            <a:avLst/>
          </a:prstGeom>
          <a:solidFill>
            <a:srgbClr val="9200E8"/>
          </a:solidFill>
          <a:ln>
            <a:solidFill>
              <a:srgbClr val="9200E8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5226212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Jak obsah dále propagovat?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55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9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Možnosti dalšího šíření obsahu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PPC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Přímé oslovení autorit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Vnitřní </a:t>
            </a:r>
            <a:r>
              <a:rPr lang="cs-CZ" sz="2400" dirty="0" err="1">
                <a:latin typeface="AvenirNext LT Pro" panose="020B0503020202020204" pitchFamily="34" charset="0"/>
              </a:rPr>
              <a:t>prolinkování</a:t>
            </a:r>
            <a:r>
              <a:rPr lang="cs-CZ" sz="2400" dirty="0">
                <a:latin typeface="AvenirNext LT Pro" panose="020B0503020202020204" pitchFamily="34" charset="0"/>
              </a:rPr>
              <a:t> na webu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Vlastní marketingové kanály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Relevantní skupiny na </a:t>
            </a:r>
            <a:r>
              <a:rPr lang="cs-CZ" sz="2400" dirty="0" err="1">
                <a:latin typeface="AvenirNext LT Pro" panose="020B0503020202020204" pitchFamily="34" charset="0"/>
              </a:rPr>
              <a:t>Facebooku</a:t>
            </a:r>
            <a:r>
              <a:rPr lang="cs-CZ" sz="2400" dirty="0">
                <a:latin typeface="AvenirNext LT Pro" panose="020B0503020202020204" pitchFamily="34" charset="0"/>
              </a:rPr>
              <a:t> a </a:t>
            </a:r>
            <a:r>
              <a:rPr lang="cs-CZ" sz="2400" dirty="0" err="1">
                <a:latin typeface="AvenirNext LT Pro" panose="020B0503020202020204" pitchFamily="34" charset="0"/>
              </a:rPr>
              <a:t>LinkedIn</a:t>
            </a:r>
            <a:r>
              <a:rPr lang="cs-CZ" sz="2400" dirty="0">
                <a:latin typeface="AvenirNext LT Pro" panose="020B0503020202020204" pitchFamily="34" charset="0"/>
              </a:rPr>
              <a:t>, diskuse</a:t>
            </a: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7D7D8680-669C-E74F-BC30-9541392AED46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C1F7FB73-E269-EC4D-B0C9-AF701592FA41}"/>
              </a:ext>
            </a:extLst>
          </p:cNvPr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DF6E2A1E-37E5-704A-8A77-481D559EFA70}"/>
              </a:ext>
            </a:extLst>
          </p:cNvPr>
          <p:cNvSpPr/>
          <p:nvPr/>
        </p:nvSpPr>
        <p:spPr>
          <a:xfrm>
            <a:off x="940523" y="403924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CB7666AB-1DA6-FA46-8B22-FD4344052698}"/>
              </a:ext>
            </a:extLst>
          </p:cNvPr>
          <p:cNvSpPr/>
          <p:nvPr/>
        </p:nvSpPr>
        <p:spPr>
          <a:xfrm>
            <a:off x="940525" y="4764822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9606821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Kde nacházet témata?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985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9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Zdroje inspirace, kde hledat témata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Přepracování stávajícího obsahu na webu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Analýza klíčových slov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Analýza konkurence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Vyhledávání na webu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Dotazy zákazníků, data z výzkumů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Dotazy na fórech a v diskusích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b="1" dirty="0">
              <a:solidFill>
                <a:srgbClr val="FF0000"/>
              </a:solidFill>
              <a:latin typeface="Avenir Next LT Pro Demi" panose="020B0503020202020204" pitchFamily="34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7D7D8680-669C-E74F-BC30-9541392AED46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C1F7FB73-E269-EC4D-B0C9-AF701592FA41}"/>
              </a:ext>
            </a:extLst>
          </p:cNvPr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DF6E2A1E-37E5-704A-8A77-481D559EFA70}"/>
              </a:ext>
            </a:extLst>
          </p:cNvPr>
          <p:cNvSpPr/>
          <p:nvPr/>
        </p:nvSpPr>
        <p:spPr>
          <a:xfrm>
            <a:off x="940523" y="403924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CB7666AB-1DA6-FA46-8B22-FD4344052698}"/>
              </a:ext>
            </a:extLst>
          </p:cNvPr>
          <p:cNvSpPr/>
          <p:nvPr/>
        </p:nvSpPr>
        <p:spPr>
          <a:xfrm>
            <a:off x="940525" y="4764822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28871A-3D65-9D48-B958-39F798DD5A08}"/>
              </a:ext>
            </a:extLst>
          </p:cNvPr>
          <p:cNvSpPr/>
          <p:nvPr/>
        </p:nvSpPr>
        <p:spPr>
          <a:xfrm>
            <a:off x="940523" y="5446994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341222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Měření a vyhodnocování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3180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9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Možné metriky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Dlouhodobý trend návštěvnosti webu (zejména organická a přímá)</a:t>
            </a:r>
            <a:endParaRPr lang="cs-CZ" sz="2400" b="1" dirty="0">
              <a:solidFill>
                <a:srgbClr val="FF0000"/>
              </a:solidFill>
              <a:latin typeface="Avenir Next LT Pro Demi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Zdroje návštěvnosti a konverzí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Pohyb na webu (</a:t>
            </a:r>
            <a:r>
              <a:rPr lang="cs-CZ" sz="2400" dirty="0" err="1">
                <a:latin typeface="AvenirNext LT Pro" panose="020B0503020202020204" pitchFamily="34" charset="0"/>
              </a:rPr>
              <a:t>scrollování</a:t>
            </a:r>
            <a:r>
              <a:rPr lang="cs-CZ" sz="2400" dirty="0">
                <a:latin typeface="AvenirNext LT Pro" panose="020B0503020202020204" pitchFamily="34" charset="0"/>
              </a:rPr>
              <a:t>, počet prohlédnutých stránek apod.)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Počet vracejících se návštěvníků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Míra zapojení, dosah, počet aktivních odběratelů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Konverze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b="1" dirty="0">
              <a:solidFill>
                <a:srgbClr val="FF0000"/>
              </a:solidFill>
              <a:latin typeface="Avenir Next LT Pro Demi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b="1" dirty="0">
              <a:solidFill>
                <a:srgbClr val="FF0000"/>
              </a:solidFill>
              <a:latin typeface="Avenir Next LT Pro Demi" panose="020B0503020202020204" pitchFamily="34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7D7D8680-669C-E74F-BC30-9541392AED46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C1F7FB73-E269-EC4D-B0C9-AF701592FA41}"/>
              </a:ext>
            </a:extLst>
          </p:cNvPr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DF6E2A1E-37E5-704A-8A77-481D559EFA70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CB7666AB-1DA6-FA46-8B22-FD4344052698}"/>
              </a:ext>
            </a:extLst>
          </p:cNvPr>
          <p:cNvSpPr/>
          <p:nvPr/>
        </p:nvSpPr>
        <p:spPr>
          <a:xfrm>
            <a:off x="940525" y="4764822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28871A-3D65-9D48-B958-39F798DD5A08}"/>
              </a:ext>
            </a:extLst>
          </p:cNvPr>
          <p:cNvSpPr/>
          <p:nvPr/>
        </p:nvSpPr>
        <p:spPr>
          <a:xfrm>
            <a:off x="940523" y="5446994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14332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FB35CD5-F496-274D-A12D-6FB15F378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34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 b="11328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233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9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Co musí umět </a:t>
            </a:r>
            <a:r>
              <a:rPr lang="cs-CZ" sz="3600" b="1" dirty="0" err="1">
                <a:latin typeface="AvenirNext LT Pro Regular" panose="020B0503020202020204" pitchFamily="34" charset="0"/>
              </a:rPr>
              <a:t>copywriter</a:t>
            </a:r>
            <a:r>
              <a:rPr lang="cs-CZ" sz="3600" b="1" dirty="0">
                <a:latin typeface="AvenirNext LT Pro Regular" panose="020B0503020202020204" pitchFamily="34" charset="0"/>
              </a:rPr>
              <a:t>...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7A403B83-7214-DF45-8F38-A0BF9243C50B}"/>
              </a:ext>
            </a:extLst>
          </p:cNvPr>
          <p:cNvSpPr/>
          <p:nvPr/>
        </p:nvSpPr>
        <p:spPr>
          <a:xfrm>
            <a:off x="1470453" y="2125356"/>
            <a:ext cx="654908" cy="3978876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2C86AA92-5FC8-F84A-AE22-4B00788BC89F}"/>
              </a:ext>
            </a:extLst>
          </p:cNvPr>
          <p:cNvSpPr/>
          <p:nvPr/>
        </p:nvSpPr>
        <p:spPr>
          <a:xfrm>
            <a:off x="4551404" y="2125357"/>
            <a:ext cx="654908" cy="3978876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4D455DCA-22E2-C449-83CE-3F849640A45D}"/>
              </a:ext>
            </a:extLst>
          </p:cNvPr>
          <p:cNvSpPr/>
          <p:nvPr/>
        </p:nvSpPr>
        <p:spPr>
          <a:xfrm>
            <a:off x="3321906" y="2125356"/>
            <a:ext cx="3113903" cy="642551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4E904839-0F4C-7249-8A05-6501203DBAE2}"/>
              </a:ext>
            </a:extLst>
          </p:cNvPr>
          <p:cNvSpPr/>
          <p:nvPr/>
        </p:nvSpPr>
        <p:spPr>
          <a:xfrm>
            <a:off x="7632354" y="2125356"/>
            <a:ext cx="654908" cy="3978876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2B02C57C-0F5C-8842-8233-D66A477F7CCB}"/>
              </a:ext>
            </a:extLst>
          </p:cNvPr>
          <p:cNvSpPr/>
          <p:nvPr/>
        </p:nvSpPr>
        <p:spPr>
          <a:xfrm>
            <a:off x="7632354" y="2125355"/>
            <a:ext cx="3113903" cy="642551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B35EB4B2-F64F-7C4F-B881-C6C58A76715E}"/>
              </a:ext>
            </a:extLst>
          </p:cNvPr>
          <p:cNvSpPr/>
          <p:nvPr/>
        </p:nvSpPr>
        <p:spPr>
          <a:xfrm>
            <a:off x="10091349" y="2125356"/>
            <a:ext cx="654908" cy="3978876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AEAAF791-F5FC-FA49-AE60-7354F2F9ED87}"/>
              </a:ext>
            </a:extLst>
          </p:cNvPr>
          <p:cNvSpPr/>
          <p:nvPr/>
        </p:nvSpPr>
        <p:spPr>
          <a:xfrm>
            <a:off x="8861851" y="2125356"/>
            <a:ext cx="654908" cy="3978876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983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Správně se ptát</a:t>
            </a:r>
          </a:p>
        </p:txBody>
      </p:sp>
    </p:spTree>
    <p:extLst>
      <p:ext uri="{BB962C8B-B14F-4D97-AF65-F5344CB8AC3E}">
        <p14:creationId xmlns:p14="http://schemas.microsoft.com/office/powerpoint/2010/main" val="31811518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Znát produkt</a:t>
            </a:r>
          </a:p>
        </p:txBody>
      </p:sp>
    </p:spTree>
    <p:extLst>
      <p:ext uri="{BB962C8B-B14F-4D97-AF65-F5344CB8AC3E}">
        <p14:creationId xmlns:p14="http://schemas.microsoft.com/office/powerpoint/2010/main" val="29184304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4" b="21654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Vytěžit data</a:t>
            </a:r>
          </a:p>
        </p:txBody>
      </p:sp>
    </p:spTree>
    <p:extLst>
      <p:ext uri="{BB962C8B-B14F-4D97-AF65-F5344CB8AC3E}">
        <p14:creationId xmlns:p14="http://schemas.microsoft.com/office/powerpoint/2010/main" val="13210442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Chápat značku</a:t>
            </a:r>
          </a:p>
        </p:txBody>
      </p:sp>
    </p:spTree>
    <p:extLst>
      <p:ext uri="{BB962C8B-B14F-4D97-AF65-F5344CB8AC3E}">
        <p14:creationId xmlns:p14="http://schemas.microsoft.com/office/powerpoint/2010/main" val="41828478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r="6684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Vytěžit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5632">
            <a:off x="6184530" y="2824466"/>
            <a:ext cx="4794700" cy="26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288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Ptát se a poznávat</a:t>
            </a:r>
          </a:p>
        </p:txBody>
      </p:sp>
    </p:spTree>
    <p:extLst>
      <p:ext uri="{BB962C8B-B14F-4D97-AF65-F5344CB8AC3E}">
        <p14:creationId xmlns:p14="http://schemas.microsoft.com/office/powerpoint/2010/main" val="7688974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Ověřovat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79" y="2057435"/>
            <a:ext cx="10058400" cy="1175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79" y="4260679"/>
            <a:ext cx="10058400" cy="12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676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439" y="-284205"/>
            <a:ext cx="13251264" cy="7142205"/>
          </a:xfrm>
          <a:prstGeom prst="rect">
            <a:avLst/>
          </a:prstGeo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Vypsat se</a:t>
            </a:r>
          </a:p>
        </p:txBody>
      </p:sp>
    </p:spTree>
    <p:extLst>
      <p:ext uri="{BB962C8B-B14F-4D97-AF65-F5344CB8AC3E}">
        <p14:creationId xmlns:p14="http://schemas.microsoft.com/office/powerpoint/2010/main" val="1289260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09DD4DF-2792-C84B-9913-64E107E20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43" y="0"/>
            <a:ext cx="6788257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E31976E-6174-D54C-A7DA-3EDB0D1B0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2" t="9643" r="-1" b="46112"/>
          <a:stretch/>
        </p:blipFill>
        <p:spPr>
          <a:xfrm>
            <a:off x="-696686" y="0"/>
            <a:ext cx="7224890" cy="3185886"/>
          </a:xfrm>
          <a:prstGeom prst="rect">
            <a:avLst/>
          </a:prstGeom>
        </p:spPr>
      </p:pic>
      <p:pic>
        <p:nvPicPr>
          <p:cNvPr id="7" name="Zástupný objekt obrázku 6">
            <a:extLst>
              <a:ext uri="{FF2B5EF4-FFF2-40B4-BE49-F238E27FC236}">
                <a16:creationId xmlns:a16="http://schemas.microsoft.com/office/drawing/2014/main" id="{7A50805A-FCD2-384B-AF61-C4BF666666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" y="3185886"/>
            <a:ext cx="6528203" cy="3672114"/>
          </a:xfr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569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71" y="17364"/>
            <a:ext cx="6470229" cy="6858000"/>
          </a:xfrm>
          <a:prstGeom prst="rect">
            <a:avLst/>
          </a:prstGeo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Znát specifika formátů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0" y="1583308"/>
            <a:ext cx="5158322" cy="45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955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"/>
            <a:ext cx="7611762" cy="6885519"/>
          </a:xfrm>
          <a:prstGeom prst="rect">
            <a:avLst/>
          </a:prstGeo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383674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Orientovat se v UX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96" y="0"/>
            <a:ext cx="7030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751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5651950" cy="6858000"/>
          </a:xfrm>
          <a:prstGeom prst="rect">
            <a:avLst/>
          </a:prstGeo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0" y="106675"/>
            <a:ext cx="52197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Mít přesah do PR, marketingu</a:t>
            </a:r>
            <a:r>
              <a:rPr lang="mr-IN" sz="3600" b="1" dirty="0">
                <a:latin typeface="AvenirNext LT Pro Regular" panose="020B0503020202020204" pitchFamily="34" charset="0"/>
              </a:rPr>
              <a:t>…</a:t>
            </a:r>
            <a:endParaRPr lang="cs-CZ" sz="3600" b="1" dirty="0"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9477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́mek%20obrazovky%202017-09-12%20v 15.28.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35" y="-55810"/>
            <a:ext cx="7175157" cy="69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89"/>
            <a:ext cx="5219700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98854" y="390171"/>
            <a:ext cx="52197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Pracovat s daty</a:t>
            </a:r>
          </a:p>
        </p:txBody>
      </p:sp>
    </p:spTree>
    <p:extLst>
      <p:ext uri="{BB962C8B-B14F-4D97-AF65-F5344CB8AC3E}">
        <p14:creationId xmlns:p14="http://schemas.microsoft.com/office/powerpoint/2010/main" val="30489884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FB35CD5-F496-274D-A12D-6FB15F378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B67237E-FA02-CF4B-B443-C657B623020A}"/>
              </a:ext>
            </a:extLst>
          </p:cNvPr>
          <p:cNvSpPr/>
          <p:nvPr/>
        </p:nvSpPr>
        <p:spPr>
          <a:xfrm>
            <a:off x="3804557" y="434959"/>
            <a:ext cx="1714499" cy="64199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432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b="777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5B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3) Co byste chtěli umět, až odtud odejdete?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4526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FB35CD5-F496-274D-A12D-6FB15F378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B67237E-FA02-CF4B-B443-C657B623020A}"/>
              </a:ext>
            </a:extLst>
          </p:cNvPr>
          <p:cNvSpPr/>
          <p:nvPr/>
        </p:nvSpPr>
        <p:spPr>
          <a:xfrm>
            <a:off x="5502729" y="438007"/>
            <a:ext cx="1094014" cy="64199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58740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b="777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5B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4) Co bude cílem našeho společného semestru?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64378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54505" y="1784581"/>
            <a:ext cx="4129769" cy="653823"/>
          </a:xfrm>
        </p:spPr>
        <p:txBody>
          <a:bodyPr>
            <a:normAutofit/>
          </a:bodyPr>
          <a:lstStyle/>
          <a:p>
            <a:pPr algn="r"/>
            <a:r>
              <a:rPr lang="id-ID" dirty="0"/>
              <a:t>Díky za pozornost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d-ID" dirty="0"/>
              <a:t>Martin Brablec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191657" y="3840651"/>
            <a:ext cx="6923315" cy="2352331"/>
          </a:xfrm>
        </p:spPr>
        <p:txBody>
          <a:bodyPr/>
          <a:lstStyle/>
          <a:p>
            <a:r>
              <a:rPr lang="id-ID" dirty="0" err="1"/>
              <a:t>Strategie</a:t>
            </a:r>
            <a:r>
              <a:rPr lang="id-ID" dirty="0"/>
              <a:t> &amp; </a:t>
            </a:r>
            <a:r>
              <a:rPr lang="id-ID" dirty="0" err="1"/>
              <a:t>vedení</a:t>
            </a:r>
            <a:endParaRPr lang="id-ID" dirty="0"/>
          </a:p>
          <a:p>
            <a:r>
              <a:rPr lang="id-ID" dirty="0">
                <a:hlinkClick r:id="rId2"/>
              </a:rPr>
              <a:t>martin.brablec@obsahova-agentura.cz</a:t>
            </a:r>
            <a:endParaRPr lang="id-ID" dirty="0"/>
          </a:p>
          <a:p>
            <a:r>
              <a:rPr lang="id-ID" dirty="0"/>
              <a:t>602 478 999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667891" y="1831651"/>
            <a:ext cx="1970613" cy="544843"/>
            <a:chOff x="8720217" y="2030575"/>
            <a:chExt cx="838153" cy="349772"/>
          </a:xfrm>
        </p:grpSpPr>
        <p:grpSp>
          <p:nvGrpSpPr>
            <p:cNvPr id="20" name="Group 19"/>
            <p:cNvGrpSpPr/>
            <p:nvPr/>
          </p:nvGrpSpPr>
          <p:grpSpPr>
            <a:xfrm>
              <a:off x="8720217" y="2030575"/>
              <a:ext cx="789508" cy="349772"/>
              <a:chOff x="6715123" y="2681894"/>
              <a:chExt cx="2300494" cy="121948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715123" y="2681894"/>
                <a:ext cx="2300494" cy="785204"/>
              </a:xfrm>
              <a:prstGeom prst="rect">
                <a:avLst/>
              </a:prstGeom>
              <a:solidFill>
                <a:srgbClr val="9200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1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6728460" y="2681894"/>
                <a:ext cx="0" cy="1219483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8768862" y="2032485"/>
              <a:ext cx="789508" cy="21734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id-ID" sz="1600" b="1" dirty="0">
                  <a:solidFill>
                    <a:schemeClr val="bg1"/>
                  </a:solidFill>
                  <a:latin typeface="AvenirNext LT Pro Regular" panose="020B0503020202020204" pitchFamily="34" charset="0"/>
                </a:rPr>
                <a:t>Martin </a:t>
              </a:r>
              <a:r>
                <a:rPr lang="id-ID" sz="1600" b="1" dirty="0" err="1">
                  <a:solidFill>
                    <a:schemeClr val="bg1"/>
                  </a:solidFill>
                  <a:latin typeface="AvenirNext LT Pro Regular" panose="020B0503020202020204" pitchFamily="34" charset="0"/>
                </a:rPr>
                <a:t>přednášel</a:t>
              </a:r>
              <a:endParaRPr lang="id-ID" sz="1351" b="1" dirty="0">
                <a:solidFill>
                  <a:schemeClr val="bg1"/>
                </a:solidFill>
                <a:latin typeface="AvenirNext LT Pro Regular" panose="020B0503020202020204" pitchFamily="34" charset="0"/>
              </a:endParaRPr>
            </a:p>
          </p:txBody>
        </p:sp>
      </p:grp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5032DECF-9CD4-D540-B5EC-754F336C08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" b="1026"/>
          <a:stretch>
            <a:fillRect/>
          </a:stretch>
        </p:blipFill>
        <p:spPr/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9F4D7FF6-0B9C-744B-91BD-6456D2D2DF6D}"/>
              </a:ext>
            </a:extLst>
          </p:cNvPr>
          <p:cNvSpPr/>
          <p:nvPr/>
        </p:nvSpPr>
        <p:spPr>
          <a:xfrm>
            <a:off x="2191657" y="5184809"/>
            <a:ext cx="1930400" cy="641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4A9FEEE3-5791-5340-879B-F45F1BBA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21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FB35CD5-F496-274D-A12D-6FB15F378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662535C-BD3D-FD4E-B02E-7717C631B32C}"/>
              </a:ext>
            </a:extLst>
          </p:cNvPr>
          <p:cNvSpPr/>
          <p:nvPr/>
        </p:nvSpPr>
        <p:spPr>
          <a:xfrm>
            <a:off x="1110342" y="434959"/>
            <a:ext cx="1583872" cy="64199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17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b="777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5B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1) Proč jste tady?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58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FB35CD5-F496-274D-A12D-6FB15F378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B67237E-FA02-CF4B-B443-C657B623020A}"/>
              </a:ext>
            </a:extLst>
          </p:cNvPr>
          <p:cNvSpPr/>
          <p:nvPr/>
        </p:nvSpPr>
        <p:spPr>
          <a:xfrm>
            <a:off x="2253343" y="438007"/>
            <a:ext cx="1583872" cy="64199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793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b="777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5B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2) Co vám můžu dát já?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6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5" b="28665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00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Co je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copywriting</a:t>
            </a:r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83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25353"/>
            <a:ext cx="925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Co je </a:t>
            </a:r>
            <a:r>
              <a:rPr lang="cs-CZ" sz="3200" b="1" dirty="0" err="1">
                <a:latin typeface="AvenirNext LT Pro Regular" panose="020B0503020202020204" pitchFamily="34" charset="0"/>
              </a:rPr>
              <a:t>copywriting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934374" y="3357152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1297575" y="1822649"/>
            <a:ext cx="10434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AvenirNext LT Pro" panose="020B0503020202020204" pitchFamily="34" charset="0"/>
              </a:rPr>
              <a:t>Copywriting</a:t>
            </a:r>
            <a:r>
              <a:rPr lang="cs-CZ" sz="2400" dirty="0">
                <a:latin typeface="AvenirNext LT Pro" panose="020B0503020202020204" pitchFamily="34" charset="0"/>
              </a:rPr>
              <a:t> = tvorba textů pro reklamní a marketingové účely. Jeho výsledkem je „copy“ – obsah, který vede příjemce ke konkrétní akci nebo zvyšuje známost značky. </a:t>
            </a: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dirty="0" err="1">
                <a:latin typeface="AvenirNext LT Pro" panose="020B0503020202020204" pitchFamily="34" charset="0"/>
              </a:rPr>
              <a:t>Copywriteři</a:t>
            </a:r>
            <a:r>
              <a:rPr lang="cs-CZ" sz="2400" dirty="0">
                <a:latin typeface="AvenirNext LT Pro" panose="020B0503020202020204" pitchFamily="34" charset="0"/>
              </a:rPr>
              <a:t> pomáhají tvořit obsah pro weby, brožury, katalogy, inzeráty v médiích, billboardy, letáky, prodejní dopisy, scénáře pro audio i video spoty, </a:t>
            </a:r>
            <a:r>
              <a:rPr lang="cs-CZ" sz="2400" dirty="0" err="1">
                <a:latin typeface="AvenirNext LT Pro" panose="020B0503020202020204" pitchFamily="34" charset="0"/>
              </a:rPr>
              <a:t>whitepapery</a:t>
            </a:r>
            <a:r>
              <a:rPr lang="cs-CZ" sz="2400" dirty="0">
                <a:latin typeface="AvenirNext LT Pro" panose="020B0503020202020204" pitchFamily="34" charset="0"/>
              </a:rPr>
              <a:t>, sociální sítě, e-maily...</a:t>
            </a:r>
          </a:p>
        </p:txBody>
      </p:sp>
    </p:spTree>
    <p:extLst>
      <p:ext uri="{BB962C8B-B14F-4D97-AF65-F5344CB8AC3E}">
        <p14:creationId xmlns:p14="http://schemas.microsoft.com/office/powerpoint/2010/main" val="2239876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73A52D1F-7FE7-4B40-AA9B-056B65F811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5" b="28365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00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Claude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Hopkins</a:t>
            </a:r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98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b="777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5B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Ahoj!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75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25353"/>
            <a:ext cx="925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Claude </a:t>
            </a:r>
            <a:r>
              <a:rPr lang="cs-CZ" sz="3200" b="1" dirty="0" err="1">
                <a:latin typeface="AvenirNext LT Pro Regular" panose="020B0503020202020204" pitchFamily="34" charset="0"/>
              </a:rPr>
              <a:t>Hopkins</a:t>
            </a:r>
            <a:r>
              <a:rPr lang="cs-CZ" sz="3200" b="1" dirty="0">
                <a:latin typeface="AvenirNext LT Pro Regular" panose="020B0503020202020204" pitchFamily="34" charset="0"/>
              </a:rPr>
              <a:t> (1866 – 1932)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1297575" y="1822649"/>
            <a:ext cx="1043464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i="1" dirty="0">
                <a:latin typeface="AvenirNext LT Pro Regular" panose="020B0503020202020204" pitchFamily="34" charset="0"/>
              </a:rPr>
              <a:t>Můj život v reklamě &amp; Reklama jako věda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Styl nemá v reklamě co dělat.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Pište jednoduše, přímočaře, neokázale.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Nikdy se nechlubit. </a:t>
            </a:r>
            <a:r>
              <a:rPr lang="cs-CZ" sz="2400" dirty="0" err="1">
                <a:latin typeface="AvenirNext LT Pro Regular" panose="020B0503020202020204" pitchFamily="34" charset="0"/>
              </a:rPr>
              <a:t>Superlativa</a:t>
            </a:r>
            <a:r>
              <a:rPr lang="cs-CZ" sz="2400" dirty="0">
                <a:latin typeface="AvenirNext LT Pro Regular" panose="020B0503020202020204" pitchFamily="34" charset="0"/>
              </a:rPr>
              <a:t> vyvolají odpor.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Prodáváme službu – tu, kterou chce zákazník.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Používejte konkrétní a jednoznačná tvrzení.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Nepoužívejte negativitu – lidé hledají krásu, bezpečí, štěstí, spokojenost.</a:t>
            </a:r>
          </a:p>
        </p:txBody>
      </p:sp>
      <p:sp>
        <p:nvSpPr>
          <p:cNvPr id="12" name="Oval 11"/>
          <p:cNvSpPr/>
          <p:nvPr/>
        </p:nvSpPr>
        <p:spPr>
          <a:xfrm>
            <a:off x="934374" y="3991428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26236" y="4688114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02C2C90F-1F16-6148-82A8-9395D4C47C24}"/>
              </a:ext>
            </a:extLst>
          </p:cNvPr>
          <p:cNvSpPr/>
          <p:nvPr/>
        </p:nvSpPr>
        <p:spPr>
          <a:xfrm>
            <a:off x="934374" y="5370285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id="{6A9ED57D-6679-0143-9C9A-FAAC5D97CC55}"/>
              </a:ext>
            </a:extLst>
          </p:cNvPr>
          <p:cNvSpPr/>
          <p:nvPr/>
        </p:nvSpPr>
        <p:spPr>
          <a:xfrm>
            <a:off x="926236" y="6066971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904D3EC-C053-4744-8396-CF370372C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357" y="1822648"/>
            <a:ext cx="3129643" cy="38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6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39CDD95-54D6-EC40-89EE-6FA6441F9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893"/>
            <a:ext cx="12265549" cy="42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87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5" b="28665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00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David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Ogilvy</a:t>
            </a:r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61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25353"/>
            <a:ext cx="925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David </a:t>
            </a:r>
            <a:r>
              <a:rPr lang="cs-CZ" sz="3200" b="1" dirty="0" err="1">
                <a:latin typeface="AvenirNext LT Pro Regular" panose="020B0503020202020204" pitchFamily="34" charset="0"/>
              </a:rPr>
              <a:t>Ogilvy</a:t>
            </a:r>
            <a:r>
              <a:rPr lang="cs-CZ" sz="3200" b="1" dirty="0">
                <a:latin typeface="AvenirNext LT Pro Regular" panose="020B0503020202020204" pitchFamily="34" charset="0"/>
              </a:rPr>
              <a:t> (1911 – 1999)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1297575" y="1822649"/>
            <a:ext cx="1043464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i="1" dirty="0" err="1">
                <a:latin typeface="AvenirNext LT Pro Regular" panose="020B0503020202020204" pitchFamily="34" charset="0"/>
              </a:rPr>
              <a:t>Ogilvy</a:t>
            </a:r>
            <a:r>
              <a:rPr lang="cs-CZ" sz="2400" i="1" dirty="0">
                <a:latin typeface="AvenirNext LT Pro Regular" panose="020B0503020202020204" pitchFamily="34" charset="0"/>
              </a:rPr>
              <a:t> o reklamě, Vyznání muže reklamy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Poznejte dokonale </a:t>
            </a:r>
            <a:r>
              <a:rPr lang="cs-CZ" sz="2400" i="1" dirty="0">
                <a:latin typeface="AvenirNext LT Pro Regular" panose="020B0503020202020204" pitchFamily="34" charset="0"/>
              </a:rPr>
              <a:t>svůj</a:t>
            </a:r>
            <a:r>
              <a:rPr lang="cs-CZ" sz="2400" dirty="0">
                <a:latin typeface="AvenirNext LT Pro Regular" panose="020B0503020202020204" pitchFamily="34" charset="0"/>
              </a:rPr>
              <a:t> produkt.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Spotřebitel není blbec, je to vaše manželka.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Text má být tak zajímavý, aby přiměl koupit výrobek.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Nejvíce pozornosti věnujte titulku – s příslibem výhody.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Lidé kupují příslib krásy, výživy, úlevy od bolesti, statusu.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Dlouhé texty lépe prodávají. Ale vždy psané jednoduchým jazykem.</a:t>
            </a:r>
          </a:p>
        </p:txBody>
      </p:sp>
      <p:sp>
        <p:nvSpPr>
          <p:cNvPr id="12" name="Oval 11"/>
          <p:cNvSpPr/>
          <p:nvPr/>
        </p:nvSpPr>
        <p:spPr>
          <a:xfrm>
            <a:off x="934374" y="3991428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26236" y="4688114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02C2C90F-1F16-6148-82A8-9395D4C47C24}"/>
              </a:ext>
            </a:extLst>
          </p:cNvPr>
          <p:cNvSpPr/>
          <p:nvPr/>
        </p:nvSpPr>
        <p:spPr>
          <a:xfrm>
            <a:off x="934374" y="5370285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id="{6A9ED57D-6679-0143-9C9A-FAAC5D97CC55}"/>
              </a:ext>
            </a:extLst>
          </p:cNvPr>
          <p:cNvSpPr/>
          <p:nvPr/>
        </p:nvSpPr>
        <p:spPr>
          <a:xfrm>
            <a:off x="926236" y="6066971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42AFF3-BB08-DD43-88AB-57A861C49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603" y="1822649"/>
            <a:ext cx="2567397" cy="38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53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EAD8978-0F9A-1345-9CC5-BA4563825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77517" cy="68729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AE8A01D-14A8-D34A-9ADA-F89F27E9A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705" b="42620"/>
          <a:stretch/>
        </p:blipFill>
        <p:spPr>
          <a:xfrm>
            <a:off x="2707385" y="1501889"/>
            <a:ext cx="9484615" cy="14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67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8D75C763-DFBA-194A-82D4-E58D8BDF78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5" b="5895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Stephen</a:t>
            </a: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03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25353"/>
            <a:ext cx="925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latin typeface="AvenirNext LT Pro Regular" panose="020B0503020202020204" pitchFamily="34" charset="0"/>
              </a:rPr>
              <a:t>Stephen</a:t>
            </a:r>
            <a:r>
              <a:rPr lang="cs-CZ" sz="3200" b="1" dirty="0">
                <a:latin typeface="AvenirNext LT Pro Regular" panose="020B0503020202020204" pitchFamily="34" charset="0"/>
              </a:rPr>
              <a:t> King (1947 – )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1297575" y="1822649"/>
            <a:ext cx="10434641" cy="471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i="1" dirty="0">
                <a:latin typeface="AvenirNext LT Pro Regular" panose="020B0503020202020204" pitchFamily="34" charset="0"/>
              </a:rPr>
              <a:t>O psaní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Trpný rod je pro sraby. („Jednání bude zahájeno v sedm“)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Příslovce ukazují nejistotu („Polož to!“ řekla výhružně)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Odstavec začněte tvrzením, které dál rozvíjejte. </a:t>
            </a:r>
            <a:br>
              <a:rPr lang="cs-CZ" sz="2400" dirty="0">
                <a:latin typeface="AvenirNext LT Pro Regular" panose="020B0503020202020204" pitchFamily="34" charset="0"/>
              </a:rPr>
            </a:br>
            <a:r>
              <a:rPr lang="cs-CZ" sz="2400" dirty="0">
                <a:latin typeface="AvenirNext LT Pro Regular" panose="020B0503020202020204" pitchFamily="34" charset="0"/>
              </a:rPr>
              <a:t>(„Pokoj </a:t>
            </a:r>
            <a:r>
              <a:rPr lang="cs-CZ" sz="2400" dirty="0" err="1">
                <a:latin typeface="AvenirNext LT Pro Regular" panose="020B0503020202020204" pitchFamily="34" charset="0"/>
              </a:rPr>
              <a:t>velkýho</a:t>
            </a:r>
            <a:r>
              <a:rPr lang="cs-CZ" sz="2400" dirty="0">
                <a:latin typeface="AvenirNext LT Pro Regular" panose="020B0503020202020204" pitchFamily="34" charset="0"/>
              </a:rPr>
              <a:t> Tonyho vůbec nevypadal tak, </a:t>
            </a:r>
            <a:br>
              <a:rPr lang="cs-CZ" sz="2400" dirty="0">
                <a:latin typeface="AvenirNext LT Pro Regular" panose="020B0503020202020204" pitchFamily="34" charset="0"/>
              </a:rPr>
            </a:br>
            <a:r>
              <a:rPr lang="cs-CZ" sz="2400" dirty="0">
                <a:latin typeface="AvenirNext LT Pro Regular" panose="020B0503020202020204" pitchFamily="34" charset="0"/>
              </a:rPr>
              <a:t>jak si ho představoval. Světlo tu mělo podivný…“)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Popisujte pomocí pečlivě zvolených detailů, které napoví všechno ostatní.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Vyhněte se ohraným metaforám, ale nepřehánějte to s nimi. </a:t>
            </a:r>
          </a:p>
        </p:txBody>
      </p:sp>
      <p:sp>
        <p:nvSpPr>
          <p:cNvPr id="12" name="Oval 11"/>
          <p:cNvSpPr/>
          <p:nvPr/>
        </p:nvSpPr>
        <p:spPr>
          <a:xfrm>
            <a:off x="934374" y="3991428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26236" y="543284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02C2C90F-1F16-6148-82A8-9395D4C47C24}"/>
              </a:ext>
            </a:extLst>
          </p:cNvPr>
          <p:cNvSpPr/>
          <p:nvPr/>
        </p:nvSpPr>
        <p:spPr>
          <a:xfrm>
            <a:off x="934374" y="611501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3448E4-4130-4A41-91F8-47A92B73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313" y="1822649"/>
            <a:ext cx="2220687" cy="33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25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78335C-E594-F645-99EA-95881866D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2583"/>
            <a:ext cx="4563671" cy="694058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37606ED-3F26-8E48-BD65-23CB1FB4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913" y="-82584"/>
            <a:ext cx="4502001" cy="69405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67F97A3-1FFB-844A-85AD-FE1231DAD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999" y="-82585"/>
            <a:ext cx="4502001" cy="69405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90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665FCFC-18F5-D246-A92A-DC2E6D3F2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71" y="1823412"/>
            <a:ext cx="6721929" cy="5034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953" y="725353"/>
            <a:ext cx="925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Pár českých zdrojů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1297575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Vladimír Just: Velký slovník floskulí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Otto Bohuš: Pište jako </a:t>
            </a:r>
            <a:r>
              <a:rPr lang="cs-CZ" sz="2400" dirty="0" err="1">
                <a:latin typeface="AvenirNext LT Pro Regular" panose="020B0503020202020204" pitchFamily="34" charset="0"/>
              </a:rPr>
              <a:t>copywriter</a:t>
            </a:r>
            <a:endParaRPr lang="cs-CZ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Blog a Akademie Obsahové agentury </a:t>
            </a:r>
            <a:r>
              <a:rPr lang="cs-CZ" sz="2400" dirty="0">
                <a:latin typeface="AvenirNext LT Pro Regular" panose="020B0503020202020204" pitchFamily="34" charset="0"/>
                <a:sym typeface="Wingdings" pitchFamily="2" charset="2"/>
              </a:rPr>
              <a:t>:-P</a:t>
            </a:r>
            <a:endParaRPr lang="cs-CZ" sz="2400" dirty="0"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245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5">
            <a:extLst>
              <a:ext uri="{FF2B5EF4-FFF2-40B4-BE49-F238E27FC236}">
                <a16:creationId xmlns:a16="http://schemas.microsoft.com/office/drawing/2014/main" id="{761E1B3D-03C7-914F-BBFA-AA1F06056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Změna pravidel hry:</a:t>
            </a:r>
          </a:p>
          <a:p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Content</a:t>
            </a: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Marketing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8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r="836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F9871BA3-17BB-5149-ACFA-3B77A23B4F0F}"/>
              </a:ext>
            </a:extLst>
          </p:cNvPr>
          <p:cNvGrpSpPr/>
          <p:nvPr/>
        </p:nvGrpSpPr>
        <p:grpSpPr>
          <a:xfrm>
            <a:off x="369628" y="233364"/>
            <a:ext cx="648467" cy="634093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C7A4F023-F8E3-264C-8B1E-CB7A37442FA2}"/>
                </a:ext>
              </a:extLst>
            </p:cNvPr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7" name="Straight Connector 7">
              <a:extLst>
                <a:ext uri="{FF2B5EF4-FFF2-40B4-BE49-F238E27FC236}">
                  <a16:creationId xmlns:a16="http://schemas.microsoft.com/office/drawing/2014/main" id="{EAF15B15-6F9B-DB4F-BFD6-10903A2D4D15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16C4D178-8344-6441-B876-A8123ADEF8E5}"/>
              </a:ext>
            </a:extLst>
          </p:cNvPr>
          <p:cNvSpPr txBox="1"/>
          <p:nvPr/>
        </p:nvSpPr>
        <p:spPr>
          <a:xfrm>
            <a:off x="371187" y="291050"/>
            <a:ext cx="63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1985 </a:t>
            </a:r>
          </a:p>
        </p:txBody>
      </p:sp>
    </p:spTree>
    <p:extLst>
      <p:ext uri="{BB962C8B-B14F-4D97-AF65-F5344CB8AC3E}">
        <p14:creationId xmlns:p14="http://schemas.microsoft.com/office/powerpoint/2010/main" val="1759426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Co je podle vás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content</a:t>
            </a: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marketing?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53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3" y="2205589"/>
            <a:ext cx="107094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800" b="1" dirty="0" err="1">
                <a:latin typeface="AvenirNext LT Pro Regular" panose="020B0503020202020204" pitchFamily="34" charset="0"/>
              </a:rPr>
              <a:t>Komunikace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se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zákazníky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a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potenciálními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zákazníky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bez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snahy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prodat</a:t>
            </a:r>
            <a:r>
              <a:rPr lang="id-ID" sz="4800" b="1" dirty="0">
                <a:latin typeface="AvenirNext LT Pro Regular" panose="020B0503020202020204" pitchFamily="34" charset="0"/>
              </a:rPr>
              <a:t>. </a:t>
            </a:r>
            <a:r>
              <a:rPr lang="id-ID" sz="4800" b="1" dirty="0" err="1">
                <a:latin typeface="AvenirNext LT Pro Regular" panose="020B0503020202020204" pitchFamily="34" charset="0"/>
              </a:rPr>
              <a:t>Namísto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inzerce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poskytuje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hodnotné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informace</a:t>
            </a:r>
            <a:r>
              <a:rPr lang="id-ID" sz="4800" b="1" dirty="0">
                <a:latin typeface="AvenirNext LT Pro Regular" panose="020B0503020202020204" pitchFamily="34" charset="0"/>
              </a:rPr>
              <a:t>, </a:t>
            </a:r>
            <a:r>
              <a:rPr lang="id-ID" sz="4800" b="1" dirty="0" err="1">
                <a:latin typeface="AvenirNext LT Pro Regular" panose="020B0503020202020204" pitchFamily="34" charset="0"/>
              </a:rPr>
              <a:t>které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je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vzdělají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nebo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pobaví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natolik</a:t>
            </a:r>
            <a:r>
              <a:rPr lang="id-ID" sz="4800" b="1" dirty="0">
                <a:latin typeface="AvenirNext LT Pro Regular" panose="020B0503020202020204" pitchFamily="34" charset="0"/>
              </a:rPr>
              <a:t>, </a:t>
            </a:r>
            <a:r>
              <a:rPr lang="id-ID" sz="4800" b="1" dirty="0" err="1">
                <a:latin typeface="AvenirNext LT Pro Regular" panose="020B0503020202020204" pitchFamily="34" charset="0"/>
              </a:rPr>
              <a:t>že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mezi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nimi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a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firmou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vytvoří</a:t>
            </a:r>
            <a:r>
              <a:rPr lang="id-ID" sz="4800" b="1" dirty="0">
                <a:latin typeface="AvenirNext LT Pro Regular" panose="020B0503020202020204" pitchFamily="34" charset="0"/>
              </a:rPr>
              <a:t> </a:t>
            </a:r>
            <a:r>
              <a:rPr lang="id-ID" sz="4800" b="1" dirty="0" err="1">
                <a:latin typeface="AvenirNext LT Pro Regular" panose="020B0503020202020204" pitchFamily="34" charset="0"/>
              </a:rPr>
              <a:t>vztah</a:t>
            </a:r>
            <a:r>
              <a:rPr lang="id-ID" sz="4800" b="1" dirty="0">
                <a:latin typeface="AvenirNext LT Pro Regular" panose="020B0503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08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9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Kde na tom ale vyděláme peníze?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Později! Nejprve dávej, potom ber.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b="1" dirty="0">
              <a:solidFill>
                <a:srgbClr val="FF0000"/>
              </a:solidFill>
              <a:latin typeface="Avenir Next LT Pro Demi" panose="020B0503020202020204" pitchFamily="34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7D7D8680-669C-E74F-BC30-9541392AED46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C1F7FB73-E269-EC4D-B0C9-AF701592FA41}"/>
              </a:ext>
            </a:extLst>
          </p:cNvPr>
          <p:cNvSpPr/>
          <p:nvPr/>
        </p:nvSpPr>
        <p:spPr>
          <a:xfrm>
            <a:off x="940525" y="3695833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4148306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9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Kde na tom ale vyděláme peníze?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Později! Nejprve dávej, potom ber.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V přátelském vztahu je snazší prodat: make </a:t>
            </a:r>
            <a:r>
              <a:rPr lang="cs-CZ" sz="2400" dirty="0" err="1">
                <a:latin typeface="AvenirNext LT Pro" panose="020B0503020202020204" pitchFamily="34" charset="0"/>
              </a:rPr>
              <a:t>money</a:t>
            </a:r>
            <a:r>
              <a:rPr lang="cs-CZ" sz="2400" dirty="0">
                <a:latin typeface="AvenirNext LT Pro" panose="020B0503020202020204" pitchFamily="34" charset="0"/>
              </a:rPr>
              <a:t> </a:t>
            </a:r>
            <a:r>
              <a:rPr lang="cs-CZ" sz="2400" dirty="0" err="1">
                <a:latin typeface="AvenirNext LT Pro" panose="020B0503020202020204" pitchFamily="34" charset="0"/>
              </a:rPr>
              <a:t>after</a:t>
            </a:r>
            <a:r>
              <a:rPr lang="cs-CZ" sz="2400" dirty="0">
                <a:latin typeface="AvenirNext LT Pro" panose="020B0503020202020204" pitchFamily="34" charset="0"/>
              </a:rPr>
              <a:t> </a:t>
            </a:r>
            <a:r>
              <a:rPr lang="cs-CZ" sz="2400" dirty="0" err="1">
                <a:latin typeface="AvenirNext LT Pro" panose="020B0503020202020204" pitchFamily="34" charset="0"/>
              </a:rPr>
              <a:t>you</a:t>
            </a:r>
            <a:r>
              <a:rPr lang="cs-CZ" sz="2400" dirty="0">
                <a:latin typeface="AvenirNext LT Pro" panose="020B0503020202020204" pitchFamily="34" charset="0"/>
              </a:rPr>
              <a:t> make </a:t>
            </a:r>
            <a:r>
              <a:rPr lang="cs-CZ" sz="2400" dirty="0" err="1">
                <a:latin typeface="AvenirNext LT Pro" panose="020B0503020202020204" pitchFamily="34" charset="0"/>
              </a:rPr>
              <a:t>them</a:t>
            </a:r>
            <a:r>
              <a:rPr lang="cs-CZ" sz="2400" dirty="0">
                <a:latin typeface="AvenirNext LT Pro" panose="020B0503020202020204" pitchFamily="34" charset="0"/>
              </a:rPr>
              <a:t> happy.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b="1" dirty="0">
              <a:solidFill>
                <a:srgbClr val="FF0000"/>
              </a:solidFill>
              <a:latin typeface="Avenir Next LT Pro Demi" panose="020B0503020202020204" pitchFamily="34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7D7D8680-669C-E74F-BC30-9541392AED46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C1F7FB73-E269-EC4D-B0C9-AF701592FA41}"/>
              </a:ext>
            </a:extLst>
          </p:cNvPr>
          <p:cNvSpPr/>
          <p:nvPr/>
        </p:nvSpPr>
        <p:spPr>
          <a:xfrm>
            <a:off x="940525" y="3695833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58236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9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Kde na tom ale vyděláme peníze?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364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Později! Nejprve dávej, potom ber.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V přátelském vztahu je snazší prodat: make </a:t>
            </a:r>
            <a:r>
              <a:rPr lang="cs-CZ" sz="2400" dirty="0" err="1">
                <a:latin typeface="AvenirNext LT Pro" panose="020B0503020202020204" pitchFamily="34" charset="0"/>
              </a:rPr>
              <a:t>money</a:t>
            </a:r>
            <a:r>
              <a:rPr lang="cs-CZ" sz="2400" dirty="0">
                <a:latin typeface="AvenirNext LT Pro" panose="020B0503020202020204" pitchFamily="34" charset="0"/>
              </a:rPr>
              <a:t> </a:t>
            </a:r>
            <a:r>
              <a:rPr lang="cs-CZ" sz="2400" dirty="0" err="1">
                <a:latin typeface="AvenirNext LT Pro" panose="020B0503020202020204" pitchFamily="34" charset="0"/>
              </a:rPr>
              <a:t>after</a:t>
            </a:r>
            <a:r>
              <a:rPr lang="cs-CZ" sz="2400" dirty="0">
                <a:latin typeface="AvenirNext LT Pro" panose="020B0503020202020204" pitchFamily="34" charset="0"/>
              </a:rPr>
              <a:t> </a:t>
            </a:r>
            <a:r>
              <a:rPr lang="cs-CZ" sz="2400" dirty="0" err="1">
                <a:latin typeface="AvenirNext LT Pro" panose="020B0503020202020204" pitchFamily="34" charset="0"/>
              </a:rPr>
              <a:t>you</a:t>
            </a:r>
            <a:r>
              <a:rPr lang="cs-CZ" sz="2400" dirty="0">
                <a:latin typeface="AvenirNext LT Pro" panose="020B0503020202020204" pitchFamily="34" charset="0"/>
              </a:rPr>
              <a:t> make </a:t>
            </a:r>
            <a:r>
              <a:rPr lang="cs-CZ" sz="2400" dirty="0" err="1">
                <a:latin typeface="AvenirNext LT Pro" panose="020B0503020202020204" pitchFamily="34" charset="0"/>
              </a:rPr>
              <a:t>them</a:t>
            </a:r>
            <a:r>
              <a:rPr lang="cs-CZ" sz="2400" dirty="0">
                <a:latin typeface="AvenirNext LT Pro" panose="020B0503020202020204" pitchFamily="34" charset="0"/>
              </a:rPr>
              <a:t> happy.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Ale na prodej nesmíme zapomenout: pro něj to přece všichni děláme.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b="1" dirty="0">
              <a:solidFill>
                <a:srgbClr val="FF0000"/>
              </a:solidFill>
              <a:latin typeface="Avenir Next LT Pro Demi" panose="020B0503020202020204" pitchFamily="34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7D7D8680-669C-E74F-BC30-9541392AED46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C1F7FB73-E269-EC4D-B0C9-AF701592FA41}"/>
              </a:ext>
            </a:extLst>
          </p:cNvPr>
          <p:cNvSpPr/>
          <p:nvPr/>
        </p:nvSpPr>
        <p:spPr>
          <a:xfrm>
            <a:off x="940525" y="3695833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67902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Případová studie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content</a:t>
            </a: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marketingu pro českou firmu aneb nejprve dávej, potom ber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37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2016: </a:t>
            </a:r>
          </a:p>
          <a:p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EET přichází a proč zrovna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content</a:t>
            </a: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marketing?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790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9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Situace na trhu vs. cílovka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Složité a nesrozumitelné téma / </a:t>
            </a:r>
            <a:r>
              <a:rPr lang="cs-CZ" sz="2400" b="1" dirty="0">
                <a:solidFill>
                  <a:srgbClr val="FF0000"/>
                </a:solidFill>
                <a:latin typeface="Avenir Next LT Pro Demi" panose="020B0503020202020204" pitchFamily="34" charset="0"/>
              </a:rPr>
              <a:t>Nemám čas cokoliv luštit!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Napjatá atmosféra, vyhrocené emoce / </a:t>
            </a:r>
            <a:r>
              <a:rPr lang="cs-CZ" sz="2400" b="1" dirty="0">
                <a:solidFill>
                  <a:srgbClr val="FF0000"/>
                </a:solidFill>
                <a:latin typeface="Avenir Next LT Pro Demi" panose="020B0503020202020204" pitchFamily="34" charset="0"/>
              </a:rPr>
              <a:t>Jde mi o peníze a existenci!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Vše se mění, nic není dané / </a:t>
            </a:r>
            <a:r>
              <a:rPr lang="cs-CZ" sz="2400" b="1" dirty="0">
                <a:solidFill>
                  <a:srgbClr val="FF0000"/>
                </a:solidFill>
                <a:latin typeface="Avenir Next LT Pro Demi" panose="020B0503020202020204" pitchFamily="34" charset="0"/>
              </a:rPr>
              <a:t>Já to ale musím (včas) vyřešit!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" panose="020B0503020202020204" pitchFamily="34" charset="0"/>
              </a:rPr>
              <a:t>Chybí čitelný zdroj informací / </a:t>
            </a:r>
            <a:r>
              <a:rPr lang="cs-CZ" sz="2400" b="1" dirty="0">
                <a:solidFill>
                  <a:srgbClr val="FF0000"/>
                </a:solidFill>
                <a:latin typeface="Avenir Next LT Pro Demi" panose="020B0503020202020204" pitchFamily="34" charset="0"/>
              </a:rPr>
              <a:t>Poraďte mi někdo!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b="1" dirty="0">
              <a:solidFill>
                <a:srgbClr val="FF0000"/>
              </a:solidFill>
              <a:latin typeface="Avenir Next LT Pro Demi" panose="020B0503020202020204" pitchFamily="34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7D7D8680-669C-E74F-BC30-9541392AED46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C1F7FB73-E269-EC4D-B0C9-AF701592FA41}"/>
              </a:ext>
            </a:extLst>
          </p:cNvPr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DF6E2A1E-37E5-704A-8A77-481D559EFA70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476950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3" y="2205588"/>
            <a:ext cx="1070945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5100" b="1" dirty="0" err="1">
                <a:latin typeface="AvenirNext LT Pro Regular" panose="020B0503020202020204" pitchFamily="34" charset="0"/>
              </a:rPr>
              <a:t>Klient</a:t>
            </a:r>
            <a:r>
              <a:rPr lang="id-ID" sz="5100" b="1" dirty="0">
                <a:latin typeface="AvenirNext LT Pro Regular" panose="020B0503020202020204" pitchFamily="34" charset="0"/>
              </a:rPr>
              <a:t>: </a:t>
            </a:r>
            <a:r>
              <a:rPr lang="id-ID" sz="5100" b="1" dirty="0" err="1">
                <a:latin typeface="AvenirNext LT Pro Regular" panose="020B0503020202020204" pitchFamily="34" charset="0"/>
              </a:rPr>
              <a:t>Máme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know-how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a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pozici</a:t>
            </a:r>
            <a:r>
              <a:rPr lang="id-ID" sz="5100" b="1" dirty="0">
                <a:latin typeface="AvenirNext LT Pro Regular" panose="020B0503020202020204" pitchFamily="34" charset="0"/>
              </a:rPr>
              <a:t>. </a:t>
            </a:r>
            <a:r>
              <a:rPr lang="id-ID" sz="5100" b="1" dirty="0" err="1">
                <a:latin typeface="AvenirNext LT Pro Regular" panose="020B0503020202020204" pitchFamily="34" charset="0"/>
              </a:rPr>
              <a:t>Chceme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dlouhodobou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platformu</a:t>
            </a:r>
            <a:r>
              <a:rPr lang="id-ID" sz="5100" b="1" dirty="0">
                <a:latin typeface="AvenirNext LT Pro Regular" panose="020B0503020202020204" pitchFamily="34" charset="0"/>
              </a:rPr>
              <a:t> pro </a:t>
            </a:r>
            <a:r>
              <a:rPr lang="id-ID" sz="5100" b="1" dirty="0" err="1">
                <a:latin typeface="AvenirNext LT Pro Regular" panose="020B0503020202020204" pitchFamily="34" charset="0"/>
              </a:rPr>
              <a:t>podporu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prodeje</a:t>
            </a:r>
            <a:r>
              <a:rPr lang="id-ID" sz="5100" b="1" dirty="0">
                <a:latin typeface="AvenirNext LT Pro Regular" panose="020B0503020202020204" pitchFamily="34" charset="0"/>
              </a:rPr>
              <a:t>, </a:t>
            </a:r>
            <a:r>
              <a:rPr lang="id-ID" sz="5100" b="1" dirty="0" err="1">
                <a:latin typeface="AvenirNext LT Pro Regular" panose="020B0503020202020204" pitchFamily="34" charset="0"/>
              </a:rPr>
              <a:t>která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nám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přinese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konkurenční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výhodu</a:t>
            </a:r>
            <a:r>
              <a:rPr lang="id-ID" sz="5100" b="1" dirty="0">
                <a:latin typeface="AvenirNext LT Pro Regular" panose="020B0503020202020204" pitchFamily="34" charset="0"/>
              </a:rPr>
              <a:t>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85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3" y="2205589"/>
            <a:ext cx="1070945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5100" b="1" dirty="0" err="1">
                <a:latin typeface="AvenirNext LT Pro Regular" panose="020B0503020202020204" pitchFamily="34" charset="0"/>
              </a:rPr>
              <a:t>Obsahovka</a:t>
            </a:r>
            <a:r>
              <a:rPr lang="id-ID" sz="5100" b="1" dirty="0">
                <a:latin typeface="AvenirNext LT Pro Regular" panose="020B0503020202020204" pitchFamily="34" charset="0"/>
              </a:rPr>
              <a:t>: </a:t>
            </a:r>
            <a:r>
              <a:rPr lang="id-ID" sz="5100" b="1" dirty="0" err="1">
                <a:latin typeface="AvenirNext LT Pro Regular" panose="020B0503020202020204" pitchFamily="34" charset="0"/>
              </a:rPr>
              <a:t>Etablujeme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Soliteu</a:t>
            </a:r>
            <a:r>
              <a:rPr lang="id-ID" sz="5100" b="1" dirty="0">
                <a:latin typeface="AvenirNext LT Pro Regular" panose="020B0503020202020204" pitchFamily="34" charset="0"/>
              </a:rPr>
              <a:t> jako </a:t>
            </a:r>
            <a:r>
              <a:rPr lang="id-ID" sz="5100" b="1" dirty="0" err="1">
                <a:latin typeface="AvenirNext LT Pro Regular" panose="020B0503020202020204" pitchFamily="34" charset="0"/>
              </a:rPr>
              <a:t>odborníka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a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vytvoříme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místo</a:t>
            </a:r>
            <a:r>
              <a:rPr lang="id-ID" sz="5100" b="1" dirty="0">
                <a:latin typeface="AvenirNext LT Pro Regular" panose="020B0503020202020204" pitchFamily="34" charset="0"/>
              </a:rPr>
              <a:t>, </a:t>
            </a:r>
            <a:r>
              <a:rPr lang="id-ID" sz="5100" b="1" dirty="0" err="1">
                <a:latin typeface="AvenirNext LT Pro Regular" panose="020B0503020202020204" pitchFamily="34" charset="0"/>
              </a:rPr>
              <a:t>kde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se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podnikatel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dozví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vše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o</a:t>
            </a:r>
            <a:r>
              <a:rPr lang="id-ID" sz="5100" b="1" dirty="0">
                <a:latin typeface="AvenirNext LT Pro Regular" panose="020B0503020202020204" pitchFamily="34" charset="0"/>
              </a:rPr>
              <a:t> EET. </a:t>
            </a:r>
            <a:r>
              <a:rPr lang="id-ID" sz="5100" b="1" dirty="0" err="1">
                <a:latin typeface="AvenirNext LT Pro Regular" panose="020B0503020202020204" pitchFamily="34" charset="0"/>
              </a:rPr>
              <a:t>Maximálně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srozumitelně</a:t>
            </a:r>
            <a:r>
              <a:rPr lang="id-ID" sz="5100" b="1" dirty="0">
                <a:latin typeface="AvenirNext LT Pro Regular" panose="020B0503020202020204" pitchFamily="34" charset="0"/>
              </a:rPr>
              <a:t>, </a:t>
            </a:r>
            <a:r>
              <a:rPr lang="id-ID" sz="5100" b="1" dirty="0" err="1">
                <a:latin typeface="AvenirNext LT Pro Regular" panose="020B0503020202020204" pitchFamily="34" charset="0"/>
              </a:rPr>
              <a:t>přínosně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a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bez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jakékoliv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  <a:r>
              <a:rPr lang="id-ID" sz="5100" b="1" dirty="0" err="1">
                <a:latin typeface="AvenirNext LT Pro Regular" panose="020B0503020202020204" pitchFamily="34" charset="0"/>
              </a:rPr>
              <a:t>vaty</a:t>
            </a:r>
            <a:r>
              <a:rPr lang="id-ID" sz="5100" b="1" dirty="0">
                <a:latin typeface="AvenirNext LT Pro Regular" panose="020B0503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CD8A7306-C542-8240-ABE1-195C3456C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t="43805" r="15077" b="17625"/>
          <a:stretch/>
        </p:blipFill>
        <p:spPr>
          <a:xfrm>
            <a:off x="5737318" y="0"/>
            <a:ext cx="6444343" cy="27192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D839506-FC8D-6042-8F27-B41A57DF5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t="25899" r="22010" b="22950"/>
          <a:stretch/>
        </p:blipFill>
        <p:spPr>
          <a:xfrm>
            <a:off x="5747658" y="2686943"/>
            <a:ext cx="6450936" cy="4202951"/>
          </a:xfrm>
          <a:prstGeom prst="rect">
            <a:avLst/>
          </a:prstGeom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pic>
        <p:nvPicPr>
          <p:cNvPr id="7" name="Zástupný objekt obrázku 6">
            <a:extLst>
              <a:ext uri="{FF2B5EF4-FFF2-40B4-BE49-F238E27FC236}">
                <a16:creationId xmlns:a16="http://schemas.microsoft.com/office/drawing/2014/main" id="{2B8C7D92-257D-5747-9353-A9C430BB9C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5151" r="29012" b="29388"/>
          <a:stretch/>
        </p:blipFill>
        <p:spPr>
          <a:xfrm>
            <a:off x="-130628" y="0"/>
            <a:ext cx="5878286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946AE5C-BE75-DE4E-9FF9-C1EA090C55DF}"/>
              </a:ext>
            </a:extLst>
          </p:cNvPr>
          <p:cNvGrpSpPr/>
          <p:nvPr/>
        </p:nvGrpSpPr>
        <p:grpSpPr>
          <a:xfrm>
            <a:off x="360201" y="233364"/>
            <a:ext cx="1125699" cy="634093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FD2232C4-7822-3047-A3C8-50B8A3A79AA6}"/>
                </a:ext>
              </a:extLst>
            </p:cNvPr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10" name="Straight Connector 7">
              <a:extLst>
                <a:ext uri="{FF2B5EF4-FFF2-40B4-BE49-F238E27FC236}">
                  <a16:creationId xmlns:a16="http://schemas.microsoft.com/office/drawing/2014/main" id="{2A41DB3D-A4CD-2345-A992-0EC785E46A0C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238DFDEF-37EA-614A-AB6D-81E8150A3CC1}"/>
              </a:ext>
            </a:extLst>
          </p:cNvPr>
          <p:cNvSpPr txBox="1"/>
          <p:nvPr/>
        </p:nvSpPr>
        <p:spPr>
          <a:xfrm>
            <a:off x="371187" y="291050"/>
            <a:ext cx="1245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2006-2010</a:t>
            </a:r>
          </a:p>
        </p:txBody>
      </p:sp>
    </p:spTree>
    <p:extLst>
      <p:ext uri="{BB962C8B-B14F-4D97-AF65-F5344CB8AC3E}">
        <p14:creationId xmlns:p14="http://schemas.microsoft.com/office/powerpoint/2010/main" val="3137191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1. fáze: Zaběhnutí EET poradny,</a:t>
            </a:r>
          </a:p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03/2016 až 09/2016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90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00B76DC3-10BE-9A47-B2DC-CB257DBA76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4727861" y="4052652"/>
            <a:ext cx="3710216" cy="2301965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4789095" y="4151012"/>
            <a:ext cx="362857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733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Katka</a:t>
            </a:r>
            <a:r>
              <a:rPr lang="id-ID" sz="3733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+ Eva</a:t>
            </a:r>
            <a:br>
              <a:rPr lang="id-ID" sz="3733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</a:br>
            <a:r>
              <a:rPr lang="id-ID" sz="3733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vs. MFČR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3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3A707D6-5F44-894D-A2FA-F6B20C5199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 b="714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3425535" y="2348544"/>
            <a:ext cx="3710216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3486769" y="2446903"/>
            <a:ext cx="362857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667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2667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Spuštění</a:t>
            </a:r>
            <a:r>
              <a:rPr lang="id-ID" sz="2667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2667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jednoduchého</a:t>
            </a:r>
            <a:r>
              <a:rPr lang="id-ID" sz="2667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2667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webu</a:t>
            </a:r>
            <a:endParaRPr lang="id-ID" sz="2667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83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Typický obsah? Co to je, koho se týká, co potřebujete, a co dělat. Rychle, přesně a s pochopením. </a:t>
            </a:r>
          </a:p>
          <a:p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Příklad?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52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2E555233-FF19-2147-BF73-3653A262E6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80" y="1780508"/>
            <a:ext cx="3710216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628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Pečlivé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studium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metodiky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...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79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2AE72357-ECA4-8442-B34B-CA97E1668E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 b="3712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80" y="1780508"/>
            <a:ext cx="3710216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628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Výstup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druhý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den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po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zveřejnění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64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7372FEA-DA55-154A-A640-2CD190BEC0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r="1363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80" y="1780508"/>
            <a:ext cx="3710216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628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Více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reakcí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než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obvykle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254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3DFF24B5-4931-1A47-858C-72001940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73" y="1"/>
            <a:ext cx="5168735" cy="6626583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 err="1"/>
              <a:t>Ohlas</a:t>
            </a:r>
            <a:r>
              <a:rPr lang="id-ID" dirty="0"/>
              <a:t> </a:t>
            </a:r>
            <a:r>
              <a:rPr lang="id-ID" dirty="0" err="1"/>
              <a:t>na</a:t>
            </a:r>
            <a:r>
              <a:rPr lang="id-ID" dirty="0"/>
              <a:t> </a:t>
            </a:r>
            <a:r>
              <a:rPr lang="id-ID" dirty="0" err="1"/>
              <a:t>metodiku</a:t>
            </a:r>
            <a:endParaRPr lang="id-ID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3" name="Oval 11">
            <a:extLst>
              <a:ext uri="{FF2B5EF4-FFF2-40B4-BE49-F238E27FC236}">
                <a16:creationId xmlns:a16="http://schemas.microsoft.com/office/drawing/2014/main" id="{68C90173-AC93-DA41-BDD3-6166EA5680BB}"/>
              </a:ext>
            </a:extLst>
          </p:cNvPr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48202806-6A4D-8D4D-B430-813BAFFEF949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A2E53-8F6D-1045-9A1A-D03B64FA48D9}"/>
              </a:ext>
            </a:extLst>
          </p:cNvPr>
          <p:cNvSpPr txBox="1"/>
          <p:nvPr/>
        </p:nvSpPr>
        <p:spPr>
          <a:xfrm>
            <a:off x="1297577" y="1822649"/>
            <a:ext cx="1043464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Dosah: </a:t>
            </a:r>
            <a:r>
              <a:rPr lang="cs-CZ" sz="2400" dirty="0">
                <a:latin typeface="Avenir Next" panose="020B0503020202020204" pitchFamily="34" charset="0"/>
              </a:rPr>
              <a:t>160 395 (75 722 </a:t>
            </a:r>
            <a:r>
              <a:rPr lang="cs-CZ" sz="2400" dirty="0" err="1">
                <a:latin typeface="Avenir Next" panose="020B0503020202020204" pitchFamily="34" charset="0"/>
              </a:rPr>
              <a:t>org</a:t>
            </a:r>
            <a:r>
              <a:rPr lang="cs-CZ" sz="2400" dirty="0">
                <a:latin typeface="Avenir Next" panose="020B0503020202020204" pitchFamily="34" charset="0"/>
              </a:rPr>
              <a:t>.)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Lajky + </a:t>
            </a:r>
            <a:r>
              <a:rPr lang="cs-CZ" sz="2400" b="1" dirty="0" err="1">
                <a:latin typeface="Avenir Next LT Pro Demi" panose="020B0503020202020204" pitchFamily="34" charset="0"/>
              </a:rPr>
              <a:t>komenty</a:t>
            </a:r>
            <a:r>
              <a:rPr lang="cs-CZ" sz="2400" b="1" dirty="0">
                <a:latin typeface="Avenir Next LT Pro Demi" panose="020B0503020202020204" pitchFamily="34" charset="0"/>
              </a:rPr>
              <a:t>: </a:t>
            </a:r>
            <a:r>
              <a:rPr lang="cs-CZ" sz="2400" dirty="0">
                <a:latin typeface="Avenir Next" panose="020B0503020202020204" pitchFamily="34" charset="0"/>
              </a:rPr>
              <a:t>1 471 + 151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Sdílení: </a:t>
            </a:r>
            <a:r>
              <a:rPr lang="cs-CZ" sz="2400" dirty="0">
                <a:latin typeface="Avenir Next" panose="020B0503020202020204" pitchFamily="34" charset="0"/>
              </a:rPr>
              <a:t>327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Unikátní zobrazení: </a:t>
            </a:r>
            <a:r>
              <a:rPr lang="cs-CZ" sz="2400" dirty="0">
                <a:latin typeface="Avenir Next" panose="020B0503020202020204" pitchFamily="34" charset="0"/>
              </a:rPr>
              <a:t>30 732 (č. 10)</a:t>
            </a: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4D61C241-3D59-0A4F-A6CC-46C86B407613}"/>
              </a:ext>
            </a:extLst>
          </p:cNvPr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96F15080-CAAE-CC4C-80F3-E751A3471C79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781037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A499325-7DC0-B244-8D24-37E092694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r="772"/>
          <a:stretch/>
        </p:blipFill>
        <p:spPr>
          <a:xfrm>
            <a:off x="0" y="817674"/>
            <a:ext cx="12192000" cy="52921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6643459" y="3193672"/>
            <a:ext cx="3710216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6704693" y="3292031"/>
            <a:ext cx="3628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Odhalení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chyby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b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</a:b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...v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metodice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9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Plníme databázi podnikatelů </a:t>
            </a:r>
            <a:b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</a:b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a tvoříme první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newslettery</a:t>
            </a:r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74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5" b="28335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F47953F4-E7C2-AD42-917E-A51AE8769E54}"/>
              </a:ext>
            </a:extLst>
          </p:cNvPr>
          <p:cNvGrpSpPr/>
          <p:nvPr/>
        </p:nvGrpSpPr>
        <p:grpSpPr>
          <a:xfrm>
            <a:off x="360201" y="233364"/>
            <a:ext cx="1125699" cy="634093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5B526FC8-221F-4E45-85C7-F98D8A811605}"/>
                </a:ext>
              </a:extLst>
            </p:cNvPr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B27955-9978-0F4A-98D7-3133D16AD14E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EE99C2-B13B-C345-AD0E-93357718CDD6}"/>
              </a:ext>
            </a:extLst>
          </p:cNvPr>
          <p:cNvSpPr txBox="1"/>
          <p:nvPr/>
        </p:nvSpPr>
        <p:spPr>
          <a:xfrm>
            <a:off x="371187" y="291050"/>
            <a:ext cx="1245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2010-2012</a:t>
            </a:r>
          </a:p>
        </p:txBody>
      </p:sp>
    </p:spTree>
    <p:extLst>
      <p:ext uri="{BB962C8B-B14F-4D97-AF65-F5344CB8AC3E}">
        <p14:creationId xmlns:p14="http://schemas.microsoft.com/office/powerpoint/2010/main" val="16271749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C85D2828-D8DD-224D-85DE-BB4AD04296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5" b="3735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80" y="1780508"/>
            <a:ext cx="3710216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628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+1 683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přihlášených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82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6 měsíců jsme jen budovali důvěru v EET poradnu. To vyžadovalo jít do terénu, mluvit s finanční správou a přicházet s tématy, která jiní opomíjí.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754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2. fáze: Provázání na obchod,</a:t>
            </a:r>
            <a:b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</a:b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10/2016-02/2017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116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Typický obsah? Jak si poradit, co vybrat, kde koupit. Prakticky a s vhledem do problematiky.</a:t>
            </a:r>
          </a:p>
          <a:p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Příklad?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82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2F689B2-06EC-0E4D-97A6-6F5ADBCFDD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" b="4323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Můžu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markovat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mokrýma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rukama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?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915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28983922-3081-3D4D-B9F6-594DED42DB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" b="1822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Posíláme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je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na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správné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místo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63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BD8078-8EB1-F547-A9E6-63319752C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97" y="182825"/>
            <a:ext cx="5790204" cy="590600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 err="1"/>
              <a:t>Ohlas</a:t>
            </a:r>
            <a:r>
              <a:rPr lang="id-ID" dirty="0"/>
              <a:t> </a:t>
            </a:r>
            <a:r>
              <a:rPr lang="id-ID" dirty="0" err="1"/>
              <a:t>na</a:t>
            </a:r>
            <a:r>
              <a:rPr lang="id-ID" dirty="0"/>
              <a:t> </a:t>
            </a:r>
            <a:r>
              <a:rPr lang="id-ID" dirty="0" err="1"/>
              <a:t>produkt</a:t>
            </a:r>
            <a:endParaRPr lang="id-ID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3" name="Oval 11">
            <a:extLst>
              <a:ext uri="{FF2B5EF4-FFF2-40B4-BE49-F238E27FC236}">
                <a16:creationId xmlns:a16="http://schemas.microsoft.com/office/drawing/2014/main" id="{68C90173-AC93-DA41-BDD3-6166EA5680BB}"/>
              </a:ext>
            </a:extLst>
          </p:cNvPr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48202806-6A4D-8D4D-B430-813BAFFEF949}"/>
              </a:ext>
            </a:extLst>
          </p:cNvPr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A2E53-8F6D-1045-9A1A-D03B64FA48D9}"/>
              </a:ext>
            </a:extLst>
          </p:cNvPr>
          <p:cNvSpPr txBox="1"/>
          <p:nvPr/>
        </p:nvSpPr>
        <p:spPr>
          <a:xfrm>
            <a:off x="1297577" y="1822649"/>
            <a:ext cx="1043464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Dosah: </a:t>
            </a:r>
            <a:r>
              <a:rPr lang="cs-CZ" sz="2400" dirty="0">
                <a:latin typeface="Avenir Next" panose="020B0503020202020204" pitchFamily="34" charset="0"/>
              </a:rPr>
              <a:t>70 786 (23 456 </a:t>
            </a:r>
            <a:r>
              <a:rPr lang="cs-CZ" sz="2400" dirty="0" err="1">
                <a:latin typeface="Avenir Next" panose="020B0503020202020204" pitchFamily="34" charset="0"/>
              </a:rPr>
              <a:t>org</a:t>
            </a:r>
            <a:r>
              <a:rPr lang="cs-CZ" sz="2400" dirty="0">
                <a:latin typeface="Avenir Next" panose="020B0503020202020204" pitchFamily="34" charset="0"/>
              </a:rPr>
              <a:t>.)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Lajky + </a:t>
            </a:r>
            <a:r>
              <a:rPr lang="cs-CZ" sz="2400" b="1" dirty="0" err="1">
                <a:latin typeface="Avenir Next LT Pro Demi" panose="020B0503020202020204" pitchFamily="34" charset="0"/>
              </a:rPr>
              <a:t>komenty</a:t>
            </a:r>
            <a:r>
              <a:rPr lang="cs-CZ" sz="2400" b="1" dirty="0">
                <a:latin typeface="Avenir Next LT Pro Demi" panose="020B0503020202020204" pitchFamily="34" charset="0"/>
              </a:rPr>
              <a:t>: </a:t>
            </a:r>
            <a:r>
              <a:rPr lang="cs-CZ" sz="2400" dirty="0">
                <a:latin typeface="Avenir Next" panose="020B0503020202020204" pitchFamily="34" charset="0"/>
              </a:rPr>
              <a:t>236 + 74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Sdílení: </a:t>
            </a:r>
            <a:r>
              <a:rPr lang="cs-CZ" sz="2400" dirty="0">
                <a:latin typeface="Avenir Next" panose="020B0503020202020204" pitchFamily="34" charset="0"/>
              </a:rPr>
              <a:t>360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Unikátní zobrazení: </a:t>
            </a:r>
            <a:r>
              <a:rPr lang="cs-CZ" sz="2400" dirty="0">
                <a:latin typeface="Avenir Next" panose="020B0503020202020204" pitchFamily="34" charset="0"/>
              </a:rPr>
              <a:t>31 847 (č. 9)</a:t>
            </a: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4D61C241-3D59-0A4F-A6CC-46C86B407613}"/>
              </a:ext>
            </a:extLst>
          </p:cNvPr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96F15080-CAAE-CC4C-80F3-E751A3471C79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1513176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Rozjíždí se poradna. Jen od dubna </a:t>
            </a:r>
            <a:b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</a:b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do prosince 2016 pomáháme odbavit více než 4 000 dotazů.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71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564537D2-DCBA-D442-A2E5-BF8458ABBC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r="2534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Sleduje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nás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Finanční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správa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ČR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104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3. fáze: Spuštění EET, </a:t>
            </a:r>
            <a:b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</a:b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03/2017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59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6098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C32B9D-CA4D-1849-9AF3-C312004C9CEB}"/>
              </a:ext>
            </a:extLst>
          </p:cNvPr>
          <p:cNvGrpSpPr/>
          <p:nvPr/>
        </p:nvGrpSpPr>
        <p:grpSpPr>
          <a:xfrm>
            <a:off x="360201" y="233364"/>
            <a:ext cx="1125699" cy="634093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BB4ADB-A313-CF45-9F58-8B647336FFDA}"/>
                </a:ext>
              </a:extLst>
            </p:cNvPr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662BB3-483D-8D48-AF5B-905A6DF37CAB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F84D655-CC73-D843-92A6-DEAAD3A1D929}"/>
              </a:ext>
            </a:extLst>
          </p:cNvPr>
          <p:cNvSpPr txBox="1"/>
          <p:nvPr/>
        </p:nvSpPr>
        <p:spPr>
          <a:xfrm>
            <a:off x="371187" y="291050"/>
            <a:ext cx="1245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2012-2013</a:t>
            </a:r>
          </a:p>
        </p:txBody>
      </p:sp>
    </p:spTree>
    <p:extLst>
      <p:ext uri="{BB962C8B-B14F-4D97-AF65-F5344CB8AC3E}">
        <p14:creationId xmlns:p14="http://schemas.microsoft.com/office/powerpoint/2010/main" val="23311412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814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Výsledky: data a čísla za rok od startu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364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99 článků, 147 FB postů, 251 </a:t>
            </a:r>
            <a:r>
              <a:rPr lang="cs-CZ" sz="2400" dirty="0" err="1">
                <a:latin typeface="AvenirNext LT Pro Regular" panose="020B0503020202020204" pitchFamily="34" charset="0"/>
              </a:rPr>
              <a:t>tweetů</a:t>
            </a:r>
            <a:r>
              <a:rPr lang="cs-CZ" sz="2400" dirty="0">
                <a:latin typeface="AvenirNext LT Pro Regular" panose="020B0503020202020204" pitchFamily="34" charset="0"/>
              </a:rPr>
              <a:t>, nepočítaně odpovědí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500 000+ návštěv webu, 56 % </a:t>
            </a:r>
            <a:r>
              <a:rPr lang="cs-CZ" sz="2400" dirty="0" err="1">
                <a:latin typeface="AvenirNext LT Pro Regular" panose="020B0503020202020204" pitchFamily="34" charset="0"/>
              </a:rPr>
              <a:t>organic</a:t>
            </a:r>
            <a:r>
              <a:rPr lang="cs-CZ" sz="2400" dirty="0">
                <a:latin typeface="AvenirNext LT Pro Regular" panose="020B0503020202020204" pitchFamily="34" charset="0"/>
              </a:rPr>
              <a:t>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14 000+ e-mailů v databázi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Top zdroj návštěv e-</a:t>
            </a:r>
            <a:r>
              <a:rPr lang="cs-CZ" sz="2400" dirty="0" err="1">
                <a:latin typeface="AvenirNext LT Pro Regular" panose="020B0503020202020204" pitchFamily="34" charset="0"/>
              </a:rPr>
              <a:t>shopu</a:t>
            </a:r>
            <a:r>
              <a:rPr lang="cs-CZ" sz="2400" dirty="0">
                <a:latin typeface="AvenirNext LT Pro Regular" panose="020B0503020202020204" pitchFamily="34" charset="0"/>
              </a:rPr>
              <a:t>, přímé konverze z poradny 17,1 % obratu, asistované konverze 31 % obratu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160% meziroční růst divize pokladních systémů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05E20781-F7F9-A24F-9E56-6E679C579EBF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15935E96-BEA5-6142-9F5B-4080A24000D5}"/>
              </a:ext>
            </a:extLst>
          </p:cNvPr>
          <p:cNvSpPr/>
          <p:nvPr/>
        </p:nvSpPr>
        <p:spPr>
          <a:xfrm>
            <a:off x="940525" y="51146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32168870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2078825C-D3CF-1642-8082-5521F0914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9" y="1172328"/>
            <a:ext cx="10353675" cy="56856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EEE154D-CB97-5D4F-8176-544C12D8E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939"/>
            <a:ext cx="10371200" cy="28448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2993BFE-303C-6243-BE86-6FF20575B6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12"/>
          <a:stretch/>
        </p:blipFill>
        <p:spPr>
          <a:xfrm>
            <a:off x="6193634" y="3003921"/>
            <a:ext cx="5998367" cy="2491337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2771EA1E-75FA-0345-AAF3-EAC004D1E9AB}"/>
              </a:ext>
            </a:extLst>
          </p:cNvPr>
          <p:cNvSpPr txBox="1"/>
          <p:nvPr/>
        </p:nvSpPr>
        <p:spPr>
          <a:xfrm>
            <a:off x="871903" y="706841"/>
            <a:ext cx="814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Dobro jako bonus</a:t>
            </a:r>
          </a:p>
        </p:txBody>
      </p:sp>
    </p:spTree>
    <p:extLst>
      <p:ext uri="{BB962C8B-B14F-4D97-AF65-F5344CB8AC3E}">
        <p14:creationId xmlns:p14="http://schemas.microsoft.com/office/powerpoint/2010/main" val="2032890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K čemu je vhodný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content</a:t>
            </a: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marketing?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139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A) Buduje reputaci a posiluje důvěru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85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F5BDE030-E3D8-B14B-A7DB-EBD734C56B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" b="1245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Pomáhá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prodávat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lépe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869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E20C358-3E2D-234B-B6B5-47408A1355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r="2450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Osobně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radí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,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učí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a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ukazuje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93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C24F94E6-E475-1A4D-B73D-270B1E98A2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r="949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Zlepšuje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know-how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zákazníků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41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FEE85CF-B95A-F540-B10A-FBF7BA38F2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Pořádá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konferenci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zák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.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péči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684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B) Přivádí nové návštěvníky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57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symbol obrázku 21">
            <a:extLst>
              <a:ext uri="{FF2B5EF4-FFF2-40B4-BE49-F238E27FC236}">
                <a16:creationId xmlns:a16="http://schemas.microsoft.com/office/drawing/2014/main" id="{00341DF1-F77D-3348-9D90-EA622F0ECA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 b="2876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2017: 55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lidí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z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organicu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měsíčně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54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875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599AFA10-C188-4B4A-8DED-BC48EDFE110A}"/>
              </a:ext>
            </a:extLst>
          </p:cNvPr>
          <p:cNvGrpSpPr/>
          <p:nvPr/>
        </p:nvGrpSpPr>
        <p:grpSpPr>
          <a:xfrm>
            <a:off x="360202" y="233364"/>
            <a:ext cx="1118976" cy="634093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446F8838-E74A-5549-ABC6-0E542AB339F7}"/>
                </a:ext>
              </a:extLst>
            </p:cNvPr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7" name="Straight Connector 7">
              <a:extLst>
                <a:ext uri="{FF2B5EF4-FFF2-40B4-BE49-F238E27FC236}">
                  <a16:creationId xmlns:a16="http://schemas.microsoft.com/office/drawing/2014/main" id="{A9AFEA67-6056-6544-AC8A-FEA2099F1466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36182BDA-2E46-B148-9D40-F1243882DF0C}"/>
              </a:ext>
            </a:extLst>
          </p:cNvPr>
          <p:cNvSpPr txBox="1"/>
          <p:nvPr/>
        </p:nvSpPr>
        <p:spPr>
          <a:xfrm>
            <a:off x="371186" y="291050"/>
            <a:ext cx="2459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2013-2014</a:t>
            </a:r>
          </a:p>
        </p:txBody>
      </p:sp>
    </p:spTree>
    <p:extLst>
      <p:ext uri="{BB962C8B-B14F-4D97-AF65-F5344CB8AC3E}">
        <p14:creationId xmlns:p14="http://schemas.microsoft.com/office/powerpoint/2010/main" val="19769091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76FB1CAB-F045-AE48-B452-2E920FAAF8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Tým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,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analytika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,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obchod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,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lidé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01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6D24B32B-BA49-3842-A7CF-8F0D01FC2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2" y="2319453"/>
            <a:ext cx="11994793" cy="4396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2018: 30 000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lidí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z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organicu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měsíčně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691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C) Oslovuje zákazníky mnohem dřív, než potřebují vaše služby </a:t>
            </a:r>
          </a:p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či produkty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909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4CC45A14-78FF-2542-9CE1-58C5A9977D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" b="5387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Obsahový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magnet: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seriál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882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5DAECAD0-5097-5E4A-B976-A54807F03E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" b="542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Pokračujeme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: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obsah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na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blogu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492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2AB7758C-25DB-974B-8AAC-3766E27BB8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4131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Pokračujeme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: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newsletter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839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44AA59E-BCEF-584A-8ADE-444733542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51" y="0"/>
            <a:ext cx="5289099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Prohlubujeme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zájem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: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sociální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sítě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347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940200AC-8116-D048-A6FC-4748D02754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Konverze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: </a:t>
            </a:r>
          </a:p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školení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896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Po čem můžete v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content</a:t>
            </a: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marketingu sáhnout: on-line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556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1BA45CD4-2B69-E843-9CAE-E78AEB798E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4451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Blog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38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5" b="9505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A5511DD3-DB9F-4641-8E03-BBB9DDE22FA7}"/>
              </a:ext>
            </a:extLst>
          </p:cNvPr>
          <p:cNvGrpSpPr/>
          <p:nvPr/>
        </p:nvGrpSpPr>
        <p:grpSpPr>
          <a:xfrm>
            <a:off x="360202" y="233364"/>
            <a:ext cx="1118976" cy="634093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4DBAEAC0-2664-9549-B40A-84217259BA23}"/>
                </a:ext>
              </a:extLst>
            </p:cNvPr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3D9671F-5B6B-AC4B-8A7A-C67CB1D082A6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2FE15F7-BE79-CB4D-BDA0-8DC192C41841}"/>
              </a:ext>
            </a:extLst>
          </p:cNvPr>
          <p:cNvSpPr txBox="1"/>
          <p:nvPr/>
        </p:nvSpPr>
        <p:spPr>
          <a:xfrm>
            <a:off x="371186" y="291050"/>
            <a:ext cx="2459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2014-2015</a:t>
            </a:r>
          </a:p>
        </p:txBody>
      </p:sp>
    </p:spTree>
    <p:extLst>
      <p:ext uri="{BB962C8B-B14F-4D97-AF65-F5344CB8AC3E}">
        <p14:creationId xmlns:p14="http://schemas.microsoft.com/office/powerpoint/2010/main" val="10807567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815300A5-838F-EE4B-B70F-6E12E15C3A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" b="149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E-book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/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whitepaper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274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46BF37F0-8F91-9346-A4B3-9EA8F4D95B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r="3647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Případová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studie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088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3A3D3F66-E874-7044-9B9C-013DFDA340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5195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FAQ,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návod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28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4CAD5C14-10B2-C749-AB72-CC6E3443A0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4967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Poradna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614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4CC45A14-78FF-2542-9CE1-58C5A9977D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" b="5387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E-mailingový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seriál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30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1234F01E-C411-9740-B09E-608EB376D9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 b="3155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Webinář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974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01FBE145-C7AC-CC4D-8662-14E79DD0DD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9014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Podcast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62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4717CB1C-D19E-1143-B87B-E9908B3FF2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b="3810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Videoformáty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86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B14ACB9-B89A-124C-966B-6332C502E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6" y="-526473"/>
            <a:ext cx="7384473" cy="738447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AE9CFA-7E57-024D-B266-51580D255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41" y="0"/>
            <a:ext cx="6858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4807525" y="608480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 dirty="0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4868761" y="706839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Infografiky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/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obrázky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51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AA514ED-B1DA-D749-A030-D4EB894EEB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r="7344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Obsah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na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sociálních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sítích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/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091D6CFE-CA29-C04D-8079-1F9D154A91F4}"/>
              </a:ext>
            </a:extLst>
          </p:cNvPr>
          <p:cNvGrpSpPr/>
          <p:nvPr/>
        </p:nvGrpSpPr>
        <p:grpSpPr>
          <a:xfrm>
            <a:off x="360202" y="233364"/>
            <a:ext cx="1118976" cy="634093"/>
            <a:chOff x="6968319" y="2322286"/>
            <a:chExt cx="7212771" cy="2433864"/>
          </a:xfrm>
          <a:solidFill>
            <a:srgbClr val="FF5B3B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EB7E1B-77EE-F447-BA1B-38A59AE781B1}"/>
                </a:ext>
              </a:extLst>
            </p:cNvPr>
            <p:cNvSpPr/>
            <p:nvPr/>
          </p:nvSpPr>
          <p:spPr>
            <a:xfrm>
              <a:off x="6968319" y="2322286"/>
              <a:ext cx="7212771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4CC50E0-2367-ED46-9B3D-51DFE6A5510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A3066A-27C0-6C42-B111-FC45D56369C7}"/>
              </a:ext>
            </a:extLst>
          </p:cNvPr>
          <p:cNvSpPr txBox="1"/>
          <p:nvPr/>
        </p:nvSpPr>
        <p:spPr>
          <a:xfrm>
            <a:off x="371186" y="291050"/>
            <a:ext cx="2459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2015-2017</a:t>
            </a:r>
          </a:p>
        </p:txBody>
      </p:sp>
    </p:spTree>
    <p:extLst>
      <p:ext uri="{BB962C8B-B14F-4D97-AF65-F5344CB8AC3E}">
        <p14:creationId xmlns:p14="http://schemas.microsoft.com/office/powerpoint/2010/main" val="34343589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Po čem můžete v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content</a:t>
            </a: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marketingu sáhnout: off-line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928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60B7268-5451-9E46-A244-5E94266CB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Kurzy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,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školení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,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přednášky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280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2CDBFC4B-DC88-CF48-AD86-0739B8418B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12488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Budování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komunity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75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36CC021-CB31-A84B-A731-66A56E3069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Kniha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,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časopis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46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7F41739-61C7-2D4D-B6C2-2FC176BDA9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64FDF2E-DF96-B940-83EA-480429C584F6}"/>
              </a:ext>
            </a:extLst>
          </p:cNvPr>
          <p:cNvGrpSpPr/>
          <p:nvPr/>
        </p:nvGrpSpPr>
        <p:grpSpPr>
          <a:xfrm>
            <a:off x="7678879" y="1780508"/>
            <a:ext cx="3986648" cy="1987929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5E125CA-DE8B-D24C-9A4D-D5CDBE6DD420}"/>
                </a:ext>
              </a:extLst>
            </p:cNvPr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2E932840-3338-1F4D-BECA-66272A418311}"/>
                </a:ext>
              </a:extLst>
            </p:cNvPr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BF9DBC90-9E6A-9149-BB3D-67E724F0B8AB}"/>
              </a:ext>
            </a:extLst>
          </p:cNvPr>
          <p:cNvSpPr txBox="1"/>
          <p:nvPr/>
        </p:nvSpPr>
        <p:spPr>
          <a:xfrm>
            <a:off x="7740114" y="1878867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Ocenění</a:t>
            </a:r>
            <a:r>
              <a:rPr lang="id-ID" sz="3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, </a:t>
            </a:r>
            <a:r>
              <a:rPr lang="id-ID" sz="32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soutěž</a:t>
            </a:r>
            <a:endParaRPr lang="id-ID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645A1E0-7FDB-8A4D-A3DF-6AC63F4F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400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A0BAA292-30E3-4B49-B568-1CFD24E255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III. </a:t>
            </a:r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Content</a:t>
            </a:r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 marketing – jak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106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Krok 1: Pro koho tady jsme?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679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Pro koho tady jsem: </a:t>
            </a:r>
            <a:r>
              <a:rPr lang="cs-CZ" sz="3600" b="1" dirty="0" err="1">
                <a:latin typeface="AvenirNext LT Pro Regular" panose="020B0503020202020204" pitchFamily="34" charset="0"/>
              </a:rPr>
              <a:t>insight</a:t>
            </a:r>
            <a:endParaRPr lang="cs-CZ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3975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Co je to za člověka?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Co má rád, a co mu vadí?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V jakých situacích za námi chodí?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Proč k nám váží cestu?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Čím si jej získáme a zavážeme, a čím naopak odradíme?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Co potřebuje vědět k tomu, aby se rozhodl?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05E20781-F7F9-A24F-9E56-6E679C579EBF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15935E96-BEA5-6142-9F5B-4080A24000D5}"/>
              </a:ext>
            </a:extLst>
          </p:cNvPr>
          <p:cNvSpPr/>
          <p:nvPr/>
        </p:nvSpPr>
        <p:spPr>
          <a:xfrm>
            <a:off x="940525" y="469899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BB940F22-D04E-5545-A69B-C54876049B20}"/>
              </a:ext>
            </a:extLst>
          </p:cNvPr>
          <p:cNvSpPr/>
          <p:nvPr/>
        </p:nvSpPr>
        <p:spPr>
          <a:xfrm>
            <a:off x="940523" y="5381162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807487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Krok 2: Jak tady pro něj můžeme být lépe než kdokoliv jiný?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697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Poznání sebe sama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Kompetence: </a:t>
            </a:r>
            <a:r>
              <a:rPr lang="cs-CZ" sz="2400" dirty="0">
                <a:latin typeface="AvenirNext LT Pro Regular" panose="020B0503020202020204" pitchFamily="34" charset="0"/>
              </a:rPr>
              <a:t>Co umíme, jaké máme silné stránky a výhody?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Odlišnost: </a:t>
            </a:r>
            <a:r>
              <a:rPr lang="cs-CZ" sz="2400" dirty="0">
                <a:latin typeface="AvenirNext LT Pro Regular" panose="020B0503020202020204" pitchFamily="34" charset="0"/>
              </a:rPr>
              <a:t>Máme něco, co nemá nikdo jiný?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Next LT Pro Regular" panose="020B0503020202020204" pitchFamily="34" charset="0"/>
              </a:rPr>
              <a:t>Příslib: </a:t>
            </a:r>
            <a:r>
              <a:rPr lang="cs-CZ" sz="2400" dirty="0">
                <a:latin typeface="AvenirNext LT Pro Regular" panose="020B0503020202020204" pitchFamily="34" charset="0"/>
              </a:rPr>
              <a:t>Jakou potřebu chceme naplňovat?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Next LT Pro Regular" panose="020B0503020202020204" pitchFamily="34" charset="0"/>
              </a:rPr>
              <a:t>Kapacity: </a:t>
            </a:r>
            <a:r>
              <a:rPr lang="cs-CZ" sz="2400" dirty="0">
                <a:latin typeface="AvenirNext LT Pro Regular" panose="020B0503020202020204" pitchFamily="34" charset="0"/>
              </a:rPr>
              <a:t>Co můžeme dát do hry? Čas? Skvělé fotky? Nasazení? </a:t>
            </a: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2586CA1B-F29E-F341-A9CF-7D0F329EFF4A}"/>
              </a:ext>
            </a:extLst>
          </p:cNvPr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DCF251DA-A938-6442-BDCD-C06782DFC6F6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1288267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12843</TotalTime>
  <Words>1379</Words>
  <Application>Microsoft Macintosh PowerPoint</Application>
  <PresentationFormat>Širokoúhlá obrazovka</PresentationFormat>
  <Paragraphs>248</Paragraphs>
  <Slides>128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128</vt:i4>
      </vt:variant>
    </vt:vector>
  </HeadingPairs>
  <TitlesOfParts>
    <vt:vector size="138" baseType="lpstr">
      <vt:lpstr>Amiri</vt:lpstr>
      <vt:lpstr>Arial</vt:lpstr>
      <vt:lpstr>Avenir Next</vt:lpstr>
      <vt:lpstr>Avenir Next LT Pro Demi</vt:lpstr>
      <vt:lpstr>AvenirNext LT Pro</vt:lpstr>
      <vt:lpstr>AvenirNext LT Pro Regular</vt:lpstr>
      <vt:lpstr>Calibri</vt:lpstr>
      <vt:lpstr>Mangal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Martin Brablec</cp:lastModifiedBy>
  <cp:revision>229</cp:revision>
  <dcterms:created xsi:type="dcterms:W3CDTF">2017-03-22T01:59:20Z</dcterms:created>
  <dcterms:modified xsi:type="dcterms:W3CDTF">2019-02-19T06:10:46Z</dcterms:modified>
</cp:coreProperties>
</file>