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536" r:id="rId2"/>
    <p:sldId id="426" r:id="rId3"/>
    <p:sldId id="552" r:id="rId4"/>
    <p:sldId id="364" r:id="rId5"/>
    <p:sldId id="403" r:id="rId6"/>
    <p:sldId id="402" r:id="rId7"/>
    <p:sldId id="404" r:id="rId8"/>
    <p:sldId id="394" r:id="rId9"/>
    <p:sldId id="405" r:id="rId10"/>
    <p:sldId id="406" r:id="rId11"/>
    <p:sldId id="407" r:id="rId12"/>
    <p:sldId id="408" r:id="rId13"/>
    <p:sldId id="409" r:id="rId14"/>
    <p:sldId id="410" r:id="rId15"/>
    <p:sldId id="415" r:id="rId16"/>
    <p:sldId id="412" r:id="rId17"/>
    <p:sldId id="413" r:id="rId18"/>
    <p:sldId id="414" r:id="rId19"/>
    <p:sldId id="416" r:id="rId20"/>
    <p:sldId id="418" r:id="rId21"/>
    <p:sldId id="417" r:id="rId22"/>
    <p:sldId id="419" r:id="rId23"/>
    <p:sldId id="421" r:id="rId24"/>
    <p:sldId id="420" r:id="rId25"/>
    <p:sldId id="422" r:id="rId26"/>
    <p:sldId id="423" r:id="rId27"/>
    <p:sldId id="424" r:id="rId28"/>
    <p:sldId id="425" r:id="rId29"/>
    <p:sldId id="598" r:id="rId30"/>
    <p:sldId id="432" r:id="rId31"/>
    <p:sldId id="433" r:id="rId32"/>
    <p:sldId id="429" r:id="rId33"/>
    <p:sldId id="411" r:id="rId34"/>
    <p:sldId id="594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10" r:id="rId67"/>
    <p:sldId id="312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46" r:id="rId93"/>
    <p:sldId id="347" r:id="rId94"/>
    <p:sldId id="348" r:id="rId95"/>
    <p:sldId id="349" r:id="rId96"/>
    <p:sldId id="351" r:id="rId97"/>
    <p:sldId id="352" r:id="rId98"/>
    <p:sldId id="353" r:id="rId99"/>
    <p:sldId id="601" r:id="rId100"/>
    <p:sldId id="365" r:id="rId101"/>
    <p:sldId id="375" r:id="rId102"/>
    <p:sldId id="376" r:id="rId103"/>
    <p:sldId id="377" r:id="rId104"/>
    <p:sldId id="378" r:id="rId105"/>
    <p:sldId id="379" r:id="rId106"/>
    <p:sldId id="381" r:id="rId107"/>
    <p:sldId id="382" r:id="rId108"/>
    <p:sldId id="595" r:id="rId109"/>
    <p:sldId id="602" r:id="rId110"/>
    <p:sldId id="596" r:id="rId111"/>
    <p:sldId id="599" r:id="rId112"/>
    <p:sldId id="537" r:id="rId113"/>
    <p:sldId id="427" r:id="rId114"/>
    <p:sldId id="546" r:id="rId115"/>
    <p:sldId id="538" r:id="rId116"/>
    <p:sldId id="539" r:id="rId117"/>
    <p:sldId id="600" r:id="rId118"/>
    <p:sldId id="541" r:id="rId119"/>
    <p:sldId id="542" r:id="rId120"/>
    <p:sldId id="543" r:id="rId121"/>
    <p:sldId id="544" r:id="rId122"/>
    <p:sldId id="545" r:id="rId123"/>
    <p:sldId id="547" r:id="rId124"/>
    <p:sldId id="508" r:id="rId125"/>
    <p:sldId id="597" r:id="rId126"/>
    <p:sldId id="566" r:id="rId127"/>
    <p:sldId id="567" r:id="rId12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9A5"/>
    <a:srgbClr val="9200E8"/>
    <a:srgbClr val="FF5B3A"/>
    <a:srgbClr val="FFCF3F"/>
    <a:srgbClr val="FF5B3B"/>
    <a:srgbClr val="DADADA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3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16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D9986-D14B-4772-8B29-1D7440C458DB}" type="datetimeFigureOut">
              <a:rPr lang="cs-CZ" smtClean="0"/>
              <a:t>15.04.19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0319E-F65B-4247-A843-61170E484A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03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investors.bazaarvoice.com/releasedetail.cfm?releaseid=649677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marketer.com/Article/Millennials-Social-Media-Posts-Influence-Peers-Buy-New-Products/1010576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investors.bazaarvoice.com/releasedetail.cfm?releaseid=649677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marketer.com/Article/Millennials-Social-Media-Posts-Influence-Peers-Buy-New-Products/1010576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2188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8" name="Google Shape;34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8730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1903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6946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7" name="Google Shape;3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9945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3" name="Google Shape;38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8964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9" name="Google Shape;38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6733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6" name="Google Shape;40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245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8785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2" name="Google Shape;4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9862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8" name="Google Shape;42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33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6818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6" name="Google Shape;43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6050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2" name="Google Shape;44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4688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0" name="Google Shape;45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9259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6" name="Google Shape;45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454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464" name="Google Shape;46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8444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470" name="Google Shape;47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0827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476" name="Google Shape;47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3182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482" name="Google Shape;48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7667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488" name="Google Shape;48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35473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494" name="Google Shape;49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482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2773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500" name="Google Shape;50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3835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507" name="Google Shape;50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5028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6" name="Google Shape;53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5287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6" name="Google Shape;55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35182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6" name="Google Shape;57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9569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9" name="Google Shape;58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7034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6" name="Google Shape;59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93943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731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500">
                <a:solidFill>
                  <a:srgbClr val="0B1520"/>
                </a:solidFill>
                <a:highlight>
                  <a:srgbClr val="FFFFFF"/>
                </a:highlight>
              </a:rPr>
              <a:t>When you consider that </a:t>
            </a:r>
            <a:r>
              <a:rPr lang="id-ID" sz="15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86% of millennials say that UGC is a good indicator of the quality of a brand</a:t>
            </a:r>
            <a:r>
              <a:rPr lang="id-ID" sz="1500">
                <a:solidFill>
                  <a:srgbClr val="0B1520"/>
                </a:solidFill>
                <a:highlight>
                  <a:srgbClr val="FFFFFF"/>
                </a:highlight>
              </a:rPr>
              <a:t>, and that </a:t>
            </a:r>
            <a:r>
              <a:rPr lang="id-ID" sz="15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68% of social media users between the ages of 18 and 24 take into account information shared on social media</a:t>
            </a:r>
            <a:r>
              <a:rPr lang="id-ID" sz="1500">
                <a:solidFill>
                  <a:srgbClr val="0B1520"/>
                </a:solidFill>
                <a:highlight>
                  <a:srgbClr val="FFFFFF"/>
                </a:highlight>
              </a:rPr>
              <a:t> when they make a purchasing decision (eMarketer), it’s easy to see why UGC is so powerful.</a:t>
            </a:r>
            <a:endParaRPr sz="12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4" name="Google Shape;60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7784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731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500">
                <a:solidFill>
                  <a:srgbClr val="0B1520"/>
                </a:solidFill>
                <a:highlight>
                  <a:srgbClr val="FFFFFF"/>
                </a:highlight>
              </a:rPr>
              <a:t>When you consider that </a:t>
            </a:r>
            <a:r>
              <a:rPr lang="id-ID" sz="15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86% of millennials say that UGC is a good indicator of the quality of a brand</a:t>
            </a:r>
            <a:r>
              <a:rPr lang="id-ID" sz="1500">
                <a:solidFill>
                  <a:srgbClr val="0B1520"/>
                </a:solidFill>
                <a:highlight>
                  <a:srgbClr val="FFFFFF"/>
                </a:highlight>
              </a:rPr>
              <a:t>, and that </a:t>
            </a:r>
            <a:r>
              <a:rPr lang="id-ID" sz="15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68% of social media users between the ages of 18 and 24 take into account information shared on social media</a:t>
            </a:r>
            <a:r>
              <a:rPr lang="id-ID" sz="1500">
                <a:solidFill>
                  <a:srgbClr val="0B1520"/>
                </a:solidFill>
                <a:highlight>
                  <a:srgbClr val="FFFFFF"/>
                </a:highlight>
              </a:rPr>
              <a:t> when they make a purchasing decision (eMarketer), it’s easy to see why UGC is so powerful.</a:t>
            </a:r>
            <a:endParaRPr sz="12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6" name="Google Shape;61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63921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rPr lang="id-ID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       Používat  svůj vlastní hashtag, který studenti múzou používat, pokud by chtěli, aby se jejich fotky dostali  na nás timeline</a:t>
            </a:r>
            <a:endParaRPr/>
          </a:p>
        </p:txBody>
      </p:sp>
      <p:sp>
        <p:nvSpPr>
          <p:cNvPr id="622" name="Google Shape;62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04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4401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2" name="Google Shape;63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0702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>
                <a:solidFill>
                  <a:schemeClr val="dk1"/>
                </a:solidFill>
              </a:rPr>
              <a:t>		 	 	 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>
                <a:solidFill>
                  <a:schemeClr val="dk1"/>
                </a:solidFill>
              </a:rPr>
              <a:t>							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Bavit</a:t>
            </a:r>
            <a:endParaRPr sz="3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Vzdělávat Ukazovat zákulisí Pomáhat Prodávat</a:t>
            </a:r>
            <a:endParaRPr sz="3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0" name="Google Shape;64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64966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8" name="Google Shape;64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59958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6" name="Google Shape;65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99460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4" name="Google Shape;66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23089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/>
              <a:t>key performance indicators - klíčové ukazatele výkonnosti</a:t>
            </a:r>
            <a:endParaRPr/>
          </a:p>
        </p:txBody>
      </p:sp>
      <p:sp>
        <p:nvSpPr>
          <p:cNvPr id="672" name="Google Shape;67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51994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0" name="Google Shape;68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54296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8" name="Google Shape;68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49439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6" name="Google Shape;69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12662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2" name="Google Shape;70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064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6" name="Google Shape;2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97901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4" name="Google Shape;714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35514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2" name="Google Shape;722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94433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4" name="Google Shape;73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47070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0" name="Google Shape;74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8870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0" name="Google Shape;75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04133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758" name="Google Shape;75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56110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767" name="Google Shape;76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57171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 sz="2400">
                <a:solidFill>
                  <a:schemeClr val="dk1"/>
                </a:solidFill>
              </a:rPr>
              <a:t>https://cs.wikipedia.org/wiki/Obsahov%C3%BD_marketing</a:t>
            </a:r>
            <a:endParaRPr/>
          </a:p>
        </p:txBody>
      </p:sp>
      <p:sp>
        <p:nvSpPr>
          <p:cNvPr id="777" name="Google Shape;77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17565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8" name="Google Shape;838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65882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/>
              <a:t>účel sociálních sítí v dnešní době</a:t>
            </a:r>
            <a:endParaRPr/>
          </a:p>
        </p:txBody>
      </p:sp>
      <p:sp>
        <p:nvSpPr>
          <p:cNvPr id="846" name="Google Shape;84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2271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71702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/>
              <a:t>účel sociálních sítí v dnešní době</a:t>
            </a:r>
            <a:endParaRPr/>
          </a:p>
        </p:txBody>
      </p:sp>
      <p:sp>
        <p:nvSpPr>
          <p:cNvPr id="853" name="Google Shape;853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20395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d-ID"/>
              <a:t>účel sociálních sítí v dnešní době</a:t>
            </a:r>
            <a:endParaRPr/>
          </a:p>
        </p:txBody>
      </p:sp>
      <p:sp>
        <p:nvSpPr>
          <p:cNvPr id="865" name="Google Shape;865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83817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1" name="Google Shape;881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72027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9" name="Google Shape;889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03176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3" name="Google Shape;903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76488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6" name="Google Shape;996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48973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SzPts val="1100"/>
              <a:buNone/>
            </a:pPr>
            <a:r>
              <a:rPr lang="id-ID" sz="1350" b="1">
                <a:solidFill>
                  <a:srgbClr val="222222"/>
                </a:solidFill>
              </a:rPr>
              <a:t>Co je zakázáno</a:t>
            </a:r>
            <a:endParaRPr sz="1350" b="1">
              <a:solidFill>
                <a:srgbClr val="222222"/>
              </a:solidFill>
            </a:endParaRPr>
          </a:p>
          <a:p>
            <a:pPr marL="673100" lvl="0" indent="-3048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200">
                <a:solidFill>
                  <a:srgbClr val="666666"/>
                </a:solidFill>
              </a:rPr>
              <a:t>Nutit, aby se uživatel stal fanouškem</a:t>
            </a:r>
            <a:endParaRPr sz="1200">
              <a:solidFill>
                <a:srgbClr val="666666"/>
              </a:solidFill>
            </a:endParaRPr>
          </a:p>
          <a:p>
            <a:pPr marL="6731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200">
                <a:solidFill>
                  <a:srgbClr val="666666"/>
                </a:solidFill>
              </a:rPr>
              <a:t>Označovat někoho nebo něco na fotografiích</a:t>
            </a:r>
            <a:endParaRPr sz="1200">
              <a:solidFill>
                <a:srgbClr val="666666"/>
              </a:solidFill>
            </a:endParaRPr>
          </a:p>
          <a:p>
            <a:pPr marL="6731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200">
                <a:solidFill>
                  <a:srgbClr val="666666"/>
                </a:solidFill>
              </a:rPr>
              <a:t>Sdílet příspěvky stránky</a:t>
            </a:r>
            <a:endParaRPr sz="1200">
              <a:solidFill>
                <a:srgbClr val="666666"/>
              </a:solidFill>
            </a:endParaRPr>
          </a:p>
          <a:p>
            <a:pPr marL="6731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200">
                <a:solidFill>
                  <a:srgbClr val="666666"/>
                </a:solidFill>
              </a:rPr>
              <a:t>Aby v zadání soutěže bylo sdílení soutěže na svém nebo cizím Timeline</a:t>
            </a:r>
            <a:endParaRPr sz="1200">
              <a:solidFill>
                <a:srgbClr val="666666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rPr lang="id-ID" sz="1200" b="1">
                <a:solidFill>
                  <a:schemeClr val="dk1"/>
                </a:solidFill>
              </a:rPr>
              <a:t>Co je dovoleno</a:t>
            </a:r>
            <a:endParaRPr sz="1200" b="1">
              <a:solidFill>
                <a:schemeClr val="dk1"/>
              </a:solidFill>
            </a:endParaRPr>
          </a:p>
          <a:p>
            <a:pPr marL="673100" lvl="0" indent="-304800" algn="just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200">
                <a:solidFill>
                  <a:srgbClr val="666666"/>
                </a:solidFill>
              </a:rPr>
              <a:t>Vkládat fotografie</a:t>
            </a:r>
            <a:endParaRPr sz="1200">
              <a:solidFill>
                <a:srgbClr val="666666"/>
              </a:solidFill>
            </a:endParaRPr>
          </a:p>
          <a:p>
            <a:pPr marL="6731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200">
                <a:solidFill>
                  <a:srgbClr val="666666"/>
                </a:solidFill>
              </a:rPr>
              <a:t>Komentovat</a:t>
            </a:r>
            <a:endParaRPr sz="1200">
              <a:solidFill>
                <a:srgbClr val="666666"/>
              </a:solidFill>
            </a:endParaRPr>
          </a:p>
          <a:p>
            <a:pPr marL="6731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id-ID" sz="1200">
                <a:solidFill>
                  <a:srgbClr val="666666"/>
                </a:solidFill>
              </a:rPr>
              <a:t>Dávat lajky komentářům</a:t>
            </a:r>
            <a:endParaRPr sz="12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4" name="Google Shape;1004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01779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1" name="Google Shape;1101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4252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482e6a43c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9" name="Google Shape;1109;g482e6a43c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63579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9" name="Google Shape;1119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6504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48396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482e6a43c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8" name="Google Shape;1128;g482e6a43c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87282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482e6a43c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4" name="Google Shape;1134;g482e6a43c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90608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482e6a43c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6" name="Google Shape;1146;g482e6a43c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62095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482e6a43c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9" name="Google Shape;1159;g482e6a43c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69781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482e6a43c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9" name="Google Shape;1159;g482e6a43c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9417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9" name="Google Shape;32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3885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8" name="Google Shape;33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394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lide">
    <p:bg>
      <p:bgPr>
        <a:solidFill>
          <a:srgbClr val="FF5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7576" y="1822649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600"/>
              </a:spcBef>
              <a:buNone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3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7576" y="1822649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600"/>
              </a:spcBef>
              <a:buNone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10" name="Freeform 9"/>
          <p:cNvSpPr/>
          <p:nvPr userDrawn="1"/>
        </p:nvSpPr>
        <p:spPr>
          <a:xfrm>
            <a:off x="10354352" y="291050"/>
            <a:ext cx="1543168" cy="414000"/>
          </a:xfrm>
          <a:custGeom>
            <a:avLst/>
            <a:gdLst>
              <a:gd name="connsiteX0" fmla="*/ 0 w 1543168"/>
              <a:gd name="connsiteY0" fmla="*/ 0 h 414000"/>
              <a:gd name="connsiteX1" fmla="*/ 21600 w 1543168"/>
              <a:gd name="connsiteY1" fmla="*/ 0 h 414000"/>
              <a:gd name="connsiteX2" fmla="*/ 1543168 w 1543168"/>
              <a:gd name="connsiteY2" fmla="*/ 0 h 414000"/>
              <a:gd name="connsiteX3" fmla="*/ 1543168 w 1543168"/>
              <a:gd name="connsiteY3" fmla="*/ 265424 h 414000"/>
              <a:gd name="connsiteX4" fmla="*/ 21600 w 1543168"/>
              <a:gd name="connsiteY4" fmla="*/ 265424 h 414000"/>
              <a:gd name="connsiteX5" fmla="*/ 21600 w 1543168"/>
              <a:gd name="connsiteY5" fmla="*/ 414000 h 414000"/>
              <a:gd name="connsiteX6" fmla="*/ 0 w 1543168"/>
              <a:gd name="connsiteY6" fmla="*/ 414000 h 414000"/>
              <a:gd name="connsiteX7" fmla="*/ 0 w 1543168"/>
              <a:gd name="connsiteY7" fmla="*/ 265424 h 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168" h="414000"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54352" y="295415"/>
            <a:ext cx="1543168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Obsahová agentura</a:t>
            </a:r>
          </a:p>
        </p:txBody>
      </p:sp>
    </p:spTree>
    <p:extLst>
      <p:ext uri="{BB962C8B-B14F-4D97-AF65-F5344CB8AC3E}">
        <p14:creationId xmlns:p14="http://schemas.microsoft.com/office/powerpoint/2010/main" val="96247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2" y="770939"/>
            <a:ext cx="10624457" cy="558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417173" y="1536700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-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id-ID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2400" dirty="0">
                <a:latin typeface="AvenirNext LT Pro Regular" panose="020B0503020202020204" pitchFamily="34" charset="0"/>
              </a:rPr>
              <a:t>- Sedmá odrážka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8363" y="1536700"/>
            <a:ext cx="5075237" cy="4686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In a </a:t>
            </a:r>
            <a:r>
              <a:rPr lang="en-US" dirty="0" err="1"/>
              <a:t>massa</a:t>
            </a:r>
            <a:r>
              <a:rPr lang="en-US" dirty="0"/>
              <a:t> quam. Nam </a:t>
            </a:r>
            <a:r>
              <a:rPr lang="en-US" dirty="0" err="1"/>
              <a:t>rutrum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in</a:t>
            </a:r>
          </a:p>
          <a:p>
            <a:pPr lvl="0"/>
            <a:r>
              <a:rPr lang="en-US" dirty="0" err="1"/>
              <a:t>molestie</a:t>
            </a:r>
            <a:r>
              <a:rPr lang="en-US" dirty="0"/>
              <a:t> lacus ipsum </a:t>
            </a:r>
            <a:r>
              <a:rPr lang="en-US" dirty="0" err="1"/>
              <a:t>eget</a:t>
            </a:r>
            <a:r>
              <a:rPr lang="en-US" dirty="0"/>
              <a:t> mi.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in.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malesuada</a:t>
            </a:r>
            <a:endParaRPr lang="en-US" dirty="0"/>
          </a:p>
          <a:p>
            <a:pPr lvl="0"/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in</a:t>
            </a:r>
          </a:p>
          <a:p>
            <a:pPr lvl="0"/>
            <a:r>
              <a:rPr lang="en-US" dirty="0"/>
              <a:t>libero. </a:t>
            </a:r>
            <a:r>
              <a:rPr lang="en-US" dirty="0" err="1"/>
              <a:t>Vestibulum</a:t>
            </a:r>
            <a:r>
              <a:rPr lang="en-US" dirty="0"/>
              <a:t> a </a:t>
            </a:r>
            <a:r>
              <a:rPr lang="en-US" dirty="0" err="1"/>
              <a:t>purus</a:t>
            </a:r>
            <a:endParaRPr lang="en-US" dirty="0"/>
          </a:p>
          <a:p>
            <a:pPr lvl="0"/>
            <a:r>
              <a:rPr lang="en-US" dirty="0" err="1"/>
              <a:t>turpis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00925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371771" y="0"/>
            <a:ext cx="5820229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8363" y="1536700"/>
            <a:ext cx="5075237" cy="4686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In a </a:t>
            </a:r>
            <a:r>
              <a:rPr lang="en-US" dirty="0" err="1"/>
              <a:t>massa</a:t>
            </a:r>
            <a:r>
              <a:rPr lang="en-US" dirty="0"/>
              <a:t> quam. Nam </a:t>
            </a:r>
            <a:r>
              <a:rPr lang="en-US" dirty="0" err="1"/>
              <a:t>rutrum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in</a:t>
            </a:r>
          </a:p>
          <a:p>
            <a:pPr lvl="0"/>
            <a:r>
              <a:rPr lang="en-US" dirty="0" err="1"/>
              <a:t>molestie</a:t>
            </a:r>
            <a:r>
              <a:rPr lang="en-US" dirty="0"/>
              <a:t> lacus ipsum </a:t>
            </a:r>
            <a:r>
              <a:rPr lang="en-US" dirty="0" err="1"/>
              <a:t>eget</a:t>
            </a:r>
            <a:r>
              <a:rPr lang="en-US" dirty="0"/>
              <a:t> mi.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in.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malesuada</a:t>
            </a:r>
            <a:endParaRPr lang="en-US" dirty="0"/>
          </a:p>
          <a:p>
            <a:pPr lvl="0"/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in</a:t>
            </a:r>
          </a:p>
          <a:p>
            <a:pPr lvl="0"/>
            <a:r>
              <a:rPr lang="en-US" dirty="0"/>
              <a:t>libero. </a:t>
            </a:r>
            <a:r>
              <a:rPr lang="en-US" dirty="0" err="1"/>
              <a:t>Vestibulum</a:t>
            </a:r>
            <a:r>
              <a:rPr lang="en-US" dirty="0"/>
              <a:t> a </a:t>
            </a:r>
            <a:r>
              <a:rPr lang="en-US" dirty="0" err="1"/>
              <a:t>purus</a:t>
            </a:r>
            <a:endParaRPr lang="en-US" dirty="0"/>
          </a:p>
          <a:p>
            <a:pPr lvl="0"/>
            <a:r>
              <a:rPr lang="en-US" dirty="0" err="1"/>
              <a:t>turpis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2964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70400" y="0"/>
            <a:ext cx="77216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2213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70400" y="0"/>
            <a:ext cx="77216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5295899" y="1267604"/>
            <a:ext cx="6048341" cy="3456796"/>
          </a:xfrm>
          <a:custGeom>
            <a:avLst/>
            <a:gdLst>
              <a:gd name="T0" fmla="*/ 4170 w 4313"/>
              <a:gd name="T1" fmla="*/ 1344 h 2465"/>
              <a:gd name="T2" fmla="*/ 3989 w 4313"/>
              <a:gd name="T3" fmla="*/ 1155 h 2465"/>
              <a:gd name="T4" fmla="*/ 3716 w 4313"/>
              <a:gd name="T5" fmla="*/ 1123 h 2465"/>
              <a:gd name="T6" fmla="*/ 3517 w 4313"/>
              <a:gd name="T7" fmla="*/ 892 h 2465"/>
              <a:gd name="T8" fmla="*/ 3617 w 4313"/>
              <a:gd name="T9" fmla="*/ 740 h 2465"/>
              <a:gd name="T10" fmla="*/ 3513 w 4313"/>
              <a:gd name="T11" fmla="*/ 792 h 2465"/>
              <a:gd name="T12" fmla="*/ 3201 w 4313"/>
              <a:gd name="T13" fmla="*/ 643 h 2465"/>
              <a:gd name="T14" fmla="*/ 3048 w 4313"/>
              <a:gd name="T15" fmla="*/ 725 h 2465"/>
              <a:gd name="T16" fmla="*/ 3061 w 4313"/>
              <a:gd name="T17" fmla="*/ 829 h 2465"/>
              <a:gd name="T18" fmla="*/ 2611 w 4313"/>
              <a:gd name="T19" fmla="*/ 641 h 2465"/>
              <a:gd name="T20" fmla="*/ 2709 w 4313"/>
              <a:gd name="T21" fmla="*/ 410 h 2465"/>
              <a:gd name="T22" fmla="*/ 2361 w 4313"/>
              <a:gd name="T23" fmla="*/ 321 h 2465"/>
              <a:gd name="T24" fmla="*/ 2095 w 4313"/>
              <a:gd name="T25" fmla="*/ 220 h 2465"/>
              <a:gd name="T26" fmla="*/ 2043 w 4313"/>
              <a:gd name="T27" fmla="*/ 58 h 2465"/>
              <a:gd name="T28" fmla="*/ 1836 w 4313"/>
              <a:gd name="T29" fmla="*/ 199 h 2465"/>
              <a:gd name="T30" fmla="*/ 1697 w 4313"/>
              <a:gd name="T31" fmla="*/ 246 h 2465"/>
              <a:gd name="T32" fmla="*/ 1630 w 4313"/>
              <a:gd name="T33" fmla="*/ 85 h 2465"/>
              <a:gd name="T34" fmla="*/ 1401 w 4313"/>
              <a:gd name="T35" fmla="*/ 0 h 2465"/>
              <a:gd name="T36" fmla="*/ 1478 w 4313"/>
              <a:gd name="T37" fmla="*/ 157 h 2465"/>
              <a:gd name="T38" fmla="*/ 1185 w 4313"/>
              <a:gd name="T39" fmla="*/ 341 h 2465"/>
              <a:gd name="T40" fmla="*/ 737 w 4313"/>
              <a:gd name="T41" fmla="*/ 564 h 2465"/>
              <a:gd name="T42" fmla="*/ 598 w 4313"/>
              <a:gd name="T43" fmla="*/ 671 h 2465"/>
              <a:gd name="T44" fmla="*/ 148 w 4313"/>
              <a:gd name="T45" fmla="*/ 786 h 2465"/>
              <a:gd name="T46" fmla="*/ 0 w 4313"/>
              <a:gd name="T47" fmla="*/ 740 h 2465"/>
              <a:gd name="T48" fmla="*/ 289 w 4313"/>
              <a:gd name="T49" fmla="*/ 1159 h 2465"/>
              <a:gd name="T50" fmla="*/ 196 w 4313"/>
              <a:gd name="T51" fmla="*/ 1341 h 2465"/>
              <a:gd name="T52" fmla="*/ 356 w 4313"/>
              <a:gd name="T53" fmla="*/ 1627 h 2465"/>
              <a:gd name="T54" fmla="*/ 548 w 4313"/>
              <a:gd name="T55" fmla="*/ 1728 h 2465"/>
              <a:gd name="T56" fmla="*/ 1283 w 4313"/>
              <a:gd name="T57" fmla="*/ 2465 h 2465"/>
              <a:gd name="T58" fmla="*/ 1842 w 4313"/>
              <a:gd name="T59" fmla="*/ 2286 h 2465"/>
              <a:gd name="T60" fmla="*/ 1957 w 4313"/>
              <a:gd name="T61" fmla="*/ 2052 h 2465"/>
              <a:gd name="T62" fmla="*/ 2234 w 4313"/>
              <a:gd name="T63" fmla="*/ 2111 h 2465"/>
              <a:gd name="T64" fmla="*/ 2422 w 4313"/>
              <a:gd name="T65" fmla="*/ 2207 h 2465"/>
              <a:gd name="T66" fmla="*/ 3064 w 4313"/>
              <a:gd name="T67" fmla="*/ 2321 h 2465"/>
              <a:gd name="T68" fmla="*/ 3123 w 4313"/>
              <a:gd name="T69" fmla="*/ 2420 h 2465"/>
              <a:gd name="T70" fmla="*/ 3271 w 4313"/>
              <a:gd name="T71" fmla="*/ 2182 h 2465"/>
              <a:gd name="T72" fmla="*/ 3508 w 4313"/>
              <a:gd name="T73" fmla="*/ 2241 h 2465"/>
              <a:gd name="T74" fmla="*/ 4313 w 4313"/>
              <a:gd name="T75" fmla="*/ 1580 h 2465"/>
              <a:gd name="T76" fmla="*/ 4212 w 4313"/>
              <a:gd name="T77" fmla="*/ 1385 h 2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13" h="2465">
                <a:moveTo>
                  <a:pt x="4212" y="1385"/>
                </a:moveTo>
                <a:lnTo>
                  <a:pt x="4170" y="1344"/>
                </a:lnTo>
                <a:lnTo>
                  <a:pt x="4170" y="1155"/>
                </a:lnTo>
                <a:lnTo>
                  <a:pt x="3989" y="1155"/>
                </a:lnTo>
                <a:lnTo>
                  <a:pt x="3837" y="1002"/>
                </a:lnTo>
                <a:lnTo>
                  <a:pt x="3716" y="1123"/>
                </a:lnTo>
                <a:lnTo>
                  <a:pt x="3517" y="924"/>
                </a:lnTo>
                <a:lnTo>
                  <a:pt x="3517" y="892"/>
                </a:lnTo>
                <a:lnTo>
                  <a:pt x="3617" y="892"/>
                </a:lnTo>
                <a:lnTo>
                  <a:pt x="3617" y="740"/>
                </a:lnTo>
                <a:lnTo>
                  <a:pt x="3565" y="740"/>
                </a:lnTo>
                <a:lnTo>
                  <a:pt x="3513" y="792"/>
                </a:lnTo>
                <a:lnTo>
                  <a:pt x="3350" y="792"/>
                </a:lnTo>
                <a:lnTo>
                  <a:pt x="3201" y="643"/>
                </a:lnTo>
                <a:lnTo>
                  <a:pt x="3048" y="643"/>
                </a:lnTo>
                <a:lnTo>
                  <a:pt x="3048" y="725"/>
                </a:lnTo>
                <a:lnTo>
                  <a:pt x="3150" y="829"/>
                </a:lnTo>
                <a:lnTo>
                  <a:pt x="3061" y="829"/>
                </a:lnTo>
                <a:lnTo>
                  <a:pt x="2930" y="960"/>
                </a:lnTo>
                <a:lnTo>
                  <a:pt x="2611" y="641"/>
                </a:lnTo>
                <a:lnTo>
                  <a:pt x="2776" y="477"/>
                </a:lnTo>
                <a:lnTo>
                  <a:pt x="2709" y="410"/>
                </a:lnTo>
                <a:lnTo>
                  <a:pt x="2449" y="410"/>
                </a:lnTo>
                <a:lnTo>
                  <a:pt x="2361" y="321"/>
                </a:lnTo>
                <a:lnTo>
                  <a:pt x="2095" y="321"/>
                </a:lnTo>
                <a:lnTo>
                  <a:pt x="2095" y="220"/>
                </a:lnTo>
                <a:lnTo>
                  <a:pt x="2043" y="167"/>
                </a:lnTo>
                <a:lnTo>
                  <a:pt x="2043" y="58"/>
                </a:lnTo>
                <a:lnTo>
                  <a:pt x="1836" y="58"/>
                </a:lnTo>
                <a:lnTo>
                  <a:pt x="1836" y="199"/>
                </a:lnTo>
                <a:lnTo>
                  <a:pt x="1745" y="199"/>
                </a:lnTo>
                <a:lnTo>
                  <a:pt x="1697" y="246"/>
                </a:lnTo>
                <a:lnTo>
                  <a:pt x="1630" y="246"/>
                </a:lnTo>
                <a:lnTo>
                  <a:pt x="1630" y="85"/>
                </a:lnTo>
                <a:lnTo>
                  <a:pt x="1546" y="0"/>
                </a:lnTo>
                <a:lnTo>
                  <a:pt x="1401" y="0"/>
                </a:lnTo>
                <a:lnTo>
                  <a:pt x="1401" y="79"/>
                </a:lnTo>
                <a:lnTo>
                  <a:pt x="1478" y="157"/>
                </a:lnTo>
                <a:lnTo>
                  <a:pt x="1369" y="157"/>
                </a:lnTo>
                <a:lnTo>
                  <a:pt x="1185" y="341"/>
                </a:lnTo>
                <a:lnTo>
                  <a:pt x="961" y="341"/>
                </a:lnTo>
                <a:lnTo>
                  <a:pt x="737" y="564"/>
                </a:lnTo>
                <a:lnTo>
                  <a:pt x="598" y="564"/>
                </a:lnTo>
                <a:lnTo>
                  <a:pt x="598" y="671"/>
                </a:lnTo>
                <a:lnTo>
                  <a:pt x="263" y="671"/>
                </a:lnTo>
                <a:lnTo>
                  <a:pt x="148" y="786"/>
                </a:lnTo>
                <a:lnTo>
                  <a:pt x="148" y="889"/>
                </a:lnTo>
                <a:lnTo>
                  <a:pt x="0" y="740"/>
                </a:lnTo>
                <a:lnTo>
                  <a:pt x="0" y="870"/>
                </a:lnTo>
                <a:lnTo>
                  <a:pt x="289" y="1159"/>
                </a:lnTo>
                <a:lnTo>
                  <a:pt x="196" y="1252"/>
                </a:lnTo>
                <a:lnTo>
                  <a:pt x="196" y="1341"/>
                </a:lnTo>
                <a:lnTo>
                  <a:pt x="356" y="1500"/>
                </a:lnTo>
                <a:lnTo>
                  <a:pt x="356" y="1627"/>
                </a:lnTo>
                <a:lnTo>
                  <a:pt x="457" y="1728"/>
                </a:lnTo>
                <a:lnTo>
                  <a:pt x="548" y="1728"/>
                </a:lnTo>
                <a:lnTo>
                  <a:pt x="903" y="2084"/>
                </a:lnTo>
                <a:lnTo>
                  <a:pt x="1283" y="2465"/>
                </a:lnTo>
                <a:lnTo>
                  <a:pt x="1664" y="2465"/>
                </a:lnTo>
                <a:lnTo>
                  <a:pt x="1842" y="2286"/>
                </a:lnTo>
                <a:lnTo>
                  <a:pt x="1842" y="2052"/>
                </a:lnTo>
                <a:lnTo>
                  <a:pt x="1957" y="2052"/>
                </a:lnTo>
                <a:lnTo>
                  <a:pt x="1957" y="2111"/>
                </a:lnTo>
                <a:lnTo>
                  <a:pt x="2234" y="2111"/>
                </a:lnTo>
                <a:lnTo>
                  <a:pt x="2329" y="2207"/>
                </a:lnTo>
                <a:lnTo>
                  <a:pt x="2422" y="2207"/>
                </a:lnTo>
                <a:lnTo>
                  <a:pt x="2536" y="2321"/>
                </a:lnTo>
                <a:lnTo>
                  <a:pt x="3064" y="2321"/>
                </a:lnTo>
                <a:lnTo>
                  <a:pt x="3064" y="2420"/>
                </a:lnTo>
                <a:lnTo>
                  <a:pt x="3123" y="2420"/>
                </a:lnTo>
                <a:lnTo>
                  <a:pt x="3123" y="2331"/>
                </a:lnTo>
                <a:lnTo>
                  <a:pt x="3271" y="2182"/>
                </a:lnTo>
                <a:lnTo>
                  <a:pt x="3330" y="2241"/>
                </a:lnTo>
                <a:lnTo>
                  <a:pt x="3508" y="2241"/>
                </a:lnTo>
                <a:lnTo>
                  <a:pt x="4168" y="1580"/>
                </a:lnTo>
                <a:lnTo>
                  <a:pt x="4313" y="1580"/>
                </a:lnTo>
                <a:lnTo>
                  <a:pt x="4313" y="1385"/>
                </a:lnTo>
                <a:lnTo>
                  <a:pt x="4212" y="1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1273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071830" y="1251570"/>
            <a:ext cx="6048341" cy="3456796"/>
          </a:xfrm>
          <a:custGeom>
            <a:avLst/>
            <a:gdLst>
              <a:gd name="T0" fmla="*/ 4170 w 4313"/>
              <a:gd name="T1" fmla="*/ 1344 h 2465"/>
              <a:gd name="T2" fmla="*/ 3989 w 4313"/>
              <a:gd name="T3" fmla="*/ 1155 h 2465"/>
              <a:gd name="T4" fmla="*/ 3716 w 4313"/>
              <a:gd name="T5" fmla="*/ 1123 h 2465"/>
              <a:gd name="T6" fmla="*/ 3517 w 4313"/>
              <a:gd name="T7" fmla="*/ 892 h 2465"/>
              <a:gd name="T8" fmla="*/ 3617 w 4313"/>
              <a:gd name="T9" fmla="*/ 740 h 2465"/>
              <a:gd name="T10" fmla="*/ 3513 w 4313"/>
              <a:gd name="T11" fmla="*/ 792 h 2465"/>
              <a:gd name="T12" fmla="*/ 3201 w 4313"/>
              <a:gd name="T13" fmla="*/ 643 h 2465"/>
              <a:gd name="T14" fmla="*/ 3048 w 4313"/>
              <a:gd name="T15" fmla="*/ 725 h 2465"/>
              <a:gd name="T16" fmla="*/ 3061 w 4313"/>
              <a:gd name="T17" fmla="*/ 829 h 2465"/>
              <a:gd name="T18" fmla="*/ 2611 w 4313"/>
              <a:gd name="T19" fmla="*/ 641 h 2465"/>
              <a:gd name="T20" fmla="*/ 2709 w 4313"/>
              <a:gd name="T21" fmla="*/ 410 h 2465"/>
              <a:gd name="T22" fmla="*/ 2361 w 4313"/>
              <a:gd name="T23" fmla="*/ 321 h 2465"/>
              <a:gd name="T24" fmla="*/ 2095 w 4313"/>
              <a:gd name="T25" fmla="*/ 220 h 2465"/>
              <a:gd name="T26" fmla="*/ 2043 w 4313"/>
              <a:gd name="T27" fmla="*/ 58 h 2465"/>
              <a:gd name="T28" fmla="*/ 1836 w 4313"/>
              <a:gd name="T29" fmla="*/ 199 h 2465"/>
              <a:gd name="T30" fmla="*/ 1697 w 4313"/>
              <a:gd name="T31" fmla="*/ 246 h 2465"/>
              <a:gd name="T32" fmla="*/ 1630 w 4313"/>
              <a:gd name="T33" fmla="*/ 85 h 2465"/>
              <a:gd name="T34" fmla="*/ 1401 w 4313"/>
              <a:gd name="T35" fmla="*/ 0 h 2465"/>
              <a:gd name="T36" fmla="*/ 1478 w 4313"/>
              <a:gd name="T37" fmla="*/ 157 h 2465"/>
              <a:gd name="T38" fmla="*/ 1185 w 4313"/>
              <a:gd name="T39" fmla="*/ 341 h 2465"/>
              <a:gd name="T40" fmla="*/ 737 w 4313"/>
              <a:gd name="T41" fmla="*/ 564 h 2465"/>
              <a:gd name="T42" fmla="*/ 598 w 4313"/>
              <a:gd name="T43" fmla="*/ 671 h 2465"/>
              <a:gd name="T44" fmla="*/ 148 w 4313"/>
              <a:gd name="T45" fmla="*/ 786 h 2465"/>
              <a:gd name="T46" fmla="*/ 0 w 4313"/>
              <a:gd name="T47" fmla="*/ 740 h 2465"/>
              <a:gd name="T48" fmla="*/ 289 w 4313"/>
              <a:gd name="T49" fmla="*/ 1159 h 2465"/>
              <a:gd name="T50" fmla="*/ 196 w 4313"/>
              <a:gd name="T51" fmla="*/ 1341 h 2465"/>
              <a:gd name="T52" fmla="*/ 356 w 4313"/>
              <a:gd name="T53" fmla="*/ 1627 h 2465"/>
              <a:gd name="T54" fmla="*/ 548 w 4313"/>
              <a:gd name="T55" fmla="*/ 1728 h 2465"/>
              <a:gd name="T56" fmla="*/ 1283 w 4313"/>
              <a:gd name="T57" fmla="*/ 2465 h 2465"/>
              <a:gd name="T58" fmla="*/ 1842 w 4313"/>
              <a:gd name="T59" fmla="*/ 2286 h 2465"/>
              <a:gd name="T60" fmla="*/ 1957 w 4313"/>
              <a:gd name="T61" fmla="*/ 2052 h 2465"/>
              <a:gd name="T62" fmla="*/ 2234 w 4313"/>
              <a:gd name="T63" fmla="*/ 2111 h 2465"/>
              <a:gd name="T64" fmla="*/ 2422 w 4313"/>
              <a:gd name="T65" fmla="*/ 2207 h 2465"/>
              <a:gd name="T66" fmla="*/ 3064 w 4313"/>
              <a:gd name="T67" fmla="*/ 2321 h 2465"/>
              <a:gd name="T68" fmla="*/ 3123 w 4313"/>
              <a:gd name="T69" fmla="*/ 2420 h 2465"/>
              <a:gd name="T70" fmla="*/ 3271 w 4313"/>
              <a:gd name="T71" fmla="*/ 2182 h 2465"/>
              <a:gd name="T72" fmla="*/ 3508 w 4313"/>
              <a:gd name="T73" fmla="*/ 2241 h 2465"/>
              <a:gd name="T74" fmla="*/ 4313 w 4313"/>
              <a:gd name="T75" fmla="*/ 1580 h 2465"/>
              <a:gd name="T76" fmla="*/ 4212 w 4313"/>
              <a:gd name="T77" fmla="*/ 1385 h 2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13" h="2465">
                <a:moveTo>
                  <a:pt x="4212" y="1385"/>
                </a:moveTo>
                <a:lnTo>
                  <a:pt x="4170" y="1344"/>
                </a:lnTo>
                <a:lnTo>
                  <a:pt x="4170" y="1155"/>
                </a:lnTo>
                <a:lnTo>
                  <a:pt x="3989" y="1155"/>
                </a:lnTo>
                <a:lnTo>
                  <a:pt x="3837" y="1002"/>
                </a:lnTo>
                <a:lnTo>
                  <a:pt x="3716" y="1123"/>
                </a:lnTo>
                <a:lnTo>
                  <a:pt x="3517" y="924"/>
                </a:lnTo>
                <a:lnTo>
                  <a:pt x="3517" y="892"/>
                </a:lnTo>
                <a:lnTo>
                  <a:pt x="3617" y="892"/>
                </a:lnTo>
                <a:lnTo>
                  <a:pt x="3617" y="740"/>
                </a:lnTo>
                <a:lnTo>
                  <a:pt x="3565" y="740"/>
                </a:lnTo>
                <a:lnTo>
                  <a:pt x="3513" y="792"/>
                </a:lnTo>
                <a:lnTo>
                  <a:pt x="3350" y="792"/>
                </a:lnTo>
                <a:lnTo>
                  <a:pt x="3201" y="643"/>
                </a:lnTo>
                <a:lnTo>
                  <a:pt x="3048" y="643"/>
                </a:lnTo>
                <a:lnTo>
                  <a:pt x="3048" y="725"/>
                </a:lnTo>
                <a:lnTo>
                  <a:pt x="3150" y="829"/>
                </a:lnTo>
                <a:lnTo>
                  <a:pt x="3061" y="829"/>
                </a:lnTo>
                <a:lnTo>
                  <a:pt x="2930" y="960"/>
                </a:lnTo>
                <a:lnTo>
                  <a:pt x="2611" y="641"/>
                </a:lnTo>
                <a:lnTo>
                  <a:pt x="2776" y="477"/>
                </a:lnTo>
                <a:lnTo>
                  <a:pt x="2709" y="410"/>
                </a:lnTo>
                <a:lnTo>
                  <a:pt x="2449" y="410"/>
                </a:lnTo>
                <a:lnTo>
                  <a:pt x="2361" y="321"/>
                </a:lnTo>
                <a:lnTo>
                  <a:pt x="2095" y="321"/>
                </a:lnTo>
                <a:lnTo>
                  <a:pt x="2095" y="220"/>
                </a:lnTo>
                <a:lnTo>
                  <a:pt x="2043" y="167"/>
                </a:lnTo>
                <a:lnTo>
                  <a:pt x="2043" y="58"/>
                </a:lnTo>
                <a:lnTo>
                  <a:pt x="1836" y="58"/>
                </a:lnTo>
                <a:lnTo>
                  <a:pt x="1836" y="199"/>
                </a:lnTo>
                <a:lnTo>
                  <a:pt x="1745" y="199"/>
                </a:lnTo>
                <a:lnTo>
                  <a:pt x="1697" y="246"/>
                </a:lnTo>
                <a:lnTo>
                  <a:pt x="1630" y="246"/>
                </a:lnTo>
                <a:lnTo>
                  <a:pt x="1630" y="85"/>
                </a:lnTo>
                <a:lnTo>
                  <a:pt x="1546" y="0"/>
                </a:lnTo>
                <a:lnTo>
                  <a:pt x="1401" y="0"/>
                </a:lnTo>
                <a:lnTo>
                  <a:pt x="1401" y="79"/>
                </a:lnTo>
                <a:lnTo>
                  <a:pt x="1478" y="157"/>
                </a:lnTo>
                <a:lnTo>
                  <a:pt x="1369" y="157"/>
                </a:lnTo>
                <a:lnTo>
                  <a:pt x="1185" y="341"/>
                </a:lnTo>
                <a:lnTo>
                  <a:pt x="961" y="341"/>
                </a:lnTo>
                <a:lnTo>
                  <a:pt x="737" y="564"/>
                </a:lnTo>
                <a:lnTo>
                  <a:pt x="598" y="564"/>
                </a:lnTo>
                <a:lnTo>
                  <a:pt x="598" y="671"/>
                </a:lnTo>
                <a:lnTo>
                  <a:pt x="263" y="671"/>
                </a:lnTo>
                <a:lnTo>
                  <a:pt x="148" y="786"/>
                </a:lnTo>
                <a:lnTo>
                  <a:pt x="148" y="889"/>
                </a:lnTo>
                <a:lnTo>
                  <a:pt x="0" y="740"/>
                </a:lnTo>
                <a:lnTo>
                  <a:pt x="0" y="870"/>
                </a:lnTo>
                <a:lnTo>
                  <a:pt x="289" y="1159"/>
                </a:lnTo>
                <a:lnTo>
                  <a:pt x="196" y="1252"/>
                </a:lnTo>
                <a:lnTo>
                  <a:pt x="196" y="1341"/>
                </a:lnTo>
                <a:lnTo>
                  <a:pt x="356" y="1500"/>
                </a:lnTo>
                <a:lnTo>
                  <a:pt x="356" y="1627"/>
                </a:lnTo>
                <a:lnTo>
                  <a:pt x="457" y="1728"/>
                </a:lnTo>
                <a:lnTo>
                  <a:pt x="548" y="1728"/>
                </a:lnTo>
                <a:lnTo>
                  <a:pt x="903" y="2084"/>
                </a:lnTo>
                <a:lnTo>
                  <a:pt x="1283" y="2465"/>
                </a:lnTo>
                <a:lnTo>
                  <a:pt x="1664" y="2465"/>
                </a:lnTo>
                <a:lnTo>
                  <a:pt x="1842" y="2286"/>
                </a:lnTo>
                <a:lnTo>
                  <a:pt x="1842" y="2052"/>
                </a:lnTo>
                <a:lnTo>
                  <a:pt x="1957" y="2052"/>
                </a:lnTo>
                <a:lnTo>
                  <a:pt x="1957" y="2111"/>
                </a:lnTo>
                <a:lnTo>
                  <a:pt x="2234" y="2111"/>
                </a:lnTo>
                <a:lnTo>
                  <a:pt x="2329" y="2207"/>
                </a:lnTo>
                <a:lnTo>
                  <a:pt x="2422" y="2207"/>
                </a:lnTo>
                <a:lnTo>
                  <a:pt x="2536" y="2321"/>
                </a:lnTo>
                <a:lnTo>
                  <a:pt x="3064" y="2321"/>
                </a:lnTo>
                <a:lnTo>
                  <a:pt x="3064" y="2420"/>
                </a:lnTo>
                <a:lnTo>
                  <a:pt x="3123" y="2420"/>
                </a:lnTo>
                <a:lnTo>
                  <a:pt x="3123" y="2331"/>
                </a:lnTo>
                <a:lnTo>
                  <a:pt x="3271" y="2182"/>
                </a:lnTo>
                <a:lnTo>
                  <a:pt x="3330" y="2241"/>
                </a:lnTo>
                <a:lnTo>
                  <a:pt x="3508" y="2241"/>
                </a:lnTo>
                <a:lnTo>
                  <a:pt x="4168" y="1580"/>
                </a:lnTo>
                <a:lnTo>
                  <a:pt x="4313" y="1580"/>
                </a:lnTo>
                <a:lnTo>
                  <a:pt x="4313" y="1385"/>
                </a:lnTo>
                <a:lnTo>
                  <a:pt x="4212" y="1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305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395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32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ize Image">
  <p:cSld name="1_Full Size Imag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28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Mint Slide">
    <p:bg>
      <p:bgPr>
        <a:solidFill>
          <a:srgbClr val="00E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55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List">
  <p:cSld name="1_Two Lis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 txBox="1">
            <a:spLocks noGrp="1"/>
          </p:cNvSpPr>
          <p:nvPr>
            <p:ph type="body" idx="1"/>
          </p:nvPr>
        </p:nvSpPr>
        <p:spPr>
          <a:xfrm>
            <a:off x="867952" y="770939"/>
            <a:ext cx="10624457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body" idx="2"/>
          </p:nvPr>
        </p:nvSpPr>
        <p:spPr>
          <a:xfrm>
            <a:off x="6417173" y="1536700"/>
            <a:ext cx="5075237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body" idx="3"/>
          </p:nvPr>
        </p:nvSpPr>
        <p:spPr>
          <a:xfrm>
            <a:off x="868363" y="1536700"/>
            <a:ext cx="5075237" cy="4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98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">
    <p:bg>
      <p:bgPr>
        <a:solidFill>
          <a:srgbClr val="FFC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8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lide">
    <p:bg>
      <p:bgPr>
        <a:solidFill>
          <a:srgbClr val="920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9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v plné velikosti</a:t>
            </a:r>
          </a:p>
        </p:txBody>
      </p:sp>
    </p:spTree>
    <p:extLst>
      <p:ext uri="{BB962C8B-B14F-4D97-AF65-F5344CB8AC3E}">
        <p14:creationId xmlns:p14="http://schemas.microsoft.com/office/powerpoint/2010/main" val="13782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2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1</a:t>
            </a:r>
          </a:p>
        </p:txBody>
      </p:sp>
    </p:spTree>
    <p:extLst>
      <p:ext uri="{BB962C8B-B14F-4D97-AF65-F5344CB8AC3E}">
        <p14:creationId xmlns:p14="http://schemas.microsoft.com/office/powerpoint/2010/main" val="30192925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71084" y="739548"/>
            <a:ext cx="6531202" cy="6538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7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Znáte</a:t>
            </a:r>
            <a:r>
              <a:rPr lang="en-US" dirty="0"/>
              <a:t>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copywritera</a:t>
            </a:r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973138" y="1843087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1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409433" y="1843087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2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73138" y="3220950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3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409433" y="3220950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4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73138" y="4598813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5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409433" y="4598813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6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48737" y="2047912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začneme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148737" y="2451933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CEO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554531" y="2047912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To </a:t>
            </a:r>
            <a:r>
              <a:rPr lang="en-US" dirty="0" err="1"/>
              <a:t>zvládneme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554531" y="2451933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Project Manager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48737" y="3433830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Strategie</a:t>
            </a:r>
            <a:r>
              <a:rPr lang="en-US" dirty="0"/>
              <a:t> je </a:t>
            </a:r>
            <a:r>
              <a:rPr lang="en-US" dirty="0" err="1"/>
              <a:t>hotová</a:t>
            </a:r>
            <a:endParaRPr lang="id-ID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148737" y="3837851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Content Strategist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554531" y="3433830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Čísla</a:t>
            </a:r>
            <a:r>
              <a:rPr lang="en-US" dirty="0"/>
              <a:t> </a:t>
            </a:r>
            <a:r>
              <a:rPr lang="en-US" dirty="0" err="1"/>
              <a:t>mluví</a:t>
            </a:r>
            <a:r>
              <a:rPr lang="en-US" dirty="0"/>
              <a:t> </a:t>
            </a:r>
            <a:r>
              <a:rPr lang="en-US" dirty="0" err="1"/>
              <a:t>jasně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7554531" y="3837851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Marketing Specialist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148737" y="4821065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Děkujeme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2148737" y="5225086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COO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54531" y="4821065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Dohlédnu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to</a:t>
            </a:r>
            <a:endParaRPr lang="id-ID" dirty="0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554531" y="5225086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Marketing Specialist</a:t>
            </a:r>
          </a:p>
        </p:txBody>
      </p:sp>
    </p:spTree>
    <p:extLst>
      <p:ext uri="{BB962C8B-B14F-4D97-AF65-F5344CB8AC3E}">
        <p14:creationId xmlns:p14="http://schemas.microsoft.com/office/powerpoint/2010/main" val="302829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30284" y="1784579"/>
            <a:ext cx="4484687" cy="6538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8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pozornost</a:t>
            </a:r>
            <a:endParaRPr lang="id-ID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298959" y="1181360"/>
            <a:ext cx="1823098" cy="1823098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97361" y="3477003"/>
            <a:ext cx="3011985" cy="4071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Martin </a:t>
            </a:r>
            <a:r>
              <a:rPr lang="en-US" dirty="0" err="1"/>
              <a:t>Brablec</a:t>
            </a:r>
            <a:endParaRPr lang="id-ID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191657" y="3840651"/>
            <a:ext cx="6923314" cy="147157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CEO</a:t>
            </a:r>
          </a:p>
          <a:p>
            <a:pPr lvl="0"/>
            <a:r>
              <a:rPr lang="en-US" dirty="0"/>
              <a:t>dobrezpravy@obsahova-agentura.cz</a:t>
            </a:r>
          </a:p>
          <a:p>
            <a:pPr lvl="0"/>
            <a:r>
              <a:rPr lang="en-US" dirty="0"/>
              <a:t>obsahova-agentura.cz</a:t>
            </a:r>
            <a:endParaRPr lang="id-ID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2882584" y="5277524"/>
            <a:ext cx="439200" cy="439200"/>
          </a:xfrm>
          <a:custGeom>
            <a:avLst/>
            <a:gdLst>
              <a:gd name="T0" fmla="*/ 74 w 1110"/>
              <a:gd name="T1" fmla="*/ 276 h 1109"/>
              <a:gd name="T2" fmla="*/ 276 w 1110"/>
              <a:gd name="T3" fmla="*/ 74 h 1109"/>
              <a:gd name="T4" fmla="*/ 555 w 1110"/>
              <a:gd name="T5" fmla="*/ 0 h 1109"/>
              <a:gd name="T6" fmla="*/ 834 w 1110"/>
              <a:gd name="T7" fmla="*/ 74 h 1109"/>
              <a:gd name="T8" fmla="*/ 1036 w 1110"/>
              <a:gd name="T9" fmla="*/ 276 h 1109"/>
              <a:gd name="T10" fmla="*/ 1110 w 1110"/>
              <a:gd name="T11" fmla="*/ 555 h 1109"/>
              <a:gd name="T12" fmla="*/ 1036 w 1110"/>
              <a:gd name="T13" fmla="*/ 834 h 1109"/>
              <a:gd name="T14" fmla="*/ 834 w 1110"/>
              <a:gd name="T15" fmla="*/ 1035 h 1109"/>
              <a:gd name="T16" fmla="*/ 555 w 1110"/>
              <a:gd name="T17" fmla="*/ 1109 h 1109"/>
              <a:gd name="T18" fmla="*/ 276 w 1110"/>
              <a:gd name="T19" fmla="*/ 1035 h 1109"/>
              <a:gd name="T20" fmla="*/ 74 w 1110"/>
              <a:gd name="T21" fmla="*/ 834 h 1109"/>
              <a:gd name="T22" fmla="*/ 0 w 1110"/>
              <a:gd name="T23" fmla="*/ 555 h 1109"/>
              <a:gd name="T24" fmla="*/ 74 w 1110"/>
              <a:gd name="T25" fmla="*/ 276 h 1109"/>
              <a:gd name="T26" fmla="*/ 839 w 1110"/>
              <a:gd name="T27" fmla="*/ 372 h 1109"/>
              <a:gd name="T28" fmla="*/ 900 w 1110"/>
              <a:gd name="T29" fmla="*/ 294 h 1109"/>
              <a:gd name="T30" fmla="*/ 812 w 1110"/>
              <a:gd name="T31" fmla="*/ 328 h 1109"/>
              <a:gd name="T32" fmla="*/ 709 w 1110"/>
              <a:gd name="T33" fmla="*/ 284 h 1109"/>
              <a:gd name="T34" fmla="*/ 611 w 1110"/>
              <a:gd name="T35" fmla="*/ 325 h 1109"/>
              <a:gd name="T36" fmla="*/ 569 w 1110"/>
              <a:gd name="T37" fmla="*/ 424 h 1109"/>
              <a:gd name="T38" fmla="*/ 573 w 1110"/>
              <a:gd name="T39" fmla="*/ 456 h 1109"/>
              <a:gd name="T40" fmla="*/ 283 w 1110"/>
              <a:gd name="T41" fmla="*/ 309 h 1109"/>
              <a:gd name="T42" fmla="*/ 264 w 1110"/>
              <a:gd name="T43" fmla="*/ 381 h 1109"/>
              <a:gd name="T44" fmla="*/ 327 w 1110"/>
              <a:gd name="T45" fmla="*/ 497 h 1109"/>
              <a:gd name="T46" fmla="*/ 263 w 1110"/>
              <a:gd name="T47" fmla="*/ 479 h 1109"/>
              <a:gd name="T48" fmla="*/ 263 w 1110"/>
              <a:gd name="T49" fmla="*/ 482 h 1109"/>
              <a:gd name="T50" fmla="*/ 295 w 1110"/>
              <a:gd name="T51" fmla="*/ 570 h 1109"/>
              <a:gd name="T52" fmla="*/ 376 w 1110"/>
              <a:gd name="T53" fmla="*/ 618 h 1109"/>
              <a:gd name="T54" fmla="*/ 338 w 1110"/>
              <a:gd name="T55" fmla="*/ 624 h 1109"/>
              <a:gd name="T56" fmla="*/ 313 w 1110"/>
              <a:gd name="T57" fmla="*/ 621 h 1109"/>
              <a:gd name="T58" fmla="*/ 362 w 1110"/>
              <a:gd name="T59" fmla="*/ 690 h 1109"/>
              <a:gd name="T60" fmla="*/ 444 w 1110"/>
              <a:gd name="T61" fmla="*/ 718 h 1109"/>
              <a:gd name="T62" fmla="*/ 270 w 1110"/>
              <a:gd name="T63" fmla="*/ 778 h 1109"/>
              <a:gd name="T64" fmla="*/ 236 w 1110"/>
              <a:gd name="T65" fmla="*/ 777 h 1109"/>
              <a:gd name="T66" fmla="*/ 451 w 1110"/>
              <a:gd name="T67" fmla="*/ 839 h 1109"/>
              <a:gd name="T68" fmla="*/ 622 w 1110"/>
              <a:gd name="T69" fmla="*/ 803 h 1109"/>
              <a:gd name="T70" fmla="*/ 748 w 1110"/>
              <a:gd name="T71" fmla="*/ 709 h 1109"/>
              <a:gd name="T72" fmla="*/ 824 w 1110"/>
              <a:gd name="T73" fmla="*/ 582 h 1109"/>
              <a:gd name="T74" fmla="*/ 850 w 1110"/>
              <a:gd name="T75" fmla="*/ 441 h 1109"/>
              <a:gd name="T76" fmla="*/ 849 w 1110"/>
              <a:gd name="T77" fmla="*/ 423 h 1109"/>
              <a:gd name="T78" fmla="*/ 919 w 1110"/>
              <a:gd name="T79" fmla="*/ 349 h 1109"/>
              <a:gd name="T80" fmla="*/ 839 w 1110"/>
              <a:gd name="T81" fmla="*/ 372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10" h="1109">
                <a:moveTo>
                  <a:pt x="74" y="276"/>
                </a:moveTo>
                <a:cubicBezTo>
                  <a:pt x="124" y="191"/>
                  <a:pt x="191" y="124"/>
                  <a:pt x="276" y="74"/>
                </a:cubicBezTo>
                <a:cubicBezTo>
                  <a:pt x="361" y="24"/>
                  <a:pt x="454" y="0"/>
                  <a:pt x="555" y="0"/>
                </a:cubicBezTo>
                <a:cubicBezTo>
                  <a:pt x="656" y="0"/>
                  <a:pt x="749" y="24"/>
                  <a:pt x="834" y="74"/>
                </a:cubicBezTo>
                <a:cubicBezTo>
                  <a:pt x="919" y="124"/>
                  <a:pt x="986" y="191"/>
                  <a:pt x="1036" y="276"/>
                </a:cubicBezTo>
                <a:cubicBezTo>
                  <a:pt x="1085" y="361"/>
                  <a:pt x="1110" y="454"/>
                  <a:pt x="1110" y="555"/>
                </a:cubicBezTo>
                <a:cubicBezTo>
                  <a:pt x="1110" y="656"/>
                  <a:pt x="1085" y="748"/>
                  <a:pt x="1036" y="834"/>
                </a:cubicBezTo>
                <a:cubicBezTo>
                  <a:pt x="986" y="919"/>
                  <a:pt x="919" y="986"/>
                  <a:pt x="834" y="1035"/>
                </a:cubicBezTo>
                <a:cubicBezTo>
                  <a:pt x="749" y="1084"/>
                  <a:pt x="656" y="1109"/>
                  <a:pt x="555" y="1109"/>
                </a:cubicBezTo>
                <a:cubicBezTo>
                  <a:pt x="454" y="1109"/>
                  <a:pt x="361" y="1084"/>
                  <a:pt x="276" y="1035"/>
                </a:cubicBezTo>
                <a:cubicBezTo>
                  <a:pt x="191" y="986"/>
                  <a:pt x="124" y="919"/>
                  <a:pt x="74" y="834"/>
                </a:cubicBezTo>
                <a:cubicBezTo>
                  <a:pt x="25" y="748"/>
                  <a:pt x="0" y="656"/>
                  <a:pt x="0" y="555"/>
                </a:cubicBezTo>
                <a:cubicBezTo>
                  <a:pt x="0" y="454"/>
                  <a:pt x="25" y="361"/>
                  <a:pt x="74" y="276"/>
                </a:cubicBezTo>
                <a:close/>
                <a:moveTo>
                  <a:pt x="839" y="372"/>
                </a:moveTo>
                <a:cubicBezTo>
                  <a:pt x="870" y="354"/>
                  <a:pt x="890" y="328"/>
                  <a:pt x="900" y="294"/>
                </a:cubicBezTo>
                <a:cubicBezTo>
                  <a:pt x="874" y="310"/>
                  <a:pt x="845" y="322"/>
                  <a:pt x="812" y="328"/>
                </a:cubicBezTo>
                <a:cubicBezTo>
                  <a:pt x="784" y="299"/>
                  <a:pt x="750" y="284"/>
                  <a:pt x="709" y="284"/>
                </a:cubicBezTo>
                <a:cubicBezTo>
                  <a:pt x="671" y="284"/>
                  <a:pt x="638" y="298"/>
                  <a:pt x="611" y="325"/>
                </a:cubicBezTo>
                <a:cubicBezTo>
                  <a:pt x="583" y="352"/>
                  <a:pt x="569" y="385"/>
                  <a:pt x="569" y="424"/>
                </a:cubicBezTo>
                <a:cubicBezTo>
                  <a:pt x="569" y="436"/>
                  <a:pt x="571" y="446"/>
                  <a:pt x="573" y="456"/>
                </a:cubicBezTo>
                <a:cubicBezTo>
                  <a:pt x="455" y="450"/>
                  <a:pt x="359" y="401"/>
                  <a:pt x="283" y="309"/>
                </a:cubicBezTo>
                <a:cubicBezTo>
                  <a:pt x="270" y="333"/>
                  <a:pt x="264" y="357"/>
                  <a:pt x="264" y="381"/>
                </a:cubicBezTo>
                <a:cubicBezTo>
                  <a:pt x="264" y="429"/>
                  <a:pt x="285" y="468"/>
                  <a:pt x="327" y="497"/>
                </a:cubicBezTo>
                <a:cubicBezTo>
                  <a:pt x="304" y="496"/>
                  <a:pt x="283" y="490"/>
                  <a:pt x="263" y="479"/>
                </a:cubicBezTo>
                <a:cubicBezTo>
                  <a:pt x="263" y="482"/>
                  <a:pt x="263" y="482"/>
                  <a:pt x="263" y="482"/>
                </a:cubicBezTo>
                <a:cubicBezTo>
                  <a:pt x="263" y="515"/>
                  <a:pt x="274" y="545"/>
                  <a:pt x="295" y="570"/>
                </a:cubicBezTo>
                <a:cubicBezTo>
                  <a:pt x="317" y="596"/>
                  <a:pt x="344" y="612"/>
                  <a:pt x="376" y="618"/>
                </a:cubicBezTo>
                <a:cubicBezTo>
                  <a:pt x="363" y="622"/>
                  <a:pt x="350" y="624"/>
                  <a:pt x="338" y="624"/>
                </a:cubicBezTo>
                <a:cubicBezTo>
                  <a:pt x="332" y="624"/>
                  <a:pt x="323" y="623"/>
                  <a:pt x="313" y="621"/>
                </a:cubicBezTo>
                <a:cubicBezTo>
                  <a:pt x="322" y="650"/>
                  <a:pt x="338" y="673"/>
                  <a:pt x="362" y="690"/>
                </a:cubicBezTo>
                <a:cubicBezTo>
                  <a:pt x="386" y="708"/>
                  <a:pt x="414" y="717"/>
                  <a:pt x="444" y="718"/>
                </a:cubicBezTo>
                <a:cubicBezTo>
                  <a:pt x="392" y="758"/>
                  <a:pt x="334" y="778"/>
                  <a:pt x="270" y="778"/>
                </a:cubicBezTo>
                <a:cubicBezTo>
                  <a:pt x="254" y="778"/>
                  <a:pt x="243" y="778"/>
                  <a:pt x="236" y="777"/>
                </a:cubicBezTo>
                <a:cubicBezTo>
                  <a:pt x="300" y="818"/>
                  <a:pt x="371" y="839"/>
                  <a:pt x="451" y="839"/>
                </a:cubicBezTo>
                <a:cubicBezTo>
                  <a:pt x="513" y="839"/>
                  <a:pt x="570" y="827"/>
                  <a:pt x="622" y="803"/>
                </a:cubicBezTo>
                <a:cubicBezTo>
                  <a:pt x="673" y="779"/>
                  <a:pt x="716" y="748"/>
                  <a:pt x="748" y="709"/>
                </a:cubicBezTo>
                <a:cubicBezTo>
                  <a:pt x="781" y="671"/>
                  <a:pt x="806" y="628"/>
                  <a:pt x="824" y="582"/>
                </a:cubicBezTo>
                <a:cubicBezTo>
                  <a:pt x="842" y="535"/>
                  <a:pt x="850" y="488"/>
                  <a:pt x="850" y="441"/>
                </a:cubicBezTo>
                <a:cubicBezTo>
                  <a:pt x="850" y="432"/>
                  <a:pt x="850" y="426"/>
                  <a:pt x="849" y="423"/>
                </a:cubicBezTo>
                <a:cubicBezTo>
                  <a:pt x="879" y="401"/>
                  <a:pt x="902" y="377"/>
                  <a:pt x="919" y="349"/>
                </a:cubicBezTo>
                <a:cubicBezTo>
                  <a:pt x="894" y="361"/>
                  <a:pt x="867" y="368"/>
                  <a:pt x="839" y="372"/>
                </a:cubicBez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Freeform 9"/>
          <p:cNvSpPr>
            <a:spLocks noEditPoints="1"/>
          </p:cNvSpPr>
          <p:nvPr userDrawn="1"/>
        </p:nvSpPr>
        <p:spPr bwMode="auto">
          <a:xfrm>
            <a:off x="3475867" y="5268179"/>
            <a:ext cx="439200" cy="439200"/>
          </a:xfrm>
          <a:custGeom>
            <a:avLst/>
            <a:gdLst>
              <a:gd name="T0" fmla="*/ 277 w 1109"/>
              <a:gd name="T1" fmla="*/ 1033 h 1107"/>
              <a:gd name="T2" fmla="*/ 75 w 1109"/>
              <a:gd name="T3" fmla="*/ 832 h 1107"/>
              <a:gd name="T4" fmla="*/ 0 w 1109"/>
              <a:gd name="T5" fmla="*/ 555 h 1107"/>
              <a:gd name="T6" fmla="*/ 75 w 1109"/>
              <a:gd name="T7" fmla="*/ 276 h 1107"/>
              <a:gd name="T8" fmla="*/ 277 w 1109"/>
              <a:gd name="T9" fmla="*/ 74 h 1107"/>
              <a:gd name="T10" fmla="*/ 555 w 1109"/>
              <a:gd name="T11" fmla="*/ 0 h 1107"/>
              <a:gd name="T12" fmla="*/ 833 w 1109"/>
              <a:gd name="T13" fmla="*/ 74 h 1107"/>
              <a:gd name="T14" fmla="*/ 1035 w 1109"/>
              <a:gd name="T15" fmla="*/ 276 h 1107"/>
              <a:gd name="T16" fmla="*/ 1109 w 1109"/>
              <a:gd name="T17" fmla="*/ 555 h 1107"/>
              <a:gd name="T18" fmla="*/ 1035 w 1109"/>
              <a:gd name="T19" fmla="*/ 832 h 1107"/>
              <a:gd name="T20" fmla="*/ 833 w 1109"/>
              <a:gd name="T21" fmla="*/ 1033 h 1107"/>
              <a:gd name="T22" fmla="*/ 555 w 1109"/>
              <a:gd name="T23" fmla="*/ 1107 h 1107"/>
              <a:gd name="T24" fmla="*/ 277 w 1109"/>
              <a:gd name="T25" fmla="*/ 1033 h 1107"/>
              <a:gd name="T26" fmla="*/ 742 w 1109"/>
              <a:gd name="T27" fmla="*/ 456 h 1107"/>
              <a:gd name="T28" fmla="*/ 771 w 1109"/>
              <a:gd name="T29" fmla="*/ 565 h 1107"/>
              <a:gd name="T30" fmla="*/ 708 w 1109"/>
              <a:gd name="T31" fmla="*/ 717 h 1107"/>
              <a:gd name="T32" fmla="*/ 555 w 1109"/>
              <a:gd name="T33" fmla="*/ 780 h 1107"/>
              <a:gd name="T34" fmla="*/ 403 w 1109"/>
              <a:gd name="T35" fmla="*/ 717 h 1107"/>
              <a:gd name="T36" fmla="*/ 340 w 1109"/>
              <a:gd name="T37" fmla="*/ 565 h 1107"/>
              <a:gd name="T38" fmla="*/ 369 w 1109"/>
              <a:gd name="T39" fmla="*/ 456 h 1107"/>
              <a:gd name="T40" fmla="*/ 367 w 1109"/>
              <a:gd name="T41" fmla="*/ 456 h 1107"/>
              <a:gd name="T42" fmla="*/ 139 w 1109"/>
              <a:gd name="T43" fmla="*/ 456 h 1107"/>
              <a:gd name="T44" fmla="*/ 124 w 1109"/>
              <a:gd name="T45" fmla="*/ 565 h 1107"/>
              <a:gd name="T46" fmla="*/ 251 w 1109"/>
              <a:gd name="T47" fmla="*/ 868 h 1107"/>
              <a:gd name="T48" fmla="*/ 555 w 1109"/>
              <a:gd name="T49" fmla="*/ 994 h 1107"/>
              <a:gd name="T50" fmla="*/ 861 w 1109"/>
              <a:gd name="T51" fmla="*/ 868 h 1107"/>
              <a:gd name="T52" fmla="*/ 987 w 1109"/>
              <a:gd name="T53" fmla="*/ 565 h 1107"/>
              <a:gd name="T54" fmla="*/ 973 w 1109"/>
              <a:gd name="T55" fmla="*/ 456 h 1107"/>
              <a:gd name="T56" fmla="*/ 742 w 1109"/>
              <a:gd name="T57" fmla="*/ 456 h 1107"/>
              <a:gd name="T58" fmla="*/ 422 w 1109"/>
              <a:gd name="T59" fmla="*/ 432 h 1107"/>
              <a:gd name="T60" fmla="*/ 367 w 1109"/>
              <a:gd name="T61" fmla="*/ 565 h 1107"/>
              <a:gd name="T62" fmla="*/ 422 w 1109"/>
              <a:gd name="T63" fmla="*/ 698 h 1107"/>
              <a:gd name="T64" fmla="*/ 555 w 1109"/>
              <a:gd name="T65" fmla="*/ 753 h 1107"/>
              <a:gd name="T66" fmla="*/ 689 w 1109"/>
              <a:gd name="T67" fmla="*/ 698 h 1107"/>
              <a:gd name="T68" fmla="*/ 745 w 1109"/>
              <a:gd name="T69" fmla="*/ 565 h 1107"/>
              <a:gd name="T70" fmla="*/ 689 w 1109"/>
              <a:gd name="T71" fmla="*/ 432 h 1107"/>
              <a:gd name="T72" fmla="*/ 555 w 1109"/>
              <a:gd name="T73" fmla="*/ 377 h 1107"/>
              <a:gd name="T74" fmla="*/ 422 w 1109"/>
              <a:gd name="T75" fmla="*/ 432 h 1107"/>
              <a:gd name="T76" fmla="*/ 470 w 1109"/>
              <a:gd name="T77" fmla="*/ 651 h 1107"/>
              <a:gd name="T78" fmla="*/ 434 w 1109"/>
              <a:gd name="T79" fmla="*/ 565 h 1107"/>
              <a:gd name="T80" fmla="*/ 470 w 1109"/>
              <a:gd name="T81" fmla="*/ 479 h 1107"/>
              <a:gd name="T82" fmla="*/ 555 w 1109"/>
              <a:gd name="T83" fmla="*/ 444 h 1107"/>
              <a:gd name="T84" fmla="*/ 642 w 1109"/>
              <a:gd name="T85" fmla="*/ 479 h 1107"/>
              <a:gd name="T86" fmla="*/ 677 w 1109"/>
              <a:gd name="T87" fmla="*/ 565 h 1107"/>
              <a:gd name="T88" fmla="*/ 642 w 1109"/>
              <a:gd name="T89" fmla="*/ 651 h 1107"/>
              <a:gd name="T90" fmla="*/ 555 w 1109"/>
              <a:gd name="T91" fmla="*/ 687 h 1107"/>
              <a:gd name="T92" fmla="*/ 470 w 1109"/>
              <a:gd name="T93" fmla="*/ 651 h 1107"/>
              <a:gd name="T94" fmla="*/ 879 w 1109"/>
              <a:gd name="T95" fmla="*/ 295 h 1107"/>
              <a:gd name="T96" fmla="*/ 875 w 1109"/>
              <a:gd name="T97" fmla="*/ 275 h 1107"/>
              <a:gd name="T98" fmla="*/ 845 w 1109"/>
              <a:gd name="T99" fmla="*/ 245 h 1107"/>
              <a:gd name="T100" fmla="*/ 825 w 1109"/>
              <a:gd name="T101" fmla="*/ 242 h 1107"/>
              <a:gd name="T102" fmla="*/ 771 w 1109"/>
              <a:gd name="T103" fmla="*/ 242 h 1107"/>
              <a:gd name="T104" fmla="*/ 734 w 1109"/>
              <a:gd name="T105" fmla="*/ 257 h 1107"/>
              <a:gd name="T106" fmla="*/ 718 w 1109"/>
              <a:gd name="T107" fmla="*/ 295 h 1107"/>
              <a:gd name="T108" fmla="*/ 718 w 1109"/>
              <a:gd name="T109" fmla="*/ 349 h 1107"/>
              <a:gd name="T110" fmla="*/ 734 w 1109"/>
              <a:gd name="T111" fmla="*/ 387 h 1107"/>
              <a:gd name="T112" fmla="*/ 771 w 1109"/>
              <a:gd name="T113" fmla="*/ 403 h 1107"/>
              <a:gd name="T114" fmla="*/ 825 w 1109"/>
              <a:gd name="T115" fmla="*/ 403 h 1107"/>
              <a:gd name="T116" fmla="*/ 863 w 1109"/>
              <a:gd name="T117" fmla="*/ 387 h 1107"/>
              <a:gd name="T118" fmla="*/ 879 w 1109"/>
              <a:gd name="T119" fmla="*/ 349 h 1107"/>
              <a:gd name="T120" fmla="*/ 879 w 1109"/>
              <a:gd name="T121" fmla="*/ 295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09" h="1107">
                <a:moveTo>
                  <a:pt x="277" y="1033"/>
                </a:moveTo>
                <a:cubicBezTo>
                  <a:pt x="191" y="984"/>
                  <a:pt x="124" y="917"/>
                  <a:pt x="75" y="832"/>
                </a:cubicBezTo>
                <a:cubicBezTo>
                  <a:pt x="25" y="748"/>
                  <a:pt x="0" y="655"/>
                  <a:pt x="0" y="555"/>
                </a:cubicBezTo>
                <a:cubicBezTo>
                  <a:pt x="0" y="455"/>
                  <a:pt x="25" y="362"/>
                  <a:pt x="75" y="276"/>
                </a:cubicBezTo>
                <a:cubicBezTo>
                  <a:pt x="124" y="191"/>
                  <a:pt x="191" y="124"/>
                  <a:pt x="277" y="74"/>
                </a:cubicBezTo>
                <a:cubicBezTo>
                  <a:pt x="362" y="25"/>
                  <a:pt x="455" y="0"/>
                  <a:pt x="555" y="0"/>
                </a:cubicBezTo>
                <a:cubicBezTo>
                  <a:pt x="656" y="0"/>
                  <a:pt x="748" y="25"/>
                  <a:pt x="833" y="74"/>
                </a:cubicBezTo>
                <a:cubicBezTo>
                  <a:pt x="918" y="124"/>
                  <a:pt x="985" y="191"/>
                  <a:pt x="1035" y="276"/>
                </a:cubicBezTo>
                <a:cubicBezTo>
                  <a:pt x="1084" y="362"/>
                  <a:pt x="1109" y="455"/>
                  <a:pt x="1109" y="555"/>
                </a:cubicBezTo>
                <a:cubicBezTo>
                  <a:pt x="1109" y="655"/>
                  <a:pt x="1084" y="748"/>
                  <a:pt x="1035" y="832"/>
                </a:cubicBezTo>
                <a:cubicBezTo>
                  <a:pt x="985" y="917"/>
                  <a:pt x="918" y="984"/>
                  <a:pt x="833" y="1033"/>
                </a:cubicBezTo>
                <a:cubicBezTo>
                  <a:pt x="748" y="1082"/>
                  <a:pt x="656" y="1107"/>
                  <a:pt x="555" y="1107"/>
                </a:cubicBezTo>
                <a:cubicBezTo>
                  <a:pt x="455" y="1107"/>
                  <a:pt x="362" y="1082"/>
                  <a:pt x="277" y="1033"/>
                </a:cubicBezTo>
                <a:close/>
                <a:moveTo>
                  <a:pt x="742" y="456"/>
                </a:moveTo>
                <a:cubicBezTo>
                  <a:pt x="762" y="491"/>
                  <a:pt x="771" y="527"/>
                  <a:pt x="771" y="565"/>
                </a:cubicBezTo>
                <a:cubicBezTo>
                  <a:pt x="771" y="624"/>
                  <a:pt x="750" y="675"/>
                  <a:pt x="708" y="717"/>
                </a:cubicBezTo>
                <a:cubicBezTo>
                  <a:pt x="666" y="759"/>
                  <a:pt x="615" y="780"/>
                  <a:pt x="555" y="780"/>
                </a:cubicBezTo>
                <a:cubicBezTo>
                  <a:pt x="496" y="780"/>
                  <a:pt x="446" y="759"/>
                  <a:pt x="403" y="717"/>
                </a:cubicBezTo>
                <a:cubicBezTo>
                  <a:pt x="361" y="675"/>
                  <a:pt x="340" y="624"/>
                  <a:pt x="340" y="565"/>
                </a:cubicBezTo>
                <a:cubicBezTo>
                  <a:pt x="340" y="527"/>
                  <a:pt x="350" y="491"/>
                  <a:pt x="369" y="456"/>
                </a:cubicBezTo>
                <a:cubicBezTo>
                  <a:pt x="367" y="456"/>
                  <a:pt x="367" y="456"/>
                  <a:pt x="367" y="456"/>
                </a:cubicBezTo>
                <a:cubicBezTo>
                  <a:pt x="139" y="456"/>
                  <a:pt x="139" y="456"/>
                  <a:pt x="139" y="456"/>
                </a:cubicBezTo>
                <a:cubicBezTo>
                  <a:pt x="129" y="490"/>
                  <a:pt x="124" y="527"/>
                  <a:pt x="124" y="565"/>
                </a:cubicBezTo>
                <a:cubicBezTo>
                  <a:pt x="124" y="684"/>
                  <a:pt x="166" y="785"/>
                  <a:pt x="251" y="868"/>
                </a:cubicBezTo>
                <a:cubicBezTo>
                  <a:pt x="335" y="952"/>
                  <a:pt x="436" y="994"/>
                  <a:pt x="555" y="994"/>
                </a:cubicBezTo>
                <a:cubicBezTo>
                  <a:pt x="675" y="994"/>
                  <a:pt x="777" y="952"/>
                  <a:pt x="861" y="868"/>
                </a:cubicBezTo>
                <a:cubicBezTo>
                  <a:pt x="945" y="785"/>
                  <a:pt x="987" y="684"/>
                  <a:pt x="987" y="565"/>
                </a:cubicBezTo>
                <a:cubicBezTo>
                  <a:pt x="987" y="527"/>
                  <a:pt x="982" y="490"/>
                  <a:pt x="973" y="456"/>
                </a:cubicBezTo>
                <a:lnTo>
                  <a:pt x="742" y="456"/>
                </a:lnTo>
                <a:close/>
                <a:moveTo>
                  <a:pt x="422" y="432"/>
                </a:moveTo>
                <a:cubicBezTo>
                  <a:pt x="385" y="469"/>
                  <a:pt x="367" y="513"/>
                  <a:pt x="367" y="565"/>
                </a:cubicBezTo>
                <a:cubicBezTo>
                  <a:pt x="367" y="617"/>
                  <a:pt x="385" y="661"/>
                  <a:pt x="422" y="698"/>
                </a:cubicBezTo>
                <a:cubicBezTo>
                  <a:pt x="459" y="735"/>
                  <a:pt x="504" y="753"/>
                  <a:pt x="555" y="753"/>
                </a:cubicBezTo>
                <a:cubicBezTo>
                  <a:pt x="608" y="753"/>
                  <a:pt x="652" y="735"/>
                  <a:pt x="689" y="698"/>
                </a:cubicBezTo>
                <a:cubicBezTo>
                  <a:pt x="726" y="661"/>
                  <a:pt x="745" y="617"/>
                  <a:pt x="745" y="565"/>
                </a:cubicBezTo>
                <a:cubicBezTo>
                  <a:pt x="745" y="513"/>
                  <a:pt x="726" y="469"/>
                  <a:pt x="689" y="432"/>
                </a:cubicBezTo>
                <a:cubicBezTo>
                  <a:pt x="652" y="395"/>
                  <a:pt x="608" y="377"/>
                  <a:pt x="555" y="377"/>
                </a:cubicBezTo>
                <a:cubicBezTo>
                  <a:pt x="504" y="377"/>
                  <a:pt x="459" y="395"/>
                  <a:pt x="422" y="432"/>
                </a:cubicBezTo>
                <a:close/>
                <a:moveTo>
                  <a:pt x="470" y="651"/>
                </a:moveTo>
                <a:cubicBezTo>
                  <a:pt x="446" y="627"/>
                  <a:pt x="434" y="598"/>
                  <a:pt x="434" y="565"/>
                </a:cubicBezTo>
                <a:cubicBezTo>
                  <a:pt x="434" y="531"/>
                  <a:pt x="446" y="502"/>
                  <a:pt x="470" y="479"/>
                </a:cubicBezTo>
                <a:cubicBezTo>
                  <a:pt x="494" y="456"/>
                  <a:pt x="522" y="444"/>
                  <a:pt x="555" y="444"/>
                </a:cubicBezTo>
                <a:cubicBezTo>
                  <a:pt x="589" y="444"/>
                  <a:pt x="618" y="456"/>
                  <a:pt x="642" y="479"/>
                </a:cubicBezTo>
                <a:cubicBezTo>
                  <a:pt x="665" y="502"/>
                  <a:pt x="677" y="531"/>
                  <a:pt x="677" y="565"/>
                </a:cubicBezTo>
                <a:cubicBezTo>
                  <a:pt x="677" y="598"/>
                  <a:pt x="665" y="627"/>
                  <a:pt x="642" y="651"/>
                </a:cubicBezTo>
                <a:cubicBezTo>
                  <a:pt x="618" y="675"/>
                  <a:pt x="589" y="687"/>
                  <a:pt x="555" y="687"/>
                </a:cubicBezTo>
                <a:cubicBezTo>
                  <a:pt x="522" y="687"/>
                  <a:pt x="494" y="675"/>
                  <a:pt x="470" y="651"/>
                </a:cubicBezTo>
                <a:close/>
                <a:moveTo>
                  <a:pt x="879" y="295"/>
                </a:moveTo>
                <a:cubicBezTo>
                  <a:pt x="879" y="288"/>
                  <a:pt x="877" y="281"/>
                  <a:pt x="875" y="275"/>
                </a:cubicBezTo>
                <a:cubicBezTo>
                  <a:pt x="866" y="264"/>
                  <a:pt x="856" y="254"/>
                  <a:pt x="845" y="245"/>
                </a:cubicBezTo>
                <a:cubicBezTo>
                  <a:pt x="839" y="243"/>
                  <a:pt x="832" y="242"/>
                  <a:pt x="825" y="242"/>
                </a:cubicBezTo>
                <a:cubicBezTo>
                  <a:pt x="771" y="242"/>
                  <a:pt x="771" y="242"/>
                  <a:pt x="771" y="242"/>
                </a:cubicBezTo>
                <a:cubicBezTo>
                  <a:pt x="756" y="242"/>
                  <a:pt x="744" y="247"/>
                  <a:pt x="734" y="257"/>
                </a:cubicBezTo>
                <a:cubicBezTo>
                  <a:pt x="723" y="267"/>
                  <a:pt x="718" y="280"/>
                  <a:pt x="718" y="295"/>
                </a:cubicBezTo>
                <a:cubicBezTo>
                  <a:pt x="718" y="349"/>
                  <a:pt x="718" y="349"/>
                  <a:pt x="718" y="349"/>
                </a:cubicBezTo>
                <a:cubicBezTo>
                  <a:pt x="718" y="364"/>
                  <a:pt x="723" y="376"/>
                  <a:pt x="734" y="387"/>
                </a:cubicBezTo>
                <a:cubicBezTo>
                  <a:pt x="744" y="398"/>
                  <a:pt x="756" y="403"/>
                  <a:pt x="771" y="403"/>
                </a:cubicBezTo>
                <a:cubicBezTo>
                  <a:pt x="825" y="403"/>
                  <a:pt x="825" y="403"/>
                  <a:pt x="825" y="403"/>
                </a:cubicBezTo>
                <a:cubicBezTo>
                  <a:pt x="840" y="403"/>
                  <a:pt x="853" y="398"/>
                  <a:pt x="863" y="387"/>
                </a:cubicBezTo>
                <a:cubicBezTo>
                  <a:pt x="873" y="376"/>
                  <a:pt x="879" y="364"/>
                  <a:pt x="879" y="349"/>
                </a:cubicBezTo>
                <a:lnTo>
                  <a:pt x="879" y="295"/>
                </a:ln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Freeform 13"/>
          <p:cNvSpPr>
            <a:spLocks noEditPoints="1"/>
          </p:cNvSpPr>
          <p:nvPr userDrawn="1"/>
        </p:nvSpPr>
        <p:spPr bwMode="auto">
          <a:xfrm>
            <a:off x="2289301" y="5268179"/>
            <a:ext cx="439200" cy="439200"/>
          </a:xfrm>
          <a:custGeom>
            <a:avLst/>
            <a:gdLst>
              <a:gd name="T0" fmla="*/ 829 w 1104"/>
              <a:gd name="T1" fmla="*/ 74 h 1102"/>
              <a:gd name="T2" fmla="*/ 1030 w 1104"/>
              <a:gd name="T3" fmla="*/ 275 h 1102"/>
              <a:gd name="T4" fmla="*/ 1104 w 1104"/>
              <a:gd name="T5" fmla="*/ 552 h 1102"/>
              <a:gd name="T6" fmla="*/ 1030 w 1104"/>
              <a:gd name="T7" fmla="*/ 829 h 1102"/>
              <a:gd name="T8" fmla="*/ 829 w 1104"/>
              <a:gd name="T9" fmla="*/ 1029 h 1102"/>
              <a:gd name="T10" fmla="*/ 551 w 1104"/>
              <a:gd name="T11" fmla="*/ 1102 h 1102"/>
              <a:gd name="T12" fmla="*/ 161 w 1104"/>
              <a:gd name="T13" fmla="*/ 941 h 1102"/>
              <a:gd name="T14" fmla="*/ 0 w 1104"/>
              <a:gd name="T15" fmla="*/ 552 h 1102"/>
              <a:gd name="T16" fmla="*/ 74 w 1104"/>
              <a:gd name="T17" fmla="*/ 275 h 1102"/>
              <a:gd name="T18" fmla="*/ 275 w 1104"/>
              <a:gd name="T19" fmla="*/ 74 h 1102"/>
              <a:gd name="T20" fmla="*/ 551 w 1104"/>
              <a:gd name="T21" fmla="*/ 0 h 1102"/>
              <a:gd name="T22" fmla="*/ 829 w 1104"/>
              <a:gd name="T23" fmla="*/ 74 h 1102"/>
              <a:gd name="T24" fmla="*/ 690 w 1104"/>
              <a:gd name="T25" fmla="*/ 210 h 1102"/>
              <a:gd name="T26" fmla="*/ 578 w 1104"/>
              <a:gd name="T27" fmla="*/ 210 h 1102"/>
              <a:gd name="T28" fmla="*/ 575 w 1104"/>
              <a:gd name="T29" fmla="*/ 210 h 1102"/>
              <a:gd name="T30" fmla="*/ 559 w 1104"/>
              <a:gd name="T31" fmla="*/ 211 h 1102"/>
              <a:gd name="T32" fmla="*/ 525 w 1104"/>
              <a:gd name="T33" fmla="*/ 220 h 1102"/>
              <a:gd name="T34" fmla="*/ 483 w 1104"/>
              <a:gd name="T35" fmla="*/ 243 h 1102"/>
              <a:gd name="T36" fmla="*/ 452 w 1104"/>
              <a:gd name="T37" fmla="*/ 290 h 1102"/>
              <a:gd name="T38" fmla="*/ 443 w 1104"/>
              <a:gd name="T39" fmla="*/ 365 h 1102"/>
              <a:gd name="T40" fmla="*/ 443 w 1104"/>
              <a:gd name="T41" fmla="*/ 434 h 1102"/>
              <a:gd name="T42" fmla="*/ 375 w 1104"/>
              <a:gd name="T43" fmla="*/ 434 h 1102"/>
              <a:gd name="T44" fmla="*/ 375 w 1104"/>
              <a:gd name="T45" fmla="*/ 549 h 1102"/>
              <a:gd name="T46" fmla="*/ 443 w 1104"/>
              <a:gd name="T47" fmla="*/ 549 h 1102"/>
              <a:gd name="T48" fmla="*/ 443 w 1104"/>
              <a:gd name="T49" fmla="*/ 894 h 1102"/>
              <a:gd name="T50" fmla="*/ 584 w 1104"/>
              <a:gd name="T51" fmla="*/ 894 h 1102"/>
              <a:gd name="T52" fmla="*/ 584 w 1104"/>
              <a:gd name="T53" fmla="*/ 549 h 1102"/>
              <a:gd name="T54" fmla="*/ 679 w 1104"/>
              <a:gd name="T55" fmla="*/ 549 h 1102"/>
              <a:gd name="T56" fmla="*/ 688 w 1104"/>
              <a:gd name="T57" fmla="*/ 434 h 1102"/>
              <a:gd name="T58" fmla="*/ 584 w 1104"/>
              <a:gd name="T59" fmla="*/ 434 h 1102"/>
              <a:gd name="T60" fmla="*/ 584 w 1104"/>
              <a:gd name="T61" fmla="*/ 365 h 1102"/>
              <a:gd name="T62" fmla="*/ 586 w 1104"/>
              <a:gd name="T63" fmla="*/ 352 h 1102"/>
              <a:gd name="T64" fmla="*/ 589 w 1104"/>
              <a:gd name="T65" fmla="*/ 342 h 1102"/>
              <a:gd name="T66" fmla="*/ 593 w 1104"/>
              <a:gd name="T67" fmla="*/ 335 h 1102"/>
              <a:gd name="T68" fmla="*/ 600 w 1104"/>
              <a:gd name="T69" fmla="*/ 330 h 1102"/>
              <a:gd name="T70" fmla="*/ 607 w 1104"/>
              <a:gd name="T71" fmla="*/ 327 h 1102"/>
              <a:gd name="T72" fmla="*/ 613 w 1104"/>
              <a:gd name="T73" fmla="*/ 325 h 1102"/>
              <a:gd name="T74" fmla="*/ 619 w 1104"/>
              <a:gd name="T75" fmla="*/ 325 h 1102"/>
              <a:gd name="T76" fmla="*/ 625 w 1104"/>
              <a:gd name="T77" fmla="*/ 325 h 1102"/>
              <a:gd name="T78" fmla="*/ 630 w 1104"/>
              <a:gd name="T79" fmla="*/ 325 h 1102"/>
              <a:gd name="T80" fmla="*/ 690 w 1104"/>
              <a:gd name="T81" fmla="*/ 325 h 1102"/>
              <a:gd name="T82" fmla="*/ 690 w 1104"/>
              <a:gd name="T83" fmla="*/ 210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04" h="1102">
                <a:moveTo>
                  <a:pt x="829" y="74"/>
                </a:moveTo>
                <a:cubicBezTo>
                  <a:pt x="914" y="124"/>
                  <a:pt x="981" y="190"/>
                  <a:pt x="1030" y="275"/>
                </a:cubicBezTo>
                <a:cubicBezTo>
                  <a:pt x="1079" y="360"/>
                  <a:pt x="1104" y="452"/>
                  <a:pt x="1104" y="552"/>
                </a:cubicBezTo>
                <a:cubicBezTo>
                  <a:pt x="1104" y="652"/>
                  <a:pt x="1079" y="744"/>
                  <a:pt x="1030" y="829"/>
                </a:cubicBezTo>
                <a:cubicBezTo>
                  <a:pt x="981" y="913"/>
                  <a:pt x="914" y="980"/>
                  <a:pt x="829" y="1029"/>
                </a:cubicBezTo>
                <a:cubicBezTo>
                  <a:pt x="744" y="1078"/>
                  <a:pt x="651" y="1102"/>
                  <a:pt x="551" y="1102"/>
                </a:cubicBezTo>
                <a:cubicBezTo>
                  <a:pt x="399" y="1102"/>
                  <a:pt x="269" y="1049"/>
                  <a:pt x="161" y="941"/>
                </a:cubicBezTo>
                <a:cubicBezTo>
                  <a:pt x="54" y="834"/>
                  <a:pt x="0" y="704"/>
                  <a:pt x="0" y="552"/>
                </a:cubicBezTo>
                <a:cubicBezTo>
                  <a:pt x="0" y="452"/>
                  <a:pt x="25" y="360"/>
                  <a:pt x="74" y="275"/>
                </a:cubicBezTo>
                <a:cubicBezTo>
                  <a:pt x="123" y="190"/>
                  <a:pt x="190" y="124"/>
                  <a:pt x="275" y="74"/>
                </a:cubicBezTo>
                <a:cubicBezTo>
                  <a:pt x="359" y="25"/>
                  <a:pt x="451" y="0"/>
                  <a:pt x="551" y="0"/>
                </a:cubicBezTo>
                <a:cubicBezTo>
                  <a:pt x="651" y="0"/>
                  <a:pt x="744" y="25"/>
                  <a:pt x="829" y="74"/>
                </a:cubicBezTo>
                <a:close/>
                <a:moveTo>
                  <a:pt x="690" y="210"/>
                </a:moveTo>
                <a:cubicBezTo>
                  <a:pt x="578" y="210"/>
                  <a:pt x="578" y="210"/>
                  <a:pt x="578" y="210"/>
                </a:cubicBezTo>
                <a:cubicBezTo>
                  <a:pt x="575" y="210"/>
                  <a:pt x="575" y="210"/>
                  <a:pt x="575" y="210"/>
                </a:cubicBezTo>
                <a:cubicBezTo>
                  <a:pt x="571" y="210"/>
                  <a:pt x="566" y="210"/>
                  <a:pt x="559" y="211"/>
                </a:cubicBezTo>
                <a:cubicBezTo>
                  <a:pt x="553" y="212"/>
                  <a:pt x="541" y="215"/>
                  <a:pt x="525" y="220"/>
                </a:cubicBezTo>
                <a:cubicBezTo>
                  <a:pt x="509" y="226"/>
                  <a:pt x="495" y="233"/>
                  <a:pt x="483" y="243"/>
                </a:cubicBezTo>
                <a:cubicBezTo>
                  <a:pt x="471" y="253"/>
                  <a:pt x="461" y="268"/>
                  <a:pt x="452" y="290"/>
                </a:cubicBezTo>
                <a:cubicBezTo>
                  <a:pt x="443" y="312"/>
                  <a:pt x="440" y="337"/>
                  <a:pt x="443" y="365"/>
                </a:cubicBezTo>
                <a:cubicBezTo>
                  <a:pt x="443" y="434"/>
                  <a:pt x="443" y="434"/>
                  <a:pt x="443" y="434"/>
                </a:cubicBezTo>
                <a:cubicBezTo>
                  <a:pt x="375" y="434"/>
                  <a:pt x="375" y="434"/>
                  <a:pt x="375" y="434"/>
                </a:cubicBezTo>
                <a:cubicBezTo>
                  <a:pt x="375" y="549"/>
                  <a:pt x="375" y="549"/>
                  <a:pt x="375" y="549"/>
                </a:cubicBezTo>
                <a:cubicBezTo>
                  <a:pt x="443" y="549"/>
                  <a:pt x="443" y="549"/>
                  <a:pt x="443" y="549"/>
                </a:cubicBezTo>
                <a:cubicBezTo>
                  <a:pt x="443" y="894"/>
                  <a:pt x="443" y="894"/>
                  <a:pt x="443" y="894"/>
                </a:cubicBezTo>
                <a:cubicBezTo>
                  <a:pt x="584" y="894"/>
                  <a:pt x="584" y="894"/>
                  <a:pt x="584" y="894"/>
                </a:cubicBezTo>
                <a:cubicBezTo>
                  <a:pt x="584" y="549"/>
                  <a:pt x="584" y="549"/>
                  <a:pt x="584" y="549"/>
                </a:cubicBezTo>
                <a:cubicBezTo>
                  <a:pt x="679" y="549"/>
                  <a:pt x="679" y="549"/>
                  <a:pt x="679" y="549"/>
                </a:cubicBezTo>
                <a:cubicBezTo>
                  <a:pt x="688" y="434"/>
                  <a:pt x="688" y="434"/>
                  <a:pt x="688" y="434"/>
                </a:cubicBezTo>
                <a:cubicBezTo>
                  <a:pt x="584" y="434"/>
                  <a:pt x="584" y="434"/>
                  <a:pt x="584" y="434"/>
                </a:cubicBezTo>
                <a:cubicBezTo>
                  <a:pt x="584" y="365"/>
                  <a:pt x="584" y="365"/>
                  <a:pt x="584" y="365"/>
                </a:cubicBezTo>
                <a:cubicBezTo>
                  <a:pt x="584" y="360"/>
                  <a:pt x="585" y="356"/>
                  <a:pt x="586" y="352"/>
                </a:cubicBezTo>
                <a:cubicBezTo>
                  <a:pt x="586" y="349"/>
                  <a:pt x="587" y="345"/>
                  <a:pt x="589" y="342"/>
                </a:cubicBezTo>
                <a:cubicBezTo>
                  <a:pt x="590" y="339"/>
                  <a:pt x="592" y="337"/>
                  <a:pt x="593" y="335"/>
                </a:cubicBezTo>
                <a:cubicBezTo>
                  <a:pt x="595" y="332"/>
                  <a:pt x="597" y="331"/>
                  <a:pt x="600" y="330"/>
                </a:cubicBezTo>
                <a:cubicBezTo>
                  <a:pt x="603" y="329"/>
                  <a:pt x="605" y="328"/>
                  <a:pt x="607" y="327"/>
                </a:cubicBezTo>
                <a:cubicBezTo>
                  <a:pt x="608" y="326"/>
                  <a:pt x="610" y="326"/>
                  <a:pt x="613" y="325"/>
                </a:cubicBezTo>
                <a:cubicBezTo>
                  <a:pt x="616" y="325"/>
                  <a:pt x="618" y="325"/>
                  <a:pt x="619" y="325"/>
                </a:cubicBezTo>
                <a:cubicBezTo>
                  <a:pt x="625" y="325"/>
                  <a:pt x="625" y="325"/>
                  <a:pt x="625" y="325"/>
                </a:cubicBezTo>
                <a:cubicBezTo>
                  <a:pt x="630" y="325"/>
                  <a:pt x="630" y="325"/>
                  <a:pt x="630" y="325"/>
                </a:cubicBezTo>
                <a:cubicBezTo>
                  <a:pt x="690" y="325"/>
                  <a:pt x="690" y="325"/>
                  <a:pt x="690" y="325"/>
                </a:cubicBezTo>
                <a:lnTo>
                  <a:pt x="690" y="210"/>
                </a:ln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105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2205038"/>
            <a:ext cx="11031537" cy="26082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1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“Tím větší budou tvé zásluhy,</a:t>
            </a:r>
          </a:p>
          <a:p>
            <a:pPr lvl="0"/>
            <a:r>
              <a:rPr lang="id-ID" dirty="0"/>
              <a:t>čím více lásky a nadšení vkládáš</a:t>
            </a:r>
          </a:p>
          <a:p>
            <a:pPr lvl="0"/>
            <a:r>
              <a:rPr lang="id-ID" dirty="0"/>
              <a:t>do každé práce.”</a:t>
            </a:r>
          </a:p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5848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39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54" r:id="rId3"/>
    <p:sldLayoutId id="2147483653" r:id="rId4"/>
    <p:sldLayoutId id="2147483650" r:id="rId5"/>
    <p:sldLayoutId id="2147483660" r:id="rId6"/>
    <p:sldLayoutId id="2147483651" r:id="rId7"/>
    <p:sldLayoutId id="2147483652" r:id="rId8"/>
    <p:sldLayoutId id="2147483671" r:id="rId9"/>
    <p:sldLayoutId id="2147483667" r:id="rId10"/>
    <p:sldLayoutId id="2147483669" r:id="rId11"/>
    <p:sldLayoutId id="2147483668" r:id="rId12"/>
    <p:sldLayoutId id="2147483649" r:id="rId13"/>
    <p:sldLayoutId id="2147483663" r:id="rId14"/>
    <p:sldLayoutId id="2147483665" r:id="rId15"/>
    <p:sldLayoutId id="2147483664" r:id="rId16"/>
    <p:sldLayoutId id="2147483666" r:id="rId17"/>
    <p:sldLayoutId id="2147483662" r:id="rId18"/>
    <p:sldLayoutId id="2147483673" r:id="rId19"/>
    <p:sldLayoutId id="214748367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png"/><Relationship Id="rId4" Type="http://schemas.openxmlformats.org/officeDocument/2006/relationships/hyperlink" Target="https://www.instagram.com/mallcz/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0.png"/><Relationship Id="rId4" Type="http://schemas.openxmlformats.org/officeDocument/2006/relationships/hyperlink" Target="https://www.instagram.com/galardtailors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support.google.com/google-ads/answer/1704389?hl=c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1JvqElQdRc" TargetMode="External"/><Relationship Id="rId2" Type="http://schemas.openxmlformats.org/officeDocument/2006/relationships/hyperlink" Target="https://youtu.be/8Fn3ntz704c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hyperlink" Target="http://vyhledavace.info/clanky/246/klasifikacni-analyza-klicovych-slov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facebook.com/ads/tools/text_overla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markething.cz/cislo-sarze-dilcich-kroku-aneb-community-management-po-cesku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buffer.com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later.com/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kontentino.com/" TargetMode="External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canva.com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ablo.buffer.com/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hyperlink" Target="https://chrome.google.com/webstore/detail/palette-creator/oolpphfmdmjbojolagcbgdemojhcnlod" TargetMode="External"/><Relationship Id="rId4" Type="http://schemas.openxmlformats.org/officeDocument/2006/relationships/hyperlink" Target="https://placeit.net/" TargetMode="External"/><Relationship Id="rId9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animoto.com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legend.im/" TargetMode="External"/><Relationship Id="rId11" Type="http://schemas.openxmlformats.org/officeDocument/2006/relationships/image" Target="../media/image58.jpg"/><Relationship Id="rId5" Type="http://schemas.openxmlformats.org/officeDocument/2006/relationships/image" Target="../media/image55.png"/><Relationship Id="rId10" Type="http://schemas.openxmlformats.org/officeDocument/2006/relationships/hyperlink" Target="https://play.google.com/store/apps/details?id=com.niksoftware.snapseed&amp;hl=cs" TargetMode="External"/><Relationship Id="rId4" Type="http://schemas.openxmlformats.org/officeDocument/2006/relationships/hyperlink" Target="https://www.lumyer.com/" TargetMode="External"/><Relationship Id="rId9" Type="http://schemas.openxmlformats.org/officeDocument/2006/relationships/image" Target="../media/image5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1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://null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alardtailors/photos/a.545827542097953/2692975024049850/?type=3&amp;theater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acebook.com/galardtailors/photos/a.545827542097953/2717369454943740/?type=3&amp;theater" TargetMode="External"/><Relationship Id="rId11" Type="http://schemas.openxmlformats.org/officeDocument/2006/relationships/hyperlink" Target="https://drive.google.com/file/d/1lrPuEzvQ7UrJgXMhZGdlNj6Pb8WOBAOc/view?usp=sharing" TargetMode="External"/><Relationship Id="rId5" Type="http://schemas.openxmlformats.org/officeDocument/2006/relationships/image" Target="../media/image60.png"/><Relationship Id="rId10" Type="http://schemas.openxmlformats.org/officeDocument/2006/relationships/hyperlink" Target="http://facebook.com/cervagroup/posts/2024645374281190?__tn__=-R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drive.google.com/file/d/1IjelT4lYwXhCuk-je5FA5QsKRNLIyzHA/view?usp=sharin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1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932" y="1246643"/>
            <a:ext cx="7575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latin typeface="AvenirNext LT Pro Regular" panose="020B0503020202020204" pitchFamily="34" charset="0"/>
              </a:rPr>
              <a:t>E-mail, </a:t>
            </a:r>
            <a:r>
              <a:rPr lang="cs-CZ" sz="5400" dirty="0" err="1">
                <a:latin typeface="AvenirNext LT Pro Regular" panose="020B0503020202020204" pitchFamily="34" charset="0"/>
              </a:rPr>
              <a:t>social</a:t>
            </a:r>
            <a:r>
              <a:rPr lang="cs-CZ" sz="5400" dirty="0">
                <a:latin typeface="AvenirNext LT Pro Regular" panose="020B0503020202020204" pitchFamily="34" charset="0"/>
              </a:rPr>
              <a:t>, PPC,</a:t>
            </a:r>
            <a:br>
              <a:rPr lang="cs-CZ" sz="5400" dirty="0">
                <a:latin typeface="AvenirNext LT Pro Regular" panose="020B0503020202020204" pitchFamily="34" charset="0"/>
              </a:rPr>
            </a:br>
            <a:r>
              <a:rPr lang="cs-CZ" sz="5400" dirty="0">
                <a:latin typeface="AvenirNext LT Pro Regular" panose="020B0503020202020204" pitchFamily="34" charset="0"/>
              </a:rPr>
              <a:t>analytika, SEO, klíčová slova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94941" y="2086966"/>
            <a:ext cx="3054308" cy="1019178"/>
            <a:chOff x="6628716" y="2703354"/>
            <a:chExt cx="3066672" cy="1219484"/>
          </a:xfrm>
        </p:grpSpPr>
        <p:sp>
          <p:nvSpPr>
            <p:cNvPr id="4" name="Rectangle 3"/>
            <p:cNvSpPr/>
            <p:nvPr/>
          </p:nvSpPr>
          <p:spPr>
            <a:xfrm>
              <a:off x="6628716" y="2703354"/>
              <a:ext cx="3066672" cy="785205"/>
            </a:xfrm>
            <a:prstGeom prst="rect">
              <a:avLst/>
            </a:prstGeom>
            <a:solidFill>
              <a:srgbClr val="FF5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628716" y="2703355"/>
              <a:ext cx="0" cy="12194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8519632" y="2153471"/>
            <a:ext cx="308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Martin </a:t>
            </a:r>
            <a:r>
              <a:rPr lang="cs-CZ" sz="28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přednáší</a:t>
            </a:r>
            <a:endParaRPr lang="cs-CZ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058" y="4557788"/>
            <a:ext cx="1015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latin typeface="AvenirNext LT Pro Regular" panose="020B0503020202020204" pitchFamily="34" charset="0"/>
              </a:rPr>
              <a:t>PLIN052 </a:t>
            </a:r>
            <a:r>
              <a:rPr lang="cs-CZ" sz="4000" dirty="0" err="1">
                <a:latin typeface="AvenirNext LT Pro Regular" panose="020B0503020202020204" pitchFamily="34" charset="0"/>
              </a:rPr>
              <a:t>Copywriting</a:t>
            </a:r>
            <a:r>
              <a:rPr lang="cs-CZ" sz="4000" dirty="0">
                <a:latin typeface="AvenirNext LT Pro Regular" panose="020B0503020202020204" pitchFamily="34" charset="0"/>
              </a:rPr>
              <a:t>, jaro 2018</a:t>
            </a:r>
          </a:p>
        </p:txBody>
      </p:sp>
    </p:spTree>
    <p:extLst>
      <p:ext uri="{BB962C8B-B14F-4D97-AF65-F5344CB8AC3E}">
        <p14:creationId xmlns:p14="http://schemas.microsoft.com/office/powerpoint/2010/main" val="954641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5321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61999" y="2103522"/>
            <a:ext cx="3630387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823991" y="2184981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Udělej to</a:t>
            </a:r>
            <a:r>
              <a:rPr lang="mr-IN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…</a:t>
            </a:r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jinak!</a:t>
            </a:r>
          </a:p>
        </p:txBody>
      </p:sp>
    </p:spTree>
    <p:extLst>
      <p:ext uri="{BB962C8B-B14F-4D97-AF65-F5344CB8AC3E}">
        <p14:creationId xmlns:p14="http://schemas.microsoft.com/office/powerpoint/2010/main" val="15042111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29"/>
          <p:cNvSpPr txBox="1"/>
          <p:nvPr/>
        </p:nvSpPr>
        <p:spPr>
          <a:xfrm>
            <a:off x="990400" y="2137925"/>
            <a:ext cx="4034100" cy="3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Sponzorovaný (promovaný) obsah</a:t>
            </a:r>
            <a:endParaRPr sz="4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08" name="Google Shape;1008;p129"/>
          <p:cNvSpPr txBox="1"/>
          <p:nvPr/>
        </p:nvSpPr>
        <p:spPr>
          <a:xfrm>
            <a:off x="6992275" y="2137925"/>
            <a:ext cx="4034100" cy="3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Dark posty (reklamy)</a:t>
            </a:r>
            <a:endParaRPr sz="4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09" name="Google Shape;1009;p129"/>
          <p:cNvSpPr txBox="1"/>
          <p:nvPr/>
        </p:nvSpPr>
        <p:spPr>
          <a:xfrm>
            <a:off x="5769400" y="2467975"/>
            <a:ext cx="1541700" cy="20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d-ID" sz="6000" b="0" i="0" u="none" strike="noStrike" cap="none">
                <a:solidFill>
                  <a:srgbClr val="FFCF3F"/>
                </a:solidFill>
                <a:latin typeface="Avenir"/>
                <a:ea typeface="Avenir"/>
                <a:cs typeface="Avenir"/>
                <a:sym typeface="Avenir"/>
              </a:rPr>
              <a:t>x</a:t>
            </a:r>
            <a:endParaRPr sz="6000" b="0" i="0" u="none" strike="noStrike" cap="none">
              <a:solidFill>
                <a:srgbClr val="FFCF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523249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1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246185"/>
            <a:ext cx="12192000" cy="7608277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39"/>
          <p:cNvSpPr/>
          <p:nvPr/>
        </p:nvSpPr>
        <p:spPr>
          <a:xfrm>
            <a:off x="0" y="-127200"/>
            <a:ext cx="12365400" cy="6985200"/>
          </a:xfrm>
          <a:prstGeom prst="rect">
            <a:avLst/>
          </a:prstGeom>
          <a:solidFill>
            <a:srgbClr val="00E9A5">
              <a:alpha val="6980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139"/>
          <p:cNvSpPr txBox="1"/>
          <p:nvPr/>
        </p:nvSpPr>
        <p:spPr>
          <a:xfrm>
            <a:off x="6964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Instagram pod lupou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6" name="Google Shape;1106;p139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497054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40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Firemní profil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13" name="Google Shape;1113;p140"/>
          <p:cNvSpPr txBox="1"/>
          <p:nvPr/>
        </p:nvSpPr>
        <p:spPr>
          <a:xfrm>
            <a:off x="998425" y="1275950"/>
            <a:ext cx="82272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pokročilé statistiky a analytika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propojení s Facebook stránkou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více informací o značce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14" name="Google Shape;1114;p140"/>
          <p:cNvSpPr/>
          <p:nvPr/>
        </p:nvSpPr>
        <p:spPr>
          <a:xfrm>
            <a:off x="635724" y="1778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140"/>
          <p:cNvSpPr/>
          <p:nvPr/>
        </p:nvSpPr>
        <p:spPr>
          <a:xfrm>
            <a:off x="635724" y="2540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140"/>
          <p:cNvSpPr/>
          <p:nvPr/>
        </p:nvSpPr>
        <p:spPr>
          <a:xfrm>
            <a:off x="635724" y="33782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1836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Google Shape;1121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175" y="849218"/>
            <a:ext cx="621982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9300" y="4861975"/>
            <a:ext cx="6745638" cy="11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6175" y="2145974"/>
            <a:ext cx="6219824" cy="102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4925" y="3482099"/>
            <a:ext cx="6526825" cy="1171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1879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Google Shape;1130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4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9800" y="347663"/>
            <a:ext cx="6238875" cy="616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5598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14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1675" y="508993"/>
            <a:ext cx="5957921" cy="5840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0075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45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Formáty příspěvků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0" name="Google Shape;1150;p145"/>
          <p:cNvSpPr txBox="1"/>
          <p:nvPr/>
        </p:nvSpPr>
        <p:spPr>
          <a:xfrm>
            <a:off x="998425" y="1275950"/>
            <a:ext cx="82272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fotka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carousel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video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instagram stories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live stream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video v IGTV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1" name="Google Shape;1151;p145"/>
          <p:cNvSpPr/>
          <p:nvPr/>
        </p:nvSpPr>
        <p:spPr>
          <a:xfrm>
            <a:off x="635724" y="1778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145"/>
          <p:cNvSpPr/>
          <p:nvPr/>
        </p:nvSpPr>
        <p:spPr>
          <a:xfrm>
            <a:off x="635724" y="2540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145"/>
          <p:cNvSpPr/>
          <p:nvPr/>
        </p:nvSpPr>
        <p:spPr>
          <a:xfrm>
            <a:off x="635724" y="33782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145"/>
          <p:cNvSpPr/>
          <p:nvPr/>
        </p:nvSpPr>
        <p:spPr>
          <a:xfrm>
            <a:off x="635724" y="4142925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145"/>
          <p:cNvSpPr/>
          <p:nvPr/>
        </p:nvSpPr>
        <p:spPr>
          <a:xfrm>
            <a:off x="635724" y="490765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145"/>
          <p:cNvSpPr/>
          <p:nvPr/>
        </p:nvSpPr>
        <p:spPr>
          <a:xfrm>
            <a:off x="635724" y="5672375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4724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146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Instagram stories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3" name="Google Shape;1163;p146"/>
          <p:cNvSpPr txBox="1"/>
          <p:nvPr/>
        </p:nvSpPr>
        <p:spPr>
          <a:xfrm>
            <a:off x="998425" y="1275950"/>
            <a:ext cx="82272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fotky nebo krátká videa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zmizí po 24 hodinách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možnost uložení na profil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živé vysílání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>
                <a:latin typeface="Avenir"/>
                <a:ea typeface="Avenir"/>
                <a:cs typeface="Avenir"/>
                <a:sym typeface="Avenir"/>
              </a:rPr>
              <a:t>interakce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4" name="Google Shape;1164;p146"/>
          <p:cNvSpPr/>
          <p:nvPr/>
        </p:nvSpPr>
        <p:spPr>
          <a:xfrm>
            <a:off x="635724" y="1778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146"/>
          <p:cNvSpPr/>
          <p:nvPr/>
        </p:nvSpPr>
        <p:spPr>
          <a:xfrm>
            <a:off x="635724" y="2540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146"/>
          <p:cNvSpPr/>
          <p:nvPr/>
        </p:nvSpPr>
        <p:spPr>
          <a:xfrm>
            <a:off x="635724" y="33782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146"/>
          <p:cNvSpPr/>
          <p:nvPr/>
        </p:nvSpPr>
        <p:spPr>
          <a:xfrm>
            <a:off x="635724" y="4142925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146"/>
          <p:cNvSpPr/>
          <p:nvPr/>
        </p:nvSpPr>
        <p:spPr>
          <a:xfrm>
            <a:off x="635724" y="490765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1934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III. PPC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935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146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Aktuální</a:t>
            </a:r>
            <a:r>
              <a:rPr lang="id-ID" sz="3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d-ID" sz="3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pravidla</a:t>
            </a:r>
            <a:r>
              <a:rPr lang="id-ID" sz="3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d-ID" sz="3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AdWords</a:t>
            </a:r>
            <a:endParaRPr sz="3200" b="1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3" name="Google Shape;1163;p146"/>
          <p:cNvSpPr txBox="1"/>
          <p:nvPr/>
        </p:nvSpPr>
        <p:spPr>
          <a:xfrm>
            <a:off x="998425" y="1275950"/>
            <a:ext cx="82272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2600"/>
              </a:spcBef>
              <a:buClr>
                <a:srgbClr val="000000"/>
              </a:buClr>
              <a:buSzPts val="3000"/>
            </a:pPr>
            <a:r>
              <a:rPr lang="cs-CZ" sz="3200" dirty="0">
                <a:hlinkClick r:id="rId4"/>
              </a:rPr>
              <a:t>https://support.google.com/google-ads/answer/1704389?hl=cs</a:t>
            </a:r>
            <a:endParaRPr lang="cs-CZ" sz="3200" dirty="0"/>
          </a:p>
          <a:p>
            <a:pPr lvl="0">
              <a:spcBef>
                <a:spcPts val="2600"/>
              </a:spcBef>
              <a:buClr>
                <a:srgbClr val="000000"/>
              </a:buClr>
              <a:buSzPts val="3000"/>
            </a:pPr>
            <a:endParaRPr sz="3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4" name="Google Shape;1164;p146"/>
          <p:cNvSpPr/>
          <p:nvPr/>
        </p:nvSpPr>
        <p:spPr>
          <a:xfrm>
            <a:off x="635724" y="1778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22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575" y="1822649"/>
            <a:ext cx="1043464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Liším se předmětem od ostatních?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Nepoužívám spam slova ZDARMA, SLEVA, vykřičníky!!! a triky jako re: 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Nepřetékám? Outlook ukazuje 37 znaků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A hlavně: mám, co posílat, a komu?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953" y="725353"/>
            <a:ext cx="92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2) Uveď - čeho si žádáš: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checklist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15">
            <a:extLst>
              <a:ext uri="{FF2B5EF4-FFF2-40B4-BE49-F238E27FC236}">
                <a16:creationId xmlns:a16="http://schemas.microsoft.com/office/drawing/2014/main" id="{7E95138F-815E-B349-90C4-C0B002DD7C5C}"/>
              </a:ext>
            </a:extLst>
          </p:cNvPr>
          <p:cNvSpPr/>
          <p:nvPr/>
        </p:nvSpPr>
        <p:spPr>
          <a:xfrm>
            <a:off x="935443" y="3991428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89522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IV. SEO a klíčová slova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859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DB10175C-ED8A-3642-9BEE-106E93824E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b="7292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741272" y="2205588"/>
            <a:ext cx="90123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Google kdysi</a:t>
            </a:r>
            <a:endParaRPr lang="id-ID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228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6E4F9D0-C278-9047-BDE5-A62C3E557C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741272" y="2205588"/>
            <a:ext cx="90123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Google dnes</a:t>
            </a:r>
            <a:endParaRPr lang="id-ID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6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5A825E37-CAFE-F044-B55E-C129BD9E2E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4453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TextBox 6"/>
          <p:cNvSpPr txBox="1"/>
          <p:nvPr/>
        </p:nvSpPr>
        <p:spPr>
          <a:xfrm>
            <a:off x="786810" y="2205588"/>
            <a:ext cx="925086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SEO: Přivádíme na web co nejvíce relevantních návštěvníků z vyhledávání</a:t>
            </a:r>
            <a:endParaRPr lang="id-ID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5508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5A825E37-CAFE-F044-B55E-C129BD9E2E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4453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TextBox 6"/>
          <p:cNvSpPr txBox="1"/>
          <p:nvPr/>
        </p:nvSpPr>
        <p:spPr>
          <a:xfrm>
            <a:off x="786810" y="2205588"/>
            <a:ext cx="925086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SEO: Přivádíme na web co nejvíce relevantních návštěvníků z vyhledávání</a:t>
            </a:r>
            <a:endParaRPr lang="id-ID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67CE4E-959E-BE40-A951-6ADFF8AF8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687"/>
            <a:ext cx="121920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216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664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Co nedělat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Měřit hustotu klíčových slov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Přidávat patičky s klíčovými slovy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Přehánět to s odkazy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Používat nerelevantní klíčová slova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Upřednostňovat vyhledávač před uživatelem</a:t>
            </a: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6623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664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Co dělat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Zjišťovat klíčová slova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Využívat je jako námět pro obsah, ne jako dogma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Psát správné titulky &lt;</a:t>
            </a:r>
            <a:r>
              <a:rPr lang="cs-CZ" sz="2400" dirty="0" err="1">
                <a:latin typeface="AvenirNext LT Pro Regular" panose="020B0503020202020204" pitchFamily="34" charset="0"/>
              </a:rPr>
              <a:t>title</a:t>
            </a:r>
            <a:r>
              <a:rPr lang="cs-CZ" sz="2400" dirty="0">
                <a:latin typeface="AvenirNext LT Pro Regular" panose="020B0503020202020204" pitchFamily="34" charset="0"/>
              </a:rPr>
              <a:t>&gt;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 Regular" panose="020B05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02429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989"/>
            <a:ext cx="5955632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0" y="383674"/>
            <a:ext cx="595563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Cílová skupina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BB244316-CCB1-7F4A-9D71-93B176AAFC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FB730E-D195-1F4F-AA00-D3E95F7B4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0595" y="-175341"/>
            <a:ext cx="14024293" cy="1125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7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989"/>
            <a:ext cx="5955632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5BC363-AEB5-1C46-A5E3-1ADDF2522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5" y="1143000"/>
            <a:ext cx="11265654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527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664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Co dělat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Zjišťovat klíčová slova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Využívat je jako námět pro obsah, ne jako dogma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Psát správné titulky &lt;</a:t>
            </a:r>
            <a:r>
              <a:rPr lang="cs-CZ" sz="2400" dirty="0" err="1">
                <a:latin typeface="AvenirNext LT Pro Regular" panose="020B0503020202020204" pitchFamily="34" charset="0"/>
              </a:rPr>
              <a:t>title</a:t>
            </a:r>
            <a:r>
              <a:rPr lang="cs-CZ" sz="2400" dirty="0">
                <a:latin typeface="AvenirNext LT Pro Regular" panose="020B0503020202020204" pitchFamily="34" charset="0"/>
              </a:rPr>
              <a:t>&gt;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Psát správné popisky &lt;meta </a:t>
            </a:r>
            <a:r>
              <a:rPr lang="cs-CZ" sz="2400" dirty="0" err="1">
                <a:latin typeface="AvenirNext LT Pro Regular" panose="020B0503020202020204" pitchFamily="34" charset="0"/>
              </a:rPr>
              <a:t>name</a:t>
            </a:r>
            <a:r>
              <a:rPr lang="cs-CZ" sz="2400" dirty="0">
                <a:latin typeface="AvenirNext LT Pro Regular" panose="020B0503020202020204" pitchFamily="34" charset="0"/>
              </a:rPr>
              <a:t>=“</a:t>
            </a:r>
            <a:r>
              <a:rPr lang="cs-CZ" sz="2400" dirty="0" err="1">
                <a:latin typeface="AvenirNext LT Pro Regular" panose="020B0503020202020204" pitchFamily="34" charset="0"/>
              </a:rPr>
              <a:t>description</a:t>
            </a:r>
            <a:r>
              <a:rPr lang="cs-CZ" sz="2400" dirty="0">
                <a:latin typeface="AvenirNext LT Pro Regular" panose="020B0503020202020204" pitchFamily="34" charset="0"/>
              </a:rPr>
              <a:t>“&gt;</a:t>
            </a: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4394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latin typeface="AvenirNext LT Pro Regular" panose="020B0503020202020204" pitchFamily="34" charset="0"/>
              </a:rPr>
              <a:t>3) Ukaž hned jen to, co chceš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150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A8C1C18-34AD-1A44-BA09-B2123F3F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7893" y="-3055844"/>
            <a:ext cx="15496310" cy="133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5341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664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Co dělat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Zjišťovat klíčová slova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Využívat je jako námět pro obsah, ne jako dogma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Psát správné titulky &lt;</a:t>
            </a:r>
            <a:r>
              <a:rPr lang="cs-CZ" sz="2400" dirty="0" err="1">
                <a:latin typeface="AvenirNext LT Pro Regular" panose="020B0503020202020204" pitchFamily="34" charset="0"/>
              </a:rPr>
              <a:t>title</a:t>
            </a:r>
            <a:r>
              <a:rPr lang="cs-CZ" sz="2400" dirty="0">
                <a:latin typeface="AvenirNext LT Pro Regular" panose="020B0503020202020204" pitchFamily="34" charset="0"/>
              </a:rPr>
              <a:t>&gt;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Psát správné popisky &lt;meta </a:t>
            </a:r>
            <a:r>
              <a:rPr lang="cs-CZ" sz="2400" dirty="0" err="1">
                <a:latin typeface="AvenirNext LT Pro Regular" panose="020B0503020202020204" pitchFamily="34" charset="0"/>
              </a:rPr>
              <a:t>name</a:t>
            </a:r>
            <a:r>
              <a:rPr lang="cs-CZ" sz="2400" dirty="0">
                <a:latin typeface="AvenirNext LT Pro Regular" panose="020B0503020202020204" pitchFamily="34" charset="0"/>
              </a:rPr>
              <a:t>=“</a:t>
            </a:r>
            <a:r>
              <a:rPr lang="cs-CZ" sz="2400" dirty="0" err="1">
                <a:latin typeface="AvenirNext LT Pro Regular" panose="020B0503020202020204" pitchFamily="34" charset="0"/>
              </a:rPr>
              <a:t>description</a:t>
            </a:r>
            <a:r>
              <a:rPr lang="cs-CZ" sz="2400" dirty="0">
                <a:latin typeface="AvenirNext LT Pro Regular" panose="020B0503020202020204" pitchFamily="34" charset="0"/>
              </a:rPr>
              <a:t>“&gt;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Využívat hierarchii nadpisů &lt;h1&gt;, &lt;h2&gt;…</a:t>
            </a: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1989847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664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Co dělat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397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Zjišťovat klíčová slova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Využívat je jako námět pro obsah, ne jako dogma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Psát správné titulky &lt;</a:t>
            </a:r>
            <a:r>
              <a:rPr lang="cs-CZ" sz="2400" dirty="0" err="1">
                <a:latin typeface="AvenirNext LT Pro Regular" panose="020B0503020202020204" pitchFamily="34" charset="0"/>
              </a:rPr>
              <a:t>title</a:t>
            </a:r>
            <a:r>
              <a:rPr lang="cs-CZ" sz="2400" dirty="0">
                <a:latin typeface="AvenirNext LT Pro Regular" panose="020B0503020202020204" pitchFamily="34" charset="0"/>
              </a:rPr>
              <a:t>&gt;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Psát správné popisky &lt;meta </a:t>
            </a:r>
            <a:r>
              <a:rPr lang="cs-CZ" sz="2400" dirty="0" err="1">
                <a:latin typeface="AvenirNext LT Pro Regular" panose="020B0503020202020204" pitchFamily="34" charset="0"/>
              </a:rPr>
              <a:t>name</a:t>
            </a:r>
            <a:r>
              <a:rPr lang="cs-CZ" sz="2400" dirty="0">
                <a:latin typeface="AvenirNext LT Pro Regular" panose="020B0503020202020204" pitchFamily="34" charset="0"/>
              </a:rPr>
              <a:t>=“</a:t>
            </a:r>
            <a:r>
              <a:rPr lang="cs-CZ" sz="2400" dirty="0" err="1">
                <a:latin typeface="AvenirNext LT Pro Regular" panose="020B0503020202020204" pitchFamily="34" charset="0"/>
              </a:rPr>
              <a:t>description</a:t>
            </a:r>
            <a:r>
              <a:rPr lang="cs-CZ" sz="2400" dirty="0">
                <a:latin typeface="AvenirNext LT Pro Regular" panose="020B0503020202020204" pitchFamily="34" charset="0"/>
              </a:rPr>
              <a:t>“&gt;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Využívat hierarchii nadpisů &lt;h1&gt;, &lt;h2&gt;…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Next LT Pro Regular" panose="020B0503020202020204" pitchFamily="34" charset="0"/>
              </a:rPr>
              <a:t>A hlavně: tvořit bohatý, pestrý a živý obsah, o jaký je skutečný zájem </a:t>
            </a: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71A4D674-1455-9248-88FE-A7CA08185DE0}"/>
              </a:ext>
            </a:extLst>
          </p:cNvPr>
          <p:cNvSpPr/>
          <p:nvPr/>
        </p:nvSpPr>
        <p:spPr>
          <a:xfrm>
            <a:off x="927329" y="539931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66240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6E4F9D0-C278-9047-BDE5-A62C3E557C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741272" y="2205588"/>
            <a:ext cx="90123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Základní pomůcka: analýza klíčových slov</a:t>
            </a:r>
            <a:endParaRPr lang="id-ID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664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913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Další zdroje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Kvasnička, Ungr: Copy + SEO + UX </a:t>
            </a:r>
            <a:r>
              <a:rPr lang="cs-CZ" sz="2400" dirty="0">
                <a:latin typeface="AvenirNext LT Pro Regular" panose="020B0503020202020204" pitchFamily="34" charset="0"/>
                <a:hlinkClick r:id="rId2"/>
              </a:rPr>
              <a:t>https://youtu.be/8Fn3ntz704c</a:t>
            </a:r>
            <a:r>
              <a:rPr lang="cs-CZ" sz="2400" dirty="0">
                <a:latin typeface="AvenirNext LT Pro Regular" panose="020B0503020202020204" pitchFamily="34" charset="0"/>
              </a:rPr>
              <a:t>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Ungr: Jak jste o SEO dosud možná neuvažovali </a:t>
            </a:r>
            <a:r>
              <a:rPr lang="cs-CZ" sz="2400" dirty="0">
                <a:latin typeface="AvenirNext LT Pro Regular" panose="020B0503020202020204" pitchFamily="34" charset="0"/>
                <a:hlinkClick r:id="rId3"/>
              </a:rPr>
              <a:t>https://youtu.be/E1JvqElQdRc</a:t>
            </a:r>
            <a:r>
              <a:rPr lang="cs-CZ" sz="2400" dirty="0">
                <a:latin typeface="AvenirNext LT Pro Regular" panose="020B0503020202020204" pitchFamily="34" charset="0"/>
              </a:rPr>
              <a:t>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Klasifikační analýza klíčových slov: </a:t>
            </a:r>
            <a:r>
              <a:rPr lang="cs-CZ" sz="2400" dirty="0">
                <a:latin typeface="AvenirNext LT Pro Regular" panose="020B0503020202020204" pitchFamily="34" charset="0"/>
                <a:hlinkClick r:id="rId4"/>
              </a:rPr>
              <a:t>http://vyhledavace.info/clanky/246/klasifikacni-analyza-klicovych-slov</a:t>
            </a:r>
            <a:r>
              <a:rPr lang="cs-CZ" sz="2400" dirty="0">
                <a:latin typeface="AvenirNext LT Pro Regular" panose="020B0503020202020204" pitchFamily="34" charset="0"/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661174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10622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V. Analytika prakticky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736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VI. Cvičení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499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1045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Úkol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297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Napište e-mail, kterým nabídnete registrovanému uživateli 25 % slevu na první balení </a:t>
            </a:r>
            <a:r>
              <a:rPr lang="cs-CZ" sz="2400" dirty="0" err="1">
                <a:latin typeface="AvenirNext LT Pro" panose="020B0503020202020204" pitchFamily="34" charset="0"/>
              </a:rPr>
              <a:t>nootropik</a:t>
            </a:r>
            <a:r>
              <a:rPr lang="cs-CZ" sz="2400" dirty="0">
                <a:latin typeface="AvenirNext LT Pro" panose="020B0503020202020204" pitchFamily="34" charset="0"/>
              </a:rPr>
              <a:t>, vaším cílem je konverze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Napište 3 různě zaměřené PPC inzeráty, které se budou zobrazovat uživateli po zadání fráze „tablety na soustředění“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Vymyslete post na sociální sítě na začátek zkouškového období, prodej je jen nice-to-</a:t>
            </a:r>
            <a:r>
              <a:rPr lang="cs-CZ" sz="2400" dirty="0" err="1">
                <a:latin typeface="AvenirNext LT Pro" panose="020B0503020202020204" pitchFamily="34" charset="0"/>
              </a:rPr>
              <a:t>have</a:t>
            </a:r>
            <a:endParaRPr lang="cs-CZ" sz="2400" dirty="0">
              <a:solidFill>
                <a:srgbClr val="C00000"/>
              </a:solidFill>
              <a:latin typeface="AvenirNext LT Pro" panose="020B0503020202020204" pitchFamily="34" charset="0"/>
            </a:endParaRPr>
          </a:p>
        </p:txBody>
      </p:sp>
      <p:sp>
        <p:nvSpPr>
          <p:cNvPr id="6" name="Oval 11">
            <a:extLst>
              <a:ext uri="{FF2B5EF4-FFF2-40B4-BE49-F238E27FC236}">
                <a16:creationId xmlns:a16="http://schemas.microsoft.com/office/drawing/2014/main" id="{7AE8CA11-3B29-B848-812C-594BF4E19010}"/>
              </a:ext>
            </a:extLst>
          </p:cNvPr>
          <p:cNvSpPr/>
          <p:nvPr/>
        </p:nvSpPr>
        <p:spPr>
          <a:xfrm>
            <a:off x="940524" y="2997509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Oval 11">
            <a:extLst>
              <a:ext uri="{FF2B5EF4-FFF2-40B4-BE49-F238E27FC236}">
                <a16:creationId xmlns:a16="http://schemas.microsoft.com/office/drawing/2014/main" id="{A84F3602-5C39-A545-BFE1-83737FEBBB31}"/>
              </a:ext>
            </a:extLst>
          </p:cNvPr>
          <p:cNvSpPr/>
          <p:nvPr/>
        </p:nvSpPr>
        <p:spPr>
          <a:xfrm>
            <a:off x="940523" y="400662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758294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r="4656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95056" y="339490"/>
            <a:ext cx="3401787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057048" y="420949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Na úryvku záleží</a:t>
            </a:r>
          </a:p>
        </p:txBody>
      </p:sp>
    </p:spTree>
    <p:extLst>
      <p:ext uri="{BB962C8B-B14F-4D97-AF65-F5344CB8AC3E}">
        <p14:creationId xmlns:p14="http://schemas.microsoft.com/office/powerpoint/2010/main" val="263308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" b="2213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95057" y="339490"/>
            <a:ext cx="3271158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057048" y="420949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Trik první větou</a:t>
            </a:r>
          </a:p>
        </p:txBody>
      </p:sp>
    </p:spTree>
    <p:extLst>
      <p:ext uri="{BB962C8B-B14F-4D97-AF65-F5344CB8AC3E}">
        <p14:creationId xmlns:p14="http://schemas.microsoft.com/office/powerpoint/2010/main" val="245673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575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Zobrazuje e-mailový klient správnou první větu?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Navazuje věta na předmět, nebo jej dokonce rozvíjí?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 Regular" panose="020B05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953" y="725353"/>
            <a:ext cx="92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3) Ukaž hned jen to, co chceš: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checklist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5525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latin typeface="AvenirNext LT Pro Regular" panose="020B0503020202020204" pitchFamily="34" charset="0"/>
              </a:rPr>
              <a:t>4) Neuveď klikajícího ve zmatek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54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 b="70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70514" y="1025290"/>
            <a:ext cx="3581400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632505" y="1106749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Fajn, první shoda</a:t>
            </a:r>
          </a:p>
        </p:txBody>
      </p:sp>
    </p:spTree>
    <p:extLst>
      <p:ext uri="{BB962C8B-B14F-4D97-AF65-F5344CB8AC3E}">
        <p14:creationId xmlns:p14="http://schemas.microsoft.com/office/powerpoint/2010/main" val="3268635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" b="118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52157" y="1433504"/>
            <a:ext cx="4365172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714148" y="1514963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Hurá, jsem tu správně</a:t>
            </a:r>
          </a:p>
        </p:txBody>
      </p:sp>
    </p:spTree>
    <p:extLst>
      <p:ext uri="{BB962C8B-B14F-4D97-AF65-F5344CB8AC3E}">
        <p14:creationId xmlns:p14="http://schemas.microsoft.com/office/powerpoint/2010/main" val="894360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575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Dodržuju pravidlo triády </a:t>
            </a:r>
            <a:r>
              <a:rPr lang="mr-IN" sz="2400" dirty="0">
                <a:latin typeface="AvenirNext LT Pro Regular" panose="020B0503020202020204" pitchFamily="34" charset="0"/>
              </a:rPr>
              <a:t>–</a:t>
            </a:r>
            <a:r>
              <a:rPr lang="cs-CZ" sz="2400" dirty="0">
                <a:latin typeface="AvenirNext LT Pro Regular" panose="020B0503020202020204" pitchFamily="34" charset="0"/>
              </a:rPr>
              <a:t> shodný předmět, titulek a text za odkazem?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Nebo využívám alespoň shodnou část věty nebo klíčové slovo?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 Regular" panose="020B05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953" y="725353"/>
            <a:ext cx="92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4) Neuveď klikajícího ve zmatek: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checklist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037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593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Co tedy budeme dělat? 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95161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trike="sngStrike" dirty="0">
                <a:solidFill>
                  <a:schemeClr val="accent6"/>
                </a:solidFill>
                <a:latin typeface="AvenirNext LT Pro" panose="020B0503020202020204" pitchFamily="34" charset="0"/>
              </a:rPr>
              <a:t>19. 2. – Úvod</a:t>
            </a:r>
          </a:p>
          <a:p>
            <a:endParaRPr lang="cs-CZ" sz="2400" strike="sngStrike" dirty="0">
              <a:solidFill>
                <a:schemeClr val="accent6"/>
              </a:solidFill>
              <a:latin typeface="AvenirNext LT Pro" panose="020B0503020202020204" pitchFamily="34" charset="0"/>
            </a:endParaRPr>
          </a:p>
          <a:p>
            <a:r>
              <a:rPr lang="cs-CZ" sz="2400" strike="sngStrike" dirty="0">
                <a:solidFill>
                  <a:schemeClr val="accent6"/>
                </a:solidFill>
                <a:latin typeface="AvenirNext LT Pro" panose="020B0503020202020204" pitchFamily="34" charset="0"/>
              </a:rPr>
              <a:t>5. 3. – Klient + zákazníci, kde hledat data, vyplnění šablony</a:t>
            </a:r>
          </a:p>
          <a:p>
            <a:endParaRPr lang="cs-CZ" sz="2400" strike="sngStrike" dirty="0">
              <a:solidFill>
                <a:schemeClr val="accent6"/>
              </a:solidFill>
              <a:latin typeface="AvenirNext LT Pro" panose="020B0503020202020204" pitchFamily="34" charset="0"/>
            </a:endParaRPr>
          </a:p>
          <a:p>
            <a:r>
              <a:rPr lang="cs-CZ" sz="2400" strike="sngStrike" dirty="0">
                <a:solidFill>
                  <a:schemeClr val="accent6"/>
                </a:solidFill>
                <a:latin typeface="AvenirNext LT Pro" panose="020B0503020202020204" pitchFamily="34" charset="0"/>
              </a:rPr>
              <a:t>19. 3. – Prodejní text, příběh</a:t>
            </a: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b="1" dirty="0">
                <a:latin typeface="Avenir Next LT Pro Demi" panose="020B0503020202020204" pitchFamily="34" charset="0"/>
              </a:rPr>
              <a:t>2. 4. – E-mail, </a:t>
            </a:r>
            <a:r>
              <a:rPr lang="cs-CZ" sz="2400" b="1" dirty="0" err="1">
                <a:latin typeface="Avenir Next LT Pro Demi" panose="020B0503020202020204" pitchFamily="34" charset="0"/>
              </a:rPr>
              <a:t>social</a:t>
            </a:r>
            <a:r>
              <a:rPr lang="cs-CZ" sz="2400" b="1" dirty="0">
                <a:latin typeface="Avenir Next LT Pro Demi" panose="020B0503020202020204" pitchFamily="34" charset="0"/>
              </a:rPr>
              <a:t>, PPC </a:t>
            </a:r>
          </a:p>
          <a:p>
            <a:endParaRPr lang="cs-CZ" sz="2400" b="1" dirty="0">
              <a:latin typeface="Avenir Next LT Pro Demi" panose="020B0503020202020204" pitchFamily="34" charset="0"/>
            </a:endParaRPr>
          </a:p>
          <a:p>
            <a:r>
              <a:rPr lang="cs-CZ" sz="2400" b="1" dirty="0">
                <a:latin typeface="Avenir Next LT Pro Demi" panose="020B0503020202020204" pitchFamily="34" charset="0"/>
              </a:rPr>
              <a:t>16. 4. – Analytika, SEO, klíčová slova</a:t>
            </a: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dirty="0">
                <a:latin typeface="AvenirNext LT Pro" panose="020B0503020202020204" pitchFamily="34" charset="0"/>
              </a:rPr>
              <a:t>30. 4. – Práce </a:t>
            </a:r>
            <a:r>
              <a:rPr lang="cs-CZ" sz="2400" dirty="0" err="1">
                <a:latin typeface="AvenirNext LT Pro" panose="020B0503020202020204" pitchFamily="34" charset="0"/>
              </a:rPr>
              <a:t>copywritera</a:t>
            </a:r>
            <a:endParaRPr lang="cs-CZ" sz="2400" dirty="0">
              <a:latin typeface="AvenirNext LT Pro" panose="020B0503020202020204" pitchFamily="34" charset="0"/>
            </a:endParaRP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dirty="0">
                <a:latin typeface="AvenirNext LT Pro" panose="020B0503020202020204" pitchFamily="34" charset="0"/>
              </a:rPr>
              <a:t>14. 5. – Finální výstupy, zpětná vazba, závěr</a:t>
            </a: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12" name="Oval 10">
            <a:extLst>
              <a:ext uri="{FF2B5EF4-FFF2-40B4-BE49-F238E27FC236}">
                <a16:creationId xmlns:a16="http://schemas.microsoft.com/office/drawing/2014/main" id="{B25CE419-8E7D-AC44-B019-6D939A14317A}"/>
              </a:ext>
            </a:extLst>
          </p:cNvPr>
          <p:cNvSpPr/>
          <p:nvPr/>
        </p:nvSpPr>
        <p:spPr>
          <a:xfrm>
            <a:off x="940524" y="412287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3C742B60-2A7F-DB49-835C-D4CB1846DAED}"/>
              </a:ext>
            </a:extLst>
          </p:cNvPr>
          <p:cNvSpPr/>
          <p:nvPr/>
        </p:nvSpPr>
        <p:spPr>
          <a:xfrm>
            <a:off x="940524" y="485628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9298F50A-B50D-A744-8E94-6183AA70F628}"/>
              </a:ext>
            </a:extLst>
          </p:cNvPr>
          <p:cNvSpPr/>
          <p:nvPr/>
        </p:nvSpPr>
        <p:spPr>
          <a:xfrm>
            <a:off x="940524" y="558969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BC9531F0-DA76-9446-9205-711634FE4D7B}"/>
              </a:ext>
            </a:extLst>
          </p:cNvPr>
          <p:cNvSpPr/>
          <p:nvPr/>
        </p:nvSpPr>
        <p:spPr>
          <a:xfrm>
            <a:off x="938996" y="63209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4563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latin typeface="AvenirNext LT Pro Regular" panose="020B0503020202020204" pitchFamily="34" charset="0"/>
              </a:rPr>
              <a:t>5) Nezahlť výzvami k akci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75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" b="2659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075147" y="4584919"/>
            <a:ext cx="4158910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137138" y="4666378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Prostě jen </a:t>
            </a:r>
            <a:r>
              <a:rPr lang="cs-CZ" sz="3200" b="1">
                <a:solidFill>
                  <a:schemeClr val="bg1"/>
                </a:solidFill>
                <a:latin typeface="AvenirNext LT Pro Regular" panose="020B0503020202020204" pitchFamily="34" charset="0"/>
              </a:rPr>
              <a:t>jedna věc</a:t>
            </a:r>
            <a:endParaRPr lang="cs-CZ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82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575" y="1822649"/>
            <a:ext cx="10434641" cy="1164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Když si nejsem jistý, dodržuji pravidlo 1 e-mail = 1 cíl?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Když chci konverzi, jdou všechna CTA k témuž cíli?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953" y="725353"/>
            <a:ext cx="92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5) Nezahlť výzvami k akci: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checklist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910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latin typeface="AvenirNext LT Pro Regular" panose="020B0503020202020204" pitchFamily="34" charset="0"/>
              </a:rPr>
              <a:t>6) Rozehraj trochu copy umění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94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630319" y="5221732"/>
            <a:ext cx="3864995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692310" y="5303191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Prchalův oblouček</a:t>
            </a:r>
          </a:p>
        </p:txBody>
      </p:sp>
    </p:spTree>
    <p:extLst>
      <p:ext uri="{BB962C8B-B14F-4D97-AF65-F5344CB8AC3E}">
        <p14:creationId xmlns:p14="http://schemas.microsoft.com/office/powerpoint/2010/main" val="349032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575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Dokážeš v závěru e-mailu navázat na úvod?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Může to být nesouvisející věc </a:t>
            </a:r>
            <a:r>
              <a:rPr lang="mr-IN" sz="2400" dirty="0">
                <a:latin typeface="AvenirNext LT Pro Regular" panose="020B0503020202020204" pitchFamily="34" charset="0"/>
              </a:rPr>
              <a:t>–</a:t>
            </a:r>
            <a:r>
              <a:rPr lang="cs-CZ" sz="2400" dirty="0">
                <a:latin typeface="AvenirNext LT Pro Regular" panose="020B0503020202020204" pitchFamily="34" charset="0"/>
              </a:rPr>
              <a:t> důležité je se k ní vrátit a vypointovat ji.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Nebo máš jiný způsob, jakým e-mail zarámuješ?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953" y="725353"/>
            <a:ext cx="92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6) Rozehraj trochu copy umění: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checklist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3377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latin typeface="AvenirNext LT Pro Regular" panose="020B0503020202020204" pitchFamily="34" charset="0"/>
              </a:rPr>
              <a:t>7) Zahoď to prkno v sobě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31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0" b="6120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62676" y="1008960"/>
            <a:ext cx="4485481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324667" y="1090419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4x více kontaktů? OK!</a:t>
            </a:r>
          </a:p>
        </p:txBody>
      </p:sp>
    </p:spTree>
    <p:extLst>
      <p:ext uri="{BB962C8B-B14F-4D97-AF65-F5344CB8AC3E}">
        <p14:creationId xmlns:p14="http://schemas.microsoft.com/office/powerpoint/2010/main" val="3055959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575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Nemluvím jako úředník nebo robot?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Můžu být kdekoliv osobnější, otevřenější, lidštější?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Můžu to jakkoliv personalizovat?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953" y="725353"/>
            <a:ext cx="92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7) Zahoď to prkno v sobě: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checklist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5870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latin typeface="AvenirNext LT Pro Regular" panose="020B0503020202020204" pitchFamily="34" charset="0"/>
              </a:rPr>
              <a:t>8) Vytěž neviditelného sluhu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1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I. E-mail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783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" b="6578"/>
          <a:stretch>
            <a:fillRect/>
          </a:stretch>
        </p:blipFill>
        <p:spPr>
          <a:xfrm>
            <a:off x="-3026979" y="-922283"/>
            <a:ext cx="17568042" cy="9882024"/>
          </a:xfrm>
        </p:spPr>
      </p:pic>
      <p:sp>
        <p:nvSpPr>
          <p:cNvPr id="6" name="Rectangle 5"/>
          <p:cNvSpPr/>
          <p:nvPr/>
        </p:nvSpPr>
        <p:spPr>
          <a:xfrm>
            <a:off x="-588579" y="-1671145"/>
            <a:ext cx="12975020" cy="5689874"/>
          </a:xfrm>
          <a:prstGeom prst="rect">
            <a:avLst/>
          </a:prstGeom>
          <a:solidFill>
            <a:srgbClr val="FF5B3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4138" y="4398579"/>
            <a:ext cx="12975020" cy="3638879"/>
          </a:xfrm>
          <a:prstGeom prst="rect">
            <a:avLst/>
          </a:prstGeom>
          <a:solidFill>
            <a:srgbClr val="FF5B3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78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3580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9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9571"/>
            <a:ext cx="11378376" cy="11148647"/>
          </a:xfrm>
          <a:prstGeom prst="rect">
            <a:avLst/>
          </a:prstGeo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0363" y="1096145"/>
            <a:ext cx="9544782" cy="413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94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575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Mám adresáta, načasování a důvod?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Nejsem jen funkční, ale ukazuju i značku?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Udělal jsem pro zákazníka něco navíc?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953" y="725353"/>
            <a:ext cx="92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8) Vytěž neviditelného sluhu: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checklist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6800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II.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Social</a:t>
            </a:r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48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013" y="2252638"/>
            <a:ext cx="275272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6150" y="784175"/>
            <a:ext cx="7825849" cy="575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202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3788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Facebook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981674" y="1772775"/>
            <a:ext cx="10157400" cy="3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sdílení novinek, fotek, události, videí…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vytváření skupin = komunit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facebook messenger, marketplace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silný reklamní nástroj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 B2C i B2B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2" name="Google Shape;182;p31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1"/>
          <p:cNvSpPr/>
          <p:nvPr/>
        </p:nvSpPr>
        <p:spPr>
          <a:xfrm>
            <a:off x="624624" y="2577211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1"/>
          <p:cNvSpPr/>
          <p:nvPr/>
        </p:nvSpPr>
        <p:spPr>
          <a:xfrm>
            <a:off x="624624" y="325938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1"/>
          <p:cNvSpPr/>
          <p:nvPr/>
        </p:nvSpPr>
        <p:spPr>
          <a:xfrm>
            <a:off x="624624" y="395606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1"/>
          <p:cNvSpPr/>
          <p:nvPr/>
        </p:nvSpPr>
        <p:spPr>
          <a:xfrm>
            <a:off x="624624" y="465275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164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708" r="21709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Youtube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981674" y="1772775"/>
            <a:ext cx="10157400" cy="3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sdílení video-obsahu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živá vysílání, 3D prohlídky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komunita youtuberů/influencerů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 B2C i B2B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2"/>
          <p:cNvSpPr/>
          <p:nvPr/>
        </p:nvSpPr>
        <p:spPr>
          <a:xfrm>
            <a:off x="624624" y="2577211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2"/>
          <p:cNvSpPr/>
          <p:nvPr/>
        </p:nvSpPr>
        <p:spPr>
          <a:xfrm>
            <a:off x="624624" y="325938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2"/>
          <p:cNvSpPr/>
          <p:nvPr/>
        </p:nvSpPr>
        <p:spPr>
          <a:xfrm>
            <a:off x="624624" y="395606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851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708" r="21709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Instagram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6" name="Google Shape;206;p33"/>
          <p:cNvSpPr txBox="1"/>
          <p:nvPr/>
        </p:nvSpPr>
        <p:spPr>
          <a:xfrm>
            <a:off x="981674" y="1772775"/>
            <a:ext cx="5191500" cy="3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sdílení vizuálního obsahu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hashtagy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živá vysílání, IGTV, Instagram Stories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Instagram reklamy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influenceři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 B2C i B2B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7" name="Google Shape;207;p33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3"/>
          <p:cNvSpPr/>
          <p:nvPr/>
        </p:nvSpPr>
        <p:spPr>
          <a:xfrm>
            <a:off x="624624" y="2653411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3"/>
          <p:cNvSpPr/>
          <p:nvPr/>
        </p:nvSpPr>
        <p:spPr>
          <a:xfrm>
            <a:off x="624624" y="333558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3"/>
          <p:cNvSpPr/>
          <p:nvPr/>
        </p:nvSpPr>
        <p:spPr>
          <a:xfrm>
            <a:off x="624624" y="403226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624624" y="472221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3"/>
          <p:cNvSpPr/>
          <p:nvPr/>
        </p:nvSpPr>
        <p:spPr>
          <a:xfrm>
            <a:off x="624624" y="547281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711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705" r="21711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4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Twitter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0" name="Google Shape;220;p34"/>
          <p:cNvSpPr txBox="1"/>
          <p:nvPr/>
        </p:nvSpPr>
        <p:spPr>
          <a:xfrm>
            <a:off x="981674" y="1772775"/>
            <a:ext cx="5191500" cy="3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sdílení krátkých sdělení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max. 280 znaků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hashtagy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zprávy a aktuální informace, názory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 B2C i vybrané obory B2B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1" name="Google Shape;221;p34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624624" y="2653411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4"/>
          <p:cNvSpPr/>
          <p:nvPr/>
        </p:nvSpPr>
        <p:spPr>
          <a:xfrm>
            <a:off x="624624" y="333558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4"/>
          <p:cNvSpPr/>
          <p:nvPr/>
        </p:nvSpPr>
        <p:spPr>
          <a:xfrm>
            <a:off x="624624" y="403226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/>
          <p:nvPr/>
        </p:nvSpPr>
        <p:spPr>
          <a:xfrm>
            <a:off x="624624" y="472221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40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8 konkrétních obsahových tipů, které zásadně vylepší vaše e-maily.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45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3419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LinkedIn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3" name="Google Shape;233;p35"/>
          <p:cNvSpPr txBox="1"/>
          <p:nvPr/>
        </p:nvSpPr>
        <p:spPr>
          <a:xfrm>
            <a:off x="981675" y="1772775"/>
            <a:ext cx="51915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profesní síť, novinky z oboru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velké množství informací o uživatelích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vzdělávací portál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důvěryhodnost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drahá, ale učinná reklama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B2B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4" name="Google Shape;234;p35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24624" y="2653411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5"/>
          <p:cNvSpPr/>
          <p:nvPr/>
        </p:nvSpPr>
        <p:spPr>
          <a:xfrm>
            <a:off x="624624" y="3687820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5"/>
          <p:cNvSpPr/>
          <p:nvPr/>
        </p:nvSpPr>
        <p:spPr>
          <a:xfrm>
            <a:off x="624624" y="442911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/>
          <p:nvPr/>
        </p:nvSpPr>
        <p:spPr>
          <a:xfrm>
            <a:off x="624624" y="509581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5"/>
          <p:cNvSpPr/>
          <p:nvPr/>
        </p:nvSpPr>
        <p:spPr>
          <a:xfrm>
            <a:off x="624624" y="579969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538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722" b="10722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Pinterest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7" name="Google Shape;247;p36"/>
          <p:cNvSpPr txBox="1"/>
          <p:nvPr/>
        </p:nvSpPr>
        <p:spPr>
          <a:xfrm>
            <a:off x="981675" y="1772775"/>
            <a:ext cx="51915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virtuální nástěnka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většina uživatelů jsou ženy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inspirace = zábava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marketing = prodej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B2C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8" name="Google Shape;248;p36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/>
          <p:nvPr/>
        </p:nvSpPr>
        <p:spPr>
          <a:xfrm>
            <a:off x="624624" y="2653411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6"/>
          <p:cNvSpPr/>
          <p:nvPr/>
        </p:nvSpPr>
        <p:spPr>
          <a:xfrm>
            <a:off x="624624" y="335529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6"/>
          <p:cNvSpPr/>
          <p:nvPr/>
        </p:nvSpPr>
        <p:spPr>
          <a:xfrm>
            <a:off x="624624" y="405719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/>
          <p:nvPr/>
        </p:nvSpPr>
        <p:spPr>
          <a:xfrm>
            <a:off x="624624" y="475909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607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6"/>
          <p:cNvSpPr txBox="1"/>
          <p:nvPr/>
        </p:nvSpPr>
        <p:spPr>
          <a:xfrm>
            <a:off x="1552125" y="1200050"/>
            <a:ext cx="9560100" cy="18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d-ID" sz="60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Online vs. offline čtení</a:t>
            </a:r>
            <a:endParaRPr sz="60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3" name="Google Shape;333;p46"/>
          <p:cNvSpPr txBox="1"/>
          <p:nvPr/>
        </p:nvSpPr>
        <p:spPr>
          <a:xfrm>
            <a:off x="9040400" y="1419500"/>
            <a:ext cx="2400300" cy="18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4" name="Google Shape;33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5950" y="3014800"/>
            <a:ext cx="436245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2125" y="3010550"/>
            <a:ext cx="3035009" cy="332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612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7"/>
          <p:cNvSpPr txBox="1"/>
          <p:nvPr/>
        </p:nvSpPr>
        <p:spPr>
          <a:xfrm>
            <a:off x="9040400" y="1419500"/>
            <a:ext cx="2400300" cy="18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2" name="Google Shape;34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2900" y="491050"/>
            <a:ext cx="3303457" cy="25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4750" y="418250"/>
            <a:ext cx="2292375" cy="25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7"/>
          <p:cNvSpPr txBox="1"/>
          <p:nvPr/>
        </p:nvSpPr>
        <p:spPr>
          <a:xfrm>
            <a:off x="768100" y="3188875"/>
            <a:ext cx="4539900" cy="3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selektivní čtení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záchytné body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rychločtení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strukturovaný obsah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dekódování slov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5" name="Google Shape;345;p47"/>
          <p:cNvSpPr txBox="1"/>
          <p:nvPr/>
        </p:nvSpPr>
        <p:spPr>
          <a:xfrm>
            <a:off x="6502900" y="3188875"/>
            <a:ext cx="4539900" cy="3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zleva doprava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řádek po řádku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hluboké čtení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bohaté na emoce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Char char="-"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smyslové vjemy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745498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1300" y="152400"/>
            <a:ext cx="6098828" cy="6553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472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708" r="21709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/>
        </p:nvSpPr>
        <p:spPr>
          <a:xfrm>
            <a:off x="624628" y="6019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Uživatel sociálních sítí: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8" name="Google Shape;358;p49"/>
          <p:cNvSpPr txBox="1"/>
          <p:nvPr/>
        </p:nvSpPr>
        <p:spPr>
          <a:xfrm>
            <a:off x="981675" y="1467975"/>
            <a:ext cx="51915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nudí se,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chce se bavit,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chce se něco dozvědět,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má problém,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je líný,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nemá čas,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nevěří vám.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9" name="Google Shape;3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/>
          <p:nvPr/>
        </p:nvSpPr>
        <p:spPr>
          <a:xfrm>
            <a:off x="635724" y="16256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9"/>
          <p:cNvSpPr/>
          <p:nvPr/>
        </p:nvSpPr>
        <p:spPr>
          <a:xfrm>
            <a:off x="635724" y="23053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9"/>
          <p:cNvSpPr/>
          <p:nvPr/>
        </p:nvSpPr>
        <p:spPr>
          <a:xfrm>
            <a:off x="635724" y="29850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9"/>
          <p:cNvSpPr/>
          <p:nvPr/>
        </p:nvSpPr>
        <p:spPr>
          <a:xfrm>
            <a:off x="635724" y="37409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9"/>
          <p:cNvSpPr/>
          <p:nvPr/>
        </p:nvSpPr>
        <p:spPr>
          <a:xfrm>
            <a:off x="635724" y="4434325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9"/>
          <p:cNvSpPr/>
          <p:nvPr/>
        </p:nvSpPr>
        <p:spPr>
          <a:xfrm>
            <a:off x="635724" y="518415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9"/>
          <p:cNvSpPr/>
          <p:nvPr/>
        </p:nvSpPr>
        <p:spPr>
          <a:xfrm>
            <a:off x="635724" y="59263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58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0"/>
          <p:cNvSpPr/>
          <p:nvPr/>
        </p:nvSpPr>
        <p:spPr>
          <a:xfrm>
            <a:off x="-86700" y="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0"/>
          <p:cNvSpPr txBox="1"/>
          <p:nvPr/>
        </p:nvSpPr>
        <p:spPr>
          <a:xfrm>
            <a:off x="549272" y="1197488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“Co můj fanoušek chce, aby si o něm mysleli jeho kamarádi?”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4" name="Google Shape;374;p50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721514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169026" cy="6752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52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9530754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02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" y="0"/>
            <a:ext cx="10115043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2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latin typeface="AvenirNext LT Pro Regular" panose="020B0503020202020204" pitchFamily="34" charset="0"/>
              </a:rPr>
              <a:t>1) Odhal se, kdož e-mail posíláš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5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55"/>
          <p:cNvSpPr txBox="1"/>
          <p:nvPr/>
        </p:nvSpPr>
        <p:spPr>
          <a:xfrm>
            <a:off x="741297" y="19867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3 zásady dobrého příspěvku 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1" name="Google Shape;411;p55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725528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6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6"/>
          <p:cNvSpPr txBox="1"/>
          <p:nvPr/>
        </p:nvSpPr>
        <p:spPr>
          <a:xfrm>
            <a:off x="1187472" y="19867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venir"/>
              <a:buAutoNum type="arabicPeriod"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Jedna myšlenka, jeden příspěvek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9" name="Google Shape;419;p56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311924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725" y="810613"/>
            <a:ext cx="11178549" cy="584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6644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8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58"/>
          <p:cNvSpPr txBox="1"/>
          <p:nvPr/>
        </p:nvSpPr>
        <p:spPr>
          <a:xfrm>
            <a:off x="771422" y="19867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2. Pod 3 řádky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3" name="Google Shape;433;p58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2620575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9" descr="age34image29445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4862" y="933452"/>
            <a:ext cx="6991350" cy="499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852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0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60"/>
          <p:cNvSpPr txBox="1"/>
          <p:nvPr/>
        </p:nvSpPr>
        <p:spPr>
          <a:xfrm>
            <a:off x="771422" y="19867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3. Call to action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7" name="Google Shape;447;p60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21439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3325" y="49275"/>
            <a:ext cx="6088375" cy="6759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227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6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2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62"/>
          <p:cNvSpPr txBox="1"/>
          <p:nvPr/>
        </p:nvSpPr>
        <p:spPr>
          <a:xfrm>
            <a:off x="741297" y="19867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Jak psát na sociální sítě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1" name="Google Shape;461;p62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827688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3"/>
          <p:cNvSpPr txBox="1"/>
          <p:nvPr/>
        </p:nvSpPr>
        <p:spPr>
          <a:xfrm>
            <a:off x="2394600" y="1513150"/>
            <a:ext cx="74028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Nepoužívejte dlouhé slovo, když můžete použít krátké. </a:t>
            </a:r>
            <a:endParaRPr sz="36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67" name="Google Shape;46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848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4"/>
          <p:cNvSpPr txBox="1"/>
          <p:nvPr/>
        </p:nvSpPr>
        <p:spPr>
          <a:xfrm>
            <a:off x="2394600" y="1513150"/>
            <a:ext cx="74028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Můžete-li některé slovo vynechat, vynechte ho. </a:t>
            </a:r>
            <a:endParaRPr sz="36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73" name="Google Shape;47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59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8394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54085" y="291050"/>
            <a:ext cx="2062843" cy="1121371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816077" y="372509"/>
            <a:ext cx="200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25 znaků</a:t>
            </a:r>
          </a:p>
        </p:txBody>
      </p:sp>
    </p:spTree>
    <p:extLst>
      <p:ext uri="{BB962C8B-B14F-4D97-AF65-F5344CB8AC3E}">
        <p14:creationId xmlns:p14="http://schemas.microsoft.com/office/powerpoint/2010/main" val="6143329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5"/>
          <p:cNvSpPr txBox="1"/>
          <p:nvPr/>
        </p:nvSpPr>
        <p:spPr>
          <a:xfrm>
            <a:off x="2394600" y="1513150"/>
            <a:ext cx="74028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Zapomeňte na to, jak píší noviny. Metafory, přirovnání a obraty z tisku na sociální sítě nepatří. </a:t>
            </a:r>
            <a:endParaRPr sz="36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79" name="Google Shape;47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1849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6"/>
          <p:cNvSpPr txBox="1"/>
          <p:nvPr/>
        </p:nvSpPr>
        <p:spPr>
          <a:xfrm>
            <a:off x="2394600" y="1513150"/>
            <a:ext cx="74028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Používejte činný rod.   </a:t>
            </a:r>
            <a:endParaRPr sz="36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85" name="Google Shape;48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006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7"/>
          <p:cNvSpPr txBox="1"/>
          <p:nvPr/>
        </p:nvSpPr>
        <p:spPr>
          <a:xfrm>
            <a:off x="2394600" y="1513150"/>
            <a:ext cx="74028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Nepoužívejte cizí slova, žargon nebo odborné výrazy, když pro ně existuje ekvivalent v běžném jazyce. </a:t>
            </a:r>
            <a:endParaRPr sz="36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91" name="Google Shape;49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1411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8"/>
          <p:cNvSpPr txBox="1"/>
          <p:nvPr/>
        </p:nvSpPr>
        <p:spPr>
          <a:xfrm>
            <a:off x="2394600" y="894200"/>
            <a:ext cx="74028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Dejte si pozor na klišé.</a:t>
            </a:r>
            <a:endParaRPr sz="4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mladý, dynamický kolektiv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jsme tu pro vás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lidský přístup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nadstandardní služby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můžete se na nás spolehnout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nejste s námi nikdy sami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dlouholetá historie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je tím nejlepším pro vás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další krok vpřed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nesmírně pozitivní účinky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komplexní návrh řešení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služby, ze kterých si určitě vyberete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řešení na míru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lang="id-ID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...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97" name="Google Shape;49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855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9"/>
          <p:cNvSpPr txBox="1"/>
          <p:nvPr/>
        </p:nvSpPr>
        <p:spPr>
          <a:xfrm>
            <a:off x="2394600" y="1253200"/>
            <a:ext cx="74028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Buďte konkrétní.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03" name="Google Shape;50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9"/>
          <p:cNvSpPr txBox="1"/>
          <p:nvPr/>
        </p:nvSpPr>
        <p:spPr>
          <a:xfrm>
            <a:off x="964950" y="2915200"/>
            <a:ext cx="10262100" cy="3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VLASTNOST vs. BENEFIT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popisuje vs. prodává</a:t>
            </a: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z čeho máte radost vy vs. z čeho má radost zákazník</a:t>
            </a: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1431311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0"/>
          <p:cNvSpPr txBox="1"/>
          <p:nvPr/>
        </p:nvSpPr>
        <p:spPr>
          <a:xfrm>
            <a:off x="2394600" y="1782450"/>
            <a:ext cx="74028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Mluvte jako cílovka.</a:t>
            </a:r>
            <a:endParaRPr sz="4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Řekněte to známému. </a:t>
            </a:r>
            <a:endParaRPr sz="4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10" name="Google Shape;51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7318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7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3615" r="9954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74"/>
          <p:cNvSpPr txBox="1"/>
          <p:nvPr/>
        </p:nvSpPr>
        <p:spPr>
          <a:xfrm>
            <a:off x="624628" y="6019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Výhody emotikon: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0" name="Google Shape;540;p74"/>
          <p:cNvSpPr txBox="1"/>
          <p:nvPr/>
        </p:nvSpPr>
        <p:spPr>
          <a:xfrm>
            <a:off x="998425" y="1275950"/>
            <a:ext cx="51915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oživí delší text,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strukturování,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zaujímají pozornost,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červená barva vzbuzuje zvědavost,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zdůrazní osobnost značky.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41" name="Google Shape;54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74"/>
          <p:cNvSpPr/>
          <p:nvPr/>
        </p:nvSpPr>
        <p:spPr>
          <a:xfrm>
            <a:off x="635724" y="17780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74"/>
          <p:cNvSpPr/>
          <p:nvPr/>
        </p:nvSpPr>
        <p:spPr>
          <a:xfrm>
            <a:off x="635724" y="253085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74"/>
          <p:cNvSpPr/>
          <p:nvPr/>
        </p:nvSpPr>
        <p:spPr>
          <a:xfrm>
            <a:off x="635724" y="33057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74"/>
          <p:cNvSpPr/>
          <p:nvPr/>
        </p:nvSpPr>
        <p:spPr>
          <a:xfrm>
            <a:off x="635724" y="41439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74"/>
          <p:cNvSpPr/>
          <p:nvPr/>
        </p:nvSpPr>
        <p:spPr>
          <a:xfrm>
            <a:off x="635724" y="53631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9753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7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6"/>
          <p:cNvSpPr/>
          <p:nvPr/>
        </p:nvSpPr>
        <p:spPr>
          <a:xfrm>
            <a:off x="-86700" y="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76"/>
          <p:cNvSpPr txBox="1"/>
          <p:nvPr/>
        </p:nvSpPr>
        <p:spPr>
          <a:xfrm>
            <a:off x="741297" y="19867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Tvorba vizuálního obsahu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1" name="Google Shape;561;p76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5561526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7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708" r="21709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9"/>
          <p:cNvSpPr txBox="1"/>
          <p:nvPr/>
        </p:nvSpPr>
        <p:spPr>
          <a:xfrm>
            <a:off x="624628" y="6019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Dobrý vizuální obsah: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0" name="Google Shape;580;p79"/>
          <p:cNvSpPr txBox="1"/>
          <p:nvPr/>
        </p:nvSpPr>
        <p:spPr>
          <a:xfrm>
            <a:off x="998425" y="1275950"/>
            <a:ext cx="51915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má jednotný vizuální styl,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je kvalitní a přínosný,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má logo,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neduplikuje obsah textového sdělení,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řídí se heslem “méně je více.”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81" name="Google Shape;581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79"/>
          <p:cNvSpPr/>
          <p:nvPr/>
        </p:nvSpPr>
        <p:spPr>
          <a:xfrm>
            <a:off x="635724" y="17780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79"/>
          <p:cNvSpPr/>
          <p:nvPr/>
        </p:nvSpPr>
        <p:spPr>
          <a:xfrm>
            <a:off x="635724" y="253085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79"/>
          <p:cNvSpPr/>
          <p:nvPr/>
        </p:nvSpPr>
        <p:spPr>
          <a:xfrm>
            <a:off x="635724" y="33057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79"/>
          <p:cNvSpPr/>
          <p:nvPr/>
        </p:nvSpPr>
        <p:spPr>
          <a:xfrm>
            <a:off x="635724" y="41439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79"/>
          <p:cNvSpPr/>
          <p:nvPr/>
        </p:nvSpPr>
        <p:spPr>
          <a:xfrm>
            <a:off x="635724" y="5363100"/>
            <a:ext cx="293100" cy="293100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3473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80"/>
          <p:cNvSpPr txBox="1"/>
          <p:nvPr/>
        </p:nvSpPr>
        <p:spPr>
          <a:xfrm>
            <a:off x="1283800" y="4998475"/>
            <a:ext cx="9901800" cy="1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Nástroj pro kontrolu překrytí textem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3" name="Google Shape;593;p80"/>
          <p:cNvSpPr txBox="1"/>
          <p:nvPr/>
        </p:nvSpPr>
        <p:spPr>
          <a:xfrm>
            <a:off x="1283800" y="2174600"/>
            <a:ext cx="9058500" cy="29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5B3B"/>
                </a:solidFill>
                <a:latin typeface="Avenir"/>
                <a:ea typeface="Avenir"/>
                <a:cs typeface="Avenir"/>
                <a:sym typeface="Avenir"/>
              </a:rPr>
              <a:t>Pravidlo 20 %</a:t>
            </a:r>
            <a:endParaRPr sz="7200" b="1" i="0" u="none" strike="noStrike" cap="none">
              <a:solidFill>
                <a:srgbClr val="FF5B3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11448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3417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61999" y="2103522"/>
            <a:ext cx="4430486" cy="1121371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/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823991" y="2184981"/>
            <a:ext cx="476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Člověk, nebo značka?</a:t>
            </a:r>
          </a:p>
        </p:txBody>
      </p:sp>
    </p:spTree>
    <p:extLst>
      <p:ext uri="{BB962C8B-B14F-4D97-AF65-F5344CB8AC3E}">
        <p14:creationId xmlns:p14="http://schemas.microsoft.com/office/powerpoint/2010/main" val="18513346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8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81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CF3F">
              <a:alpha val="55686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81"/>
          <p:cNvSpPr txBox="1"/>
          <p:nvPr/>
        </p:nvSpPr>
        <p:spPr>
          <a:xfrm>
            <a:off x="741297" y="302271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UGC - user generated content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1" name="Google Shape;601;p81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4174439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2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Obsah uživatelů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7" name="Google Shape;607;p82"/>
          <p:cNvSpPr txBox="1"/>
          <p:nvPr/>
        </p:nvSpPr>
        <p:spPr>
          <a:xfrm>
            <a:off x="981674" y="1772775"/>
            <a:ext cx="10157400" cy="3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zákazník na prvním místě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větší důvěra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autenticita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budování komunity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nízké náklady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8" name="Google Shape;608;p82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82"/>
          <p:cNvSpPr/>
          <p:nvPr/>
        </p:nvSpPr>
        <p:spPr>
          <a:xfrm>
            <a:off x="624624" y="2562736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82"/>
          <p:cNvSpPr/>
          <p:nvPr/>
        </p:nvSpPr>
        <p:spPr>
          <a:xfrm>
            <a:off x="624624" y="328245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82"/>
          <p:cNvSpPr/>
          <p:nvPr/>
        </p:nvSpPr>
        <p:spPr>
          <a:xfrm>
            <a:off x="624624" y="407836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2" name="Google Shape;612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2"/>
          <p:cNvSpPr/>
          <p:nvPr/>
        </p:nvSpPr>
        <p:spPr>
          <a:xfrm>
            <a:off x="624624" y="478869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8271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850" y="432791"/>
            <a:ext cx="9414533" cy="5992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2292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4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Etický aspekt práce s UGC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5" name="Google Shape;625;p84"/>
          <p:cNvSpPr txBox="1"/>
          <p:nvPr/>
        </p:nvSpPr>
        <p:spPr>
          <a:xfrm>
            <a:off x="981674" y="1772775"/>
            <a:ext cx="10157400" cy="3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vždy uvést a označit autora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sdílení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souhlas autora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6" name="Google Shape;626;p84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84"/>
          <p:cNvSpPr/>
          <p:nvPr/>
        </p:nvSpPr>
        <p:spPr>
          <a:xfrm>
            <a:off x="624624" y="2562736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84"/>
          <p:cNvSpPr/>
          <p:nvPr/>
        </p:nvSpPr>
        <p:spPr>
          <a:xfrm>
            <a:off x="624624" y="328245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9" name="Google Shape;629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0762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8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934" b="993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85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85"/>
          <p:cNvSpPr txBox="1"/>
          <p:nvPr/>
        </p:nvSpPr>
        <p:spPr>
          <a:xfrm>
            <a:off x="741297" y="19867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Plánování a dlouhodobá tvorba obsahu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7" name="Google Shape;637;p85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2813663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8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934" b="993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86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86"/>
          <p:cNvSpPr txBox="1"/>
          <p:nvPr/>
        </p:nvSpPr>
        <p:spPr>
          <a:xfrm>
            <a:off x="11874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venir"/>
              <a:buAutoNum type="arabicPeriod"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Určete, které sítě používat a za jakým účelem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5" name="Google Shape;645;p86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6171568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8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934" b="993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7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87"/>
          <p:cNvSpPr txBox="1"/>
          <p:nvPr/>
        </p:nvSpPr>
        <p:spPr>
          <a:xfrm>
            <a:off x="10012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2. Najděte témata, kterým se věnovat a problémy, které řešit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3" name="Google Shape;653;p87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3646085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8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934" b="993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88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88"/>
          <p:cNvSpPr txBox="1"/>
          <p:nvPr/>
        </p:nvSpPr>
        <p:spPr>
          <a:xfrm>
            <a:off x="10012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3. Nastavte design manuál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1" name="Google Shape;661;p88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5936512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8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934" b="993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89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89"/>
          <p:cNvSpPr txBox="1"/>
          <p:nvPr/>
        </p:nvSpPr>
        <p:spPr>
          <a:xfrm>
            <a:off x="10012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4. Nastavte tone-of-voice a komunikační manuál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9" name="Google Shape;669;p89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2437287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9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934" b="993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90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90"/>
          <p:cNvSpPr txBox="1"/>
          <p:nvPr/>
        </p:nvSpPr>
        <p:spPr>
          <a:xfrm>
            <a:off x="10012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5. Pracujte s KPI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7" name="Google Shape;677;p90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73224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575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Je odesílatel dostatečně krátký?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Nehraju si v očividně hromadném e-mailu na osobní komunikaci?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Je jméno spojeno se značkou?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953" y="725353"/>
            <a:ext cx="92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1) Odhal se, kdož e-mail posíláš: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checklist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26965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9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934" b="993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91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5B3A">
              <a:alpha val="7333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91"/>
          <p:cNvSpPr txBox="1"/>
          <p:nvPr/>
        </p:nvSpPr>
        <p:spPr>
          <a:xfrm>
            <a:off x="10012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Nebojte se plánování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5" name="Google Shape;685;p91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273664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9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92"/>
          <p:cNvSpPr/>
          <p:nvPr/>
        </p:nvSpPr>
        <p:spPr>
          <a:xfrm>
            <a:off x="-86700" y="0"/>
            <a:ext cx="12365400" cy="6985200"/>
          </a:xfrm>
          <a:prstGeom prst="rect">
            <a:avLst/>
          </a:prstGeom>
          <a:solidFill>
            <a:srgbClr val="00E9A5">
              <a:alpha val="6980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92"/>
          <p:cNvSpPr txBox="1"/>
          <p:nvPr/>
        </p:nvSpPr>
        <p:spPr>
          <a:xfrm>
            <a:off x="6964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Community management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3" name="Google Shape;693;p92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9095616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9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07859" y="0"/>
            <a:ext cx="112368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0140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9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561" r="7569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94"/>
          <p:cNvSpPr txBox="1"/>
          <p:nvPr/>
        </p:nvSpPr>
        <p:spPr>
          <a:xfrm>
            <a:off x="624628" y="6019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Community management: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7" name="Google Shape;707;p94"/>
          <p:cNvSpPr txBox="1"/>
          <p:nvPr/>
        </p:nvSpPr>
        <p:spPr>
          <a:xfrm>
            <a:off x="998425" y="1275950"/>
            <a:ext cx="51915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nabízí pomoc,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řeší problémy,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vzdělává,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sbírá zpětnou vazbu.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8" name="Google Shape;708;p94"/>
          <p:cNvSpPr/>
          <p:nvPr/>
        </p:nvSpPr>
        <p:spPr>
          <a:xfrm>
            <a:off x="635724" y="1778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94"/>
          <p:cNvSpPr/>
          <p:nvPr/>
        </p:nvSpPr>
        <p:spPr>
          <a:xfrm>
            <a:off x="635724" y="2540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94"/>
          <p:cNvSpPr/>
          <p:nvPr/>
        </p:nvSpPr>
        <p:spPr>
          <a:xfrm>
            <a:off x="635724" y="3302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94"/>
          <p:cNvSpPr/>
          <p:nvPr/>
        </p:nvSpPr>
        <p:spPr>
          <a:xfrm>
            <a:off x="635724" y="4186475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038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9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95"/>
          <p:cNvSpPr/>
          <p:nvPr/>
        </p:nvSpPr>
        <p:spPr>
          <a:xfrm>
            <a:off x="-86700" y="0"/>
            <a:ext cx="12365400" cy="6985200"/>
          </a:xfrm>
          <a:prstGeom prst="rect">
            <a:avLst/>
          </a:prstGeom>
          <a:solidFill>
            <a:srgbClr val="00E9A5">
              <a:alpha val="69803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95"/>
          <p:cNvSpPr txBox="1"/>
          <p:nvPr/>
        </p:nvSpPr>
        <p:spPr>
          <a:xfrm>
            <a:off x="6964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Pravidla komunikace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9" name="Google Shape;719;p95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851977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9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561" r="7569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96"/>
          <p:cNvSpPr txBox="1"/>
          <p:nvPr/>
        </p:nvSpPr>
        <p:spPr>
          <a:xfrm>
            <a:off x="624628" y="6019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Ujasněte si: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7" name="Google Shape;727;p96"/>
          <p:cNvSpPr txBox="1"/>
          <p:nvPr/>
        </p:nvSpPr>
        <p:spPr>
          <a:xfrm>
            <a:off x="998425" y="1275950"/>
            <a:ext cx="51915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kdo odpovídá a jak často,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vykáme nebo tykáme,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jak oslovujeme a jak se podepisujeme,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jaké možnosti pomoci máme. </a:t>
            </a:r>
            <a:endParaRPr sz="3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8" name="Google Shape;728;p96"/>
          <p:cNvSpPr/>
          <p:nvPr/>
        </p:nvSpPr>
        <p:spPr>
          <a:xfrm>
            <a:off x="635724" y="1778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96"/>
          <p:cNvSpPr/>
          <p:nvPr/>
        </p:nvSpPr>
        <p:spPr>
          <a:xfrm>
            <a:off x="635724" y="25400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96"/>
          <p:cNvSpPr/>
          <p:nvPr/>
        </p:nvSpPr>
        <p:spPr>
          <a:xfrm>
            <a:off x="635724" y="3378200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96"/>
          <p:cNvSpPr/>
          <p:nvPr/>
        </p:nvSpPr>
        <p:spPr>
          <a:xfrm>
            <a:off x="635724" y="4567475"/>
            <a:ext cx="293100" cy="2931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1216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1475" y="76200"/>
            <a:ext cx="5185967" cy="6705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639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9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561" r="7569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98"/>
          <p:cNvSpPr txBox="1"/>
          <p:nvPr/>
        </p:nvSpPr>
        <p:spPr>
          <a:xfrm>
            <a:off x="1272826" y="1102749"/>
            <a:ext cx="4638900" cy="3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Neptejte se na otázky, na které nechcete znát odpověď.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Pamatujte si svoje fanoušky.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d-ID" sz="3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Problémy řešte tam, kde vznikly. </a:t>
            </a:r>
            <a:endParaRPr sz="30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5" name="Google Shape;745;p98"/>
          <p:cNvSpPr/>
          <p:nvPr/>
        </p:nvSpPr>
        <p:spPr>
          <a:xfrm>
            <a:off x="718034" y="1141557"/>
            <a:ext cx="533400" cy="5334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d-ID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1.</a:t>
            </a:r>
            <a:endParaRPr sz="2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6" name="Google Shape;746;p98"/>
          <p:cNvSpPr/>
          <p:nvPr/>
        </p:nvSpPr>
        <p:spPr>
          <a:xfrm>
            <a:off x="718034" y="2852988"/>
            <a:ext cx="533400" cy="5334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d-ID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2.</a:t>
            </a:r>
            <a:endParaRPr sz="2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7" name="Google Shape;747;p98"/>
          <p:cNvSpPr/>
          <p:nvPr/>
        </p:nvSpPr>
        <p:spPr>
          <a:xfrm>
            <a:off x="718034" y="4073262"/>
            <a:ext cx="533400" cy="533400"/>
          </a:xfrm>
          <a:prstGeom prst="ellipse">
            <a:avLst/>
          </a:prstGeom>
          <a:solidFill>
            <a:srgbClr val="00E9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d-ID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3.</a:t>
            </a:r>
            <a:endParaRPr sz="2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6703153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9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654" b="7655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99"/>
          <p:cNvSpPr/>
          <p:nvPr/>
        </p:nvSpPr>
        <p:spPr>
          <a:xfrm>
            <a:off x="-131525" y="-63600"/>
            <a:ext cx="12365400" cy="6985200"/>
          </a:xfrm>
          <a:prstGeom prst="rect">
            <a:avLst/>
          </a:prstGeom>
          <a:solidFill>
            <a:srgbClr val="9200E8">
              <a:alpha val="49411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99"/>
          <p:cNvSpPr txBox="1"/>
          <p:nvPr/>
        </p:nvSpPr>
        <p:spPr>
          <a:xfrm>
            <a:off x="696472" y="133066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Nástroje, které pomůžou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5" name="Google Shape;755;p99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6119833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0"/>
          <p:cNvSpPr txBox="1"/>
          <p:nvPr/>
        </p:nvSpPr>
        <p:spPr>
          <a:xfrm>
            <a:off x="668500" y="799825"/>
            <a:ext cx="5118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Plánování</a:t>
            </a:r>
            <a:endParaRPr sz="4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61" name="Google Shape;761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0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1948825"/>
            <a:ext cx="5352897" cy="247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0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65925" y="2652798"/>
            <a:ext cx="3887752" cy="13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0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45922" y="3903623"/>
            <a:ext cx="4591160" cy="258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79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latin typeface="AvenirNext LT Pro Regular" panose="020B0503020202020204" pitchFamily="34" charset="0"/>
              </a:rPr>
              <a:t>2) Uveď, čeho si žádáš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315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01"/>
          <p:cNvSpPr txBox="1"/>
          <p:nvPr/>
        </p:nvSpPr>
        <p:spPr>
          <a:xfrm>
            <a:off x="668500" y="799825"/>
            <a:ext cx="5118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Grafika</a:t>
            </a:r>
            <a:endParaRPr sz="4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70" name="Google Shape;770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0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6500" y="1551050"/>
            <a:ext cx="4044225" cy="9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0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01150" y="3799325"/>
            <a:ext cx="2823975" cy="28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01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58680" y="2324750"/>
            <a:ext cx="3132675" cy="313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01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00850" y="3281481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0637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02"/>
          <p:cNvSpPr txBox="1"/>
          <p:nvPr/>
        </p:nvSpPr>
        <p:spPr>
          <a:xfrm>
            <a:off x="668500" y="799825"/>
            <a:ext cx="5118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d-ID"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Foto a video</a:t>
            </a:r>
            <a:endParaRPr sz="4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67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30333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80" name="Google Shape;780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0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7100" y="2025025"/>
            <a:ext cx="285750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0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9525" y="2220288"/>
            <a:ext cx="27813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0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4163" y="3916675"/>
            <a:ext cx="2563375" cy="25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02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03275" y="3812148"/>
            <a:ext cx="4573526" cy="266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4101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10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CF3F">
              <a:alpha val="55686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110"/>
          <p:cNvSpPr txBox="1"/>
          <p:nvPr/>
        </p:nvSpPr>
        <p:spPr>
          <a:xfrm>
            <a:off x="741297" y="302271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Formáty příspěvků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43" name="Google Shape;843;p110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9951593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675" y="1278459"/>
            <a:ext cx="10948650" cy="396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7815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6900" y="76201"/>
            <a:ext cx="7645625" cy="66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12"/>
          <p:cNvSpPr txBox="1"/>
          <p:nvPr/>
        </p:nvSpPr>
        <p:spPr>
          <a:xfrm>
            <a:off x="795025" y="583975"/>
            <a:ext cx="10353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d-ID" sz="1400" b="0" i="0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např.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d-ID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nebo </a:t>
            </a:r>
            <a:r>
              <a:rPr lang="id-ID" sz="1400" b="0" i="0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např.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9" name="Google Shape;859;p112"/>
          <p:cNvSpPr txBox="1"/>
          <p:nvPr/>
        </p:nvSpPr>
        <p:spPr>
          <a:xfrm>
            <a:off x="873475" y="1623675"/>
            <a:ext cx="10353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d-ID" sz="1400" b="0" i="0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8"/>
              </a:rPr>
              <a:t>např.</a:t>
            </a:r>
            <a:r>
              <a:rPr lang="id-ID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nebo </a:t>
            </a:r>
            <a:r>
              <a:rPr lang="id-ID" sz="1400" b="0" i="0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9"/>
              </a:rPr>
              <a:t>např.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0" name="Google Shape;860;p112"/>
          <p:cNvSpPr txBox="1"/>
          <p:nvPr/>
        </p:nvSpPr>
        <p:spPr>
          <a:xfrm>
            <a:off x="873475" y="2858250"/>
            <a:ext cx="10353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d-ID" sz="1400" b="0" i="0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10"/>
              </a:rPr>
              <a:t>např.</a:t>
            </a:r>
            <a:r>
              <a:rPr lang="id-ID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1" name="Google Shape;861;p112"/>
          <p:cNvSpPr txBox="1"/>
          <p:nvPr/>
        </p:nvSpPr>
        <p:spPr>
          <a:xfrm>
            <a:off x="873475" y="4092825"/>
            <a:ext cx="10353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d-ID" sz="1400" b="0" i="0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8"/>
              </a:rPr>
              <a:t>např.</a:t>
            </a:r>
            <a:r>
              <a:rPr lang="id-ID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2" name="Google Shape;862;p112"/>
          <p:cNvSpPr txBox="1"/>
          <p:nvPr/>
        </p:nvSpPr>
        <p:spPr>
          <a:xfrm>
            <a:off x="873475" y="5327400"/>
            <a:ext cx="10353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d-ID" sz="1400" b="0" i="0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11"/>
              </a:rPr>
              <a:t>např.</a:t>
            </a:r>
            <a:r>
              <a:rPr lang="id-ID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5039295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5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600" y="458908"/>
            <a:ext cx="9663375" cy="56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0697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Google Shape;883;p1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115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CF3F">
              <a:alpha val="55686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115"/>
          <p:cNvSpPr txBox="1"/>
          <p:nvPr/>
        </p:nvSpPr>
        <p:spPr>
          <a:xfrm>
            <a:off x="741297" y="302271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Skupiny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86" name="Google Shape;886;p115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3572096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1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007" r="26006"/>
          <a:stretch/>
        </p:blipFill>
        <p:spPr>
          <a:xfrm>
            <a:off x="6371771" y="0"/>
            <a:ext cx="582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16"/>
          <p:cNvSpPr txBox="1"/>
          <p:nvPr/>
        </p:nvSpPr>
        <p:spPr>
          <a:xfrm>
            <a:off x="624628" y="906714"/>
            <a:ext cx="593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d-ID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Facebook Groups</a:t>
            </a:r>
            <a:endParaRPr sz="32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3" name="Google Shape;893;p116"/>
          <p:cNvSpPr txBox="1"/>
          <p:nvPr/>
        </p:nvSpPr>
        <p:spPr>
          <a:xfrm>
            <a:off x="981674" y="1772775"/>
            <a:ext cx="10157400" cy="3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změna algoritmu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zvýšení angažovanosti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skupina jménem stránky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značka vs. přínosný obsah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pravidla skupin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statistiky</a:t>
            </a: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4" name="Google Shape;894;p116"/>
          <p:cNvSpPr/>
          <p:nvPr/>
        </p:nvSpPr>
        <p:spPr>
          <a:xfrm>
            <a:off x="624624" y="1880525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116"/>
          <p:cNvSpPr/>
          <p:nvPr/>
        </p:nvSpPr>
        <p:spPr>
          <a:xfrm>
            <a:off x="624624" y="2577211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116"/>
          <p:cNvSpPr/>
          <p:nvPr/>
        </p:nvSpPr>
        <p:spPr>
          <a:xfrm>
            <a:off x="624624" y="3259382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116"/>
          <p:cNvSpPr/>
          <p:nvPr/>
        </p:nvSpPr>
        <p:spPr>
          <a:xfrm>
            <a:off x="624624" y="403226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116"/>
          <p:cNvSpPr/>
          <p:nvPr/>
        </p:nvSpPr>
        <p:spPr>
          <a:xfrm>
            <a:off x="624624" y="545497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9" name="Google Shape;899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6"/>
          <p:cNvSpPr/>
          <p:nvPr/>
        </p:nvSpPr>
        <p:spPr>
          <a:xfrm>
            <a:off x="624624" y="4705527"/>
            <a:ext cx="293100" cy="29310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0416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74" y="291050"/>
            <a:ext cx="1541696" cy="4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15612"/>
            <a:ext cx="10043126" cy="662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893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1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128"/>
          <p:cNvSpPr/>
          <p:nvPr/>
        </p:nvSpPr>
        <p:spPr>
          <a:xfrm>
            <a:off x="-86700" y="-63600"/>
            <a:ext cx="12365400" cy="6985200"/>
          </a:xfrm>
          <a:prstGeom prst="rect">
            <a:avLst/>
          </a:prstGeom>
          <a:solidFill>
            <a:srgbClr val="FFCF3F">
              <a:alpha val="55686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128"/>
          <p:cNvSpPr txBox="1"/>
          <p:nvPr/>
        </p:nvSpPr>
        <p:spPr>
          <a:xfrm>
            <a:off x="741297" y="3022713"/>
            <a:ext cx="107094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7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Placený obsah</a:t>
            </a:r>
            <a:endParaRPr sz="72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endParaRPr sz="51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01" name="Google Shape;1001;p128"/>
          <p:cNvSpPr/>
          <p:nvPr/>
        </p:nvSpPr>
        <p:spPr>
          <a:xfrm>
            <a:off x="10353675" y="292838"/>
            <a:ext cx="1543200" cy="41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74" y="45735"/>
                </a:moveTo>
                <a:lnTo>
                  <a:pt x="111794" y="45735"/>
                </a:lnTo>
                <a:lnTo>
                  <a:pt x="111794" y="46486"/>
                </a:lnTo>
                <a:cubicBezTo>
                  <a:pt x="111792" y="48183"/>
                  <a:pt x="111665" y="49509"/>
                  <a:pt x="111412" y="50465"/>
                </a:cubicBezTo>
                <a:cubicBezTo>
                  <a:pt x="111158" y="51422"/>
                  <a:pt x="110787" y="51908"/>
                  <a:pt x="110300" y="51924"/>
                </a:cubicBezTo>
                <a:cubicBezTo>
                  <a:pt x="110046" y="51941"/>
                  <a:pt x="109819" y="51753"/>
                  <a:pt x="109620" y="51361"/>
                </a:cubicBezTo>
                <a:cubicBezTo>
                  <a:pt x="109420" y="50968"/>
                  <a:pt x="109315" y="50272"/>
                  <a:pt x="109304" y="49272"/>
                </a:cubicBezTo>
                <a:cubicBezTo>
                  <a:pt x="109314" y="48240"/>
                  <a:pt x="109435" y="47469"/>
                  <a:pt x="109666" y="46960"/>
                </a:cubicBezTo>
                <a:cubicBezTo>
                  <a:pt x="109898" y="46450"/>
                  <a:pt x="110179" y="46115"/>
                  <a:pt x="110511" y="45954"/>
                </a:cubicBezTo>
                <a:cubicBezTo>
                  <a:pt x="110842" y="45793"/>
                  <a:pt x="111163" y="45720"/>
                  <a:pt x="111474" y="45735"/>
                </a:cubicBezTo>
                <a:close/>
                <a:moveTo>
                  <a:pt x="69255" y="45735"/>
                </a:moveTo>
                <a:lnTo>
                  <a:pt x="69575" y="45735"/>
                </a:lnTo>
                <a:lnTo>
                  <a:pt x="69575" y="46486"/>
                </a:lnTo>
                <a:cubicBezTo>
                  <a:pt x="69573" y="48183"/>
                  <a:pt x="69446" y="49509"/>
                  <a:pt x="69193" y="50465"/>
                </a:cubicBezTo>
                <a:cubicBezTo>
                  <a:pt x="68939" y="51422"/>
                  <a:pt x="68568" y="51908"/>
                  <a:pt x="68081" y="51924"/>
                </a:cubicBezTo>
                <a:cubicBezTo>
                  <a:pt x="67827" y="51941"/>
                  <a:pt x="67600" y="51753"/>
                  <a:pt x="67401" y="51361"/>
                </a:cubicBezTo>
                <a:cubicBezTo>
                  <a:pt x="67201" y="50968"/>
                  <a:pt x="67096" y="50272"/>
                  <a:pt x="67085" y="49272"/>
                </a:cubicBezTo>
                <a:cubicBezTo>
                  <a:pt x="67095" y="48240"/>
                  <a:pt x="67216" y="47469"/>
                  <a:pt x="67447" y="46960"/>
                </a:cubicBezTo>
                <a:cubicBezTo>
                  <a:pt x="67679" y="46450"/>
                  <a:pt x="67960" y="46115"/>
                  <a:pt x="68292" y="45954"/>
                </a:cubicBezTo>
                <a:cubicBezTo>
                  <a:pt x="68623" y="45793"/>
                  <a:pt x="68944" y="45720"/>
                  <a:pt x="69255" y="45735"/>
                </a:cubicBezTo>
                <a:close/>
                <a:moveTo>
                  <a:pt x="59626" y="45735"/>
                </a:moveTo>
                <a:lnTo>
                  <a:pt x="59946" y="45735"/>
                </a:lnTo>
                <a:lnTo>
                  <a:pt x="59946" y="46486"/>
                </a:lnTo>
                <a:cubicBezTo>
                  <a:pt x="59945" y="48183"/>
                  <a:pt x="59817" y="49509"/>
                  <a:pt x="59564" y="50465"/>
                </a:cubicBezTo>
                <a:cubicBezTo>
                  <a:pt x="59310" y="51422"/>
                  <a:pt x="58940" y="51908"/>
                  <a:pt x="58452" y="51924"/>
                </a:cubicBezTo>
                <a:cubicBezTo>
                  <a:pt x="58198" y="51941"/>
                  <a:pt x="57971" y="51753"/>
                  <a:pt x="57772" y="51361"/>
                </a:cubicBezTo>
                <a:cubicBezTo>
                  <a:pt x="57572" y="50968"/>
                  <a:pt x="57467" y="50272"/>
                  <a:pt x="57456" y="49272"/>
                </a:cubicBezTo>
                <a:cubicBezTo>
                  <a:pt x="57466" y="48240"/>
                  <a:pt x="57587" y="47469"/>
                  <a:pt x="57818" y="46960"/>
                </a:cubicBezTo>
                <a:cubicBezTo>
                  <a:pt x="58050" y="46450"/>
                  <a:pt x="58331" y="46115"/>
                  <a:pt x="58663" y="45954"/>
                </a:cubicBezTo>
                <a:cubicBezTo>
                  <a:pt x="58994" y="45793"/>
                  <a:pt x="59315" y="45720"/>
                  <a:pt x="59626" y="45735"/>
                </a:cubicBezTo>
                <a:close/>
                <a:moveTo>
                  <a:pt x="32961" y="45735"/>
                </a:moveTo>
                <a:lnTo>
                  <a:pt x="33281" y="45735"/>
                </a:lnTo>
                <a:lnTo>
                  <a:pt x="33281" y="46486"/>
                </a:lnTo>
                <a:cubicBezTo>
                  <a:pt x="33280" y="48183"/>
                  <a:pt x="33152" y="49509"/>
                  <a:pt x="32899" y="50465"/>
                </a:cubicBezTo>
                <a:cubicBezTo>
                  <a:pt x="32646" y="51422"/>
                  <a:pt x="32275" y="51908"/>
                  <a:pt x="31787" y="51924"/>
                </a:cubicBezTo>
                <a:cubicBezTo>
                  <a:pt x="31533" y="51941"/>
                  <a:pt x="31306" y="51753"/>
                  <a:pt x="31107" y="51361"/>
                </a:cubicBezTo>
                <a:cubicBezTo>
                  <a:pt x="30908" y="50968"/>
                  <a:pt x="30802" y="50272"/>
                  <a:pt x="30791" y="49272"/>
                </a:cubicBezTo>
                <a:cubicBezTo>
                  <a:pt x="30801" y="48240"/>
                  <a:pt x="30922" y="47469"/>
                  <a:pt x="31154" y="46960"/>
                </a:cubicBezTo>
                <a:cubicBezTo>
                  <a:pt x="31385" y="46450"/>
                  <a:pt x="31667" y="46115"/>
                  <a:pt x="31998" y="45954"/>
                </a:cubicBezTo>
                <a:cubicBezTo>
                  <a:pt x="32330" y="45793"/>
                  <a:pt x="32651" y="45720"/>
                  <a:pt x="32961" y="45735"/>
                </a:cubicBezTo>
                <a:close/>
                <a:moveTo>
                  <a:pt x="75482" y="37916"/>
                </a:moveTo>
                <a:cubicBezTo>
                  <a:pt x="76003" y="37968"/>
                  <a:pt x="76413" y="38637"/>
                  <a:pt x="76710" y="39921"/>
                </a:cubicBezTo>
                <a:cubicBezTo>
                  <a:pt x="77008" y="41205"/>
                  <a:pt x="77160" y="42791"/>
                  <a:pt x="77165" y="44677"/>
                </a:cubicBezTo>
                <a:cubicBezTo>
                  <a:pt x="77161" y="46504"/>
                  <a:pt x="77010" y="48065"/>
                  <a:pt x="76713" y="49362"/>
                </a:cubicBezTo>
                <a:cubicBezTo>
                  <a:pt x="76417" y="50658"/>
                  <a:pt x="76002" y="51335"/>
                  <a:pt x="75470" y="51394"/>
                </a:cubicBezTo>
                <a:cubicBezTo>
                  <a:pt x="74956" y="51324"/>
                  <a:pt x="74558" y="50625"/>
                  <a:pt x="74276" y="49295"/>
                </a:cubicBezTo>
                <a:cubicBezTo>
                  <a:pt x="73993" y="47966"/>
                  <a:pt x="73850" y="46426"/>
                  <a:pt x="73846" y="44677"/>
                </a:cubicBezTo>
                <a:cubicBezTo>
                  <a:pt x="73849" y="42752"/>
                  <a:pt x="73993" y="41155"/>
                  <a:pt x="74277" y="39888"/>
                </a:cubicBezTo>
                <a:cubicBezTo>
                  <a:pt x="74561" y="38620"/>
                  <a:pt x="74962" y="37963"/>
                  <a:pt x="75482" y="37916"/>
                </a:cubicBezTo>
                <a:close/>
                <a:moveTo>
                  <a:pt x="45866" y="37916"/>
                </a:moveTo>
                <a:cubicBezTo>
                  <a:pt x="46241" y="37938"/>
                  <a:pt x="46551" y="38281"/>
                  <a:pt x="46794" y="38944"/>
                </a:cubicBezTo>
                <a:cubicBezTo>
                  <a:pt x="47038" y="39606"/>
                  <a:pt x="47219" y="40453"/>
                  <a:pt x="47337" y="41484"/>
                </a:cubicBezTo>
                <a:cubicBezTo>
                  <a:pt x="47456" y="42515"/>
                  <a:pt x="47515" y="43594"/>
                  <a:pt x="47514" y="44721"/>
                </a:cubicBezTo>
                <a:cubicBezTo>
                  <a:pt x="47515" y="45850"/>
                  <a:pt x="47456" y="46937"/>
                  <a:pt x="47337" y="47982"/>
                </a:cubicBezTo>
                <a:cubicBezTo>
                  <a:pt x="47219" y="49027"/>
                  <a:pt x="47038" y="49888"/>
                  <a:pt x="46794" y="50564"/>
                </a:cubicBezTo>
                <a:cubicBezTo>
                  <a:pt x="46551" y="51241"/>
                  <a:pt x="46241" y="51591"/>
                  <a:pt x="45866" y="51615"/>
                </a:cubicBezTo>
                <a:cubicBezTo>
                  <a:pt x="45491" y="51591"/>
                  <a:pt x="45182" y="51241"/>
                  <a:pt x="44939" y="50564"/>
                </a:cubicBezTo>
                <a:cubicBezTo>
                  <a:pt x="44695" y="49888"/>
                  <a:pt x="44514" y="49027"/>
                  <a:pt x="44395" y="47982"/>
                </a:cubicBezTo>
                <a:cubicBezTo>
                  <a:pt x="44277" y="46937"/>
                  <a:pt x="44218" y="45850"/>
                  <a:pt x="44218" y="44721"/>
                </a:cubicBezTo>
                <a:cubicBezTo>
                  <a:pt x="44218" y="43594"/>
                  <a:pt x="44277" y="42515"/>
                  <a:pt x="44395" y="41484"/>
                </a:cubicBezTo>
                <a:cubicBezTo>
                  <a:pt x="44514" y="40453"/>
                  <a:pt x="44695" y="39606"/>
                  <a:pt x="44939" y="38944"/>
                </a:cubicBezTo>
                <a:cubicBezTo>
                  <a:pt x="45182" y="38281"/>
                  <a:pt x="45491" y="37938"/>
                  <a:pt x="45866" y="37916"/>
                </a:cubicBezTo>
                <a:close/>
                <a:moveTo>
                  <a:pt x="20251" y="37916"/>
                </a:moveTo>
                <a:cubicBezTo>
                  <a:pt x="20618" y="37938"/>
                  <a:pt x="20923" y="38281"/>
                  <a:pt x="21165" y="38944"/>
                </a:cubicBezTo>
                <a:cubicBezTo>
                  <a:pt x="21407" y="39606"/>
                  <a:pt x="21588" y="40453"/>
                  <a:pt x="21708" y="41484"/>
                </a:cubicBezTo>
                <a:cubicBezTo>
                  <a:pt x="21827" y="42515"/>
                  <a:pt x="21887" y="43594"/>
                  <a:pt x="21887" y="44721"/>
                </a:cubicBezTo>
                <a:cubicBezTo>
                  <a:pt x="21887" y="45850"/>
                  <a:pt x="21827" y="46937"/>
                  <a:pt x="21708" y="47982"/>
                </a:cubicBezTo>
                <a:cubicBezTo>
                  <a:pt x="21588" y="49027"/>
                  <a:pt x="21407" y="49888"/>
                  <a:pt x="21165" y="50564"/>
                </a:cubicBezTo>
                <a:cubicBezTo>
                  <a:pt x="20923" y="51241"/>
                  <a:pt x="20618" y="51591"/>
                  <a:pt x="20251" y="51615"/>
                </a:cubicBezTo>
                <a:cubicBezTo>
                  <a:pt x="19901" y="51593"/>
                  <a:pt x="19602" y="51250"/>
                  <a:pt x="19353" y="50587"/>
                </a:cubicBezTo>
                <a:cubicBezTo>
                  <a:pt x="19104" y="49925"/>
                  <a:pt x="18914" y="49078"/>
                  <a:pt x="18780" y="48047"/>
                </a:cubicBezTo>
                <a:cubicBezTo>
                  <a:pt x="18647" y="47016"/>
                  <a:pt x="18580" y="45937"/>
                  <a:pt x="18579" y="44810"/>
                </a:cubicBezTo>
                <a:cubicBezTo>
                  <a:pt x="18580" y="43681"/>
                  <a:pt x="18647" y="42594"/>
                  <a:pt x="18780" y="41549"/>
                </a:cubicBezTo>
                <a:cubicBezTo>
                  <a:pt x="18914" y="40504"/>
                  <a:pt x="19104" y="39643"/>
                  <a:pt x="19353" y="38966"/>
                </a:cubicBezTo>
                <a:cubicBezTo>
                  <a:pt x="19602" y="38290"/>
                  <a:pt x="19901" y="37940"/>
                  <a:pt x="20251" y="37916"/>
                </a:cubicBezTo>
                <a:close/>
                <a:moveTo>
                  <a:pt x="82806" y="37562"/>
                </a:moveTo>
                <a:cubicBezTo>
                  <a:pt x="83266" y="37605"/>
                  <a:pt x="83605" y="38117"/>
                  <a:pt x="83823" y="39099"/>
                </a:cubicBezTo>
                <a:cubicBezTo>
                  <a:pt x="84040" y="40081"/>
                  <a:pt x="84148" y="41279"/>
                  <a:pt x="84146" y="42692"/>
                </a:cubicBezTo>
                <a:lnTo>
                  <a:pt x="81229" y="42692"/>
                </a:lnTo>
                <a:cubicBezTo>
                  <a:pt x="81268" y="41182"/>
                  <a:pt x="81433" y="39957"/>
                  <a:pt x="81724" y="39016"/>
                </a:cubicBezTo>
                <a:cubicBezTo>
                  <a:pt x="82015" y="38075"/>
                  <a:pt x="82376" y="37591"/>
                  <a:pt x="82806" y="37562"/>
                </a:cubicBezTo>
                <a:close/>
                <a:moveTo>
                  <a:pt x="97128" y="34211"/>
                </a:moveTo>
                <a:lnTo>
                  <a:pt x="97128" y="47463"/>
                </a:lnTo>
                <a:cubicBezTo>
                  <a:pt x="97127" y="48931"/>
                  <a:pt x="97198" y="50313"/>
                  <a:pt x="97343" y="51607"/>
                </a:cubicBezTo>
                <a:cubicBezTo>
                  <a:pt x="97487" y="52902"/>
                  <a:pt x="97714" y="53955"/>
                  <a:pt x="98023" y="54769"/>
                </a:cubicBezTo>
                <a:cubicBezTo>
                  <a:pt x="98332" y="55582"/>
                  <a:pt x="98733" y="56002"/>
                  <a:pt x="99225" y="56027"/>
                </a:cubicBezTo>
                <a:cubicBezTo>
                  <a:pt x="99651" y="55992"/>
                  <a:pt x="100020" y="55588"/>
                  <a:pt x="100331" y="54814"/>
                </a:cubicBezTo>
                <a:cubicBezTo>
                  <a:pt x="100641" y="54040"/>
                  <a:pt x="100862" y="53106"/>
                  <a:pt x="100992" y="52012"/>
                </a:cubicBezTo>
                <a:lnTo>
                  <a:pt x="101015" y="52012"/>
                </a:lnTo>
                <a:lnTo>
                  <a:pt x="101015" y="55408"/>
                </a:lnTo>
                <a:lnTo>
                  <a:pt x="102365" y="55408"/>
                </a:lnTo>
                <a:lnTo>
                  <a:pt x="102365" y="34211"/>
                </a:lnTo>
                <a:lnTo>
                  <a:pt x="100944" y="34211"/>
                </a:lnTo>
                <a:lnTo>
                  <a:pt x="100944" y="45873"/>
                </a:lnTo>
                <a:cubicBezTo>
                  <a:pt x="100945" y="47349"/>
                  <a:pt x="100837" y="48659"/>
                  <a:pt x="100618" y="49804"/>
                </a:cubicBezTo>
                <a:cubicBezTo>
                  <a:pt x="100400" y="50949"/>
                  <a:pt x="100066" y="51553"/>
                  <a:pt x="99616" y="51615"/>
                </a:cubicBezTo>
                <a:cubicBezTo>
                  <a:pt x="99316" y="51592"/>
                  <a:pt x="99088" y="51290"/>
                  <a:pt x="98934" y="50709"/>
                </a:cubicBezTo>
                <a:cubicBezTo>
                  <a:pt x="98779" y="50128"/>
                  <a:pt x="98676" y="49407"/>
                  <a:pt x="98623" y="48546"/>
                </a:cubicBezTo>
                <a:cubicBezTo>
                  <a:pt x="98570" y="47685"/>
                  <a:pt x="98545" y="46824"/>
                  <a:pt x="98549" y="45961"/>
                </a:cubicBezTo>
                <a:lnTo>
                  <a:pt x="98549" y="34211"/>
                </a:lnTo>
                <a:close/>
                <a:moveTo>
                  <a:pt x="49659" y="34211"/>
                </a:moveTo>
                <a:lnTo>
                  <a:pt x="51958" y="55408"/>
                </a:lnTo>
                <a:lnTo>
                  <a:pt x="53474" y="55408"/>
                </a:lnTo>
                <a:lnTo>
                  <a:pt x="55738" y="34211"/>
                </a:lnTo>
                <a:lnTo>
                  <a:pt x="54233" y="34211"/>
                </a:lnTo>
                <a:lnTo>
                  <a:pt x="52728" y="49672"/>
                </a:lnTo>
                <a:lnTo>
                  <a:pt x="52704" y="49672"/>
                </a:lnTo>
                <a:lnTo>
                  <a:pt x="51212" y="34211"/>
                </a:lnTo>
                <a:close/>
                <a:moveTo>
                  <a:pt x="110608" y="33592"/>
                </a:moveTo>
                <a:cubicBezTo>
                  <a:pt x="110169" y="33594"/>
                  <a:pt x="109740" y="33877"/>
                  <a:pt x="109321" y="34442"/>
                </a:cubicBezTo>
                <a:cubicBezTo>
                  <a:pt x="108901" y="35006"/>
                  <a:pt x="108529" y="35840"/>
                  <a:pt x="108203" y="36945"/>
                </a:cubicBezTo>
                <a:lnTo>
                  <a:pt x="108937" y="40172"/>
                </a:lnTo>
                <a:cubicBezTo>
                  <a:pt x="109124" y="39471"/>
                  <a:pt x="109353" y="38894"/>
                  <a:pt x="109624" y="38441"/>
                </a:cubicBezTo>
                <a:cubicBezTo>
                  <a:pt x="109895" y="37989"/>
                  <a:pt x="110183" y="37755"/>
                  <a:pt x="110490" y="37739"/>
                </a:cubicBezTo>
                <a:cubicBezTo>
                  <a:pt x="110855" y="37738"/>
                  <a:pt x="111162" y="38061"/>
                  <a:pt x="111409" y="38706"/>
                </a:cubicBezTo>
                <a:cubicBezTo>
                  <a:pt x="111656" y="39353"/>
                  <a:pt x="111784" y="40327"/>
                  <a:pt x="111794" y="41631"/>
                </a:cubicBezTo>
                <a:lnTo>
                  <a:pt x="111794" y="42162"/>
                </a:lnTo>
                <a:cubicBezTo>
                  <a:pt x="111186" y="42134"/>
                  <a:pt x="110584" y="42288"/>
                  <a:pt x="109989" y="42625"/>
                </a:cubicBezTo>
                <a:cubicBezTo>
                  <a:pt x="109395" y="42961"/>
                  <a:pt x="108899" y="43648"/>
                  <a:pt x="108502" y="44687"/>
                </a:cubicBezTo>
                <a:cubicBezTo>
                  <a:pt x="108105" y="45725"/>
                  <a:pt x="107898" y="47283"/>
                  <a:pt x="107883" y="49360"/>
                </a:cubicBezTo>
                <a:cubicBezTo>
                  <a:pt x="107893" y="50998"/>
                  <a:pt x="108009" y="52300"/>
                  <a:pt x="108233" y="53264"/>
                </a:cubicBezTo>
                <a:cubicBezTo>
                  <a:pt x="108457" y="54228"/>
                  <a:pt x="108732" y="54918"/>
                  <a:pt x="109057" y="55332"/>
                </a:cubicBezTo>
                <a:cubicBezTo>
                  <a:pt x="109382" y="55747"/>
                  <a:pt x="109702" y="55949"/>
                  <a:pt x="110015" y="55939"/>
                </a:cubicBezTo>
                <a:cubicBezTo>
                  <a:pt x="110424" y="55920"/>
                  <a:pt x="110784" y="55615"/>
                  <a:pt x="111094" y="55023"/>
                </a:cubicBezTo>
                <a:cubicBezTo>
                  <a:pt x="111405" y="54431"/>
                  <a:pt x="111634" y="53663"/>
                  <a:pt x="111782" y="52718"/>
                </a:cubicBezTo>
                <a:lnTo>
                  <a:pt x="111818" y="52718"/>
                </a:lnTo>
                <a:lnTo>
                  <a:pt x="111818" y="55408"/>
                </a:lnTo>
                <a:lnTo>
                  <a:pt x="113143" y="55408"/>
                </a:lnTo>
                <a:lnTo>
                  <a:pt x="113143" y="42515"/>
                </a:lnTo>
                <a:cubicBezTo>
                  <a:pt x="113150" y="41068"/>
                  <a:pt x="113082" y="39668"/>
                  <a:pt x="112939" y="38315"/>
                </a:cubicBezTo>
                <a:cubicBezTo>
                  <a:pt x="112796" y="36962"/>
                  <a:pt x="112540" y="35844"/>
                  <a:pt x="112171" y="34962"/>
                </a:cubicBezTo>
                <a:cubicBezTo>
                  <a:pt x="111802" y="34080"/>
                  <a:pt x="111281" y="33624"/>
                  <a:pt x="110608" y="33592"/>
                </a:cubicBezTo>
                <a:close/>
                <a:moveTo>
                  <a:pt x="106886" y="33592"/>
                </a:moveTo>
                <a:cubicBezTo>
                  <a:pt x="106510" y="33613"/>
                  <a:pt x="106178" y="34002"/>
                  <a:pt x="105892" y="34756"/>
                </a:cubicBezTo>
                <a:cubicBezTo>
                  <a:pt x="105606" y="35511"/>
                  <a:pt x="105384" y="36506"/>
                  <a:pt x="105227" y="37740"/>
                </a:cubicBezTo>
                <a:lnTo>
                  <a:pt x="105203" y="37740"/>
                </a:lnTo>
                <a:lnTo>
                  <a:pt x="105203" y="34211"/>
                </a:lnTo>
                <a:lnTo>
                  <a:pt x="103842" y="34211"/>
                </a:lnTo>
                <a:lnTo>
                  <a:pt x="103842" y="55408"/>
                </a:lnTo>
                <a:lnTo>
                  <a:pt x="105263" y="55408"/>
                </a:lnTo>
                <a:lnTo>
                  <a:pt x="105263" y="44059"/>
                </a:lnTo>
                <a:cubicBezTo>
                  <a:pt x="105258" y="43501"/>
                  <a:pt x="105295" y="42779"/>
                  <a:pt x="105375" y="41892"/>
                </a:cubicBezTo>
                <a:cubicBezTo>
                  <a:pt x="105454" y="41006"/>
                  <a:pt x="105604" y="40206"/>
                  <a:pt x="105826" y="39491"/>
                </a:cubicBezTo>
                <a:cubicBezTo>
                  <a:pt x="106048" y="38777"/>
                  <a:pt x="106370" y="38399"/>
                  <a:pt x="106791" y="38357"/>
                </a:cubicBezTo>
                <a:cubicBezTo>
                  <a:pt x="106855" y="38356"/>
                  <a:pt x="106920" y="38371"/>
                  <a:pt x="106988" y="38402"/>
                </a:cubicBezTo>
                <a:cubicBezTo>
                  <a:pt x="107056" y="38433"/>
                  <a:pt x="107137" y="38492"/>
                  <a:pt x="107230" y="38578"/>
                </a:cubicBezTo>
                <a:lnTo>
                  <a:pt x="107230" y="33725"/>
                </a:lnTo>
                <a:cubicBezTo>
                  <a:pt x="107181" y="33681"/>
                  <a:pt x="107125" y="33647"/>
                  <a:pt x="107062" y="33625"/>
                </a:cubicBezTo>
                <a:cubicBezTo>
                  <a:pt x="107000" y="33603"/>
                  <a:pt x="106941" y="33592"/>
                  <a:pt x="106886" y="33592"/>
                </a:cubicBezTo>
                <a:close/>
                <a:moveTo>
                  <a:pt x="89946" y="33592"/>
                </a:moveTo>
                <a:cubicBezTo>
                  <a:pt x="89520" y="33627"/>
                  <a:pt x="89151" y="34032"/>
                  <a:pt x="88841" y="34806"/>
                </a:cubicBezTo>
                <a:cubicBezTo>
                  <a:pt x="88530" y="35580"/>
                  <a:pt x="88309" y="36513"/>
                  <a:pt x="88179" y="37607"/>
                </a:cubicBezTo>
                <a:lnTo>
                  <a:pt x="88156" y="37607"/>
                </a:lnTo>
                <a:lnTo>
                  <a:pt x="88156" y="34211"/>
                </a:lnTo>
                <a:lnTo>
                  <a:pt x="86806" y="34211"/>
                </a:lnTo>
                <a:lnTo>
                  <a:pt x="86806" y="55408"/>
                </a:lnTo>
                <a:lnTo>
                  <a:pt x="88227" y="55408"/>
                </a:lnTo>
                <a:lnTo>
                  <a:pt x="88227" y="43747"/>
                </a:lnTo>
                <a:cubicBezTo>
                  <a:pt x="88226" y="42271"/>
                  <a:pt x="88335" y="40960"/>
                  <a:pt x="88553" y="39815"/>
                </a:cubicBezTo>
                <a:cubicBezTo>
                  <a:pt x="88771" y="38671"/>
                  <a:pt x="89105" y="38067"/>
                  <a:pt x="89555" y="38004"/>
                </a:cubicBezTo>
                <a:cubicBezTo>
                  <a:pt x="89856" y="38027"/>
                  <a:pt x="90083" y="38329"/>
                  <a:pt x="90238" y="38911"/>
                </a:cubicBezTo>
                <a:cubicBezTo>
                  <a:pt x="90392" y="39492"/>
                  <a:pt x="90496" y="40213"/>
                  <a:pt x="90548" y="41073"/>
                </a:cubicBezTo>
                <a:cubicBezTo>
                  <a:pt x="90601" y="41934"/>
                  <a:pt x="90626" y="42796"/>
                  <a:pt x="90622" y="43658"/>
                </a:cubicBezTo>
                <a:lnTo>
                  <a:pt x="90622" y="55408"/>
                </a:lnTo>
                <a:lnTo>
                  <a:pt x="92043" y="55408"/>
                </a:lnTo>
                <a:lnTo>
                  <a:pt x="92043" y="42157"/>
                </a:lnTo>
                <a:cubicBezTo>
                  <a:pt x="92044" y="40688"/>
                  <a:pt x="91973" y="39306"/>
                  <a:pt x="91828" y="38012"/>
                </a:cubicBezTo>
                <a:cubicBezTo>
                  <a:pt x="91684" y="36718"/>
                  <a:pt x="91457" y="35664"/>
                  <a:pt x="91148" y="34851"/>
                </a:cubicBezTo>
                <a:cubicBezTo>
                  <a:pt x="90839" y="34037"/>
                  <a:pt x="90438" y="33618"/>
                  <a:pt x="89946" y="33592"/>
                </a:cubicBezTo>
                <a:close/>
                <a:moveTo>
                  <a:pt x="82818" y="33592"/>
                </a:moveTo>
                <a:cubicBezTo>
                  <a:pt x="81940" y="33637"/>
                  <a:pt x="81224" y="34673"/>
                  <a:pt x="80668" y="36699"/>
                </a:cubicBezTo>
                <a:cubicBezTo>
                  <a:pt x="80113" y="38725"/>
                  <a:pt x="79826" y="41473"/>
                  <a:pt x="79808" y="44942"/>
                </a:cubicBezTo>
                <a:cubicBezTo>
                  <a:pt x="79826" y="48420"/>
                  <a:pt x="80116" y="51129"/>
                  <a:pt x="80679" y="53070"/>
                </a:cubicBezTo>
                <a:cubicBezTo>
                  <a:pt x="81241" y="55010"/>
                  <a:pt x="81970" y="55996"/>
                  <a:pt x="82865" y="56027"/>
                </a:cubicBezTo>
                <a:cubicBezTo>
                  <a:pt x="83404" y="56027"/>
                  <a:pt x="83876" y="55674"/>
                  <a:pt x="84281" y="54968"/>
                </a:cubicBezTo>
                <a:cubicBezTo>
                  <a:pt x="84687" y="54262"/>
                  <a:pt x="85028" y="53204"/>
                  <a:pt x="85306" y="51792"/>
                </a:cubicBezTo>
                <a:lnTo>
                  <a:pt x="84359" y="48962"/>
                </a:lnTo>
                <a:cubicBezTo>
                  <a:pt x="84201" y="49811"/>
                  <a:pt x="83999" y="50478"/>
                  <a:pt x="83753" y="50963"/>
                </a:cubicBezTo>
                <a:cubicBezTo>
                  <a:pt x="83507" y="51447"/>
                  <a:pt x="83207" y="51694"/>
                  <a:pt x="82853" y="51704"/>
                </a:cubicBezTo>
                <a:cubicBezTo>
                  <a:pt x="82426" y="51674"/>
                  <a:pt x="82059" y="51180"/>
                  <a:pt x="81752" y="50222"/>
                </a:cubicBezTo>
                <a:cubicBezTo>
                  <a:pt x="81445" y="49264"/>
                  <a:pt x="81271" y="48019"/>
                  <a:pt x="81229" y="46486"/>
                </a:cubicBezTo>
                <a:lnTo>
                  <a:pt x="85554" y="46486"/>
                </a:lnTo>
                <a:cubicBezTo>
                  <a:pt x="85560" y="46245"/>
                  <a:pt x="85564" y="46009"/>
                  <a:pt x="85565" y="45780"/>
                </a:cubicBezTo>
                <a:cubicBezTo>
                  <a:pt x="85566" y="45550"/>
                  <a:pt x="85567" y="45315"/>
                  <a:pt x="85566" y="45074"/>
                </a:cubicBezTo>
                <a:cubicBezTo>
                  <a:pt x="85551" y="41251"/>
                  <a:pt x="85292" y="38382"/>
                  <a:pt x="84788" y="36467"/>
                </a:cubicBezTo>
                <a:cubicBezTo>
                  <a:pt x="84284" y="34551"/>
                  <a:pt x="83627" y="33593"/>
                  <a:pt x="82818" y="33592"/>
                </a:cubicBezTo>
                <a:close/>
                <a:moveTo>
                  <a:pt x="75186" y="33592"/>
                </a:moveTo>
                <a:cubicBezTo>
                  <a:pt x="74610" y="33616"/>
                  <a:pt x="74115" y="34123"/>
                  <a:pt x="73700" y="35113"/>
                </a:cubicBezTo>
                <a:cubicBezTo>
                  <a:pt x="73285" y="36102"/>
                  <a:pt x="72965" y="37433"/>
                  <a:pt x="72741" y="39106"/>
                </a:cubicBezTo>
                <a:cubicBezTo>
                  <a:pt x="72517" y="40778"/>
                  <a:pt x="72404" y="42650"/>
                  <a:pt x="72401" y="44721"/>
                </a:cubicBezTo>
                <a:cubicBezTo>
                  <a:pt x="72404" y="46750"/>
                  <a:pt x="72521" y="48594"/>
                  <a:pt x="72750" y="50255"/>
                </a:cubicBezTo>
                <a:cubicBezTo>
                  <a:pt x="72979" y="51915"/>
                  <a:pt x="73304" y="53242"/>
                  <a:pt x="73723" y="54235"/>
                </a:cubicBezTo>
                <a:cubicBezTo>
                  <a:pt x="74142" y="55228"/>
                  <a:pt x="74637" y="55737"/>
                  <a:pt x="75209" y="55762"/>
                </a:cubicBezTo>
                <a:cubicBezTo>
                  <a:pt x="75603" y="55759"/>
                  <a:pt x="75959" y="55489"/>
                  <a:pt x="76278" y="54951"/>
                </a:cubicBezTo>
                <a:cubicBezTo>
                  <a:pt x="76596" y="54414"/>
                  <a:pt x="76860" y="53625"/>
                  <a:pt x="77071" y="52586"/>
                </a:cubicBezTo>
                <a:lnTo>
                  <a:pt x="77094" y="52586"/>
                </a:lnTo>
                <a:lnTo>
                  <a:pt x="77094" y="54130"/>
                </a:lnTo>
                <a:cubicBezTo>
                  <a:pt x="77105" y="56270"/>
                  <a:pt x="76977" y="58010"/>
                  <a:pt x="76709" y="59350"/>
                </a:cubicBezTo>
                <a:cubicBezTo>
                  <a:pt x="76441" y="60690"/>
                  <a:pt x="75969" y="61380"/>
                  <a:pt x="75292" y="61422"/>
                </a:cubicBezTo>
                <a:cubicBezTo>
                  <a:pt x="74932" y="61418"/>
                  <a:pt x="74579" y="61160"/>
                  <a:pt x="74234" y="60648"/>
                </a:cubicBezTo>
                <a:cubicBezTo>
                  <a:pt x="73889" y="60136"/>
                  <a:pt x="73578" y="59391"/>
                  <a:pt x="73301" y="58415"/>
                </a:cubicBezTo>
                <a:lnTo>
                  <a:pt x="72484" y="62525"/>
                </a:lnTo>
                <a:cubicBezTo>
                  <a:pt x="72865" y="63655"/>
                  <a:pt x="73311" y="64517"/>
                  <a:pt x="73823" y="65111"/>
                </a:cubicBezTo>
                <a:cubicBezTo>
                  <a:pt x="74334" y="65706"/>
                  <a:pt x="74828" y="66006"/>
                  <a:pt x="75304" y="66010"/>
                </a:cubicBezTo>
                <a:cubicBezTo>
                  <a:pt x="76408" y="65967"/>
                  <a:pt x="77220" y="64840"/>
                  <a:pt x="77741" y="62628"/>
                </a:cubicBezTo>
                <a:cubicBezTo>
                  <a:pt x="78262" y="60416"/>
                  <a:pt x="78520" y="57377"/>
                  <a:pt x="78515" y="53512"/>
                </a:cubicBezTo>
                <a:lnTo>
                  <a:pt x="78515" y="34211"/>
                </a:lnTo>
                <a:lnTo>
                  <a:pt x="77165" y="34211"/>
                </a:lnTo>
                <a:lnTo>
                  <a:pt x="77165" y="37386"/>
                </a:lnTo>
                <a:lnTo>
                  <a:pt x="77142" y="37386"/>
                </a:lnTo>
                <a:cubicBezTo>
                  <a:pt x="76928" y="36109"/>
                  <a:pt x="76650" y="35157"/>
                  <a:pt x="76306" y="34530"/>
                </a:cubicBezTo>
                <a:cubicBezTo>
                  <a:pt x="75962" y="33903"/>
                  <a:pt x="75589" y="33591"/>
                  <a:pt x="75186" y="33592"/>
                </a:cubicBezTo>
                <a:close/>
                <a:moveTo>
                  <a:pt x="68389" y="33592"/>
                </a:moveTo>
                <a:cubicBezTo>
                  <a:pt x="67950" y="33594"/>
                  <a:pt x="67521" y="33877"/>
                  <a:pt x="67102" y="34442"/>
                </a:cubicBezTo>
                <a:cubicBezTo>
                  <a:pt x="66682" y="35006"/>
                  <a:pt x="66310" y="35840"/>
                  <a:pt x="65984" y="36945"/>
                </a:cubicBezTo>
                <a:lnTo>
                  <a:pt x="66718" y="40172"/>
                </a:lnTo>
                <a:cubicBezTo>
                  <a:pt x="66905" y="39471"/>
                  <a:pt x="67134" y="38894"/>
                  <a:pt x="67405" y="38441"/>
                </a:cubicBezTo>
                <a:cubicBezTo>
                  <a:pt x="67676" y="37989"/>
                  <a:pt x="67964" y="37755"/>
                  <a:pt x="68271" y="37739"/>
                </a:cubicBezTo>
                <a:cubicBezTo>
                  <a:pt x="68636" y="37738"/>
                  <a:pt x="68943" y="38061"/>
                  <a:pt x="69190" y="38706"/>
                </a:cubicBezTo>
                <a:cubicBezTo>
                  <a:pt x="69437" y="39353"/>
                  <a:pt x="69565" y="40327"/>
                  <a:pt x="69575" y="41631"/>
                </a:cubicBezTo>
                <a:lnTo>
                  <a:pt x="69575" y="42162"/>
                </a:lnTo>
                <a:cubicBezTo>
                  <a:pt x="68967" y="42134"/>
                  <a:pt x="68365" y="42288"/>
                  <a:pt x="67771" y="42625"/>
                </a:cubicBezTo>
                <a:cubicBezTo>
                  <a:pt x="67176" y="42961"/>
                  <a:pt x="66680" y="43648"/>
                  <a:pt x="66283" y="44687"/>
                </a:cubicBezTo>
                <a:cubicBezTo>
                  <a:pt x="65886" y="45725"/>
                  <a:pt x="65679" y="47283"/>
                  <a:pt x="65664" y="49360"/>
                </a:cubicBezTo>
                <a:cubicBezTo>
                  <a:pt x="65674" y="50998"/>
                  <a:pt x="65790" y="52300"/>
                  <a:pt x="66014" y="53264"/>
                </a:cubicBezTo>
                <a:cubicBezTo>
                  <a:pt x="66238" y="54228"/>
                  <a:pt x="66513" y="54918"/>
                  <a:pt x="66838" y="55332"/>
                </a:cubicBezTo>
                <a:cubicBezTo>
                  <a:pt x="67163" y="55747"/>
                  <a:pt x="67483" y="55949"/>
                  <a:pt x="67796" y="55939"/>
                </a:cubicBezTo>
                <a:cubicBezTo>
                  <a:pt x="68205" y="55920"/>
                  <a:pt x="68565" y="55615"/>
                  <a:pt x="68875" y="55023"/>
                </a:cubicBezTo>
                <a:cubicBezTo>
                  <a:pt x="69186" y="54431"/>
                  <a:pt x="69415" y="53663"/>
                  <a:pt x="69563" y="52718"/>
                </a:cubicBezTo>
                <a:lnTo>
                  <a:pt x="69599" y="52718"/>
                </a:lnTo>
                <a:lnTo>
                  <a:pt x="69599" y="55408"/>
                </a:lnTo>
                <a:lnTo>
                  <a:pt x="70924" y="55408"/>
                </a:lnTo>
                <a:lnTo>
                  <a:pt x="70924" y="42515"/>
                </a:lnTo>
                <a:cubicBezTo>
                  <a:pt x="70931" y="41068"/>
                  <a:pt x="70863" y="39668"/>
                  <a:pt x="70720" y="38315"/>
                </a:cubicBezTo>
                <a:cubicBezTo>
                  <a:pt x="70577" y="36962"/>
                  <a:pt x="70321" y="35844"/>
                  <a:pt x="69952" y="34962"/>
                </a:cubicBezTo>
                <a:cubicBezTo>
                  <a:pt x="69583" y="34080"/>
                  <a:pt x="69062" y="33624"/>
                  <a:pt x="68389" y="33592"/>
                </a:cubicBezTo>
                <a:close/>
                <a:moveTo>
                  <a:pt x="58760" y="33592"/>
                </a:moveTo>
                <a:cubicBezTo>
                  <a:pt x="58321" y="33594"/>
                  <a:pt x="57892" y="33877"/>
                  <a:pt x="57473" y="34442"/>
                </a:cubicBezTo>
                <a:cubicBezTo>
                  <a:pt x="57053" y="35006"/>
                  <a:pt x="56681" y="35840"/>
                  <a:pt x="56355" y="36945"/>
                </a:cubicBezTo>
                <a:lnTo>
                  <a:pt x="57089" y="40172"/>
                </a:lnTo>
                <a:cubicBezTo>
                  <a:pt x="57276" y="39471"/>
                  <a:pt x="57505" y="38894"/>
                  <a:pt x="57776" y="38441"/>
                </a:cubicBezTo>
                <a:cubicBezTo>
                  <a:pt x="58047" y="37989"/>
                  <a:pt x="58335" y="37755"/>
                  <a:pt x="58642" y="37739"/>
                </a:cubicBezTo>
                <a:cubicBezTo>
                  <a:pt x="59007" y="37738"/>
                  <a:pt x="59314" y="38061"/>
                  <a:pt x="59561" y="38706"/>
                </a:cubicBezTo>
                <a:cubicBezTo>
                  <a:pt x="59808" y="39353"/>
                  <a:pt x="59936" y="40327"/>
                  <a:pt x="59946" y="41631"/>
                </a:cubicBezTo>
                <a:lnTo>
                  <a:pt x="59946" y="42162"/>
                </a:lnTo>
                <a:cubicBezTo>
                  <a:pt x="59338" y="42134"/>
                  <a:pt x="58736" y="42288"/>
                  <a:pt x="58142" y="42625"/>
                </a:cubicBezTo>
                <a:cubicBezTo>
                  <a:pt x="57547" y="42961"/>
                  <a:pt x="57051" y="43648"/>
                  <a:pt x="56654" y="44687"/>
                </a:cubicBezTo>
                <a:cubicBezTo>
                  <a:pt x="56257" y="45725"/>
                  <a:pt x="56051" y="47283"/>
                  <a:pt x="56035" y="49360"/>
                </a:cubicBezTo>
                <a:cubicBezTo>
                  <a:pt x="56045" y="50998"/>
                  <a:pt x="56161" y="52300"/>
                  <a:pt x="56385" y="53264"/>
                </a:cubicBezTo>
                <a:cubicBezTo>
                  <a:pt x="56609" y="54228"/>
                  <a:pt x="56884" y="54918"/>
                  <a:pt x="57209" y="55332"/>
                </a:cubicBezTo>
                <a:cubicBezTo>
                  <a:pt x="57534" y="55747"/>
                  <a:pt x="57854" y="55949"/>
                  <a:pt x="58167" y="55939"/>
                </a:cubicBezTo>
                <a:cubicBezTo>
                  <a:pt x="58576" y="55920"/>
                  <a:pt x="58936" y="55615"/>
                  <a:pt x="59246" y="55023"/>
                </a:cubicBezTo>
                <a:cubicBezTo>
                  <a:pt x="59557" y="54431"/>
                  <a:pt x="59786" y="53663"/>
                  <a:pt x="59934" y="52718"/>
                </a:cubicBezTo>
                <a:lnTo>
                  <a:pt x="59970" y="52718"/>
                </a:lnTo>
                <a:lnTo>
                  <a:pt x="59970" y="55408"/>
                </a:lnTo>
                <a:lnTo>
                  <a:pt x="61296" y="55408"/>
                </a:lnTo>
                <a:lnTo>
                  <a:pt x="61296" y="42515"/>
                </a:lnTo>
                <a:cubicBezTo>
                  <a:pt x="61302" y="41068"/>
                  <a:pt x="61234" y="39668"/>
                  <a:pt x="61091" y="38315"/>
                </a:cubicBezTo>
                <a:cubicBezTo>
                  <a:pt x="60949" y="36962"/>
                  <a:pt x="60693" y="35844"/>
                  <a:pt x="60323" y="34962"/>
                </a:cubicBezTo>
                <a:cubicBezTo>
                  <a:pt x="59954" y="34080"/>
                  <a:pt x="59433" y="33624"/>
                  <a:pt x="58760" y="33592"/>
                </a:cubicBezTo>
                <a:close/>
                <a:moveTo>
                  <a:pt x="45866" y="33592"/>
                </a:moveTo>
                <a:cubicBezTo>
                  <a:pt x="45287" y="33606"/>
                  <a:pt x="44765" y="34073"/>
                  <a:pt x="44301" y="34995"/>
                </a:cubicBezTo>
                <a:cubicBezTo>
                  <a:pt x="43836" y="35916"/>
                  <a:pt x="43467" y="37208"/>
                  <a:pt x="43194" y="38870"/>
                </a:cubicBezTo>
                <a:cubicBezTo>
                  <a:pt x="42920" y="40533"/>
                  <a:pt x="42780" y="42483"/>
                  <a:pt x="42774" y="44721"/>
                </a:cubicBezTo>
                <a:cubicBezTo>
                  <a:pt x="42780" y="46962"/>
                  <a:pt x="42920" y="48927"/>
                  <a:pt x="43194" y="50618"/>
                </a:cubicBezTo>
                <a:cubicBezTo>
                  <a:pt x="43467" y="52309"/>
                  <a:pt x="43836" y="53629"/>
                  <a:pt x="44301" y="54579"/>
                </a:cubicBezTo>
                <a:cubicBezTo>
                  <a:pt x="44765" y="55528"/>
                  <a:pt x="45287" y="56011"/>
                  <a:pt x="45866" y="56027"/>
                </a:cubicBezTo>
                <a:cubicBezTo>
                  <a:pt x="46446" y="56011"/>
                  <a:pt x="46968" y="55528"/>
                  <a:pt x="47432" y="54579"/>
                </a:cubicBezTo>
                <a:cubicBezTo>
                  <a:pt x="47897" y="53629"/>
                  <a:pt x="48266" y="52309"/>
                  <a:pt x="48539" y="50618"/>
                </a:cubicBezTo>
                <a:cubicBezTo>
                  <a:pt x="48812" y="48927"/>
                  <a:pt x="48952" y="46962"/>
                  <a:pt x="48959" y="44721"/>
                </a:cubicBezTo>
                <a:cubicBezTo>
                  <a:pt x="48952" y="42483"/>
                  <a:pt x="48812" y="40533"/>
                  <a:pt x="48539" y="38870"/>
                </a:cubicBezTo>
                <a:cubicBezTo>
                  <a:pt x="48266" y="37208"/>
                  <a:pt x="47897" y="35916"/>
                  <a:pt x="47432" y="34995"/>
                </a:cubicBezTo>
                <a:cubicBezTo>
                  <a:pt x="46968" y="34073"/>
                  <a:pt x="46446" y="33606"/>
                  <a:pt x="45866" y="33592"/>
                </a:cubicBezTo>
                <a:close/>
                <a:moveTo>
                  <a:pt x="32096" y="33592"/>
                </a:moveTo>
                <a:cubicBezTo>
                  <a:pt x="31657" y="33594"/>
                  <a:pt x="31227" y="33877"/>
                  <a:pt x="30808" y="34442"/>
                </a:cubicBezTo>
                <a:cubicBezTo>
                  <a:pt x="30389" y="35006"/>
                  <a:pt x="30016" y="35840"/>
                  <a:pt x="29690" y="36945"/>
                </a:cubicBezTo>
                <a:lnTo>
                  <a:pt x="30424" y="40172"/>
                </a:lnTo>
                <a:cubicBezTo>
                  <a:pt x="30612" y="39471"/>
                  <a:pt x="30841" y="38894"/>
                  <a:pt x="31111" y="38441"/>
                </a:cubicBezTo>
                <a:cubicBezTo>
                  <a:pt x="31382" y="37989"/>
                  <a:pt x="31671" y="37755"/>
                  <a:pt x="31977" y="37739"/>
                </a:cubicBezTo>
                <a:cubicBezTo>
                  <a:pt x="32343" y="37738"/>
                  <a:pt x="32649" y="38061"/>
                  <a:pt x="32896" y="38706"/>
                </a:cubicBezTo>
                <a:cubicBezTo>
                  <a:pt x="33143" y="39353"/>
                  <a:pt x="33272" y="40327"/>
                  <a:pt x="33281" y="41631"/>
                </a:cubicBezTo>
                <a:lnTo>
                  <a:pt x="33281" y="42162"/>
                </a:lnTo>
                <a:cubicBezTo>
                  <a:pt x="32673" y="42134"/>
                  <a:pt x="32072" y="42288"/>
                  <a:pt x="31477" y="42625"/>
                </a:cubicBezTo>
                <a:cubicBezTo>
                  <a:pt x="30882" y="42961"/>
                  <a:pt x="30386" y="43648"/>
                  <a:pt x="29989" y="44687"/>
                </a:cubicBezTo>
                <a:cubicBezTo>
                  <a:pt x="29592" y="45725"/>
                  <a:pt x="29386" y="47283"/>
                  <a:pt x="29371" y="49360"/>
                </a:cubicBezTo>
                <a:cubicBezTo>
                  <a:pt x="29380" y="50998"/>
                  <a:pt x="29497" y="52300"/>
                  <a:pt x="29721" y="53264"/>
                </a:cubicBezTo>
                <a:cubicBezTo>
                  <a:pt x="29944" y="54228"/>
                  <a:pt x="30219" y="54918"/>
                  <a:pt x="30544" y="55332"/>
                </a:cubicBezTo>
                <a:cubicBezTo>
                  <a:pt x="30870" y="55747"/>
                  <a:pt x="31189" y="55949"/>
                  <a:pt x="31503" y="55939"/>
                </a:cubicBezTo>
                <a:cubicBezTo>
                  <a:pt x="31911" y="55920"/>
                  <a:pt x="32271" y="55615"/>
                  <a:pt x="32582" y="55023"/>
                </a:cubicBezTo>
                <a:cubicBezTo>
                  <a:pt x="32893" y="54431"/>
                  <a:pt x="33122" y="53663"/>
                  <a:pt x="33270" y="52718"/>
                </a:cubicBezTo>
                <a:lnTo>
                  <a:pt x="33305" y="52718"/>
                </a:lnTo>
                <a:lnTo>
                  <a:pt x="33305" y="55408"/>
                </a:lnTo>
                <a:lnTo>
                  <a:pt x="34631" y="55408"/>
                </a:lnTo>
                <a:lnTo>
                  <a:pt x="34631" y="42515"/>
                </a:lnTo>
                <a:cubicBezTo>
                  <a:pt x="34637" y="41068"/>
                  <a:pt x="34569" y="39668"/>
                  <a:pt x="34427" y="38315"/>
                </a:cubicBezTo>
                <a:cubicBezTo>
                  <a:pt x="34284" y="36962"/>
                  <a:pt x="34028" y="35844"/>
                  <a:pt x="33659" y="34962"/>
                </a:cubicBezTo>
                <a:cubicBezTo>
                  <a:pt x="33290" y="34080"/>
                  <a:pt x="32769" y="33624"/>
                  <a:pt x="32096" y="33592"/>
                </a:cubicBezTo>
                <a:close/>
                <a:moveTo>
                  <a:pt x="26496" y="33592"/>
                </a:moveTo>
                <a:cubicBezTo>
                  <a:pt x="26114" y="33588"/>
                  <a:pt x="25751" y="33822"/>
                  <a:pt x="25409" y="34293"/>
                </a:cubicBezTo>
                <a:cubicBezTo>
                  <a:pt x="25067" y="34765"/>
                  <a:pt x="24787" y="35499"/>
                  <a:pt x="24570" y="36495"/>
                </a:cubicBezTo>
                <a:cubicBezTo>
                  <a:pt x="24352" y="37492"/>
                  <a:pt x="24240" y="38775"/>
                  <a:pt x="24233" y="40346"/>
                </a:cubicBezTo>
                <a:cubicBezTo>
                  <a:pt x="24251" y="42290"/>
                  <a:pt x="24426" y="43695"/>
                  <a:pt x="24759" y="44561"/>
                </a:cubicBezTo>
                <a:cubicBezTo>
                  <a:pt x="25091" y="45427"/>
                  <a:pt x="25477" y="46026"/>
                  <a:pt x="25915" y="46356"/>
                </a:cubicBezTo>
                <a:cubicBezTo>
                  <a:pt x="26348" y="46702"/>
                  <a:pt x="26674" y="47083"/>
                  <a:pt x="26892" y="47500"/>
                </a:cubicBezTo>
                <a:cubicBezTo>
                  <a:pt x="27110" y="47917"/>
                  <a:pt x="27219" y="48552"/>
                  <a:pt x="27220" y="49406"/>
                </a:cubicBezTo>
                <a:cubicBezTo>
                  <a:pt x="27208" y="50342"/>
                  <a:pt x="27107" y="50999"/>
                  <a:pt x="26919" y="51377"/>
                </a:cubicBezTo>
                <a:cubicBezTo>
                  <a:pt x="26730" y="51756"/>
                  <a:pt x="26526" y="51938"/>
                  <a:pt x="26306" y="51924"/>
                </a:cubicBezTo>
                <a:cubicBezTo>
                  <a:pt x="25995" y="51908"/>
                  <a:pt x="25713" y="51654"/>
                  <a:pt x="25462" y="51162"/>
                </a:cubicBezTo>
                <a:cubicBezTo>
                  <a:pt x="25210" y="50671"/>
                  <a:pt x="25006" y="50041"/>
                  <a:pt x="24849" y="49273"/>
                </a:cubicBezTo>
                <a:lnTo>
                  <a:pt x="23913" y="52542"/>
                </a:lnTo>
                <a:cubicBezTo>
                  <a:pt x="24194" y="53671"/>
                  <a:pt x="24541" y="54534"/>
                  <a:pt x="24955" y="55128"/>
                </a:cubicBezTo>
                <a:cubicBezTo>
                  <a:pt x="25369" y="55723"/>
                  <a:pt x="25800" y="56022"/>
                  <a:pt x="26247" y="56027"/>
                </a:cubicBezTo>
                <a:cubicBezTo>
                  <a:pt x="26668" y="56035"/>
                  <a:pt x="27057" y="55808"/>
                  <a:pt x="27415" y="55344"/>
                </a:cubicBezTo>
                <a:cubicBezTo>
                  <a:pt x="27772" y="54880"/>
                  <a:pt x="28060" y="54129"/>
                  <a:pt x="28279" y="53091"/>
                </a:cubicBezTo>
                <a:cubicBezTo>
                  <a:pt x="28498" y="52053"/>
                  <a:pt x="28610" y="50677"/>
                  <a:pt x="28617" y="48964"/>
                </a:cubicBezTo>
                <a:cubicBezTo>
                  <a:pt x="28610" y="47592"/>
                  <a:pt x="28513" y="46486"/>
                  <a:pt x="28328" y="45646"/>
                </a:cubicBezTo>
                <a:cubicBezTo>
                  <a:pt x="28142" y="44806"/>
                  <a:pt x="27910" y="44155"/>
                  <a:pt x="27631" y="43693"/>
                </a:cubicBezTo>
                <a:cubicBezTo>
                  <a:pt x="27352" y="43232"/>
                  <a:pt x="27068" y="42882"/>
                  <a:pt x="26781" y="42644"/>
                </a:cubicBezTo>
                <a:cubicBezTo>
                  <a:pt x="26382" y="42321"/>
                  <a:pt x="26077" y="41973"/>
                  <a:pt x="25866" y="41600"/>
                </a:cubicBezTo>
                <a:cubicBezTo>
                  <a:pt x="25655" y="41228"/>
                  <a:pt x="25549" y="40648"/>
                  <a:pt x="25547" y="39860"/>
                </a:cubicBezTo>
                <a:cubicBezTo>
                  <a:pt x="25557" y="39030"/>
                  <a:pt x="25653" y="38437"/>
                  <a:pt x="25835" y="38082"/>
                </a:cubicBezTo>
                <a:cubicBezTo>
                  <a:pt x="26017" y="37726"/>
                  <a:pt x="26225" y="37553"/>
                  <a:pt x="26461" y="37562"/>
                </a:cubicBezTo>
                <a:cubicBezTo>
                  <a:pt x="26725" y="37581"/>
                  <a:pt x="26967" y="37809"/>
                  <a:pt x="27185" y="38247"/>
                </a:cubicBezTo>
                <a:cubicBezTo>
                  <a:pt x="27404" y="38686"/>
                  <a:pt x="27577" y="39223"/>
                  <a:pt x="27705" y="39860"/>
                </a:cubicBezTo>
                <a:lnTo>
                  <a:pt x="28628" y="36813"/>
                </a:lnTo>
                <a:cubicBezTo>
                  <a:pt x="28389" y="35733"/>
                  <a:pt x="28078" y="34926"/>
                  <a:pt x="27696" y="34392"/>
                </a:cubicBezTo>
                <a:cubicBezTo>
                  <a:pt x="27314" y="33858"/>
                  <a:pt x="26914" y="33591"/>
                  <a:pt x="26496" y="33592"/>
                </a:cubicBezTo>
                <a:close/>
                <a:moveTo>
                  <a:pt x="10983" y="28242"/>
                </a:moveTo>
                <a:cubicBezTo>
                  <a:pt x="11567" y="28264"/>
                  <a:pt x="12076" y="28775"/>
                  <a:pt x="12507" y="29775"/>
                </a:cubicBezTo>
                <a:cubicBezTo>
                  <a:pt x="12939" y="30775"/>
                  <a:pt x="13275" y="32134"/>
                  <a:pt x="13513" y="33851"/>
                </a:cubicBezTo>
                <a:cubicBezTo>
                  <a:pt x="13751" y="35568"/>
                  <a:pt x="13872" y="37513"/>
                  <a:pt x="13876" y="39685"/>
                </a:cubicBezTo>
                <a:cubicBezTo>
                  <a:pt x="13862" y="43085"/>
                  <a:pt x="13595" y="45841"/>
                  <a:pt x="13074" y="47953"/>
                </a:cubicBezTo>
                <a:cubicBezTo>
                  <a:pt x="12553" y="50066"/>
                  <a:pt x="11856" y="51154"/>
                  <a:pt x="10983" y="51218"/>
                </a:cubicBezTo>
                <a:cubicBezTo>
                  <a:pt x="10116" y="51154"/>
                  <a:pt x="9423" y="50066"/>
                  <a:pt x="8903" y="47953"/>
                </a:cubicBezTo>
                <a:cubicBezTo>
                  <a:pt x="8383" y="45841"/>
                  <a:pt x="8116" y="43085"/>
                  <a:pt x="8103" y="39685"/>
                </a:cubicBezTo>
                <a:cubicBezTo>
                  <a:pt x="8106" y="37513"/>
                  <a:pt x="8227" y="35568"/>
                  <a:pt x="8465" y="33851"/>
                </a:cubicBezTo>
                <a:cubicBezTo>
                  <a:pt x="8703" y="32134"/>
                  <a:pt x="9037" y="30775"/>
                  <a:pt x="9467" y="29775"/>
                </a:cubicBezTo>
                <a:cubicBezTo>
                  <a:pt x="9897" y="28775"/>
                  <a:pt x="10403" y="28264"/>
                  <a:pt x="10983" y="28242"/>
                </a:cubicBezTo>
                <a:close/>
                <a:moveTo>
                  <a:pt x="93650" y="28071"/>
                </a:moveTo>
                <a:lnTo>
                  <a:pt x="93650" y="34211"/>
                </a:lnTo>
                <a:lnTo>
                  <a:pt x="92655" y="34211"/>
                </a:lnTo>
                <a:lnTo>
                  <a:pt x="92655" y="38446"/>
                </a:lnTo>
                <a:lnTo>
                  <a:pt x="93650" y="38446"/>
                </a:lnTo>
                <a:lnTo>
                  <a:pt x="93650" y="48345"/>
                </a:lnTo>
                <a:cubicBezTo>
                  <a:pt x="93633" y="50436"/>
                  <a:pt x="93753" y="52195"/>
                  <a:pt x="94010" y="53622"/>
                </a:cubicBezTo>
                <a:cubicBezTo>
                  <a:pt x="94267" y="55049"/>
                  <a:pt x="94762" y="55792"/>
                  <a:pt x="95497" y="55850"/>
                </a:cubicBezTo>
                <a:cubicBezTo>
                  <a:pt x="95661" y="55848"/>
                  <a:pt x="95828" y="55797"/>
                  <a:pt x="95998" y="55696"/>
                </a:cubicBezTo>
                <a:cubicBezTo>
                  <a:pt x="96168" y="55595"/>
                  <a:pt x="96317" y="55455"/>
                  <a:pt x="96446" y="55277"/>
                </a:cubicBezTo>
                <a:lnTo>
                  <a:pt x="96398" y="51129"/>
                </a:lnTo>
                <a:cubicBezTo>
                  <a:pt x="96312" y="51283"/>
                  <a:pt x="96214" y="51395"/>
                  <a:pt x="96105" y="51466"/>
                </a:cubicBezTo>
                <a:cubicBezTo>
                  <a:pt x="95995" y="51537"/>
                  <a:pt x="95891" y="51572"/>
                  <a:pt x="95794" y="51571"/>
                </a:cubicBezTo>
                <a:cubicBezTo>
                  <a:pt x="95488" y="51553"/>
                  <a:pt x="95285" y="51246"/>
                  <a:pt x="95185" y="50648"/>
                </a:cubicBezTo>
                <a:cubicBezTo>
                  <a:pt x="95085" y="50051"/>
                  <a:pt x="95039" y="49268"/>
                  <a:pt x="95047" y="48301"/>
                </a:cubicBezTo>
                <a:lnTo>
                  <a:pt x="95047" y="38446"/>
                </a:lnTo>
                <a:lnTo>
                  <a:pt x="96469" y="38446"/>
                </a:lnTo>
                <a:lnTo>
                  <a:pt x="96469" y="34211"/>
                </a:lnTo>
                <a:lnTo>
                  <a:pt x="95047" y="34211"/>
                </a:lnTo>
                <a:lnTo>
                  <a:pt x="95047" y="28071"/>
                </a:lnTo>
                <a:close/>
                <a:moveTo>
                  <a:pt x="59069" y="24139"/>
                </a:moveTo>
                <a:lnTo>
                  <a:pt x="57895" y="30495"/>
                </a:lnTo>
                <a:lnTo>
                  <a:pt x="59009" y="30495"/>
                </a:lnTo>
                <a:lnTo>
                  <a:pt x="60680" y="24139"/>
                </a:lnTo>
                <a:close/>
                <a:moveTo>
                  <a:pt x="10971" y="23344"/>
                </a:moveTo>
                <a:cubicBezTo>
                  <a:pt x="10102" y="23360"/>
                  <a:pt x="9331" y="24029"/>
                  <a:pt x="8658" y="25352"/>
                </a:cubicBezTo>
                <a:cubicBezTo>
                  <a:pt x="7986" y="26674"/>
                  <a:pt x="7456" y="28554"/>
                  <a:pt x="7071" y="30991"/>
                </a:cubicBezTo>
                <a:cubicBezTo>
                  <a:pt x="6685" y="33428"/>
                  <a:pt x="6488" y="36326"/>
                  <a:pt x="6481" y="39685"/>
                </a:cubicBezTo>
                <a:cubicBezTo>
                  <a:pt x="6488" y="42964"/>
                  <a:pt x="6685" y="45837"/>
                  <a:pt x="7071" y="48308"/>
                </a:cubicBezTo>
                <a:cubicBezTo>
                  <a:pt x="7456" y="50778"/>
                  <a:pt x="7986" y="52706"/>
                  <a:pt x="8658" y="54091"/>
                </a:cubicBezTo>
                <a:cubicBezTo>
                  <a:pt x="9331" y="55477"/>
                  <a:pt x="10102" y="56181"/>
                  <a:pt x="10971" y="56204"/>
                </a:cubicBezTo>
                <a:cubicBezTo>
                  <a:pt x="11852" y="56181"/>
                  <a:pt x="12631" y="55477"/>
                  <a:pt x="13309" y="54091"/>
                </a:cubicBezTo>
                <a:cubicBezTo>
                  <a:pt x="13987" y="52706"/>
                  <a:pt x="14519" y="50778"/>
                  <a:pt x="14906" y="48308"/>
                </a:cubicBezTo>
                <a:cubicBezTo>
                  <a:pt x="15293" y="45837"/>
                  <a:pt x="15490" y="42964"/>
                  <a:pt x="15498" y="39685"/>
                </a:cubicBezTo>
                <a:cubicBezTo>
                  <a:pt x="15490" y="36326"/>
                  <a:pt x="15293" y="33428"/>
                  <a:pt x="14906" y="30991"/>
                </a:cubicBezTo>
                <a:cubicBezTo>
                  <a:pt x="14519" y="28554"/>
                  <a:pt x="13987" y="26674"/>
                  <a:pt x="13309" y="25352"/>
                </a:cubicBezTo>
                <a:cubicBezTo>
                  <a:pt x="12631" y="24029"/>
                  <a:pt x="11852" y="23360"/>
                  <a:pt x="10971" y="23344"/>
                </a:cubicBezTo>
                <a:close/>
                <a:moveTo>
                  <a:pt x="36463" y="22019"/>
                </a:moveTo>
                <a:lnTo>
                  <a:pt x="36463" y="55408"/>
                </a:lnTo>
                <a:lnTo>
                  <a:pt x="37884" y="55408"/>
                </a:lnTo>
                <a:lnTo>
                  <a:pt x="37884" y="43835"/>
                </a:lnTo>
                <a:cubicBezTo>
                  <a:pt x="37884" y="42361"/>
                  <a:pt x="37994" y="41058"/>
                  <a:pt x="38216" y="39926"/>
                </a:cubicBezTo>
                <a:cubicBezTo>
                  <a:pt x="38438" y="38794"/>
                  <a:pt x="38774" y="38197"/>
                  <a:pt x="39224" y="38137"/>
                </a:cubicBezTo>
                <a:cubicBezTo>
                  <a:pt x="39525" y="38159"/>
                  <a:pt x="39751" y="38457"/>
                  <a:pt x="39903" y="39032"/>
                </a:cubicBezTo>
                <a:cubicBezTo>
                  <a:pt x="40056" y="39606"/>
                  <a:pt x="40158" y="40320"/>
                  <a:pt x="40209" y="41173"/>
                </a:cubicBezTo>
                <a:cubicBezTo>
                  <a:pt x="40260" y="42027"/>
                  <a:pt x="40283" y="42885"/>
                  <a:pt x="40279" y="43747"/>
                </a:cubicBezTo>
                <a:lnTo>
                  <a:pt x="40279" y="55408"/>
                </a:lnTo>
                <a:lnTo>
                  <a:pt x="41700" y="55408"/>
                </a:lnTo>
                <a:lnTo>
                  <a:pt x="41700" y="42157"/>
                </a:lnTo>
                <a:cubicBezTo>
                  <a:pt x="41702" y="40688"/>
                  <a:pt x="41630" y="39306"/>
                  <a:pt x="41486" y="38012"/>
                </a:cubicBezTo>
                <a:cubicBezTo>
                  <a:pt x="41341" y="36718"/>
                  <a:pt x="41114" y="35664"/>
                  <a:pt x="40805" y="34851"/>
                </a:cubicBezTo>
                <a:cubicBezTo>
                  <a:pt x="40496" y="34037"/>
                  <a:pt x="40096" y="33618"/>
                  <a:pt x="39604" y="33592"/>
                </a:cubicBezTo>
                <a:cubicBezTo>
                  <a:pt x="39179" y="33631"/>
                  <a:pt x="38819" y="34006"/>
                  <a:pt x="38524" y="34717"/>
                </a:cubicBezTo>
                <a:cubicBezTo>
                  <a:pt x="38230" y="35429"/>
                  <a:pt x="38024" y="36245"/>
                  <a:pt x="37908" y="37166"/>
                </a:cubicBezTo>
                <a:lnTo>
                  <a:pt x="37884" y="37166"/>
                </a:lnTo>
                <a:lnTo>
                  <a:pt x="37884" y="22019"/>
                </a:lnTo>
                <a:close/>
                <a:moveTo>
                  <a:pt x="17206" y="22019"/>
                </a:moveTo>
                <a:lnTo>
                  <a:pt x="17206" y="55408"/>
                </a:lnTo>
                <a:lnTo>
                  <a:pt x="18555" y="55408"/>
                </a:lnTo>
                <a:lnTo>
                  <a:pt x="18555" y="52233"/>
                </a:lnTo>
                <a:lnTo>
                  <a:pt x="18579" y="52233"/>
                </a:lnTo>
                <a:cubicBezTo>
                  <a:pt x="18782" y="53453"/>
                  <a:pt x="19058" y="54388"/>
                  <a:pt x="19406" y="55040"/>
                </a:cubicBezTo>
                <a:cubicBezTo>
                  <a:pt x="19754" y="55692"/>
                  <a:pt x="20131" y="56021"/>
                  <a:pt x="20535" y="56027"/>
                </a:cubicBezTo>
                <a:cubicBezTo>
                  <a:pt x="21114" y="56002"/>
                  <a:pt x="21612" y="55483"/>
                  <a:pt x="22029" y="54471"/>
                </a:cubicBezTo>
                <a:cubicBezTo>
                  <a:pt x="22446" y="53458"/>
                  <a:pt x="22766" y="52102"/>
                  <a:pt x="22991" y="50402"/>
                </a:cubicBezTo>
                <a:cubicBezTo>
                  <a:pt x="23215" y="48702"/>
                  <a:pt x="23329" y="46808"/>
                  <a:pt x="23331" y="44721"/>
                </a:cubicBezTo>
                <a:cubicBezTo>
                  <a:pt x="23318" y="41512"/>
                  <a:pt x="23060" y="38873"/>
                  <a:pt x="22560" y="36804"/>
                </a:cubicBezTo>
                <a:cubicBezTo>
                  <a:pt x="22059" y="34734"/>
                  <a:pt x="21396" y="33664"/>
                  <a:pt x="20571" y="33592"/>
                </a:cubicBezTo>
                <a:cubicBezTo>
                  <a:pt x="20053" y="33645"/>
                  <a:pt x="19642" y="34025"/>
                  <a:pt x="19336" y="34734"/>
                </a:cubicBezTo>
                <a:cubicBezTo>
                  <a:pt x="19031" y="35442"/>
                  <a:pt x="18806" y="36165"/>
                  <a:pt x="18662" y="36901"/>
                </a:cubicBezTo>
                <a:lnTo>
                  <a:pt x="18626" y="36901"/>
                </a:lnTo>
                <a:lnTo>
                  <a:pt x="18626" y="22019"/>
                </a:lnTo>
                <a:close/>
                <a:moveTo>
                  <a:pt x="0" y="0"/>
                </a:moveTo>
                <a:lnTo>
                  <a:pt x="1679" y="0"/>
                </a:lnTo>
                <a:lnTo>
                  <a:pt x="120000" y="0"/>
                </a:lnTo>
                <a:lnTo>
                  <a:pt x="120000" y="76934"/>
                </a:lnTo>
                <a:lnTo>
                  <a:pt x="1679" y="76934"/>
                </a:lnTo>
                <a:lnTo>
                  <a:pt x="1679" y="120000"/>
                </a:lnTo>
                <a:lnTo>
                  <a:pt x="0" y="120000"/>
                </a:lnTo>
                <a:lnTo>
                  <a:pt x="0" y="769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862109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ObsahovaAgentura_Prezentace_Template" id="{B10BFCFB-ADDF-7842-A32B-FB0370FFCF62}" vid="{EEDBF8A3-D29A-004D-9295-2EDE679C8B2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7418</TotalTime>
  <Words>1847</Words>
  <Application>Microsoft Macintosh PowerPoint</Application>
  <PresentationFormat>Širokoúhlá obrazovka</PresentationFormat>
  <Paragraphs>419</Paragraphs>
  <Slides>127</Slides>
  <Notes>74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127</vt:i4>
      </vt:variant>
    </vt:vector>
  </HeadingPairs>
  <TitlesOfParts>
    <vt:vector size="136" baseType="lpstr">
      <vt:lpstr>Amiri</vt:lpstr>
      <vt:lpstr>Arial</vt:lpstr>
      <vt:lpstr>Avenir</vt:lpstr>
      <vt:lpstr>Avenir Next LT Pro Demi</vt:lpstr>
      <vt:lpstr>AvenirNext LT Pro</vt:lpstr>
      <vt:lpstr>AvenirNext LT Pro Regular</vt:lpstr>
      <vt:lpstr>Calibri</vt:lpstr>
      <vt:lpstr>Mangal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Martin Brablec</cp:lastModifiedBy>
  <cp:revision>281</cp:revision>
  <dcterms:created xsi:type="dcterms:W3CDTF">2017-03-22T01:59:20Z</dcterms:created>
  <dcterms:modified xsi:type="dcterms:W3CDTF">2019-04-16T08:56:36Z</dcterms:modified>
</cp:coreProperties>
</file>