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8" r:id="rId40"/>
    <p:sldId id="299" r:id="rId41"/>
    <p:sldId id="300" r:id="rId42"/>
    <p:sldId id="305" r:id="rId43"/>
    <p:sldId id="306" r:id="rId44"/>
    <p:sldId id="307" r:id="rId45"/>
    <p:sldId id="311" r:id="rId46"/>
    <p:sldId id="301" r:id="rId47"/>
    <p:sldId id="294" r:id="rId48"/>
    <p:sldId id="296" r:id="rId49"/>
    <p:sldId id="297" r:id="rId50"/>
    <p:sldId id="312" r:id="rId51"/>
    <p:sldId id="317" r:id="rId52"/>
    <p:sldId id="313" r:id="rId53"/>
    <p:sldId id="314" r:id="rId54"/>
    <p:sldId id="315" r:id="rId55"/>
    <p:sldId id="316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6" r:id="rId64"/>
    <p:sldId id="325" r:id="rId65"/>
    <p:sldId id="327" r:id="rId66"/>
    <p:sldId id="328" r:id="rId67"/>
    <p:sldId id="329" r:id="rId68"/>
    <p:sldId id="330" r:id="rId69"/>
    <p:sldId id="331" r:id="rId70"/>
    <p:sldId id="332" r:id="rId71"/>
    <p:sldId id="333" r:id="rId72"/>
    <p:sldId id="334" r:id="rId73"/>
    <p:sldId id="335" r:id="rId74"/>
    <p:sldId id="336" r:id="rId75"/>
    <p:sldId id="337" r:id="rId76"/>
    <p:sldId id="338" r:id="rId77"/>
    <p:sldId id="339" r:id="rId78"/>
    <p:sldId id="341" r:id="rId79"/>
    <p:sldId id="342" r:id="rId80"/>
    <p:sldId id="340" r:id="rId81"/>
    <p:sldId id="343" r:id="rId82"/>
    <p:sldId id="344" r:id="rId83"/>
    <p:sldId id="345" r:id="rId84"/>
    <p:sldId id="346" r:id="rId85"/>
    <p:sldId id="347" r:id="rId86"/>
    <p:sldId id="348" r:id="rId87"/>
    <p:sldId id="349" r:id="rId88"/>
    <p:sldId id="350" r:id="rId89"/>
    <p:sldId id="351" r:id="rId90"/>
    <p:sldId id="352" r:id="rId91"/>
    <p:sldId id="353" r:id="rId92"/>
    <p:sldId id="354" r:id="rId93"/>
    <p:sldId id="355" r:id="rId94"/>
    <p:sldId id="356" r:id="rId9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2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82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7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51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8202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171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111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81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3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04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99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66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3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6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01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4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B3380-9305-446C-B84E-26AA8A0E16C6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A5173C-CFE6-4017-8F6E-28751DAC8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51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KLASIFIKACE INFINITIVNÍCH VĚT V </a:t>
            </a:r>
            <a:r>
              <a:rPr lang="cs-CZ" b="1" dirty="0" smtClean="0"/>
              <a:t>PORTUGALŠTINĚ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Iva Svobodová /Metoděj Polášek</a:t>
            </a:r>
          </a:p>
          <a:p>
            <a:r>
              <a:rPr lang="cs-CZ" dirty="0" smtClean="0"/>
              <a:t>Syntax </a:t>
            </a:r>
          </a:p>
          <a:p>
            <a:r>
              <a:rPr lang="cs-CZ" dirty="0" smtClean="0"/>
              <a:t>20/3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 u flektivního infinitivu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U </a:t>
            </a:r>
            <a:r>
              <a:rPr lang="cs-CZ" b="1" dirty="0"/>
              <a:t>infinitivních </a:t>
            </a:r>
            <a:r>
              <a:rPr lang="cs-CZ" b="1" dirty="0" err="1"/>
              <a:t>kompletivních</a:t>
            </a:r>
            <a:r>
              <a:rPr lang="cs-CZ" b="1" dirty="0"/>
              <a:t> </a:t>
            </a:r>
            <a:r>
              <a:rPr lang="cs-CZ" b="1" u="sng" dirty="0"/>
              <a:t>vět s osobním infinitivem</a:t>
            </a:r>
            <a:r>
              <a:rPr lang="cs-CZ" b="1" dirty="0"/>
              <a:t> je </a:t>
            </a:r>
            <a:r>
              <a:rPr lang="cs-CZ" b="1" u="sng" dirty="0"/>
              <a:t>jasně určen podmět</a:t>
            </a:r>
            <a:r>
              <a:rPr lang="cs-CZ" dirty="0"/>
              <a:t>. Ten může být, stejně jako podmět </a:t>
            </a:r>
            <a:r>
              <a:rPr lang="cs-CZ" dirty="0" err="1"/>
              <a:t>finitivních</a:t>
            </a:r>
            <a:r>
              <a:rPr lang="cs-CZ" dirty="0"/>
              <a:t> vět, buďto </a:t>
            </a:r>
            <a:r>
              <a:rPr lang="cs-CZ" b="1" dirty="0"/>
              <a:t>foneticky realizovaný</a:t>
            </a:r>
            <a:r>
              <a:rPr lang="cs-CZ" dirty="0"/>
              <a:t> jako jmenné syntagma (ať už je jeho jádrem substantivum nebo zájmeno), viz příklad (3), či </a:t>
            </a:r>
            <a:r>
              <a:rPr lang="cs-CZ" b="1" dirty="0" smtClean="0"/>
              <a:t>nevyjádřený</a:t>
            </a:r>
            <a:r>
              <a:rPr lang="cs-CZ" dirty="0"/>
              <a:t>, přesto </a:t>
            </a:r>
            <a:r>
              <a:rPr lang="cs-CZ" b="1" dirty="0"/>
              <a:t>jasně určený </a:t>
            </a:r>
            <a:r>
              <a:rPr lang="cs-CZ" b="1" dirty="0" smtClean="0"/>
              <a:t>podmět</a:t>
            </a:r>
            <a:r>
              <a:rPr lang="cs-CZ" dirty="0" smtClean="0"/>
              <a:t>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72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u neflektivního infinitivu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4000" dirty="0" smtClean="0"/>
              <a:t>Infinitivní </a:t>
            </a:r>
            <a:r>
              <a:rPr lang="cs-CZ" sz="4000" dirty="0" err="1" smtClean="0"/>
              <a:t>kompletivní</a:t>
            </a:r>
            <a:r>
              <a:rPr lang="cs-CZ" sz="4000" dirty="0" smtClean="0"/>
              <a:t> věty </a:t>
            </a:r>
            <a:r>
              <a:rPr lang="cs-CZ" sz="4000" b="1" dirty="0" smtClean="0"/>
              <a:t>s neosobním infinitivem</a:t>
            </a:r>
            <a:r>
              <a:rPr lang="cs-CZ" sz="4000" dirty="0" smtClean="0"/>
              <a:t> mohou mít pouze nekonkrétní, tzv. </a:t>
            </a:r>
            <a:r>
              <a:rPr lang="cs-CZ" sz="4000" b="1" dirty="0" smtClean="0"/>
              <a:t>implicitní podmět (</a:t>
            </a:r>
            <a:r>
              <a:rPr lang="cs-CZ" sz="4000" b="1" dirty="0" err="1" smtClean="0"/>
              <a:t>Sujeito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Implícito</a:t>
            </a:r>
            <a:r>
              <a:rPr lang="cs-CZ" sz="4000" dirty="0" smtClean="0"/>
              <a:t>), povahy </a:t>
            </a:r>
            <a:r>
              <a:rPr lang="cs-CZ" sz="4000" b="1" dirty="0" smtClean="0"/>
              <a:t>neosobního </a:t>
            </a:r>
            <a:r>
              <a:rPr lang="cs-CZ" sz="4000" b="1" dirty="0" err="1" smtClean="0"/>
              <a:t>zájmene</a:t>
            </a:r>
            <a:r>
              <a:rPr lang="cs-CZ" sz="4000" b="1" dirty="0" smtClean="0"/>
              <a:t>.</a:t>
            </a:r>
          </a:p>
          <a:p>
            <a:pPr marL="0" indent="0" algn="just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579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II  neflektivní infinitiv - IMPOSSÍVEL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Přítomnost podmětu a neosobního infinitivu spolu přímo souvisí, jak vyplývá z následujícího pravidla: „Struktury s neflektivním infinitivem nemohou mít foneticky realizovaný podmět</a:t>
            </a:r>
            <a:r>
              <a:rPr lang="cs-CZ" dirty="0" smtClean="0"/>
              <a:t>“. </a:t>
            </a:r>
            <a:r>
              <a:rPr lang="cs-CZ" dirty="0" smtClean="0"/>
              <a:t>U použití flektivního infinitivu s explicitním podmětem pak musí být </a:t>
            </a:r>
            <a:r>
              <a:rPr lang="cs-CZ" dirty="0" err="1" smtClean="0"/>
              <a:t>schoda</a:t>
            </a:r>
            <a:r>
              <a:rPr lang="cs-CZ" dirty="0" smtClean="0"/>
              <a:t>. </a:t>
            </a:r>
            <a:endParaRPr lang="cs-CZ" dirty="0" smtClean="0"/>
          </a:p>
          <a:p>
            <a:pPr lvl="0"/>
            <a:r>
              <a:rPr lang="cs-CZ" dirty="0"/>
              <a:t>Os </a:t>
            </a:r>
            <a:r>
              <a:rPr lang="cs-CZ" dirty="0" err="1"/>
              <a:t>estudantes</a:t>
            </a:r>
            <a:r>
              <a:rPr lang="cs-CZ" dirty="0"/>
              <a:t> </a:t>
            </a:r>
            <a:r>
              <a:rPr lang="cs-CZ" b="1" dirty="0" err="1"/>
              <a:t>pediram</a:t>
            </a:r>
            <a:r>
              <a:rPr lang="cs-CZ" b="1" dirty="0"/>
              <a:t> para o </a:t>
            </a:r>
            <a:r>
              <a:rPr lang="cs-CZ" b="1" dirty="0" err="1"/>
              <a:t>professor</a:t>
            </a:r>
            <a:r>
              <a:rPr lang="cs-CZ" b="1" dirty="0"/>
              <a:t> </a:t>
            </a:r>
            <a:r>
              <a:rPr lang="cs-CZ" b="1" dirty="0" err="1"/>
              <a:t>mudar</a:t>
            </a:r>
            <a:r>
              <a:rPr lang="cs-CZ" b="1" dirty="0"/>
              <a:t> </a:t>
            </a:r>
            <a:r>
              <a:rPr lang="cs-CZ" dirty="0"/>
              <a:t>a data do </a:t>
            </a:r>
            <a:r>
              <a:rPr lang="cs-CZ" dirty="0" err="1"/>
              <a:t>exame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Os </a:t>
            </a:r>
            <a:r>
              <a:rPr lang="cs-CZ" dirty="0" err="1"/>
              <a:t>estudantes</a:t>
            </a:r>
            <a:r>
              <a:rPr lang="cs-CZ" dirty="0"/>
              <a:t> </a:t>
            </a:r>
            <a:r>
              <a:rPr lang="cs-CZ" dirty="0" err="1"/>
              <a:t>pediram</a:t>
            </a:r>
            <a:r>
              <a:rPr lang="cs-CZ" dirty="0"/>
              <a:t> </a:t>
            </a:r>
            <a:r>
              <a:rPr lang="cs-CZ" b="1" dirty="0"/>
              <a:t>para </a:t>
            </a:r>
            <a:r>
              <a:rPr lang="cs-CZ" b="1" dirty="0" err="1"/>
              <a:t>mudares</a:t>
            </a:r>
            <a:r>
              <a:rPr lang="cs-CZ" b="1" dirty="0"/>
              <a:t> </a:t>
            </a:r>
            <a:r>
              <a:rPr lang="cs-CZ" dirty="0"/>
              <a:t>a data do </a:t>
            </a:r>
            <a:r>
              <a:rPr lang="cs-CZ" dirty="0" err="1"/>
              <a:t>exame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[-] </a:t>
            </a:r>
            <a:r>
              <a:rPr lang="cs-CZ" b="1" dirty="0" err="1"/>
              <a:t>Inscrever</a:t>
            </a:r>
            <a:r>
              <a:rPr lang="cs-CZ" b="1" dirty="0"/>
              <a:t>-se </a:t>
            </a:r>
            <a:r>
              <a:rPr lang="cs-CZ" dirty="0" err="1"/>
              <a:t>num</a:t>
            </a:r>
            <a:r>
              <a:rPr lang="cs-CZ" dirty="0"/>
              <a:t> </a:t>
            </a:r>
            <a:r>
              <a:rPr lang="cs-CZ" dirty="0" err="1"/>
              <a:t>curso</a:t>
            </a:r>
            <a:r>
              <a:rPr lang="cs-CZ" dirty="0"/>
              <a:t> de </a:t>
            </a:r>
            <a:r>
              <a:rPr lang="cs-CZ" dirty="0" err="1"/>
              <a:t>arte</a:t>
            </a:r>
            <a:r>
              <a:rPr lang="cs-CZ" dirty="0"/>
              <a:t> é </a:t>
            </a:r>
            <a:r>
              <a:rPr lang="cs-CZ" dirty="0" err="1"/>
              <a:t>condição</a:t>
            </a:r>
            <a:r>
              <a:rPr lang="cs-CZ" dirty="0"/>
              <a:t> </a:t>
            </a:r>
            <a:r>
              <a:rPr lang="cs-CZ" dirty="0" err="1"/>
              <a:t>necessária</a:t>
            </a:r>
            <a:r>
              <a:rPr lang="cs-CZ" dirty="0"/>
              <a:t> para </a:t>
            </a:r>
            <a:r>
              <a:rPr lang="cs-CZ" dirty="0" err="1"/>
              <a:t>frequentar</a:t>
            </a:r>
            <a:r>
              <a:rPr lang="cs-CZ" dirty="0"/>
              <a:t> </a:t>
            </a:r>
            <a:r>
              <a:rPr lang="cs-CZ" dirty="0" err="1"/>
              <a:t>esta</a:t>
            </a:r>
            <a:r>
              <a:rPr lang="cs-CZ" dirty="0"/>
              <a:t> </a:t>
            </a:r>
            <a:r>
              <a:rPr lang="cs-CZ" dirty="0" err="1"/>
              <a:t>escola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*</a:t>
            </a:r>
            <a:r>
              <a:rPr lang="cs-CZ" dirty="0" err="1"/>
              <a:t>Eu</a:t>
            </a:r>
            <a:r>
              <a:rPr lang="cs-CZ" dirty="0"/>
              <a:t> </a:t>
            </a:r>
            <a:r>
              <a:rPr lang="cs-CZ" dirty="0" err="1"/>
              <a:t>lamento</a:t>
            </a:r>
            <a:r>
              <a:rPr lang="cs-CZ" dirty="0"/>
              <a:t> </a:t>
            </a:r>
            <a:r>
              <a:rPr lang="cs-CZ" b="1" dirty="0"/>
              <a:t>os </a:t>
            </a:r>
            <a:r>
              <a:rPr lang="cs-CZ" b="1" dirty="0" err="1"/>
              <a:t>meus</a:t>
            </a:r>
            <a:r>
              <a:rPr lang="cs-CZ" b="1" dirty="0"/>
              <a:t> </a:t>
            </a:r>
            <a:r>
              <a:rPr lang="cs-CZ" b="1" dirty="0" err="1"/>
              <a:t>pais</a:t>
            </a:r>
            <a:r>
              <a:rPr lang="cs-CZ" b="1" strike="sngStrike" dirty="0"/>
              <a:t> </a:t>
            </a:r>
            <a:r>
              <a:rPr lang="cs-CZ" b="1" strike="sngStrike" dirty="0" err="1"/>
              <a:t>ter</a:t>
            </a:r>
            <a:r>
              <a:rPr lang="cs-CZ" b="1" strike="sngStrike" dirty="0"/>
              <a:t> </a:t>
            </a:r>
            <a:r>
              <a:rPr lang="cs-CZ" b="1" strike="sngStrike" dirty="0" err="1"/>
              <a:t>insultado</a:t>
            </a:r>
            <a:r>
              <a:rPr lang="cs-CZ" b="1" strike="sngStrike" dirty="0"/>
              <a:t> </a:t>
            </a:r>
            <a:r>
              <a:rPr lang="cs-CZ" dirty="0"/>
              <a:t>a </a:t>
            </a:r>
            <a:r>
              <a:rPr lang="cs-CZ" dirty="0" err="1"/>
              <a:t>professora</a:t>
            </a:r>
            <a:r>
              <a:rPr lang="cs-CZ" dirty="0"/>
              <a:t>. </a:t>
            </a:r>
          </a:p>
          <a:p>
            <a:r>
              <a:rPr lang="cs-CZ" i="1" dirty="0"/>
              <a:t>Je mi líto, že moji rodiče napadli profesorku.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4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Kompletivní</a:t>
            </a:r>
            <a:r>
              <a:rPr lang="cs-CZ" dirty="0"/>
              <a:t> věty podmětné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Subkategorizace</a:t>
            </a:r>
            <a:endParaRPr lang="cs-CZ" dirty="0" smtClean="0"/>
          </a:p>
          <a:p>
            <a:r>
              <a:rPr lang="cs-CZ" dirty="0" smtClean="0"/>
              <a:t>Slovesa </a:t>
            </a:r>
            <a:r>
              <a:rPr lang="cs-CZ" dirty="0"/>
              <a:t>vyjadřující </a:t>
            </a:r>
            <a:r>
              <a:rPr lang="cs-CZ" b="1" dirty="0"/>
              <a:t>psychologický </a:t>
            </a:r>
            <a:r>
              <a:rPr lang="cs-CZ" b="1" dirty="0" smtClean="0"/>
              <a:t>stav</a:t>
            </a:r>
          </a:p>
          <a:p>
            <a:r>
              <a:rPr lang="cs-CZ" dirty="0" smtClean="0"/>
              <a:t>Tranzitivní </a:t>
            </a:r>
            <a:r>
              <a:rPr lang="cs-CZ" dirty="0"/>
              <a:t>slovesa s </a:t>
            </a:r>
            <a:r>
              <a:rPr lang="cs-CZ" b="1" dirty="0"/>
              <a:t>kauzativním </a:t>
            </a:r>
            <a:r>
              <a:rPr lang="cs-CZ" b="1" dirty="0" smtClean="0"/>
              <a:t>významem</a:t>
            </a:r>
          </a:p>
          <a:p>
            <a:r>
              <a:rPr lang="cs-CZ" dirty="0" smtClean="0"/>
              <a:t>Tranzitivní </a:t>
            </a:r>
            <a:r>
              <a:rPr lang="cs-CZ" dirty="0"/>
              <a:t>slovesa </a:t>
            </a:r>
            <a:r>
              <a:rPr lang="cs-CZ" b="1" dirty="0" smtClean="0"/>
              <a:t>odvozovací</a:t>
            </a:r>
          </a:p>
          <a:p>
            <a:r>
              <a:rPr lang="cs-CZ" b="1" dirty="0" smtClean="0"/>
              <a:t>Existenční</a:t>
            </a:r>
            <a:r>
              <a:rPr lang="cs-CZ" dirty="0" smtClean="0"/>
              <a:t> </a:t>
            </a:r>
            <a:r>
              <a:rPr lang="cs-CZ" dirty="0"/>
              <a:t>slovesa </a:t>
            </a:r>
          </a:p>
          <a:p>
            <a:r>
              <a:rPr lang="cs-CZ" dirty="0" smtClean="0"/>
              <a:t>Nominální </a:t>
            </a:r>
            <a:r>
              <a:rPr lang="cs-CZ" dirty="0"/>
              <a:t>a adjektivní </a:t>
            </a:r>
            <a:r>
              <a:rPr lang="cs-CZ" b="1" dirty="0"/>
              <a:t>predikáty</a:t>
            </a:r>
          </a:p>
        </p:txBody>
      </p:sp>
    </p:spTree>
    <p:extLst>
      <p:ext uri="{BB962C8B-B14F-4D97-AF65-F5344CB8AC3E}">
        <p14:creationId xmlns:p14="http://schemas.microsoft.com/office/powerpoint/2010/main" val="41989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Slovesa vyjadřující psychologický stav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b="1" i="1" dirty="0" smtClean="0"/>
          </a:p>
          <a:p>
            <a:pPr marL="0" indent="0" algn="just">
              <a:buNone/>
            </a:pPr>
            <a:r>
              <a:rPr lang="cs-CZ" i="1" dirty="0" err="1" smtClean="0"/>
              <a:t>aborrecer</a:t>
            </a:r>
            <a:r>
              <a:rPr lang="cs-CZ" i="1" dirty="0"/>
              <a:t>, </a:t>
            </a:r>
            <a:r>
              <a:rPr lang="cs-CZ" i="1" dirty="0" err="1"/>
              <a:t>admirar</a:t>
            </a:r>
            <a:r>
              <a:rPr lang="cs-CZ" i="1" dirty="0"/>
              <a:t>, </a:t>
            </a:r>
            <a:r>
              <a:rPr lang="cs-CZ" i="1" dirty="0" err="1"/>
              <a:t>afligir</a:t>
            </a:r>
            <a:r>
              <a:rPr lang="cs-CZ" i="1" dirty="0"/>
              <a:t>, </a:t>
            </a:r>
            <a:r>
              <a:rPr lang="cs-CZ" i="1" dirty="0" err="1"/>
              <a:t>alegrar</a:t>
            </a:r>
            <a:r>
              <a:rPr lang="cs-CZ" i="1" dirty="0"/>
              <a:t>, </a:t>
            </a:r>
            <a:r>
              <a:rPr lang="cs-CZ" i="1" dirty="0" err="1"/>
              <a:t>assustar</a:t>
            </a:r>
            <a:r>
              <a:rPr lang="cs-CZ" i="1" dirty="0"/>
              <a:t>, </a:t>
            </a:r>
            <a:r>
              <a:rPr lang="cs-CZ" i="1" dirty="0" err="1"/>
              <a:t>aterrorizar</a:t>
            </a:r>
            <a:r>
              <a:rPr lang="cs-CZ" i="1" dirty="0"/>
              <a:t>, </a:t>
            </a:r>
            <a:r>
              <a:rPr lang="cs-CZ" i="1" dirty="0" err="1"/>
              <a:t>cansar</a:t>
            </a:r>
            <a:r>
              <a:rPr lang="cs-CZ" i="1" dirty="0"/>
              <a:t>,  </a:t>
            </a:r>
            <a:r>
              <a:rPr lang="cs-CZ" i="1" dirty="0" err="1"/>
              <a:t>divertir</a:t>
            </a:r>
            <a:r>
              <a:rPr lang="cs-CZ" i="1" dirty="0"/>
              <a:t>, </a:t>
            </a:r>
            <a:r>
              <a:rPr lang="cs-CZ" i="1" dirty="0" err="1"/>
              <a:t>encantar</a:t>
            </a:r>
            <a:r>
              <a:rPr lang="cs-CZ" i="1" dirty="0"/>
              <a:t>, </a:t>
            </a:r>
            <a:r>
              <a:rPr lang="cs-CZ" i="1" dirty="0" err="1"/>
              <a:t>entusiasmar</a:t>
            </a:r>
            <a:r>
              <a:rPr lang="cs-CZ" i="1" dirty="0"/>
              <a:t>, </a:t>
            </a:r>
            <a:r>
              <a:rPr lang="cs-CZ" i="1" dirty="0" err="1"/>
              <a:t>entristecer</a:t>
            </a:r>
            <a:r>
              <a:rPr lang="cs-CZ" i="1" dirty="0"/>
              <a:t>, </a:t>
            </a:r>
            <a:r>
              <a:rPr lang="cs-CZ" i="1" dirty="0" err="1"/>
              <a:t>espantar</a:t>
            </a:r>
            <a:r>
              <a:rPr lang="cs-CZ" i="1" dirty="0"/>
              <a:t>, </a:t>
            </a:r>
            <a:r>
              <a:rPr lang="cs-CZ" i="1" dirty="0" err="1"/>
              <a:t>impressionar</a:t>
            </a:r>
            <a:r>
              <a:rPr lang="cs-CZ" i="1" dirty="0"/>
              <a:t>, </a:t>
            </a:r>
            <a:r>
              <a:rPr lang="cs-CZ" i="1" dirty="0" err="1"/>
              <a:t>incomodar</a:t>
            </a:r>
            <a:r>
              <a:rPr lang="cs-CZ" i="1" dirty="0"/>
              <a:t>, </a:t>
            </a:r>
            <a:r>
              <a:rPr lang="cs-CZ" i="1" dirty="0" err="1"/>
              <a:t>inquietar</a:t>
            </a:r>
            <a:r>
              <a:rPr lang="cs-CZ" i="1" dirty="0"/>
              <a:t>, </a:t>
            </a:r>
            <a:r>
              <a:rPr lang="cs-CZ" i="1" dirty="0" err="1"/>
              <a:t>irritar</a:t>
            </a:r>
            <a:r>
              <a:rPr lang="cs-CZ" i="1" dirty="0"/>
              <a:t>, </a:t>
            </a:r>
            <a:r>
              <a:rPr lang="cs-CZ" i="1" dirty="0" err="1"/>
              <a:t>ofender</a:t>
            </a:r>
            <a:r>
              <a:rPr lang="cs-CZ" i="1" dirty="0"/>
              <a:t>, </a:t>
            </a:r>
            <a:r>
              <a:rPr lang="cs-CZ" i="1" dirty="0" err="1"/>
              <a:t>perturbar</a:t>
            </a:r>
            <a:r>
              <a:rPr lang="cs-CZ" i="1" dirty="0"/>
              <a:t>, </a:t>
            </a:r>
            <a:r>
              <a:rPr lang="cs-CZ" i="1" dirty="0" err="1"/>
              <a:t>preocupar</a:t>
            </a:r>
            <a:r>
              <a:rPr lang="cs-CZ" i="1" dirty="0"/>
              <a:t>, </a:t>
            </a:r>
            <a:r>
              <a:rPr lang="cs-CZ" i="1" dirty="0" err="1"/>
              <a:t>surpreender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88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vyjadřující psychologický stav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Pokud podmět infinitivní </a:t>
            </a:r>
            <a:r>
              <a:rPr lang="cs-CZ" b="1" dirty="0" err="1"/>
              <a:t>kompletivní</a:t>
            </a:r>
            <a:r>
              <a:rPr lang="cs-CZ" b="1" dirty="0"/>
              <a:t> věty není foneticky vyjádřen, sdílí referent s argumentem </a:t>
            </a:r>
            <a:r>
              <a:rPr lang="cs-CZ" b="1" dirty="0" err="1"/>
              <a:t>proživatele</a:t>
            </a:r>
            <a:r>
              <a:rPr lang="cs-CZ" dirty="0"/>
              <a:t> (9). V tom případě se </a:t>
            </a:r>
            <a:r>
              <a:rPr lang="cs-CZ" dirty="0" smtClean="0"/>
              <a:t>předpokládá</a:t>
            </a:r>
            <a:r>
              <a:rPr lang="cs-CZ" dirty="0"/>
              <a:t>, že budou mluvčí preferovat </a:t>
            </a:r>
            <a:r>
              <a:rPr lang="cs-CZ" b="1" dirty="0"/>
              <a:t>neflektivní infinitiv</a:t>
            </a:r>
            <a:r>
              <a:rPr lang="cs-CZ" dirty="0"/>
              <a:t> 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 </a:t>
            </a:r>
            <a:r>
              <a:rPr lang="cs-CZ" sz="3200" b="1" dirty="0" err="1"/>
              <a:t>Impressionou</a:t>
            </a:r>
            <a:r>
              <a:rPr lang="cs-CZ" sz="3200" b="1" dirty="0"/>
              <a:t>-o [ver</a:t>
            </a:r>
            <a:r>
              <a:rPr lang="cs-CZ" sz="3200" dirty="0"/>
              <a:t> o </a:t>
            </a:r>
            <a:r>
              <a:rPr lang="cs-CZ" sz="3200" dirty="0" err="1"/>
              <a:t>amigo</a:t>
            </a:r>
            <a:r>
              <a:rPr lang="cs-CZ" sz="3200" dirty="0"/>
              <a:t> </a:t>
            </a:r>
            <a:r>
              <a:rPr lang="cs-CZ" sz="3200" dirty="0" err="1"/>
              <a:t>tão</a:t>
            </a:r>
            <a:r>
              <a:rPr lang="cs-CZ" sz="3200" dirty="0"/>
              <a:t> </a:t>
            </a:r>
            <a:r>
              <a:rPr lang="cs-CZ" sz="3200" dirty="0" err="1"/>
              <a:t>deprimido</a:t>
            </a:r>
            <a:r>
              <a:rPr lang="cs-CZ" sz="3200" dirty="0"/>
              <a:t>].</a:t>
            </a:r>
          </a:p>
          <a:p>
            <a:pPr marL="457200" lvl="1" indent="0">
              <a:buNone/>
            </a:pPr>
            <a:r>
              <a:rPr lang="cs-CZ" sz="3200" i="1" dirty="0" smtClean="0"/>
              <a:t>Udělalo </a:t>
            </a:r>
            <a:r>
              <a:rPr lang="cs-CZ" sz="3200" i="1" dirty="0"/>
              <a:t>na něj dojem vidět příteli v takové </a:t>
            </a:r>
            <a:r>
              <a:rPr lang="cs-CZ" sz="3200" i="1" dirty="0" smtClean="0"/>
              <a:t>depresi</a:t>
            </a:r>
            <a:endParaRPr lang="cs-CZ" sz="32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103076" y="3223846"/>
            <a:ext cx="785447" cy="363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5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psychologický 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</a:t>
            </a:r>
            <a:r>
              <a:rPr lang="cs-CZ" b="1" dirty="0"/>
              <a:t>je podmět infinitivní věty </a:t>
            </a:r>
            <a:r>
              <a:rPr lang="cs-CZ" b="1" dirty="0">
                <a:solidFill>
                  <a:schemeClr val="accent5"/>
                </a:solidFill>
              </a:rPr>
              <a:t>odlišný</a:t>
            </a:r>
            <a:r>
              <a:rPr lang="cs-CZ" b="1" dirty="0"/>
              <a:t> od předmětu přímého či nepřímého věty řídící, pak je nezbytné jej </a:t>
            </a:r>
            <a:r>
              <a:rPr lang="cs-CZ" b="1" dirty="0">
                <a:solidFill>
                  <a:srgbClr val="00B0F0"/>
                </a:solidFill>
              </a:rPr>
              <a:t>foneticky vyjádřit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a ve </a:t>
            </a:r>
            <a:r>
              <a:rPr lang="cs-CZ" dirty="0" smtClean="0"/>
              <a:t>vedlejší větě </a:t>
            </a:r>
            <a:r>
              <a:rPr lang="cs-CZ" b="1" dirty="0" smtClean="0">
                <a:solidFill>
                  <a:srgbClr val="00B0F0"/>
                </a:solidFill>
              </a:rPr>
              <a:t>volit flektivní tvary infinitivu</a:t>
            </a:r>
            <a:r>
              <a:rPr lang="cs-CZ" dirty="0" smtClean="0"/>
              <a:t>, tam kde to je možné (10). </a:t>
            </a:r>
          </a:p>
          <a:p>
            <a:endParaRPr lang="cs-CZ" dirty="0" smtClean="0"/>
          </a:p>
          <a:p>
            <a:pPr marL="457200" lvl="1" indent="0">
              <a:buNone/>
            </a:pPr>
            <a:r>
              <a:rPr lang="cs-CZ" sz="3200" b="1" dirty="0" err="1"/>
              <a:t>Preocupa</a:t>
            </a:r>
            <a:r>
              <a:rPr lang="cs-CZ" sz="3200" b="1" dirty="0"/>
              <a:t>-</a:t>
            </a:r>
            <a:r>
              <a:rPr lang="cs-CZ" sz="3200" b="1" u="sng" dirty="0">
                <a:solidFill>
                  <a:srgbClr val="FF0000"/>
                </a:solidFill>
              </a:rPr>
              <a:t>os</a:t>
            </a:r>
            <a:r>
              <a:rPr lang="cs-CZ" sz="3200" b="1" dirty="0"/>
              <a:t> [</a:t>
            </a:r>
            <a:r>
              <a:rPr lang="cs-CZ" sz="3200" b="1" u="sng" dirty="0">
                <a:solidFill>
                  <a:srgbClr val="00B0F0"/>
                </a:solidFill>
              </a:rPr>
              <a:t>os </a:t>
            </a:r>
            <a:r>
              <a:rPr lang="cs-CZ" sz="3200" b="1" u="sng" dirty="0" err="1">
                <a:solidFill>
                  <a:srgbClr val="00B0F0"/>
                </a:solidFill>
              </a:rPr>
              <a:t>filhos</a:t>
            </a:r>
            <a:r>
              <a:rPr lang="cs-CZ" sz="3200" b="1" u="sng" dirty="0">
                <a:solidFill>
                  <a:srgbClr val="00B0F0"/>
                </a:solidFill>
              </a:rPr>
              <a:t> </a:t>
            </a:r>
            <a:r>
              <a:rPr lang="cs-CZ" sz="3200" dirty="0" err="1"/>
              <a:t>ainda</a:t>
            </a:r>
            <a:r>
              <a:rPr lang="cs-CZ" sz="3200" dirty="0"/>
              <a:t> </a:t>
            </a:r>
            <a:r>
              <a:rPr lang="cs-CZ" sz="3200" dirty="0" err="1"/>
              <a:t>não</a:t>
            </a:r>
            <a:r>
              <a:rPr lang="cs-CZ" sz="3200" dirty="0"/>
              <a:t> terem </a:t>
            </a:r>
            <a:r>
              <a:rPr lang="cs-CZ" sz="3200" dirty="0" err="1"/>
              <a:t>dado</a:t>
            </a:r>
            <a:r>
              <a:rPr lang="cs-CZ" sz="3200" dirty="0"/>
              <a:t> </a:t>
            </a:r>
            <a:r>
              <a:rPr lang="cs-CZ" sz="3200" dirty="0" err="1"/>
              <a:t>notícias</a:t>
            </a:r>
            <a:r>
              <a:rPr lang="cs-CZ" sz="3200" dirty="0"/>
              <a:t>]. </a:t>
            </a:r>
          </a:p>
          <a:p>
            <a:pPr marL="457200" lvl="1" indent="0">
              <a:buNone/>
            </a:pPr>
            <a:r>
              <a:rPr lang="cs-CZ" sz="3200" i="1" dirty="0"/>
              <a:t>Trápí je, že děti o sobě ještě nedali zprávu</a:t>
            </a:r>
            <a:r>
              <a:rPr lang="cs-CZ" sz="3200" dirty="0" smtClean="0">
                <a:effectLst/>
              </a:rPr>
              <a:t> </a:t>
            </a:r>
            <a:r>
              <a:rPr lang="cs-CZ" sz="3200" dirty="0" smtClean="0"/>
              <a:t> </a:t>
            </a:r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3446584" y="3223846"/>
            <a:ext cx="785447" cy="363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3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psychologický 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gramaticky přípustné, aby byl komplement se </a:t>
            </a:r>
            <a:r>
              <a:rPr lang="cs-CZ" b="1" dirty="0">
                <a:solidFill>
                  <a:srgbClr val="00B0F0"/>
                </a:solidFill>
              </a:rPr>
              <a:t>sémantickou rolí </a:t>
            </a:r>
            <a:r>
              <a:rPr lang="cs-CZ" b="1" dirty="0" err="1">
                <a:solidFill>
                  <a:srgbClr val="00B0F0"/>
                </a:solidFill>
              </a:rPr>
              <a:t>proživatele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b="1" dirty="0" smtClean="0">
                <a:solidFill>
                  <a:srgbClr val="00B0F0"/>
                </a:solidFill>
              </a:rPr>
              <a:t> (-) </a:t>
            </a:r>
            <a:r>
              <a:rPr lang="cs-CZ" b="1" dirty="0" smtClean="0"/>
              <a:t>foneticky </a:t>
            </a:r>
            <a:r>
              <a:rPr lang="cs-CZ" b="1" dirty="0"/>
              <a:t>nerealizován 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neosobní infinitiv </a:t>
            </a:r>
            <a:r>
              <a:rPr lang="cs-CZ" dirty="0" smtClean="0"/>
              <a:t>nebo implicitní (tedy shodný s podmětem VH).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sz="3600" b="1" dirty="0" smtClean="0">
                <a:solidFill>
                  <a:srgbClr val="00B0F0"/>
                </a:solidFill>
              </a:rPr>
              <a:t>(-) </a:t>
            </a:r>
            <a:r>
              <a:rPr lang="cs-CZ" sz="3600" b="1" dirty="0" err="1" smtClean="0">
                <a:solidFill>
                  <a:srgbClr val="00B0F0"/>
                </a:solidFill>
              </a:rPr>
              <a:t>Incomoda</a:t>
            </a:r>
            <a:r>
              <a:rPr lang="cs-CZ" sz="3600" b="1" dirty="0" smtClean="0">
                <a:solidFill>
                  <a:srgbClr val="00B0F0"/>
                </a:solidFill>
              </a:rPr>
              <a:t> </a:t>
            </a:r>
            <a:r>
              <a:rPr lang="cs-CZ" sz="3600" b="1" dirty="0"/>
              <a:t>[</a:t>
            </a:r>
            <a:r>
              <a:rPr lang="cs-CZ" sz="36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ouvir</a:t>
            </a:r>
            <a:r>
              <a:rPr lang="cs-CZ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3600" dirty="0" err="1"/>
              <a:t>sons</a:t>
            </a:r>
            <a:r>
              <a:rPr lang="cs-CZ" sz="3600" dirty="0"/>
              <a:t> </a:t>
            </a:r>
            <a:r>
              <a:rPr lang="cs-CZ" sz="3600" dirty="0" err="1"/>
              <a:t>tão</a:t>
            </a:r>
            <a:r>
              <a:rPr lang="cs-CZ" sz="3600" dirty="0"/>
              <a:t> </a:t>
            </a:r>
            <a:r>
              <a:rPr lang="cs-CZ" sz="3600" dirty="0" err="1"/>
              <a:t>agudos</a:t>
            </a:r>
            <a:r>
              <a:rPr lang="cs-CZ" sz="3600" dirty="0"/>
              <a:t>].</a:t>
            </a:r>
          </a:p>
          <a:p>
            <a:pPr marL="457200" lvl="1" indent="0">
              <a:buNone/>
            </a:pPr>
            <a:r>
              <a:rPr lang="cs-CZ" sz="3600" b="1" i="1" dirty="0"/>
              <a:t>Je nepříjemné </a:t>
            </a:r>
            <a:r>
              <a:rPr lang="cs-CZ" sz="3600" i="1" dirty="0"/>
              <a:t>poslouchat tak vysoké </a:t>
            </a:r>
            <a:r>
              <a:rPr lang="cs-CZ" sz="3600" i="1" dirty="0" smtClean="0"/>
              <a:t>tóny</a:t>
            </a:r>
            <a:endParaRPr lang="cs-CZ" sz="36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910862" y="2643553"/>
            <a:ext cx="750276" cy="10081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5017478" y="2643553"/>
            <a:ext cx="1230922" cy="10081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09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psychologický stav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000" b="1" i="1" dirty="0" err="1" smtClean="0"/>
              <a:t>agradar</a:t>
            </a:r>
            <a:r>
              <a:rPr lang="cs-CZ" sz="3000" b="1" i="1" dirty="0"/>
              <a:t>, </a:t>
            </a:r>
            <a:r>
              <a:rPr lang="cs-CZ" sz="3000" b="1" i="1" dirty="0" err="1"/>
              <a:t>apetecer</a:t>
            </a:r>
            <a:r>
              <a:rPr lang="cs-CZ" sz="3000" b="1" i="1" dirty="0"/>
              <a:t>, </a:t>
            </a:r>
            <a:r>
              <a:rPr lang="cs-CZ" sz="3000" b="1" i="1" dirty="0" err="1"/>
              <a:t>custar</a:t>
            </a:r>
            <a:r>
              <a:rPr lang="cs-CZ" sz="3000" b="1" i="1" dirty="0"/>
              <a:t>, </a:t>
            </a:r>
            <a:r>
              <a:rPr lang="cs-CZ" sz="3000" b="1" i="1" dirty="0" err="1"/>
              <a:t>importar</a:t>
            </a:r>
            <a:r>
              <a:rPr lang="cs-CZ" sz="3000" b="1" i="1" dirty="0"/>
              <a:t>, </a:t>
            </a:r>
            <a:r>
              <a:rPr lang="cs-CZ" sz="3000" b="1" i="1" dirty="0" err="1"/>
              <a:t>interessar</a:t>
            </a:r>
            <a:r>
              <a:rPr lang="cs-CZ" sz="3000" dirty="0"/>
              <a:t> </a:t>
            </a:r>
            <a:r>
              <a:rPr lang="cs-CZ" sz="3000" dirty="0" smtClean="0"/>
              <a:t> </a:t>
            </a:r>
            <a:endParaRPr lang="cs-CZ" sz="3000" dirty="0" smtClean="0"/>
          </a:p>
          <a:p>
            <a:pPr marL="400050" lvl="1" indent="0">
              <a:buNone/>
            </a:pPr>
            <a:r>
              <a:rPr lang="cs-CZ" dirty="0" smtClean="0"/>
              <a:t>se </a:t>
            </a:r>
            <a:r>
              <a:rPr lang="cs-CZ" dirty="0"/>
              <a:t>pojí </a:t>
            </a:r>
            <a:r>
              <a:rPr lang="cs-CZ" sz="1900" dirty="0">
                <a:solidFill>
                  <a:srgbClr val="00B0F0"/>
                </a:solidFill>
              </a:rPr>
              <a:t>s předmětem nepřímým. </a:t>
            </a:r>
          </a:p>
          <a:p>
            <a:endParaRPr lang="cs-CZ" dirty="0"/>
          </a:p>
          <a:p>
            <a:pPr marL="914400" lvl="2" indent="0">
              <a:buNone/>
            </a:pPr>
            <a:r>
              <a:rPr lang="cs-CZ" sz="3600" dirty="0" err="1" smtClean="0"/>
              <a:t>Agrada-</a:t>
            </a:r>
            <a:r>
              <a:rPr lang="cs-CZ" sz="3600" b="1" dirty="0" err="1" smtClean="0">
                <a:solidFill>
                  <a:srgbClr val="00B0F0"/>
                </a:solidFill>
              </a:rPr>
              <a:t>lhe</a:t>
            </a:r>
            <a:r>
              <a:rPr lang="cs-CZ" sz="3600" b="1" dirty="0" smtClean="0"/>
              <a:t> </a:t>
            </a:r>
            <a:r>
              <a:rPr lang="cs-CZ" sz="3600" b="1" dirty="0"/>
              <a:t>[</a:t>
            </a:r>
            <a:r>
              <a:rPr lang="cs-CZ" sz="3600" b="1" dirty="0">
                <a:solidFill>
                  <a:srgbClr val="FF0000"/>
                </a:solidFill>
              </a:rPr>
              <a:t>a Maria ser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/>
              <a:t>tão</a:t>
            </a:r>
            <a:r>
              <a:rPr lang="cs-CZ" sz="3600" dirty="0"/>
              <a:t> </a:t>
            </a:r>
            <a:r>
              <a:rPr lang="cs-CZ" sz="3600" dirty="0" err="1"/>
              <a:t>simpática</a:t>
            </a:r>
            <a:r>
              <a:rPr lang="cs-CZ" sz="3600" dirty="0"/>
              <a:t>].</a:t>
            </a:r>
          </a:p>
          <a:p>
            <a:pPr marL="914400" lvl="2" indent="0">
              <a:buNone/>
            </a:pPr>
            <a:r>
              <a:rPr lang="cs-CZ" sz="3600" i="1" dirty="0" smtClean="0"/>
              <a:t>Líbí </a:t>
            </a:r>
            <a:r>
              <a:rPr lang="cs-CZ" sz="3600" i="1" dirty="0">
                <a:solidFill>
                  <a:srgbClr val="00B0F0"/>
                </a:solidFill>
              </a:rPr>
              <a:t>se mu</a:t>
            </a:r>
            <a:r>
              <a:rPr lang="cs-CZ" sz="3600" i="1" dirty="0"/>
              <a:t>, </a:t>
            </a:r>
            <a:r>
              <a:rPr lang="cs-CZ" sz="3600" i="1" dirty="0">
                <a:solidFill>
                  <a:srgbClr val="FF0000"/>
                </a:solidFill>
              </a:rPr>
              <a:t>že je Maria </a:t>
            </a:r>
            <a:r>
              <a:rPr lang="cs-CZ" sz="3600" i="1" dirty="0"/>
              <a:t>tak </a:t>
            </a:r>
            <a:r>
              <a:rPr lang="cs-CZ" sz="3600" i="1" dirty="0" smtClean="0"/>
              <a:t>sympatická</a:t>
            </a:r>
            <a:r>
              <a:rPr lang="cs-CZ" sz="3600" dirty="0" smtClean="0"/>
              <a:t>.</a:t>
            </a:r>
          </a:p>
          <a:p>
            <a:pPr marL="914400" lvl="2" indent="0">
              <a:buNone/>
            </a:pPr>
            <a:r>
              <a:rPr lang="cs-CZ" sz="3600" dirty="0" err="1"/>
              <a:t>Não</a:t>
            </a:r>
            <a:r>
              <a:rPr lang="cs-CZ" sz="3600" dirty="0"/>
              <a:t> </a:t>
            </a:r>
            <a:r>
              <a:rPr lang="cs-CZ" sz="3600" b="1" dirty="0" err="1">
                <a:solidFill>
                  <a:srgbClr val="00B0F0"/>
                </a:solidFill>
              </a:rPr>
              <a:t>lhes</a:t>
            </a:r>
            <a:r>
              <a:rPr lang="cs-CZ" sz="3600" b="1" dirty="0">
                <a:solidFill>
                  <a:srgbClr val="00B0F0"/>
                </a:solidFill>
              </a:rPr>
              <a:t> </a:t>
            </a:r>
            <a:r>
              <a:rPr lang="cs-CZ" sz="3600" b="1" dirty="0" err="1"/>
              <a:t>importa</a:t>
            </a:r>
            <a:r>
              <a:rPr lang="cs-CZ" sz="3600" dirty="0"/>
              <a:t> [</a:t>
            </a:r>
            <a:r>
              <a:rPr lang="cs-CZ" sz="3600" dirty="0" err="1"/>
              <a:t>muito</a:t>
            </a:r>
            <a:r>
              <a:rPr lang="cs-CZ" sz="3600" dirty="0"/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ter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/>
              <a:t>más</a:t>
            </a:r>
            <a:r>
              <a:rPr lang="cs-CZ" sz="3600" b="1" dirty="0"/>
              <a:t> </a:t>
            </a:r>
            <a:r>
              <a:rPr lang="cs-CZ" sz="3600" b="1" dirty="0" err="1"/>
              <a:t>notas</a:t>
            </a:r>
            <a:r>
              <a:rPr lang="cs-CZ" sz="3600" dirty="0"/>
              <a:t>]. </a:t>
            </a:r>
          </a:p>
          <a:p>
            <a:pPr marL="914400" lvl="2" indent="0">
              <a:buNone/>
            </a:pPr>
            <a:r>
              <a:rPr lang="cs-CZ" sz="3600" i="1" dirty="0" smtClean="0"/>
              <a:t>Příliš </a:t>
            </a:r>
            <a:r>
              <a:rPr lang="cs-CZ" sz="3600" i="1" dirty="0">
                <a:solidFill>
                  <a:srgbClr val="00B0F0"/>
                </a:solidFill>
              </a:rPr>
              <a:t>je</a:t>
            </a:r>
            <a:r>
              <a:rPr lang="cs-CZ" sz="3600" i="1" dirty="0"/>
              <a:t> netrápí </a:t>
            </a:r>
            <a:r>
              <a:rPr lang="cs-CZ" sz="3600" i="1" dirty="0">
                <a:solidFill>
                  <a:srgbClr val="FF0000"/>
                </a:solidFill>
              </a:rPr>
              <a:t>mít</a:t>
            </a:r>
            <a:r>
              <a:rPr lang="cs-CZ" sz="3600" i="1" dirty="0"/>
              <a:t> špatné známky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>
            <a:off x="3001108" y="4724400"/>
            <a:ext cx="3528645" cy="5744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doprava 4"/>
          <p:cNvSpPr/>
          <p:nvPr/>
        </p:nvSpPr>
        <p:spPr>
          <a:xfrm flipH="1">
            <a:off x="3541541" y="2919046"/>
            <a:ext cx="291904" cy="527539"/>
          </a:xfrm>
          <a:prstGeom prst="curv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Tranzitivní slovesa s kauzativním významem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transitivos</a:t>
            </a:r>
            <a:r>
              <a:rPr lang="cs-CZ" b="1" dirty="0"/>
              <a:t> </a:t>
            </a:r>
            <a:r>
              <a:rPr lang="cs-CZ" b="1" dirty="0" err="1"/>
              <a:t>com</a:t>
            </a:r>
            <a:r>
              <a:rPr lang="cs-CZ" b="1" dirty="0"/>
              <a:t> </a:t>
            </a:r>
            <a:r>
              <a:rPr lang="cs-CZ" b="1" dirty="0" err="1"/>
              <a:t>sentido</a:t>
            </a:r>
            <a:r>
              <a:rPr lang="cs-CZ" b="1" dirty="0"/>
              <a:t> </a:t>
            </a:r>
            <a:r>
              <a:rPr lang="cs-CZ" b="1" dirty="0" err="1"/>
              <a:t>causal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400" dirty="0" smtClean="0"/>
              <a:t>Po </a:t>
            </a:r>
            <a:r>
              <a:rPr lang="cs-CZ" sz="2400" dirty="0"/>
              <a:t>sémantické stránce se odlišují od sloves vyjadřujících psychologický stav tím, že </a:t>
            </a:r>
            <a:r>
              <a:rPr lang="cs-CZ" sz="2400" b="1" dirty="0">
                <a:solidFill>
                  <a:srgbClr val="7030A0"/>
                </a:solidFill>
              </a:rPr>
              <a:t>uvozují vedlejší větu podmětnou vyjadřující příčinu</a:t>
            </a:r>
            <a:r>
              <a:rPr lang="cs-CZ" sz="2400" dirty="0">
                <a:solidFill>
                  <a:srgbClr val="7030A0"/>
                </a:solidFill>
              </a:rPr>
              <a:t>,</a:t>
            </a:r>
            <a:r>
              <a:rPr lang="cs-CZ" sz="2400" dirty="0"/>
              <a:t> komplement nemá sémantickou roli </a:t>
            </a:r>
            <a:r>
              <a:rPr lang="cs-CZ" sz="2400" dirty="0" err="1"/>
              <a:t>proživatele</a:t>
            </a:r>
            <a:r>
              <a:rPr lang="cs-CZ" sz="2400" dirty="0"/>
              <a:t>, nýbrž </a:t>
            </a:r>
            <a:r>
              <a:rPr lang="cs-CZ" sz="2400" b="1" dirty="0" smtClean="0">
                <a:solidFill>
                  <a:srgbClr val="00B050"/>
                </a:solidFill>
              </a:rPr>
              <a:t>patiens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63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Infinitivní věty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infinitivní vedlejší </a:t>
            </a:r>
            <a:r>
              <a:rPr lang="cs-CZ" dirty="0" smtClean="0"/>
              <a:t>věty </a:t>
            </a:r>
            <a:r>
              <a:rPr lang="cs-CZ" dirty="0"/>
              <a:t>označované také jako redukované (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Reduzidas</a:t>
            </a:r>
            <a:r>
              <a:rPr lang="cs-CZ" dirty="0"/>
              <a:t>) </a:t>
            </a:r>
            <a:r>
              <a:rPr lang="cs-CZ" dirty="0" smtClean="0"/>
              <a:t>x </a:t>
            </a:r>
            <a:r>
              <a:rPr lang="cs-CZ" dirty="0" err="1" smtClean="0"/>
              <a:t>finitivní</a:t>
            </a:r>
            <a:r>
              <a:rPr lang="cs-CZ" dirty="0" smtClean="0"/>
              <a:t> věty</a:t>
            </a:r>
          </a:p>
          <a:p>
            <a:r>
              <a:rPr lang="cs-CZ" dirty="0" smtClean="0"/>
              <a:t> infinitivní vedlejší věty = ne finitní věty</a:t>
            </a:r>
          </a:p>
          <a:p>
            <a:r>
              <a:rPr lang="cs-CZ" dirty="0" smtClean="0"/>
              <a:t>pokud </a:t>
            </a:r>
            <a:r>
              <a:rPr lang="cs-CZ" dirty="0"/>
              <a:t>infinitiv závisí na pomocných či modálních slovesech (1, 2), tvoří s těmito slovesy celek slovesné vazby (</a:t>
            </a:r>
            <a:r>
              <a:rPr lang="cs-CZ" dirty="0" err="1"/>
              <a:t>Perífrase</a:t>
            </a:r>
            <a:r>
              <a:rPr lang="cs-CZ" dirty="0"/>
              <a:t> </a:t>
            </a:r>
            <a:r>
              <a:rPr lang="cs-CZ" dirty="0" err="1" smtClean="0"/>
              <a:t>Verbal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i="1" dirty="0" smtClean="0"/>
              <a:t>      </a:t>
            </a:r>
          </a:p>
          <a:p>
            <a:pPr marL="0" indent="0">
              <a:buNone/>
            </a:pPr>
            <a:r>
              <a:rPr lang="cs-CZ" sz="2400" i="1" dirty="0"/>
              <a:t> </a:t>
            </a:r>
            <a:r>
              <a:rPr lang="cs-CZ" sz="2400" i="1" dirty="0" smtClean="0"/>
              <a:t>     O </a:t>
            </a:r>
            <a:r>
              <a:rPr lang="cs-CZ" sz="2400" i="1" dirty="0"/>
              <a:t>poste </a:t>
            </a:r>
            <a:r>
              <a:rPr lang="cs-CZ" sz="2400" i="1" dirty="0" err="1"/>
              <a:t>vai</a:t>
            </a:r>
            <a:r>
              <a:rPr lang="cs-CZ" sz="2400" i="1" dirty="0"/>
              <a:t> </a:t>
            </a:r>
            <a:r>
              <a:rPr lang="cs-CZ" sz="2400" i="1" dirty="0" err="1"/>
              <a:t>cair</a:t>
            </a:r>
            <a:r>
              <a:rPr lang="cs-CZ" sz="2400" i="1" dirty="0"/>
              <a:t> </a:t>
            </a:r>
            <a:r>
              <a:rPr lang="cs-CZ" sz="2400" i="1" dirty="0" err="1"/>
              <a:t>em</a:t>
            </a:r>
            <a:r>
              <a:rPr lang="cs-CZ" sz="2400" i="1" dirty="0"/>
              <a:t> </a:t>
            </a:r>
            <a:r>
              <a:rPr lang="cs-CZ" sz="2400" i="1" dirty="0" err="1"/>
              <a:t>cima</a:t>
            </a:r>
            <a:r>
              <a:rPr lang="cs-CZ" sz="2400" i="1" dirty="0"/>
              <a:t> do </a:t>
            </a:r>
            <a:r>
              <a:rPr lang="cs-CZ" sz="2400" i="1" dirty="0" err="1"/>
              <a:t>passeio</a:t>
            </a:r>
            <a:r>
              <a:rPr lang="cs-CZ" sz="2400" i="1" dirty="0"/>
              <a:t>.</a:t>
            </a:r>
          </a:p>
          <a:p>
            <a:pPr marL="457200" lvl="1" indent="0">
              <a:buNone/>
            </a:pPr>
            <a:r>
              <a:rPr lang="cs-CZ" i="1" dirty="0"/>
              <a:t>Sloup spadne na </a:t>
            </a:r>
            <a:r>
              <a:rPr lang="cs-CZ" i="1" dirty="0" smtClean="0"/>
              <a:t>chodník.</a:t>
            </a:r>
          </a:p>
          <a:p>
            <a:pPr marL="457200" lvl="1" indent="0">
              <a:buNone/>
            </a:pPr>
            <a:r>
              <a:rPr lang="cs-CZ" i="1" dirty="0" smtClean="0"/>
              <a:t>A </a:t>
            </a:r>
            <a:r>
              <a:rPr lang="cs-CZ" i="1" dirty="0" err="1"/>
              <a:t>casa</a:t>
            </a:r>
            <a:r>
              <a:rPr lang="cs-CZ" i="1" dirty="0"/>
              <a:t> pode </a:t>
            </a:r>
            <a:r>
              <a:rPr lang="cs-CZ" i="1" dirty="0" err="1"/>
              <a:t>desabar</a:t>
            </a:r>
            <a:r>
              <a:rPr lang="cs-CZ" i="1" dirty="0"/>
              <a:t> a </a:t>
            </a:r>
            <a:r>
              <a:rPr lang="cs-CZ" i="1" dirty="0" err="1"/>
              <a:t>qualquer</a:t>
            </a:r>
            <a:r>
              <a:rPr lang="cs-CZ" i="1" dirty="0"/>
              <a:t> </a:t>
            </a:r>
            <a:r>
              <a:rPr lang="cs-CZ" i="1" dirty="0" err="1"/>
              <a:t>momento</a:t>
            </a:r>
            <a:r>
              <a:rPr lang="cs-CZ" i="1" dirty="0"/>
              <a:t>.</a:t>
            </a:r>
          </a:p>
          <a:p>
            <a:pPr marL="457200" lvl="1" indent="0">
              <a:buNone/>
            </a:pPr>
            <a:r>
              <a:rPr lang="cs-CZ" i="1" dirty="0"/>
              <a:t>Dům se může každou chvíli zhroutit.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22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skupiny sloves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 smtClean="0"/>
              <a:t>kauzální slovesa se </a:t>
            </a:r>
            <a:r>
              <a:rPr lang="cs-CZ" sz="2400" b="1" dirty="0" smtClean="0"/>
              <a:t>dvěma argumenty </a:t>
            </a:r>
            <a:r>
              <a:rPr lang="cs-CZ" sz="2400" dirty="0" smtClean="0"/>
              <a:t>(</a:t>
            </a:r>
            <a:r>
              <a:rPr lang="cs-CZ" sz="2400" b="1" dirty="0" smtClean="0"/>
              <a:t>podmětná věta; předmět přímý</a:t>
            </a:r>
            <a:r>
              <a:rPr lang="cs-CZ" sz="2400" dirty="0" smtClean="0"/>
              <a:t> s významovou rolí </a:t>
            </a:r>
            <a:r>
              <a:rPr lang="cs-CZ" sz="2400" b="1" dirty="0" smtClean="0">
                <a:solidFill>
                  <a:srgbClr val="00B050"/>
                </a:solidFill>
              </a:rPr>
              <a:t>patiens</a:t>
            </a:r>
            <a:r>
              <a:rPr lang="cs-CZ" sz="2400" dirty="0" smtClean="0"/>
              <a:t>), např. </a:t>
            </a:r>
            <a:r>
              <a:rPr lang="cs-CZ" sz="2400" b="1" i="1" dirty="0" err="1" smtClean="0"/>
              <a:t>agravar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aumentar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causar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diminuir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ocasionar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originar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prejudicar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provocar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suscitar</a:t>
            </a:r>
            <a:r>
              <a:rPr lang="cs-CZ" sz="2400" i="1" dirty="0" smtClean="0"/>
              <a:t>, </a:t>
            </a:r>
            <a:r>
              <a:rPr lang="cs-CZ" sz="2400" dirty="0" smtClean="0"/>
              <a:t>apod.  </a:t>
            </a:r>
          </a:p>
          <a:p>
            <a:pPr algn="just"/>
            <a:r>
              <a:rPr lang="cs-CZ" sz="2400" dirty="0" smtClean="0"/>
              <a:t>kauzální slovesa </a:t>
            </a:r>
            <a:r>
              <a:rPr lang="cs-CZ" sz="2400" b="1" dirty="0" smtClean="0"/>
              <a:t>se třemi argumenty</a:t>
            </a:r>
            <a:r>
              <a:rPr lang="cs-CZ" sz="2400" dirty="0" smtClean="0"/>
              <a:t> (podmětná věta; předmět přímý reprezentující osobu postiženou; předmět nepřímý s předložkou </a:t>
            </a:r>
            <a:r>
              <a:rPr lang="cs-CZ" sz="2400" b="1" i="1" dirty="0" smtClean="0"/>
              <a:t>a</a:t>
            </a:r>
            <a:r>
              <a:rPr lang="cs-CZ" sz="2400" b="1" dirty="0" smtClean="0"/>
              <a:t>, </a:t>
            </a:r>
            <a:r>
              <a:rPr lang="cs-CZ" sz="2400" dirty="0" smtClean="0"/>
              <a:t>popisují situaci, s níž je konfrontována ona osoba </a:t>
            </a:r>
            <a:r>
              <a:rPr lang="cs-CZ" sz="2400" dirty="0" smtClean="0"/>
              <a:t>postižená: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animar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conduzir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forçar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impedir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incitar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induzir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levar</a:t>
            </a:r>
            <a:r>
              <a:rPr lang="cs-CZ" sz="2400" b="1" i="1" dirty="0" smtClean="0"/>
              <a:t>, </a:t>
            </a:r>
            <a:r>
              <a:rPr lang="cs-CZ" sz="2400" b="1" i="1" dirty="0" err="1" smtClean="0"/>
              <a:t>obrigar</a:t>
            </a:r>
            <a:r>
              <a:rPr lang="cs-CZ" sz="2400" b="1" i="1" dirty="0" smtClean="0"/>
              <a:t>,</a:t>
            </a:r>
            <a:r>
              <a:rPr lang="cs-CZ" sz="2400" i="1" dirty="0" smtClean="0"/>
              <a:t> </a:t>
            </a:r>
            <a:r>
              <a:rPr lang="cs-CZ" sz="2400" dirty="0" smtClean="0"/>
              <a:t>apod.</a:t>
            </a:r>
          </a:p>
        </p:txBody>
      </p:sp>
    </p:spTree>
    <p:extLst>
      <p:ext uri="{BB962C8B-B14F-4D97-AF65-F5344CB8AC3E}">
        <p14:creationId xmlns:p14="http://schemas.microsoft.com/office/powerpoint/2010/main" val="1641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[</a:t>
            </a:r>
            <a:r>
              <a:rPr lang="cs-CZ" dirty="0" err="1" smtClean="0"/>
              <a:t>Fumar</a:t>
            </a:r>
            <a:r>
              <a:rPr lang="cs-CZ" dirty="0" smtClean="0"/>
              <a:t> </a:t>
            </a:r>
            <a:r>
              <a:rPr lang="cs-CZ" dirty="0" err="1" smtClean="0"/>
              <a:t>muito</a:t>
            </a:r>
            <a:r>
              <a:rPr lang="cs-CZ" dirty="0" smtClean="0"/>
              <a:t>] </a:t>
            </a:r>
            <a:r>
              <a:rPr lang="cs-CZ" b="1" dirty="0" err="1" smtClean="0"/>
              <a:t>prejudica</a:t>
            </a:r>
            <a:r>
              <a:rPr lang="cs-CZ" dirty="0" smtClean="0"/>
              <a:t> a </a:t>
            </a:r>
            <a:r>
              <a:rPr lang="cs-CZ" dirty="0" err="1" smtClean="0"/>
              <a:t>saúde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pessoas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i="1" dirty="0" smtClean="0"/>
              <a:t>Přílišné kouření poškozuje zdraví osob.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 err="1" smtClean="0"/>
              <a:t>Fumar</a:t>
            </a:r>
            <a:r>
              <a:rPr lang="cs-CZ" dirty="0" smtClean="0"/>
              <a:t> </a:t>
            </a:r>
            <a:r>
              <a:rPr lang="cs-CZ" dirty="0" err="1" smtClean="0"/>
              <a:t>muito</a:t>
            </a:r>
            <a:r>
              <a:rPr lang="cs-CZ" dirty="0" smtClean="0"/>
              <a:t>] </a:t>
            </a:r>
            <a:r>
              <a:rPr lang="cs-CZ" b="1" dirty="0" err="1" smtClean="0"/>
              <a:t>prejudicou-lhes</a:t>
            </a:r>
            <a:r>
              <a:rPr lang="cs-CZ" dirty="0" smtClean="0"/>
              <a:t> a </a:t>
            </a:r>
            <a:r>
              <a:rPr lang="cs-CZ" dirty="0" err="1" smtClean="0"/>
              <a:t>saúde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i="1" dirty="0" smtClean="0"/>
              <a:t>Přílišné kouření jim poškodilo zdraví.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Provocou-lhes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tosse</a:t>
            </a:r>
            <a:r>
              <a:rPr lang="cs-CZ" dirty="0" smtClean="0"/>
              <a:t> </a:t>
            </a:r>
            <a:r>
              <a:rPr lang="cs-CZ" dirty="0" err="1" smtClean="0"/>
              <a:t>crónica</a:t>
            </a:r>
            <a:r>
              <a:rPr lang="cs-CZ" dirty="0" smtClean="0"/>
              <a:t> [</a:t>
            </a:r>
            <a:r>
              <a:rPr lang="cs-CZ" dirty="0" err="1" smtClean="0"/>
              <a:t>eles</a:t>
            </a:r>
            <a:r>
              <a:rPr lang="cs-CZ" dirty="0" smtClean="0"/>
              <a:t> </a:t>
            </a:r>
            <a:r>
              <a:rPr lang="cs-CZ" dirty="0" err="1" smtClean="0"/>
              <a:t>fumarem</a:t>
            </a:r>
            <a:r>
              <a:rPr lang="cs-CZ" dirty="0" smtClean="0"/>
              <a:t> </a:t>
            </a:r>
            <a:r>
              <a:rPr lang="cs-CZ" dirty="0" err="1" smtClean="0"/>
              <a:t>demasiado</a:t>
            </a:r>
            <a:r>
              <a:rPr lang="cs-CZ" dirty="0" smtClean="0"/>
              <a:t>].</a:t>
            </a:r>
          </a:p>
          <a:p>
            <a:pPr marL="0" indent="0">
              <a:buNone/>
            </a:pPr>
            <a:r>
              <a:rPr lang="cs-CZ" i="1" dirty="0" smtClean="0"/>
              <a:t>To, že příliš kouří, jim způsobilo chronický kašel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 [</a:t>
            </a:r>
            <a:r>
              <a:rPr lang="cs-CZ" dirty="0" err="1" smtClean="0"/>
              <a:t>Falar</a:t>
            </a:r>
            <a:r>
              <a:rPr lang="cs-CZ" dirty="0" smtClean="0"/>
              <a:t> </a:t>
            </a:r>
            <a:r>
              <a:rPr lang="cs-CZ" dirty="0" err="1" smtClean="0"/>
              <a:t>com</a:t>
            </a:r>
            <a:r>
              <a:rPr lang="cs-CZ" dirty="0" smtClean="0"/>
              <a:t> o </a:t>
            </a:r>
            <a:r>
              <a:rPr lang="cs-CZ" dirty="0" err="1" smtClean="0"/>
              <a:t>psiquiatra</a:t>
            </a:r>
            <a:r>
              <a:rPr lang="cs-CZ" dirty="0" smtClean="0"/>
              <a:t>] </a:t>
            </a:r>
            <a:r>
              <a:rPr lang="cs-CZ" b="1" dirty="0" err="1" smtClean="0"/>
              <a:t>ajuda</a:t>
            </a:r>
            <a:r>
              <a:rPr lang="cs-CZ" b="1" dirty="0" smtClean="0"/>
              <a:t>-os</a:t>
            </a:r>
            <a:r>
              <a:rPr lang="cs-CZ" dirty="0" smtClean="0"/>
              <a:t> </a:t>
            </a:r>
            <a:r>
              <a:rPr lang="cs-CZ" b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compreender</a:t>
            </a:r>
            <a:r>
              <a:rPr lang="cs-CZ" dirty="0" smtClean="0"/>
              <a:t>-se </a:t>
            </a:r>
            <a:r>
              <a:rPr lang="cs-CZ" dirty="0" err="1" smtClean="0"/>
              <a:t>melhor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   Hovořit s psychiatrem jim pomáhá lépe se poznat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90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či neosobní infinitiv 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těch, případech, kde se vyskytuje </a:t>
            </a:r>
            <a:r>
              <a:rPr lang="cs-CZ" b="1" dirty="0"/>
              <a:t>neflektivní </a:t>
            </a:r>
            <a:r>
              <a:rPr lang="cs-CZ" b="1" dirty="0" smtClean="0"/>
              <a:t>infinitiv, </a:t>
            </a:r>
            <a:r>
              <a:rPr lang="cs-CZ" dirty="0" smtClean="0"/>
              <a:t>není jasné, zda </a:t>
            </a:r>
            <a:r>
              <a:rPr lang="cs-CZ" dirty="0"/>
              <a:t>se jedná </a:t>
            </a:r>
            <a:r>
              <a:rPr lang="cs-CZ" b="1" dirty="0"/>
              <a:t>o osobní či neosobní </a:t>
            </a:r>
            <a:r>
              <a:rPr lang="cs-CZ" b="1" dirty="0" smtClean="0"/>
              <a:t>infinitiv</a:t>
            </a:r>
            <a:r>
              <a:rPr lang="cs-CZ" dirty="0" smtClean="0"/>
              <a:t>. </a:t>
            </a:r>
          </a:p>
          <a:p>
            <a:pPr marL="0" indent="0" algn="just">
              <a:buNone/>
            </a:pPr>
            <a:r>
              <a:rPr lang="cs-CZ" dirty="0" smtClean="0"/>
              <a:t>Infinitivní </a:t>
            </a:r>
            <a:r>
              <a:rPr lang="cs-CZ" dirty="0"/>
              <a:t>podmětná věta postrádá vyjádření podmětu, který bývá  interpretován jako osoba, na kterou poukazuje </a:t>
            </a:r>
            <a:r>
              <a:rPr lang="cs-CZ" dirty="0" smtClean="0"/>
              <a:t>1. </a:t>
            </a:r>
            <a:r>
              <a:rPr lang="cs-CZ" b="1" dirty="0" smtClean="0"/>
              <a:t>přivlastňovací </a:t>
            </a:r>
            <a:r>
              <a:rPr lang="cs-CZ" b="1" dirty="0"/>
              <a:t>modifikátor, případně posesivní dativ</a:t>
            </a:r>
            <a:r>
              <a:rPr lang="cs-CZ" dirty="0"/>
              <a:t> (pak by se jednalo o osobní infinitiv). Pokud takové větné konstituenty chybějí, má věta </a:t>
            </a:r>
            <a:r>
              <a:rPr lang="cs-CZ" dirty="0" smtClean="0"/>
              <a:t>2. </a:t>
            </a:r>
            <a:r>
              <a:rPr lang="cs-CZ" b="1" dirty="0" smtClean="0"/>
              <a:t>univerzální </a:t>
            </a:r>
            <a:r>
              <a:rPr lang="cs-CZ" b="1" dirty="0"/>
              <a:t>charakter s neosobním infinitivem.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4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Faktivní</a:t>
            </a:r>
            <a:r>
              <a:rPr lang="cs-CZ" dirty="0" smtClean="0"/>
              <a:t> interpretace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Ve </a:t>
            </a:r>
            <a:r>
              <a:rPr lang="cs-CZ" dirty="0"/>
              <a:t>větách tohoto typu je rovněž přípustné použití </a:t>
            </a:r>
            <a:r>
              <a:rPr lang="cs-CZ" b="1" dirty="0"/>
              <a:t>flektivního infinitivu, </a:t>
            </a:r>
            <a:r>
              <a:rPr lang="cs-CZ" dirty="0"/>
              <a:t>jehož podmět </a:t>
            </a:r>
            <a:r>
              <a:rPr lang="cs-CZ" b="1" dirty="0"/>
              <a:t>může být shodný s podmětem slovesa </a:t>
            </a:r>
            <a:r>
              <a:rPr lang="cs-CZ" dirty="0"/>
              <a:t>uvozujícího </a:t>
            </a:r>
            <a:r>
              <a:rPr lang="cs-CZ" dirty="0" err="1"/>
              <a:t>kompletivní</a:t>
            </a:r>
            <a:r>
              <a:rPr lang="cs-CZ" dirty="0"/>
              <a:t> větu (20), ale nemusí (21). Flektivní infinitiv umožňuje </a:t>
            </a:r>
            <a:r>
              <a:rPr lang="cs-CZ" b="1" dirty="0" err="1"/>
              <a:t>faktivní</a:t>
            </a:r>
            <a:r>
              <a:rPr lang="cs-CZ" b="1" dirty="0"/>
              <a:t> interpretaci</a:t>
            </a:r>
            <a:r>
              <a:rPr lang="cs-CZ" dirty="0"/>
              <a:t> (</a:t>
            </a:r>
            <a:r>
              <a:rPr lang="cs-CZ" b="1" dirty="0" err="1"/>
              <a:t>Interpretação</a:t>
            </a:r>
            <a:r>
              <a:rPr lang="cs-CZ" b="1" dirty="0"/>
              <a:t> </a:t>
            </a:r>
            <a:r>
              <a:rPr lang="cs-CZ" b="1" dirty="0" err="1"/>
              <a:t>Factiva</a:t>
            </a:r>
            <a:r>
              <a:rPr lang="cs-CZ" dirty="0"/>
              <a:t>), kdy mluvčí </a:t>
            </a:r>
            <a:r>
              <a:rPr lang="cs-CZ" u="sng" dirty="0"/>
              <a:t>předpokládá pravdivost propozice a zdůrazňuje souvislost mezi příčinou a následkem </a:t>
            </a:r>
            <a:r>
              <a:rPr lang="cs-CZ" dirty="0"/>
              <a:t>uvedením infinitivní věty konstituentem </a:t>
            </a:r>
            <a:r>
              <a:rPr lang="cs-CZ" i="1" dirty="0"/>
              <a:t>o </a:t>
            </a:r>
            <a:r>
              <a:rPr lang="cs-CZ" i="1" dirty="0" smtClean="0"/>
              <a:t>facto </a:t>
            </a:r>
            <a:r>
              <a:rPr lang="cs-CZ" i="1" dirty="0"/>
              <a:t>de</a:t>
            </a:r>
            <a:r>
              <a:rPr lang="cs-CZ" dirty="0"/>
              <a:t> (22), případně s </a:t>
            </a:r>
            <a:r>
              <a:rPr lang="cs-CZ" dirty="0" err="1"/>
              <a:t>elipsí</a:t>
            </a:r>
            <a:r>
              <a:rPr lang="cs-CZ" dirty="0"/>
              <a:t> </a:t>
            </a:r>
            <a:r>
              <a:rPr lang="cs-CZ" i="1" dirty="0" smtClean="0"/>
              <a:t>facto </a:t>
            </a:r>
            <a:r>
              <a:rPr lang="cs-CZ" i="1" dirty="0"/>
              <a:t>de</a:t>
            </a:r>
            <a:r>
              <a:rPr lang="cs-CZ" dirty="0"/>
              <a:t>, kdy je infinitivní věta opatřena pouze členem </a:t>
            </a:r>
            <a:r>
              <a:rPr lang="cs-CZ" dirty="0" smtClean="0"/>
              <a:t>určitým.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9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[[-]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dirty="0" err="1"/>
              <a:t>Fumarem</a:t>
            </a:r>
            <a:r>
              <a:rPr lang="cs-CZ" dirty="0"/>
              <a:t> </a:t>
            </a:r>
            <a:r>
              <a:rPr lang="cs-CZ" dirty="0" err="1"/>
              <a:t>demasiado</a:t>
            </a:r>
            <a:r>
              <a:rPr lang="cs-CZ" dirty="0"/>
              <a:t>] </a:t>
            </a:r>
            <a:r>
              <a:rPr lang="cs-CZ" b="1" dirty="0" err="1"/>
              <a:t>provocou-lhes</a:t>
            </a:r>
            <a:r>
              <a:rPr lang="cs-CZ" baseline="-25000" dirty="0" err="1"/>
              <a:t>i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tosse</a:t>
            </a:r>
            <a:r>
              <a:rPr lang="cs-CZ" dirty="0"/>
              <a:t> </a:t>
            </a:r>
            <a:r>
              <a:rPr lang="cs-CZ" dirty="0" err="1"/>
              <a:t>crónica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To, že příliš kouří, jim způsobilo chronický kašel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 smtClean="0"/>
              <a:t> [</a:t>
            </a:r>
            <a:r>
              <a:rPr lang="cs-CZ" dirty="0" err="1"/>
              <a:t>Chegarmos</a:t>
            </a:r>
            <a:r>
              <a:rPr lang="cs-CZ" baseline="-25000" dirty="0" err="1"/>
              <a:t>i</a:t>
            </a:r>
            <a:r>
              <a:rPr lang="cs-CZ" dirty="0"/>
              <a:t> </a:t>
            </a:r>
            <a:r>
              <a:rPr lang="cs-CZ" dirty="0" err="1"/>
              <a:t>sistematicamente</a:t>
            </a:r>
            <a:r>
              <a:rPr lang="cs-CZ" dirty="0"/>
              <a:t> </a:t>
            </a:r>
            <a:r>
              <a:rPr lang="cs-CZ" dirty="0" err="1"/>
              <a:t>atrasados</a:t>
            </a:r>
            <a:r>
              <a:rPr lang="cs-CZ" dirty="0"/>
              <a:t>] </a:t>
            </a:r>
            <a:r>
              <a:rPr lang="cs-CZ" b="1" dirty="0" err="1"/>
              <a:t>prejudica</a:t>
            </a:r>
            <a:r>
              <a:rPr lang="cs-CZ" dirty="0"/>
              <a:t> </a:t>
            </a:r>
            <a:r>
              <a:rPr lang="cs-CZ" dirty="0" err="1"/>
              <a:t>toda</a:t>
            </a:r>
            <a:r>
              <a:rPr lang="cs-CZ" dirty="0"/>
              <a:t> a </a:t>
            </a:r>
            <a:r>
              <a:rPr lang="cs-CZ" dirty="0" err="1"/>
              <a:t>gente</a:t>
            </a:r>
            <a:r>
              <a:rPr lang="cs-CZ" baseline="-25000" dirty="0" err="1"/>
              <a:t>j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To, že chodíme pravidelně pozdě, všechny poškozuje</a:t>
            </a:r>
            <a:r>
              <a:rPr lang="cs-CZ" dirty="0"/>
              <a:t>.      </a:t>
            </a:r>
          </a:p>
          <a:p>
            <a:pPr marL="0" indent="0">
              <a:buNone/>
            </a:pPr>
            <a:r>
              <a:rPr lang="cs-CZ" dirty="0" smtClean="0"/>
              <a:t> [</a:t>
            </a:r>
            <a:r>
              <a:rPr lang="cs-CZ" dirty="0"/>
              <a:t>O facto de </a:t>
            </a:r>
            <a:r>
              <a:rPr lang="cs-CZ" dirty="0" err="1"/>
              <a:t>fumarem</a:t>
            </a:r>
            <a:r>
              <a:rPr lang="cs-CZ" dirty="0"/>
              <a:t> </a:t>
            </a:r>
            <a:r>
              <a:rPr lang="cs-CZ" dirty="0" err="1"/>
              <a:t>demasiado</a:t>
            </a:r>
            <a:r>
              <a:rPr lang="cs-CZ" dirty="0"/>
              <a:t>] </a:t>
            </a:r>
            <a:r>
              <a:rPr lang="cs-CZ" b="1" dirty="0" err="1"/>
              <a:t>provocou-lhes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tosse</a:t>
            </a:r>
            <a:r>
              <a:rPr lang="cs-CZ" dirty="0"/>
              <a:t> </a:t>
            </a:r>
            <a:r>
              <a:rPr lang="cs-CZ" dirty="0" err="1"/>
              <a:t>crónica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Skutečnost, že příliš kouří, jim způsobila chronický kašel. 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[</a:t>
            </a:r>
            <a:r>
              <a:rPr lang="cs-CZ" dirty="0"/>
              <a:t>O </a:t>
            </a:r>
            <a:r>
              <a:rPr lang="cs-CZ" dirty="0" err="1"/>
              <a:t>fumarem</a:t>
            </a:r>
            <a:r>
              <a:rPr lang="cs-CZ" dirty="0"/>
              <a:t> </a:t>
            </a:r>
            <a:r>
              <a:rPr lang="cs-CZ" dirty="0" err="1"/>
              <a:t>demasiado</a:t>
            </a:r>
            <a:r>
              <a:rPr lang="cs-CZ" dirty="0"/>
              <a:t>] </a:t>
            </a:r>
            <a:r>
              <a:rPr lang="cs-CZ" b="1" dirty="0" err="1"/>
              <a:t>provocou-lhes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tosse</a:t>
            </a:r>
            <a:r>
              <a:rPr lang="cs-CZ" dirty="0"/>
              <a:t> </a:t>
            </a:r>
            <a:r>
              <a:rPr lang="cs-CZ" dirty="0" err="1"/>
              <a:t>crónica</a:t>
            </a:r>
            <a:r>
              <a:rPr lang="cs-CZ" dirty="0"/>
              <a:t>.	</a:t>
            </a:r>
          </a:p>
          <a:p>
            <a:pPr marL="0" indent="0">
              <a:buNone/>
            </a:pPr>
            <a:r>
              <a:rPr lang="cs-CZ" i="1" dirty="0" smtClean="0"/>
              <a:t>             Přílišné </a:t>
            </a:r>
            <a:r>
              <a:rPr lang="cs-CZ" i="1" dirty="0"/>
              <a:t>kouření jim způsobilo chronický kašel</a:t>
            </a:r>
            <a:r>
              <a:rPr lang="cs-CZ" dirty="0"/>
              <a:t>. 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0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Tranzitivní </a:t>
            </a:r>
            <a:r>
              <a:rPr lang="cs-CZ" b="1" dirty="0"/>
              <a:t>slovesa odvozovací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transitivos</a:t>
            </a:r>
            <a:r>
              <a:rPr lang="cs-CZ" b="1" dirty="0"/>
              <a:t> </a:t>
            </a:r>
            <a:r>
              <a:rPr lang="cs-CZ" b="1" dirty="0" err="1"/>
              <a:t>inferenciais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Jsou </a:t>
            </a:r>
            <a:r>
              <a:rPr lang="cs-CZ" dirty="0"/>
              <a:t>mezi ně počítána následující slovesa, která předpokládají jakousi </a:t>
            </a:r>
            <a:r>
              <a:rPr lang="cs-CZ" b="1" dirty="0"/>
              <a:t>mentální činnost mluvčího, případně jeho logické myšlení: </a:t>
            </a:r>
            <a:endParaRPr lang="cs-CZ" b="1" dirty="0" smtClean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 err="1" smtClean="0">
                <a:solidFill>
                  <a:srgbClr val="00B0F0"/>
                </a:solidFill>
              </a:rPr>
              <a:t>demonstrar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ilustrar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indicar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 smtClean="0">
                <a:solidFill>
                  <a:srgbClr val="00B0F0"/>
                </a:solidFill>
              </a:rPr>
              <a:t>mostrar</a:t>
            </a:r>
            <a:endParaRPr lang="cs-CZ" b="1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b="1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 smtClean="0"/>
              <a:t>Co </a:t>
            </a:r>
            <a:r>
              <a:rPr lang="cs-CZ" dirty="0"/>
              <a:t>je pro infinitivní konstrukci </a:t>
            </a:r>
            <a:r>
              <a:rPr lang="cs-CZ" dirty="0" err="1"/>
              <a:t>subkategorizovanou</a:t>
            </a:r>
            <a:r>
              <a:rPr lang="cs-CZ" dirty="0"/>
              <a:t> těmito slovesy typické je </a:t>
            </a:r>
            <a:r>
              <a:rPr lang="cs-CZ" b="1" dirty="0"/>
              <a:t>infinitiv osobní s </a:t>
            </a:r>
            <a:r>
              <a:rPr lang="cs-CZ" b="1" u="sng" dirty="0"/>
              <a:t>povinnou flexí ve všech osobách kromě první a</a:t>
            </a:r>
            <a:r>
              <a:rPr lang="cs-CZ" u="sng" dirty="0"/>
              <a:t> </a:t>
            </a:r>
            <a:r>
              <a:rPr lang="cs-CZ" b="1" u="sng" dirty="0"/>
              <a:t>třetí osoby singuláru</a:t>
            </a:r>
            <a:r>
              <a:rPr lang="cs-CZ" u="sng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7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tranzitivní slovesa odvozovací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/>
              <a:t>Terem </a:t>
            </a:r>
            <a:r>
              <a:rPr lang="cs-CZ" dirty="0" err="1"/>
              <a:t>aparecido</a:t>
            </a:r>
            <a:r>
              <a:rPr lang="cs-CZ" dirty="0"/>
              <a:t> </a:t>
            </a:r>
            <a:r>
              <a:rPr lang="cs-CZ" dirty="0" err="1"/>
              <a:t>tantas</a:t>
            </a:r>
            <a:r>
              <a:rPr lang="cs-CZ" dirty="0"/>
              <a:t> </a:t>
            </a:r>
            <a:r>
              <a:rPr lang="cs-CZ" dirty="0" err="1"/>
              <a:t>pessoas</a:t>
            </a:r>
            <a:r>
              <a:rPr lang="cs-CZ" dirty="0"/>
              <a:t> na </a:t>
            </a:r>
            <a:r>
              <a:rPr lang="cs-CZ" dirty="0" err="1"/>
              <a:t>manifestação</a:t>
            </a:r>
            <a:r>
              <a:rPr lang="cs-CZ" dirty="0"/>
              <a:t>] </a:t>
            </a:r>
            <a:r>
              <a:rPr lang="cs-CZ" b="1" dirty="0" err="1">
                <a:solidFill>
                  <a:srgbClr val="00B0F0"/>
                </a:solidFill>
              </a:rPr>
              <a:t>indica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o </a:t>
            </a:r>
            <a:r>
              <a:rPr lang="cs-CZ" dirty="0" err="1"/>
              <a:t>grau</a:t>
            </a:r>
            <a:r>
              <a:rPr lang="cs-CZ" dirty="0"/>
              <a:t> de </a:t>
            </a:r>
            <a:r>
              <a:rPr lang="cs-CZ" dirty="0" err="1"/>
              <a:t>descontamento</a:t>
            </a:r>
            <a:r>
              <a:rPr lang="cs-CZ" dirty="0"/>
              <a:t> de </a:t>
            </a:r>
            <a:r>
              <a:rPr lang="cs-CZ" dirty="0" err="1"/>
              <a:t>trabalhadores</a:t>
            </a:r>
            <a:r>
              <a:rPr lang="cs-CZ" dirty="0"/>
              <a:t>.   </a:t>
            </a:r>
          </a:p>
          <a:p>
            <a:pPr marL="0" indent="0">
              <a:buNone/>
            </a:pPr>
            <a:r>
              <a:rPr lang="cs-CZ" i="1" dirty="0" smtClean="0"/>
              <a:t>To</a:t>
            </a:r>
            <a:r>
              <a:rPr lang="cs-CZ" i="1" dirty="0"/>
              <a:t>, že se na manifestaci objevilo tolik lidí, ukazuje míru nespokojenosti pracujících.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[</a:t>
            </a:r>
            <a:r>
              <a:rPr lang="cs-CZ" dirty="0"/>
              <a:t>O (facto de) terem </a:t>
            </a:r>
            <a:r>
              <a:rPr lang="cs-CZ" dirty="0" err="1"/>
              <a:t>aparecido</a:t>
            </a:r>
            <a:r>
              <a:rPr lang="cs-CZ" dirty="0"/>
              <a:t> </a:t>
            </a:r>
            <a:r>
              <a:rPr lang="cs-CZ" dirty="0" err="1"/>
              <a:t>tantas</a:t>
            </a:r>
            <a:r>
              <a:rPr lang="cs-CZ" dirty="0"/>
              <a:t> </a:t>
            </a:r>
            <a:r>
              <a:rPr lang="cs-CZ" dirty="0" err="1"/>
              <a:t>pessoas</a:t>
            </a:r>
            <a:r>
              <a:rPr lang="cs-CZ" dirty="0"/>
              <a:t> na </a:t>
            </a:r>
            <a:r>
              <a:rPr lang="cs-CZ" dirty="0" err="1"/>
              <a:t>manifestação</a:t>
            </a:r>
            <a:r>
              <a:rPr lang="cs-CZ" dirty="0"/>
              <a:t>] </a:t>
            </a:r>
            <a:r>
              <a:rPr lang="cs-CZ" b="1" dirty="0" err="1">
                <a:solidFill>
                  <a:srgbClr val="00B0F0"/>
                </a:solidFill>
              </a:rPr>
              <a:t>indica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o </a:t>
            </a:r>
            <a:r>
              <a:rPr lang="cs-CZ" dirty="0" err="1"/>
              <a:t>grau</a:t>
            </a:r>
            <a:r>
              <a:rPr lang="cs-CZ" dirty="0"/>
              <a:t> de </a:t>
            </a:r>
            <a:r>
              <a:rPr lang="cs-CZ" dirty="0" err="1"/>
              <a:t>descontamento</a:t>
            </a:r>
            <a:r>
              <a:rPr lang="cs-CZ" dirty="0"/>
              <a:t> de </a:t>
            </a:r>
            <a:r>
              <a:rPr lang="cs-CZ" dirty="0" err="1"/>
              <a:t>trabalhadores</a:t>
            </a:r>
            <a:r>
              <a:rPr lang="cs-CZ" dirty="0"/>
              <a:t>.   </a:t>
            </a:r>
          </a:p>
          <a:p>
            <a:pPr marL="0" indent="0">
              <a:buNone/>
            </a:pPr>
            <a:r>
              <a:rPr lang="cs-CZ" i="1" dirty="0" smtClean="0"/>
              <a:t>Skutečnost</a:t>
            </a:r>
            <a:r>
              <a:rPr lang="cs-CZ" i="1" dirty="0"/>
              <a:t>, že se na manifestaci objevilo tolik lidí, ukazuje míru nespokojenosti pracujících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77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Existenční slovesa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existenciais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Skupina sloves </a:t>
            </a:r>
            <a:r>
              <a:rPr lang="cs-CZ" b="1" dirty="0"/>
              <a:t>vyjadřující stav či děj, jako</a:t>
            </a:r>
            <a:r>
              <a:rPr lang="cs-CZ" dirty="0"/>
              <a:t> je </a:t>
            </a:r>
            <a:r>
              <a:rPr lang="cs-CZ" b="1" i="1" dirty="0" err="1">
                <a:solidFill>
                  <a:srgbClr val="002060"/>
                </a:solidFill>
              </a:rPr>
              <a:t>acontecer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bastar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constar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convir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ocorrer</a:t>
            </a:r>
            <a:r>
              <a:rPr lang="cs-CZ" b="1" i="1" dirty="0">
                <a:solidFill>
                  <a:srgbClr val="002060"/>
                </a:solidFill>
              </a:rPr>
              <a:t>, </a:t>
            </a:r>
            <a:r>
              <a:rPr lang="cs-CZ" b="1" i="1" dirty="0" err="1">
                <a:solidFill>
                  <a:srgbClr val="002060"/>
                </a:solidFill>
              </a:rPr>
              <a:t>suceder</a:t>
            </a:r>
            <a:r>
              <a:rPr lang="cs-CZ" b="1" dirty="0">
                <a:solidFill>
                  <a:srgbClr val="002060"/>
                </a:solidFill>
              </a:rPr>
              <a:t>, </a:t>
            </a:r>
            <a:r>
              <a:rPr lang="cs-CZ" b="1" i="1" dirty="0" err="1" smtClean="0">
                <a:solidFill>
                  <a:srgbClr val="002060"/>
                </a:solidFill>
              </a:rPr>
              <a:t>urgi</a:t>
            </a:r>
            <a:r>
              <a:rPr lang="cs-CZ" i="1" dirty="0" err="1" smtClean="0">
                <a:solidFill>
                  <a:srgbClr val="002060"/>
                </a:solidFill>
              </a:rPr>
              <a:t>r</a:t>
            </a:r>
            <a:r>
              <a:rPr lang="cs-CZ" i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cs-CZ" dirty="0" smtClean="0"/>
              <a:t>Existenční </a:t>
            </a:r>
            <a:r>
              <a:rPr lang="cs-CZ" dirty="0"/>
              <a:t>slovesa, pokud jsou prosta komplementů, uvozují </a:t>
            </a:r>
            <a:r>
              <a:rPr lang="cs-CZ" dirty="0">
                <a:solidFill>
                  <a:srgbClr val="00B050"/>
                </a:solidFill>
              </a:rPr>
              <a:t>povinně podmětné věty s flektivním </a:t>
            </a:r>
            <a:r>
              <a:rPr lang="cs-CZ" dirty="0" smtClean="0">
                <a:solidFill>
                  <a:srgbClr val="00B050"/>
                </a:solidFill>
              </a:rPr>
              <a:t>infinitivem</a:t>
            </a:r>
          </a:p>
          <a:p>
            <a:endParaRPr lang="cs-CZ" dirty="0"/>
          </a:p>
          <a:p>
            <a:pPr marL="914400" lvl="2" indent="0">
              <a:buNone/>
            </a:pPr>
            <a:r>
              <a:rPr lang="cs-CZ" sz="3200" b="1" dirty="0" err="1">
                <a:solidFill>
                  <a:srgbClr val="002060"/>
                </a:solidFill>
              </a:rPr>
              <a:t>Convém</a:t>
            </a:r>
            <a:r>
              <a:rPr lang="cs-CZ" sz="3200" dirty="0">
                <a:solidFill>
                  <a:srgbClr val="002060"/>
                </a:solidFill>
              </a:rPr>
              <a:t> </a:t>
            </a:r>
            <a:r>
              <a:rPr lang="cs-CZ" sz="3200" dirty="0"/>
              <a:t>[</a:t>
            </a:r>
            <a:r>
              <a:rPr lang="cs-CZ" sz="3200" b="1" dirty="0">
                <a:solidFill>
                  <a:srgbClr val="00B050"/>
                </a:solidFill>
              </a:rPr>
              <a:t>virem</a:t>
            </a:r>
            <a:r>
              <a:rPr lang="cs-CZ" sz="3200" dirty="0">
                <a:solidFill>
                  <a:srgbClr val="00B050"/>
                </a:solidFill>
              </a:rPr>
              <a:t> </a:t>
            </a:r>
            <a:r>
              <a:rPr lang="cs-CZ" sz="3200" dirty="0" err="1"/>
              <a:t>daqui</a:t>
            </a:r>
            <a:r>
              <a:rPr lang="cs-CZ" sz="3200" dirty="0"/>
              <a:t> a </a:t>
            </a:r>
            <a:r>
              <a:rPr lang="cs-CZ" sz="3200" dirty="0" err="1"/>
              <a:t>uma</a:t>
            </a:r>
            <a:r>
              <a:rPr lang="cs-CZ" sz="3200" dirty="0"/>
              <a:t> </a:t>
            </a:r>
            <a:r>
              <a:rPr lang="cs-CZ" sz="3200" dirty="0" err="1"/>
              <a:t>semana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 smtClean="0"/>
              <a:t>Hodí </a:t>
            </a:r>
            <a:r>
              <a:rPr lang="cs-CZ" sz="3200" i="1" dirty="0"/>
              <a:t>se, že přijedou odteď za týden.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b="1" dirty="0" err="1" smtClean="0">
                <a:solidFill>
                  <a:srgbClr val="002060"/>
                </a:solidFill>
              </a:rPr>
              <a:t>Acontece</a:t>
            </a:r>
            <a:r>
              <a:rPr lang="cs-CZ" sz="3200" dirty="0" smtClean="0">
                <a:solidFill>
                  <a:srgbClr val="002060"/>
                </a:solidFill>
              </a:rPr>
              <a:t> </a:t>
            </a:r>
            <a:r>
              <a:rPr lang="cs-CZ" sz="3200" dirty="0"/>
              <a:t>[</a:t>
            </a:r>
            <a:r>
              <a:rPr lang="cs-CZ" sz="3200" dirty="0" err="1"/>
              <a:t>todos</a:t>
            </a:r>
            <a:r>
              <a:rPr lang="cs-CZ" sz="3200" dirty="0"/>
              <a:t> </a:t>
            </a:r>
            <a:r>
              <a:rPr lang="cs-CZ" sz="3200" b="1" dirty="0" err="1">
                <a:solidFill>
                  <a:srgbClr val="00B050"/>
                </a:solidFill>
              </a:rPr>
              <a:t>preferirem</a:t>
            </a:r>
            <a:r>
              <a:rPr lang="cs-CZ" sz="3200" dirty="0">
                <a:solidFill>
                  <a:srgbClr val="00B050"/>
                </a:solidFill>
              </a:rPr>
              <a:t> </a:t>
            </a:r>
            <a:r>
              <a:rPr lang="cs-CZ" sz="3200" dirty="0" err="1"/>
              <a:t>ir</a:t>
            </a:r>
            <a:r>
              <a:rPr lang="cs-CZ" sz="3200" dirty="0"/>
              <a:t> </a:t>
            </a:r>
            <a:r>
              <a:rPr lang="cs-CZ" sz="3200" dirty="0" err="1"/>
              <a:t>ao</a:t>
            </a:r>
            <a:r>
              <a:rPr lang="cs-CZ" sz="3200" dirty="0"/>
              <a:t> </a:t>
            </a:r>
            <a:r>
              <a:rPr lang="cs-CZ" sz="3200" dirty="0" err="1"/>
              <a:t>teatro</a:t>
            </a:r>
            <a:r>
              <a:rPr lang="cs-CZ" sz="3200" dirty="0"/>
              <a:t>].</a:t>
            </a:r>
            <a:r>
              <a:rPr lang="cs-CZ" sz="3200" i="1" dirty="0"/>
              <a:t> 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i="1" dirty="0" smtClean="0"/>
              <a:t>Stane </a:t>
            </a:r>
            <a:r>
              <a:rPr lang="cs-CZ" sz="3200" i="1" dirty="0"/>
              <a:t>se, že všichni chtějí jít do divadla.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7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Nominální a adjektivní predikáty (</a:t>
            </a:r>
            <a:r>
              <a:rPr lang="cs-CZ" b="1" dirty="0" err="1"/>
              <a:t>Predicadores</a:t>
            </a:r>
            <a:r>
              <a:rPr lang="cs-CZ" b="1" dirty="0"/>
              <a:t> </a:t>
            </a:r>
            <a:r>
              <a:rPr lang="cs-CZ" b="1" dirty="0" err="1"/>
              <a:t>nominais</a:t>
            </a:r>
            <a:r>
              <a:rPr lang="cs-CZ" b="1" dirty="0"/>
              <a:t> e </a:t>
            </a:r>
            <a:r>
              <a:rPr lang="cs-CZ" b="1" dirty="0" err="1"/>
              <a:t>adjetivais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Infinitivní </a:t>
            </a:r>
            <a:r>
              <a:rPr lang="cs-CZ" dirty="0" err="1"/>
              <a:t>kompletivní</a:t>
            </a:r>
            <a:r>
              <a:rPr lang="cs-CZ" dirty="0"/>
              <a:t> věty bývají velmi často uvozeny kopulativními slovesy </a:t>
            </a:r>
            <a:r>
              <a:rPr lang="cs-CZ" i="1" dirty="0"/>
              <a:t>ser, </a:t>
            </a:r>
            <a:r>
              <a:rPr lang="cs-CZ" i="1" dirty="0" err="1"/>
              <a:t>estar</a:t>
            </a:r>
            <a:r>
              <a:rPr lang="cs-CZ" i="1" dirty="0"/>
              <a:t>, </a:t>
            </a:r>
            <a:r>
              <a:rPr lang="cs-CZ" i="1" dirty="0" err="1"/>
              <a:t>parecer</a:t>
            </a:r>
            <a:r>
              <a:rPr lang="cs-CZ" dirty="0"/>
              <a:t> pojícími se s adjektivy (28) − např.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aconselhável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bom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conveniente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difícil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fácil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impossível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meu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perigoso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4">
                    <a:lumMod val="75000"/>
                  </a:schemeClr>
                </a:solidFill>
              </a:rPr>
              <a:t>possível</a:t>
            </a:r>
            <a:r>
              <a:rPr lang="cs-CZ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/>
              <a:t>− či substantivy (29): </a:t>
            </a:r>
            <a:r>
              <a:rPr lang="cs-CZ" b="1" i="1" dirty="0" err="1"/>
              <a:t>alegria</a:t>
            </a:r>
            <a:r>
              <a:rPr lang="cs-CZ" b="1" i="1" dirty="0"/>
              <a:t>, </a:t>
            </a:r>
            <a:r>
              <a:rPr lang="cs-CZ" b="1" i="1" dirty="0" err="1"/>
              <a:t>pena</a:t>
            </a:r>
            <a:r>
              <a:rPr lang="cs-CZ" b="1" i="1" dirty="0"/>
              <a:t>, </a:t>
            </a:r>
            <a:r>
              <a:rPr lang="cs-CZ" b="1" i="1" dirty="0" err="1"/>
              <a:t>privilégio</a:t>
            </a:r>
            <a:r>
              <a:rPr lang="cs-CZ" b="1" i="1" dirty="0"/>
              <a:t>, </a:t>
            </a:r>
            <a:r>
              <a:rPr lang="cs-CZ" b="1" i="1" dirty="0" err="1"/>
              <a:t>tristeza</a:t>
            </a:r>
            <a:r>
              <a:rPr lang="cs-CZ" b="1" dirty="0"/>
              <a:t>,</a:t>
            </a:r>
            <a:r>
              <a:rPr lang="cs-CZ" dirty="0"/>
              <a:t> </a:t>
            </a:r>
            <a:r>
              <a:rPr lang="cs-CZ" dirty="0" smtClean="0"/>
              <a:t>apod.</a:t>
            </a:r>
          </a:p>
          <a:p>
            <a:pPr marL="0" indent="0" algn="just">
              <a:buNone/>
            </a:pPr>
            <a:r>
              <a:rPr lang="cs-CZ" b="1" dirty="0" smtClean="0"/>
              <a:t>Tvar </a:t>
            </a:r>
            <a:r>
              <a:rPr lang="cs-CZ" b="1" dirty="0">
                <a:solidFill>
                  <a:srgbClr val="00B050"/>
                </a:solidFill>
              </a:rPr>
              <a:t>infinitivu může být flektivní, stejně jako neflektivní</a:t>
            </a:r>
            <a:r>
              <a:rPr lang="cs-CZ" b="1" dirty="0"/>
              <a:t>,</a:t>
            </a:r>
            <a:r>
              <a:rPr lang="cs-CZ" dirty="0"/>
              <a:t> na interpretaci to nemá vliv. Pokud je </a:t>
            </a:r>
            <a:r>
              <a:rPr lang="cs-CZ" b="1" dirty="0"/>
              <a:t>podmět infinitivní podmětné věty foneticky vyjádřen</a:t>
            </a:r>
            <a:r>
              <a:rPr lang="cs-CZ" dirty="0"/>
              <a:t>, je </a:t>
            </a:r>
            <a:r>
              <a:rPr lang="cs-CZ" b="1" dirty="0"/>
              <a:t>infinitiv osobní a až na první a třetí osobu singuláru </a:t>
            </a:r>
            <a:r>
              <a:rPr lang="cs-CZ" b="1" dirty="0">
                <a:solidFill>
                  <a:srgbClr val="00B050"/>
                </a:solidFill>
              </a:rPr>
              <a:t>se znakem </a:t>
            </a:r>
            <a:r>
              <a:rPr lang="cs-CZ" b="1" dirty="0" smtClean="0">
                <a:solidFill>
                  <a:srgbClr val="00B050"/>
                </a:solidFill>
              </a:rPr>
              <a:t>flexe</a:t>
            </a:r>
            <a:r>
              <a:rPr lang="cs-CZ" dirty="0" smtClean="0"/>
              <a:t>, </a:t>
            </a:r>
            <a:r>
              <a:rPr lang="cs-CZ" dirty="0"/>
              <a:t>pokud není vyjádřen ani podmět, ani  beneficient/</a:t>
            </a:r>
            <a:r>
              <a:rPr lang="cs-CZ" dirty="0" err="1"/>
              <a:t>proživatel</a:t>
            </a:r>
            <a:r>
              <a:rPr lang="cs-CZ" dirty="0"/>
              <a:t>, jedná se o </a:t>
            </a:r>
            <a:r>
              <a:rPr lang="cs-CZ" dirty="0">
                <a:solidFill>
                  <a:srgbClr val="00B0F0"/>
                </a:solidFill>
              </a:rPr>
              <a:t>neosobní infinitiv </a:t>
            </a:r>
            <a:r>
              <a:rPr lang="cs-CZ" dirty="0"/>
              <a:t>s nedefinovaným referentem a tím jasnou </a:t>
            </a:r>
            <a:r>
              <a:rPr lang="cs-CZ" dirty="0" smtClean="0"/>
              <a:t>interpretací.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82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É </a:t>
            </a:r>
            <a:r>
              <a:rPr lang="cs-CZ" b="1" dirty="0" err="1"/>
              <a:t>possível</a:t>
            </a:r>
            <a:r>
              <a:rPr lang="cs-CZ" b="1" dirty="0"/>
              <a:t> </a:t>
            </a:r>
            <a:r>
              <a:rPr lang="cs-CZ" dirty="0"/>
              <a:t>[</a:t>
            </a:r>
            <a:r>
              <a:rPr lang="cs-CZ" b="1" dirty="0">
                <a:solidFill>
                  <a:srgbClr val="00B050"/>
                </a:solidFill>
              </a:rPr>
              <a:t>o </a:t>
            </a:r>
            <a:r>
              <a:rPr lang="cs-CZ" b="1" dirty="0" err="1">
                <a:solidFill>
                  <a:srgbClr val="00B050"/>
                </a:solidFill>
              </a:rPr>
              <a:t>João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não</a:t>
            </a:r>
            <a:r>
              <a:rPr lang="cs-CZ" b="1" dirty="0">
                <a:solidFill>
                  <a:srgbClr val="00B050"/>
                </a:solidFill>
              </a:rPr>
              <a:t> vir </a:t>
            </a:r>
            <a:r>
              <a:rPr lang="cs-CZ" dirty="0"/>
              <a:t>à </a:t>
            </a:r>
            <a:r>
              <a:rPr lang="cs-CZ" dirty="0" err="1"/>
              <a:t>festa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možné, že Jan nepřijde na oslavu.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pena</a:t>
            </a:r>
            <a:r>
              <a:rPr lang="cs-CZ" b="1" dirty="0"/>
              <a:t> [</a:t>
            </a:r>
            <a:r>
              <a:rPr lang="cs-CZ" b="1" dirty="0" err="1">
                <a:solidFill>
                  <a:srgbClr val="00B050"/>
                </a:solidFill>
              </a:rPr>
              <a:t>ela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ter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perdido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dirty="0"/>
              <a:t>o </a:t>
            </a:r>
            <a:r>
              <a:rPr lang="cs-CZ" dirty="0" err="1"/>
              <a:t>espetáculo</a:t>
            </a:r>
            <a:r>
              <a:rPr lang="cs-CZ" dirty="0"/>
              <a:t>].</a:t>
            </a:r>
            <a:r>
              <a:rPr lang="cs-CZ" i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škoda, že přišla o představení.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 err="1"/>
              <a:t>conveniente</a:t>
            </a:r>
            <a:r>
              <a:rPr lang="cs-CZ" b="1" dirty="0"/>
              <a:t> para </a:t>
            </a:r>
            <a:r>
              <a:rPr lang="cs-CZ" b="1" dirty="0" err="1"/>
              <a:t>nós</a:t>
            </a:r>
            <a:r>
              <a:rPr lang="cs-CZ" b="1" dirty="0"/>
              <a:t> [</a:t>
            </a:r>
            <a:r>
              <a:rPr lang="cs-CZ" b="1" dirty="0" err="1">
                <a:solidFill>
                  <a:srgbClr val="00B0F0"/>
                </a:solidFill>
              </a:rPr>
              <a:t>consultar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um </a:t>
            </a:r>
            <a:r>
              <a:rPr lang="cs-CZ" dirty="0" err="1"/>
              <a:t>advogado</a:t>
            </a:r>
            <a:r>
              <a:rPr lang="cs-CZ" dirty="0"/>
              <a:t>]. </a:t>
            </a:r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pro nás vhodné konzultovat advokáta.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É-nos </a:t>
            </a:r>
            <a:r>
              <a:rPr lang="cs-CZ" b="1" dirty="0" err="1"/>
              <a:t>conveniente</a:t>
            </a:r>
            <a:r>
              <a:rPr lang="cs-CZ" b="1" dirty="0"/>
              <a:t> [</a:t>
            </a:r>
            <a:r>
              <a:rPr lang="cs-CZ" b="1" dirty="0" err="1">
                <a:solidFill>
                  <a:srgbClr val="00B0F0"/>
                </a:solidFill>
              </a:rPr>
              <a:t>consultar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um </a:t>
            </a:r>
            <a:r>
              <a:rPr lang="cs-CZ" dirty="0" err="1"/>
              <a:t>advogado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Je pro nás vhodné konzultovat advokáta.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/>
              <a:t>um </a:t>
            </a:r>
            <a:r>
              <a:rPr lang="cs-CZ" b="1" dirty="0" err="1"/>
              <a:t>sacrifício</a:t>
            </a:r>
            <a:r>
              <a:rPr lang="cs-CZ" b="1" dirty="0"/>
              <a:t> [</a:t>
            </a:r>
            <a:r>
              <a:rPr lang="cs-CZ" b="1" dirty="0">
                <a:solidFill>
                  <a:srgbClr val="00B050"/>
                </a:solidFill>
              </a:rPr>
              <a:t>os </a:t>
            </a:r>
            <a:r>
              <a:rPr lang="cs-CZ" b="1" dirty="0" err="1">
                <a:solidFill>
                  <a:srgbClr val="00B050"/>
                </a:solidFill>
              </a:rPr>
              <a:t>pais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falarem</a:t>
            </a:r>
            <a:r>
              <a:rPr lang="cs-CZ" b="1" dirty="0"/>
              <a:t> </a:t>
            </a:r>
            <a:r>
              <a:rPr lang="cs-CZ" dirty="0" err="1"/>
              <a:t>com</a:t>
            </a:r>
            <a:r>
              <a:rPr lang="cs-CZ" dirty="0"/>
              <a:t> os </a:t>
            </a:r>
            <a:r>
              <a:rPr lang="cs-CZ" dirty="0" err="1"/>
              <a:t>filhos</a:t>
            </a:r>
            <a:r>
              <a:rPr lang="cs-CZ" dirty="0" smtClean="0"/>
              <a:t>].</a:t>
            </a:r>
          </a:p>
          <a:p>
            <a:pPr marL="0" indent="0">
              <a:buNone/>
            </a:pPr>
            <a:r>
              <a:rPr lang="cs-CZ" i="1" dirty="0" smtClean="0"/>
              <a:t>Je </a:t>
            </a:r>
            <a:r>
              <a:rPr lang="cs-CZ" i="1" dirty="0"/>
              <a:t>to oběť, aby rodiče mluvili s dětmi.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É </a:t>
            </a:r>
            <a:r>
              <a:rPr lang="cs-CZ" b="1" dirty="0"/>
              <a:t>um </a:t>
            </a:r>
            <a:r>
              <a:rPr lang="cs-CZ" b="1" dirty="0" err="1"/>
              <a:t>sacrifício</a:t>
            </a:r>
            <a:r>
              <a:rPr lang="cs-CZ" b="1" dirty="0"/>
              <a:t> [</a:t>
            </a:r>
            <a:r>
              <a:rPr lang="cs-CZ" b="1" dirty="0" err="1">
                <a:solidFill>
                  <a:srgbClr val="00B0F0"/>
                </a:solidFill>
              </a:rPr>
              <a:t>falar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 err="1"/>
              <a:t>contigo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Je to oběť mluvit s tebou.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9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Kompletivní</a:t>
            </a:r>
            <a:r>
              <a:rPr lang="cs-CZ" b="1" dirty="0"/>
              <a:t> vedlejší věty (</a:t>
            </a:r>
            <a:r>
              <a:rPr lang="cs-CZ" b="1" dirty="0" err="1"/>
              <a:t>Subordinação</a:t>
            </a:r>
            <a:r>
              <a:rPr lang="cs-CZ" b="1" dirty="0"/>
              <a:t> </a:t>
            </a:r>
            <a:r>
              <a:rPr lang="cs-CZ" b="1" dirty="0" err="1"/>
              <a:t>Completiva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Os </a:t>
            </a:r>
            <a:r>
              <a:rPr lang="cs-CZ" dirty="0" err="1"/>
              <a:t>peritos</a:t>
            </a:r>
            <a:r>
              <a:rPr lang="cs-CZ" dirty="0"/>
              <a:t>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lamentam</a:t>
            </a:r>
            <a:r>
              <a:rPr lang="cs-CZ" dirty="0"/>
              <a:t> [terem </a:t>
            </a:r>
            <a:r>
              <a:rPr lang="cs-CZ" dirty="0" err="1"/>
              <a:t>sido</a:t>
            </a:r>
            <a:r>
              <a:rPr lang="cs-CZ" dirty="0"/>
              <a:t> </a:t>
            </a:r>
            <a:r>
              <a:rPr lang="cs-CZ" dirty="0" err="1"/>
              <a:t>consultados</a:t>
            </a:r>
            <a:r>
              <a:rPr lang="cs-CZ" dirty="0"/>
              <a:t> </a:t>
            </a:r>
            <a:r>
              <a:rPr lang="cs-CZ" dirty="0" err="1"/>
              <a:t>tão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i="1" dirty="0"/>
              <a:t>Islandští odborníci litují, že byli osloveni tak pozdě.</a:t>
            </a: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[</a:t>
            </a:r>
            <a:r>
              <a:rPr lang="cs-CZ" dirty="0"/>
              <a:t>O filme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ganho</a:t>
            </a:r>
            <a:r>
              <a:rPr lang="cs-CZ" dirty="0"/>
              <a:t> o festival]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surpreendente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i="1" dirty="0"/>
              <a:t>Že film zvítězil na festivalu, bylo </a:t>
            </a:r>
            <a:r>
              <a:rPr lang="cs-CZ" i="1" dirty="0" smtClean="0"/>
              <a:t>překvapivé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4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 err="1" smtClean="0"/>
              <a:t>Kompletivní</a:t>
            </a:r>
            <a:r>
              <a:rPr lang="cs-CZ" sz="2800" b="1" dirty="0" smtClean="0"/>
              <a:t> </a:t>
            </a:r>
            <a:r>
              <a:rPr lang="cs-CZ" sz="2800" b="1" dirty="0"/>
              <a:t>věty </a:t>
            </a:r>
            <a:r>
              <a:rPr lang="cs-CZ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předmětné přímé </a:t>
            </a:r>
            <a:r>
              <a:rPr lang="cs-CZ" sz="2800" b="1" dirty="0"/>
              <a:t>(</a:t>
            </a:r>
            <a:r>
              <a:rPr lang="cs-CZ" sz="2800" b="1" dirty="0" err="1"/>
              <a:t>Completivas</a:t>
            </a:r>
            <a:r>
              <a:rPr lang="cs-CZ" sz="2800" b="1" dirty="0"/>
              <a:t> </a:t>
            </a:r>
            <a:r>
              <a:rPr lang="cs-CZ" sz="2800" b="1" dirty="0" err="1"/>
              <a:t>com</a:t>
            </a:r>
            <a:r>
              <a:rPr lang="cs-CZ" sz="2800" b="1" dirty="0"/>
              <a:t> a </a:t>
            </a:r>
            <a:r>
              <a:rPr lang="cs-CZ" sz="2800" b="1" dirty="0" err="1"/>
              <a:t>relação</a:t>
            </a:r>
            <a:r>
              <a:rPr lang="cs-CZ" sz="2800" b="1" dirty="0"/>
              <a:t> </a:t>
            </a:r>
            <a:r>
              <a:rPr lang="cs-CZ" sz="2800" b="1" dirty="0" err="1"/>
              <a:t>gramatical</a:t>
            </a:r>
            <a:r>
              <a:rPr lang="cs-CZ" sz="2800" b="1" dirty="0"/>
              <a:t> de objeto </a:t>
            </a:r>
            <a:r>
              <a:rPr lang="cs-CZ" sz="2800" b="1" dirty="0" err="1"/>
              <a:t>direto</a:t>
            </a:r>
            <a:r>
              <a:rPr lang="cs-CZ" sz="2800" b="1" dirty="0"/>
              <a:t>)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7877" y="2160589"/>
            <a:ext cx="8676125" cy="424021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rgbClr val="00B050"/>
                </a:solidFill>
              </a:rPr>
              <a:t>epistemická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Epistémicos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00B050"/>
                </a:solidFill>
              </a:rPr>
              <a:t>aceitar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achar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acreditar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admitir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calcular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considerar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crer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descobrir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duvidar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entender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fingir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ignorar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imaginar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pensar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prever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reconhecer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saber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supor</a:t>
            </a:r>
            <a:r>
              <a:rPr lang="cs-CZ" i="1" dirty="0">
                <a:solidFill>
                  <a:srgbClr val="00B050"/>
                </a:solidFill>
              </a:rPr>
              <a:t>, ver</a:t>
            </a:r>
            <a:r>
              <a:rPr lang="cs-CZ" dirty="0">
                <a:solidFill>
                  <a:srgbClr val="00B050"/>
                </a:solidFill>
              </a:rPr>
              <a:t>,</a:t>
            </a:r>
            <a:r>
              <a:rPr lang="cs-CZ" dirty="0"/>
              <a:t> apod.</a:t>
            </a:r>
          </a:p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rgbClr val="00B0F0"/>
                </a:solidFill>
              </a:rPr>
              <a:t>deklarativní</a:t>
            </a:r>
            <a:r>
              <a:rPr lang="cs-CZ" b="1" dirty="0"/>
              <a:t>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Declarativos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00B0F0"/>
                </a:solidFill>
              </a:rPr>
              <a:t>acrescentar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afirmar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alegar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assegurar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concluir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concordar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confessar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decidir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declarar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dizer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insinuar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jurar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observar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proclamar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prometer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propor</a:t>
            </a:r>
            <a:r>
              <a:rPr lang="cs-CZ" i="1" dirty="0">
                <a:solidFill>
                  <a:srgbClr val="00B0F0"/>
                </a:solidFill>
              </a:rPr>
              <a:t>, </a:t>
            </a:r>
            <a:r>
              <a:rPr lang="cs-CZ" i="1" dirty="0" err="1">
                <a:solidFill>
                  <a:srgbClr val="00B0F0"/>
                </a:solidFill>
              </a:rPr>
              <a:t>sugerir</a:t>
            </a:r>
            <a:r>
              <a:rPr lang="cs-CZ" dirty="0"/>
              <a:t>, apod. </a:t>
            </a:r>
          </a:p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zjišťovací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de </a:t>
            </a:r>
            <a:r>
              <a:rPr lang="cs-CZ" dirty="0" err="1"/>
              <a:t>Inquirição</a:t>
            </a:r>
            <a:r>
              <a:rPr lang="cs-CZ" dirty="0"/>
              <a:t>) − </a:t>
            </a:r>
            <a:r>
              <a:rPr lang="cs-CZ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pedir</a:t>
            </a:r>
            <a:r>
              <a:rPr lang="cs-CZ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perguntar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cs-CZ" dirty="0"/>
              <a:t>apod. </a:t>
            </a:r>
          </a:p>
          <a:p>
            <a:pPr lvl="0"/>
            <a:r>
              <a:rPr lang="cs-CZ" b="1" dirty="0"/>
              <a:t>slovesa </a:t>
            </a:r>
            <a:r>
              <a:rPr lang="cs-CZ" b="1" dirty="0" smtClean="0">
                <a:solidFill>
                  <a:srgbClr val="FF0000"/>
                </a:solidFill>
              </a:rPr>
              <a:t>určovací, direktivní a závazková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Declarativos</a:t>
            </a:r>
            <a:r>
              <a:rPr lang="cs-CZ" dirty="0"/>
              <a:t> de </a:t>
            </a:r>
            <a:r>
              <a:rPr lang="cs-CZ" dirty="0" err="1"/>
              <a:t>Ordem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FF0000"/>
                </a:solidFill>
              </a:rPr>
              <a:t>consentir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exigir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ordenar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permitir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proibir</a:t>
            </a:r>
            <a:r>
              <a:rPr lang="cs-CZ" i="1" dirty="0"/>
              <a:t> </a:t>
            </a:r>
            <a:r>
              <a:rPr lang="cs-CZ" dirty="0"/>
              <a:t>apod</a:t>
            </a:r>
            <a:r>
              <a:rPr lang="cs-CZ" dirty="0" smtClean="0"/>
              <a:t>.</a:t>
            </a:r>
          </a:p>
          <a:p>
            <a:pPr lvl="0"/>
            <a:r>
              <a:rPr lang="cs-CZ" b="1" dirty="0" smtClean="0"/>
              <a:t>slovesa </a:t>
            </a:r>
            <a:r>
              <a:rPr lang="cs-CZ" b="1" dirty="0">
                <a:solidFill>
                  <a:srgbClr val="7030A0"/>
                </a:solidFill>
              </a:rPr>
              <a:t>přací a optativní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Volitivos</a:t>
            </a:r>
            <a:r>
              <a:rPr lang="cs-CZ" dirty="0"/>
              <a:t> e </a:t>
            </a:r>
            <a:r>
              <a:rPr lang="cs-CZ" dirty="0" err="1"/>
              <a:t>Optativos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7030A0"/>
                </a:solidFill>
              </a:rPr>
              <a:t>desejar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esperar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ousar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preferir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pretender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querer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tencionar</a:t>
            </a:r>
            <a:r>
              <a:rPr lang="cs-CZ" i="1" dirty="0">
                <a:solidFill>
                  <a:srgbClr val="7030A0"/>
                </a:solidFill>
              </a:rPr>
              <a:t>, </a:t>
            </a:r>
            <a:r>
              <a:rPr lang="cs-CZ" i="1" dirty="0" err="1">
                <a:solidFill>
                  <a:srgbClr val="7030A0"/>
                </a:solidFill>
              </a:rPr>
              <a:t>tentar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apod.</a:t>
            </a:r>
          </a:p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smyslová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Perceptivos</a:t>
            </a:r>
            <a:r>
              <a:rPr lang="cs-CZ" dirty="0"/>
              <a:t>) − </a:t>
            </a:r>
            <a:r>
              <a:rPr lang="cs-CZ" i="1" dirty="0" err="1">
                <a:solidFill>
                  <a:schemeClr val="accent1">
                    <a:lumMod val="75000"/>
                  </a:schemeClr>
                </a:solidFill>
              </a:rPr>
              <a:t>ouvir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cs-CZ" i="1" dirty="0" err="1">
                <a:solidFill>
                  <a:schemeClr val="accent1">
                    <a:lumMod val="75000"/>
                  </a:schemeClr>
                </a:solidFill>
              </a:rPr>
              <a:t>sentir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, ver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apod.</a:t>
            </a:r>
          </a:p>
          <a:p>
            <a:pPr lvl="0"/>
            <a:r>
              <a:rPr lang="cs-CZ" b="1" dirty="0"/>
              <a:t>slovesa </a:t>
            </a:r>
            <a:r>
              <a:rPr lang="cs-CZ" b="1" dirty="0">
                <a:solidFill>
                  <a:srgbClr val="002060"/>
                </a:solidFill>
              </a:rPr>
              <a:t>kauzativní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Causativos</a:t>
            </a:r>
            <a:r>
              <a:rPr lang="cs-CZ" dirty="0"/>
              <a:t>) − </a:t>
            </a:r>
            <a:r>
              <a:rPr lang="cs-CZ" i="1" dirty="0" err="1">
                <a:solidFill>
                  <a:srgbClr val="002060"/>
                </a:solidFill>
              </a:rPr>
              <a:t>deixar</a:t>
            </a:r>
            <a:r>
              <a:rPr lang="cs-CZ" i="1" dirty="0">
                <a:solidFill>
                  <a:srgbClr val="002060"/>
                </a:solidFill>
              </a:rPr>
              <a:t>, </a:t>
            </a:r>
            <a:r>
              <a:rPr lang="cs-CZ" i="1" dirty="0" err="1">
                <a:solidFill>
                  <a:srgbClr val="002060"/>
                </a:solidFill>
              </a:rPr>
              <a:t>fazer</a:t>
            </a:r>
            <a:r>
              <a:rPr lang="cs-CZ" i="1" dirty="0">
                <a:solidFill>
                  <a:srgbClr val="002060"/>
                </a:solidFill>
              </a:rPr>
              <a:t>, </a:t>
            </a:r>
            <a:r>
              <a:rPr lang="cs-CZ" i="1" dirty="0" err="1">
                <a:solidFill>
                  <a:srgbClr val="002060"/>
                </a:solidFill>
              </a:rPr>
              <a:t>mandar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apod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Slovesa </a:t>
            </a:r>
            <a:r>
              <a:rPr lang="cs-CZ" dirty="0" err="1" smtClean="0">
                <a:solidFill>
                  <a:schemeClr val="accent5"/>
                </a:solidFill>
              </a:rPr>
              <a:t>hodnotíci</a:t>
            </a:r>
            <a:r>
              <a:rPr lang="cs-CZ" dirty="0" smtClean="0">
                <a:solidFill>
                  <a:schemeClr val="accent5"/>
                </a:solidFill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dirty="0" err="1" smtClean="0"/>
              <a:t>avaliativos</a:t>
            </a:r>
            <a:r>
              <a:rPr lang="cs-CZ" dirty="0" smtClean="0"/>
              <a:t>) – </a:t>
            </a:r>
            <a:r>
              <a:rPr lang="cs-CZ" dirty="0" err="1" smtClean="0">
                <a:solidFill>
                  <a:schemeClr val="accent5"/>
                </a:solidFill>
              </a:rPr>
              <a:t>adorar</a:t>
            </a:r>
            <a:r>
              <a:rPr lang="cs-CZ" dirty="0" smtClean="0">
                <a:solidFill>
                  <a:schemeClr val="accent5"/>
                </a:solidFill>
              </a:rPr>
              <a:t>, amara, </a:t>
            </a:r>
            <a:r>
              <a:rPr lang="cs-CZ" dirty="0" err="1" smtClean="0">
                <a:solidFill>
                  <a:schemeClr val="accent5"/>
                </a:solidFill>
              </a:rPr>
              <a:t>suportar</a:t>
            </a:r>
            <a:r>
              <a:rPr lang="cs-CZ" dirty="0" smtClean="0">
                <a:solidFill>
                  <a:schemeClr val="accent5"/>
                </a:solidFill>
              </a:rPr>
              <a:t>, </a:t>
            </a:r>
            <a:r>
              <a:rPr lang="cs-CZ" dirty="0" err="1" smtClean="0">
                <a:solidFill>
                  <a:schemeClr val="accent5"/>
                </a:solidFill>
              </a:rPr>
              <a:t>aguentar</a:t>
            </a:r>
            <a:r>
              <a:rPr lang="cs-CZ" dirty="0" smtClean="0">
                <a:solidFill>
                  <a:schemeClr val="accent5"/>
                </a:solidFill>
              </a:rPr>
              <a:t>, </a:t>
            </a:r>
            <a:r>
              <a:rPr lang="cs-CZ" dirty="0" err="1" smtClean="0">
                <a:solidFill>
                  <a:schemeClr val="accent5"/>
                </a:solidFill>
              </a:rPr>
              <a:t>lamentar</a:t>
            </a:r>
            <a:endParaRPr lang="cs-CZ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75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Slovesa hodnotící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avaliativos</a:t>
            </a:r>
            <a:r>
              <a:rPr lang="cs-CZ" b="1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5611" y="2113697"/>
            <a:ext cx="8596668" cy="388077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 smtClean="0"/>
              <a:t>Tato </a:t>
            </a:r>
            <a:r>
              <a:rPr lang="cs-CZ" dirty="0"/>
              <a:t>slovesa nevolí jiné argumenty, než je podmět a infinitivní předmětná věta přímá. Infinitiv nepodléhá jakýmkoliv </a:t>
            </a:r>
            <a:r>
              <a:rPr lang="cs-CZ" dirty="0" smtClean="0"/>
              <a:t>omezením.</a:t>
            </a:r>
            <a:r>
              <a:rPr lang="cs-CZ" dirty="0"/>
              <a:t> je </a:t>
            </a:r>
            <a:r>
              <a:rPr lang="cs-CZ" dirty="0">
                <a:solidFill>
                  <a:schemeClr val="accent5"/>
                </a:solidFill>
              </a:rPr>
              <a:t>běžný jak </a:t>
            </a:r>
            <a:r>
              <a:rPr lang="cs-CZ" dirty="0" smtClean="0">
                <a:solidFill>
                  <a:schemeClr val="accent5"/>
                </a:solidFill>
              </a:rPr>
              <a:t>flektivní</a:t>
            </a:r>
            <a:r>
              <a:rPr lang="cs-CZ" dirty="0" smtClean="0"/>
              <a:t>, </a:t>
            </a:r>
            <a:r>
              <a:rPr lang="cs-CZ" dirty="0"/>
              <a:t>tak </a:t>
            </a:r>
            <a:r>
              <a:rPr lang="cs-CZ" dirty="0">
                <a:solidFill>
                  <a:srgbClr val="00B0F0"/>
                </a:solidFill>
              </a:rPr>
              <a:t>neflektivní</a:t>
            </a:r>
            <a:r>
              <a:rPr lang="cs-CZ" dirty="0"/>
              <a:t> </a:t>
            </a:r>
            <a:r>
              <a:rPr lang="cs-CZ" dirty="0" smtClean="0"/>
              <a:t>tvar. 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        </a:t>
            </a:r>
            <a:r>
              <a:rPr lang="cs-CZ" sz="3200" dirty="0" err="1" smtClean="0"/>
              <a:t>Eles</a:t>
            </a:r>
            <a:r>
              <a:rPr lang="cs-CZ" sz="3200" dirty="0" smtClean="0"/>
              <a:t> </a:t>
            </a:r>
            <a:r>
              <a:rPr lang="cs-CZ" sz="3200" dirty="0" err="1"/>
              <a:t>não</a:t>
            </a:r>
            <a:r>
              <a:rPr lang="cs-CZ" sz="3200" dirty="0"/>
              <a:t> </a:t>
            </a:r>
            <a:r>
              <a:rPr lang="cs-CZ" sz="3200" dirty="0" err="1"/>
              <a:t>suportam</a:t>
            </a:r>
            <a:r>
              <a:rPr lang="cs-CZ" sz="3200" dirty="0"/>
              <a:t> [</a:t>
            </a:r>
            <a:r>
              <a:rPr lang="cs-CZ" sz="3200" b="1" dirty="0" err="1">
                <a:solidFill>
                  <a:schemeClr val="accent5"/>
                </a:solidFill>
              </a:rPr>
              <a:t>fazerem</a:t>
            </a:r>
            <a:r>
              <a:rPr lang="cs-CZ" sz="3200" dirty="0">
                <a:solidFill>
                  <a:schemeClr val="accent5"/>
                </a:solidFill>
              </a:rPr>
              <a:t> </a:t>
            </a:r>
            <a:r>
              <a:rPr lang="cs-CZ" sz="3200" dirty="0"/>
              <a:t>parte do </a:t>
            </a:r>
            <a:r>
              <a:rPr lang="cs-CZ" sz="3200" dirty="0" err="1"/>
              <a:t>júri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Nesnášejí být součástí komise.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dirty="0" err="1"/>
              <a:t>Eles</a:t>
            </a:r>
            <a:r>
              <a:rPr lang="cs-CZ" sz="3200" baseline="-25000" dirty="0" err="1"/>
              <a:t>i</a:t>
            </a:r>
            <a:r>
              <a:rPr lang="cs-CZ" sz="3200" dirty="0"/>
              <a:t> </a:t>
            </a:r>
            <a:r>
              <a:rPr lang="cs-CZ" sz="3200" dirty="0" err="1"/>
              <a:t>adoraram</a:t>
            </a:r>
            <a:r>
              <a:rPr lang="cs-CZ" sz="3200" dirty="0"/>
              <a:t> [[-]</a:t>
            </a:r>
            <a:r>
              <a:rPr lang="cs-CZ" sz="3200" baseline="-25000" dirty="0"/>
              <a:t>i</a:t>
            </a:r>
            <a:r>
              <a:rPr lang="cs-CZ" sz="3200" dirty="0"/>
              <a:t> </a:t>
            </a:r>
            <a:r>
              <a:rPr lang="cs-CZ" sz="3200" b="1" dirty="0" err="1">
                <a:solidFill>
                  <a:srgbClr val="00B0F0"/>
                </a:solidFill>
              </a:rPr>
              <a:t>fazer</a:t>
            </a:r>
            <a:r>
              <a:rPr lang="cs-CZ" sz="3200" dirty="0">
                <a:solidFill>
                  <a:srgbClr val="00B0F0"/>
                </a:solidFill>
              </a:rPr>
              <a:t> </a:t>
            </a:r>
            <a:r>
              <a:rPr lang="cs-CZ" sz="3200" dirty="0"/>
              <a:t>parte</a:t>
            </a:r>
            <a:r>
              <a:rPr lang="cs-CZ" sz="3200" b="1" dirty="0"/>
              <a:t> </a:t>
            </a:r>
            <a:r>
              <a:rPr lang="cs-CZ" sz="3200" dirty="0"/>
              <a:t>do </a:t>
            </a:r>
            <a:r>
              <a:rPr lang="cs-CZ" sz="3200" dirty="0" err="1"/>
              <a:t>júri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Zbožňovali být součástí komise</a:t>
            </a:r>
            <a:r>
              <a:rPr lang="cs-CZ" sz="3200" i="1" dirty="0" smtClean="0"/>
              <a:t>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5545015" y="2743200"/>
            <a:ext cx="304800" cy="679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5545015" y="2743200"/>
            <a:ext cx="2180492" cy="1887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7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Slovesa hodnotící 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avaliativos</a:t>
            </a:r>
            <a:r>
              <a:rPr lang="cs-CZ" b="1" dirty="0"/>
              <a:t>)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Pokud </a:t>
            </a:r>
            <a:r>
              <a:rPr lang="cs-CZ" dirty="0"/>
              <a:t>foneticky vyjádřen je, </a:t>
            </a:r>
            <a:r>
              <a:rPr lang="cs-CZ" b="1" dirty="0"/>
              <a:t>referenty podmětů věty řídící a </a:t>
            </a:r>
            <a:r>
              <a:rPr lang="cs-CZ" b="1" dirty="0" err="1"/>
              <a:t>kompletivní</a:t>
            </a:r>
            <a:r>
              <a:rPr lang="cs-CZ" b="1" dirty="0"/>
              <a:t> mohou být </a:t>
            </a:r>
            <a:r>
              <a:rPr lang="cs-CZ" b="1" dirty="0" smtClean="0"/>
              <a:t>stejné</a:t>
            </a:r>
            <a:r>
              <a:rPr lang="cs-CZ" b="1" dirty="0"/>
              <a:t>, ale i </a:t>
            </a:r>
            <a:r>
              <a:rPr lang="cs-CZ" b="1" dirty="0" smtClean="0">
                <a:solidFill>
                  <a:srgbClr val="00B0F0"/>
                </a:solidFill>
              </a:rPr>
              <a:t>odlišné</a:t>
            </a:r>
            <a:r>
              <a:rPr lang="cs-CZ" b="1" dirty="0" smtClean="0"/>
              <a:t>:</a:t>
            </a:r>
          </a:p>
          <a:p>
            <a:pPr marL="0" indent="0" algn="just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dirty="0" err="1">
                <a:solidFill>
                  <a:srgbClr val="C00000"/>
                </a:solidFill>
              </a:rPr>
              <a:t>Eles</a:t>
            </a:r>
            <a:r>
              <a:rPr lang="cs-CZ" baseline="-25000" dirty="0" err="1">
                <a:solidFill>
                  <a:srgbClr val="C00000"/>
                </a:solidFill>
              </a:rPr>
              <a:t>i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/>
              <a:t>aprovaram</a:t>
            </a:r>
            <a:r>
              <a:rPr lang="cs-CZ" dirty="0"/>
              <a:t> [[</a:t>
            </a:r>
            <a:r>
              <a:rPr lang="cs-CZ" dirty="0">
                <a:solidFill>
                  <a:srgbClr val="00B0F0"/>
                </a:solidFill>
              </a:rPr>
              <a:t>o Pedro]</a:t>
            </a:r>
            <a:r>
              <a:rPr lang="cs-CZ" baseline="-25000" dirty="0">
                <a:solidFill>
                  <a:srgbClr val="00B0F0"/>
                </a:solidFill>
              </a:rPr>
              <a:t>j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/>
              <a:t>fazer</a:t>
            </a:r>
            <a:r>
              <a:rPr lang="cs-CZ" dirty="0"/>
              <a:t> parte do </a:t>
            </a:r>
            <a:r>
              <a:rPr lang="cs-CZ" dirty="0" err="1"/>
              <a:t>júri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i="1" dirty="0"/>
              <a:t>Odsouhlasili, aby Pedro byl součástí komise.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926123" y="3282459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11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Faktivní</a:t>
            </a:r>
            <a:r>
              <a:rPr lang="cs-CZ" dirty="0" smtClean="0"/>
              <a:t> interpretace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err="1" smtClean="0"/>
              <a:t>Eles</a:t>
            </a:r>
            <a:r>
              <a:rPr lang="cs-CZ" dirty="0" smtClean="0"/>
              <a:t> </a:t>
            </a:r>
            <a:r>
              <a:rPr lang="cs-CZ" dirty="0" err="1"/>
              <a:t>aprovaram</a:t>
            </a:r>
            <a:r>
              <a:rPr lang="cs-CZ" dirty="0"/>
              <a:t> </a:t>
            </a:r>
            <a:r>
              <a:rPr lang="cs-CZ" b="1" dirty="0"/>
              <a:t>[</a:t>
            </a:r>
            <a:r>
              <a:rPr lang="cs-CZ" b="1" dirty="0">
                <a:solidFill>
                  <a:srgbClr val="00B0F0"/>
                </a:solidFill>
              </a:rPr>
              <a:t>o facto de</a:t>
            </a:r>
            <a:r>
              <a:rPr lang="cs-CZ" dirty="0">
                <a:solidFill>
                  <a:srgbClr val="00B0F0"/>
                </a:solidFill>
              </a:rPr>
              <a:t> o Pedro </a:t>
            </a:r>
            <a:r>
              <a:rPr lang="cs-CZ" dirty="0" err="1">
                <a:solidFill>
                  <a:srgbClr val="00B0F0"/>
                </a:solidFill>
              </a:rPr>
              <a:t>fazer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parte do </a:t>
            </a:r>
            <a:r>
              <a:rPr lang="cs-CZ" dirty="0" err="1"/>
              <a:t>júri</a:t>
            </a:r>
            <a:r>
              <a:rPr lang="cs-CZ" dirty="0"/>
              <a:t>.] </a:t>
            </a:r>
          </a:p>
          <a:p>
            <a:pPr marL="0" indent="0">
              <a:buNone/>
            </a:pPr>
            <a:r>
              <a:rPr lang="cs-CZ" i="1" dirty="0"/>
              <a:t>Odsouhlasili skutečnost, že je Pedro součástí komise.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94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00B050"/>
                </a:solidFill>
              </a:rPr>
              <a:t>Slovesa </a:t>
            </a:r>
            <a:r>
              <a:rPr lang="cs-CZ" b="1" dirty="0">
                <a:solidFill>
                  <a:srgbClr val="00B050"/>
                </a:solidFill>
              </a:rPr>
              <a:t>epistemická a deklarativní (</a:t>
            </a:r>
            <a:r>
              <a:rPr lang="cs-CZ" b="1" dirty="0" err="1">
                <a:solidFill>
                  <a:srgbClr val="00B050"/>
                </a:solidFill>
              </a:rPr>
              <a:t>Verbos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epistémicos</a:t>
            </a:r>
            <a:r>
              <a:rPr lang="cs-CZ" b="1" dirty="0">
                <a:solidFill>
                  <a:srgbClr val="00B050"/>
                </a:solidFill>
              </a:rPr>
              <a:t> e </a:t>
            </a:r>
            <a:r>
              <a:rPr lang="cs-CZ" b="1" dirty="0" err="1">
                <a:solidFill>
                  <a:srgbClr val="00B050"/>
                </a:solidFill>
              </a:rPr>
              <a:t>declarativos</a:t>
            </a:r>
            <a:r>
              <a:rPr lang="cs-CZ" b="1" dirty="0">
                <a:solidFill>
                  <a:srgbClr val="00B050"/>
                </a:solidFill>
              </a:rPr>
              <a:t>)</a:t>
            </a:r>
            <a:br>
              <a:rPr lang="cs-CZ" b="1" dirty="0">
                <a:solidFill>
                  <a:srgbClr val="00B050"/>
                </a:solidFill>
              </a:rPr>
            </a:b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914400" lvl="2" indent="0">
              <a:buNone/>
            </a:pPr>
            <a:r>
              <a:rPr lang="cs-CZ" sz="3200" dirty="0" err="1">
                <a:solidFill>
                  <a:srgbClr val="C00000"/>
                </a:solidFill>
              </a:rPr>
              <a:t>Elas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b="1" dirty="0" err="1"/>
              <a:t>julgam</a:t>
            </a:r>
            <a:r>
              <a:rPr lang="cs-CZ" sz="3200" b="1" dirty="0"/>
              <a:t> [</a:t>
            </a:r>
            <a:r>
              <a:rPr lang="cs-CZ" sz="3200" b="1" dirty="0">
                <a:solidFill>
                  <a:srgbClr val="C00000"/>
                </a:solidFill>
              </a:rPr>
              <a:t>ser </a:t>
            </a:r>
            <a:r>
              <a:rPr lang="cs-CZ" sz="3200" b="1" dirty="0" err="1">
                <a:solidFill>
                  <a:srgbClr val="C00000"/>
                </a:solidFill>
              </a:rPr>
              <a:t>mais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b="1" dirty="0" err="1">
                <a:solidFill>
                  <a:srgbClr val="C00000"/>
                </a:solidFill>
              </a:rPr>
              <a:t>inteligentes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dirty="0"/>
              <a:t>do </a:t>
            </a:r>
            <a:r>
              <a:rPr lang="cs-CZ" sz="3200" dirty="0" err="1"/>
              <a:t>que</a:t>
            </a:r>
            <a:r>
              <a:rPr lang="cs-CZ" sz="3200" dirty="0"/>
              <a:t> </a:t>
            </a:r>
            <a:r>
              <a:rPr lang="cs-CZ" sz="3200" dirty="0" err="1"/>
              <a:t>nós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Domnívají se, že jsou inteligentnější, než my</a:t>
            </a:r>
            <a:r>
              <a:rPr lang="cs-CZ" sz="3200" i="1" dirty="0" smtClean="0"/>
              <a:t>.</a:t>
            </a:r>
          </a:p>
          <a:p>
            <a:pPr marL="914400" lvl="2" indent="0">
              <a:buNone/>
            </a:pPr>
            <a:endParaRPr lang="cs-CZ" sz="3200" dirty="0"/>
          </a:p>
          <a:p>
            <a:pPr marL="914400" lvl="2" indent="0">
              <a:buNone/>
            </a:pPr>
            <a:r>
              <a:rPr lang="cs-CZ" sz="3200" dirty="0" err="1">
                <a:solidFill>
                  <a:srgbClr val="C00000"/>
                </a:solidFill>
              </a:rPr>
              <a:t>Nós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r>
              <a:rPr lang="cs-CZ" sz="3200" b="1" dirty="0" err="1"/>
              <a:t>juramos-te</a:t>
            </a:r>
            <a:r>
              <a:rPr lang="cs-CZ" sz="3200" b="1" dirty="0"/>
              <a:t> [</a:t>
            </a:r>
            <a:r>
              <a:rPr lang="cs-CZ" sz="3200" b="1" dirty="0" err="1">
                <a:solidFill>
                  <a:srgbClr val="C00000"/>
                </a:solidFill>
              </a:rPr>
              <a:t>não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b="1" dirty="0" err="1">
                <a:solidFill>
                  <a:srgbClr val="C00000"/>
                </a:solidFill>
              </a:rPr>
              <a:t>comer</a:t>
            </a:r>
            <a:r>
              <a:rPr lang="cs-CZ" sz="3200" b="1" dirty="0">
                <a:solidFill>
                  <a:srgbClr val="C00000"/>
                </a:solidFill>
              </a:rPr>
              <a:t> </a:t>
            </a:r>
            <a:r>
              <a:rPr lang="cs-CZ" sz="3200" dirty="0" err="1"/>
              <a:t>chocolate</a:t>
            </a:r>
            <a:r>
              <a:rPr lang="cs-CZ" sz="3200" dirty="0"/>
              <a:t> </a:t>
            </a:r>
            <a:r>
              <a:rPr lang="cs-CZ" sz="3200" dirty="0" err="1"/>
              <a:t>nunca</a:t>
            </a:r>
            <a:r>
              <a:rPr lang="cs-CZ" sz="3200" dirty="0"/>
              <a:t> </a:t>
            </a:r>
            <a:r>
              <a:rPr lang="cs-CZ" sz="3200" dirty="0" err="1"/>
              <a:t>mais</a:t>
            </a:r>
            <a:r>
              <a:rPr lang="cs-CZ" sz="3200" dirty="0"/>
              <a:t>.]</a:t>
            </a:r>
          </a:p>
          <a:p>
            <a:pPr marL="914400" lvl="2" indent="0">
              <a:buNone/>
            </a:pPr>
            <a:r>
              <a:rPr lang="cs-CZ" sz="3200" i="1" dirty="0"/>
              <a:t>Přísaháme ti, že už nikdy nebudeme jíst čokoládu.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2192216" y="2121875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1863968" y="3446585"/>
            <a:ext cx="2696307" cy="59787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8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Pozice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 smtClean="0"/>
              <a:t>pozice </a:t>
            </a:r>
            <a:r>
              <a:rPr lang="cs-CZ" sz="1900" dirty="0"/>
              <a:t>podmětu, pokud je foneticky realizován. </a:t>
            </a:r>
            <a:r>
              <a:rPr lang="cs-CZ" sz="1900" b="1" dirty="0"/>
              <a:t>Ten je preferován v pozici </a:t>
            </a:r>
            <a:r>
              <a:rPr lang="cs-CZ" sz="1900" b="1" u="sng" dirty="0"/>
              <a:t>napravo od slovesa v </a:t>
            </a:r>
            <a:r>
              <a:rPr lang="cs-CZ" sz="1900" b="1" u="sng" dirty="0" smtClean="0"/>
              <a:t>infinitivu</a:t>
            </a:r>
            <a:r>
              <a:rPr lang="cs-CZ" sz="1900" dirty="0" smtClean="0"/>
              <a:t>, </a:t>
            </a:r>
            <a:r>
              <a:rPr lang="cs-CZ" sz="1900" b="1" dirty="0"/>
              <a:t>pokud stojí nalevo od něj, je gramatická správnost věty </a:t>
            </a:r>
            <a:r>
              <a:rPr lang="cs-CZ" sz="1900" b="1" dirty="0" smtClean="0"/>
              <a:t>diskutabilní. </a:t>
            </a:r>
            <a:r>
              <a:rPr lang="cs-CZ" sz="1900" dirty="0" smtClean="0"/>
              <a:t> </a:t>
            </a:r>
          </a:p>
          <a:p>
            <a:endParaRPr lang="cs-CZ" sz="1900" dirty="0"/>
          </a:p>
          <a:p>
            <a:pPr marL="457200" lvl="1" indent="0">
              <a:buNone/>
            </a:pP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Disseram-me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estarem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cs-CZ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manuscritos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prontos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publicação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Řekli mi, že manuskripty ještě nejsou připraveny k publikování.</a:t>
            </a:r>
            <a:r>
              <a:rPr lang="cs-CZ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>
              <a:buNone/>
            </a:pP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??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Disseram-me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cs-CZ" sz="20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manuscritos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estarem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prontos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publicação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pPr marL="457200" lvl="1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2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toto </a:t>
            </a:r>
            <a:r>
              <a:rPr lang="cs-CZ" b="1" dirty="0" smtClean="0"/>
              <a:t>neplatí,</a:t>
            </a:r>
          </a:p>
          <a:p>
            <a:pPr marL="0" indent="0">
              <a:buNone/>
            </a:pPr>
            <a:r>
              <a:rPr lang="cs-CZ" b="1" dirty="0" smtClean="0"/>
              <a:t>pokud </a:t>
            </a:r>
            <a:r>
              <a:rPr lang="cs-CZ" b="1" dirty="0" smtClean="0"/>
              <a:t>je podmět zdůrazněn adverbiem, </a:t>
            </a:r>
            <a:r>
              <a:rPr lang="cs-CZ" dirty="0" smtClean="0"/>
              <a:t>např. </a:t>
            </a:r>
            <a:r>
              <a:rPr lang="cs-CZ" i="1" dirty="0" err="1" smtClean="0">
                <a:solidFill>
                  <a:srgbClr val="C00000"/>
                </a:solidFill>
              </a:rPr>
              <a:t>apenas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até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só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apod., </a:t>
            </a:r>
          </a:p>
          <a:p>
            <a:pPr marL="0" indent="0">
              <a:buNone/>
            </a:pPr>
            <a:r>
              <a:rPr lang="cs-CZ" dirty="0" smtClean="0"/>
              <a:t>nebo </a:t>
            </a:r>
            <a:r>
              <a:rPr lang="cs-CZ" dirty="0" smtClean="0"/>
              <a:t>pokud </a:t>
            </a:r>
            <a:r>
              <a:rPr lang="cs-CZ" b="1" dirty="0" smtClean="0"/>
              <a:t>obsahuje neurčitý kvantifikát</a:t>
            </a:r>
            <a:r>
              <a:rPr lang="cs-CZ" dirty="0" smtClean="0"/>
              <a:t>or </a:t>
            </a:r>
            <a:r>
              <a:rPr lang="cs-CZ" i="1" dirty="0" err="1" smtClean="0">
                <a:solidFill>
                  <a:srgbClr val="C00000"/>
                </a:solidFill>
              </a:rPr>
              <a:t>alguém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nenhum</a:t>
            </a:r>
            <a:r>
              <a:rPr lang="cs-CZ" i="1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ninguém</a:t>
            </a:r>
            <a:r>
              <a:rPr lang="cs-CZ" i="1" dirty="0" smtClean="0"/>
              <a:t>, </a:t>
            </a:r>
            <a:r>
              <a:rPr lang="cs-CZ" i="1" dirty="0" err="1" smtClean="0"/>
              <a:t>todos</a:t>
            </a:r>
            <a:r>
              <a:rPr lang="cs-CZ" dirty="0" err="1" smtClean="0"/>
              <a:t>,apod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 smtClean="0"/>
              <a:t> </a:t>
            </a:r>
            <a:r>
              <a:rPr lang="cs-CZ" sz="3000" dirty="0" err="1" smtClean="0"/>
              <a:t>Penso</a:t>
            </a:r>
            <a:r>
              <a:rPr lang="cs-CZ" sz="3000" dirty="0" smtClean="0"/>
              <a:t> </a:t>
            </a:r>
            <a:r>
              <a:rPr lang="cs-CZ" sz="3000" dirty="0"/>
              <a:t>[</a:t>
            </a:r>
            <a:r>
              <a:rPr lang="cs-CZ" sz="3000" b="1" u="wavy" dirty="0" err="1"/>
              <a:t>nenhum</a:t>
            </a:r>
            <a:r>
              <a:rPr lang="cs-CZ" sz="3000" b="1" u="sng" dirty="0"/>
              <a:t> </a:t>
            </a:r>
            <a:r>
              <a:rPr lang="cs-CZ" sz="3000" b="1" u="sng" dirty="0" err="1"/>
              <a:t>dos</a:t>
            </a:r>
            <a:r>
              <a:rPr lang="cs-CZ" sz="3000" b="1" u="sng" dirty="0"/>
              <a:t> </a:t>
            </a:r>
            <a:r>
              <a:rPr lang="cs-CZ" sz="3000" b="1" u="sng" dirty="0" err="1"/>
              <a:t>manuscritos</a:t>
            </a:r>
            <a:r>
              <a:rPr lang="cs-CZ" sz="3000" b="1" dirty="0"/>
              <a:t> </a:t>
            </a:r>
            <a:r>
              <a:rPr lang="cs-CZ" sz="3000" b="1" dirty="0" err="1"/>
              <a:t>estar</a:t>
            </a:r>
            <a:r>
              <a:rPr lang="cs-CZ" sz="3000" dirty="0"/>
              <a:t> </a:t>
            </a:r>
            <a:r>
              <a:rPr lang="cs-CZ" sz="3000" dirty="0" err="1"/>
              <a:t>ainda</a:t>
            </a:r>
            <a:r>
              <a:rPr lang="cs-CZ" sz="3000" dirty="0"/>
              <a:t> </a:t>
            </a:r>
            <a:r>
              <a:rPr lang="cs-CZ" sz="3000" dirty="0" err="1"/>
              <a:t>pronto</a:t>
            </a:r>
            <a:r>
              <a:rPr lang="cs-CZ" sz="3000" dirty="0"/>
              <a:t> para </a:t>
            </a:r>
            <a:r>
              <a:rPr lang="cs-CZ" sz="3000" dirty="0" err="1"/>
              <a:t>publicação</a:t>
            </a:r>
            <a:r>
              <a:rPr lang="cs-CZ" sz="3000" dirty="0" smtClean="0"/>
              <a:t>].</a:t>
            </a:r>
          </a:p>
          <a:p>
            <a:pPr marL="914400" lvl="2" indent="0">
              <a:buNone/>
            </a:pPr>
            <a:r>
              <a:rPr lang="cs-CZ" sz="3000" i="1" dirty="0"/>
              <a:t> </a:t>
            </a:r>
            <a:r>
              <a:rPr lang="cs-CZ" sz="3000" i="1" dirty="0" smtClean="0"/>
              <a:t>Myslím</a:t>
            </a:r>
            <a:r>
              <a:rPr lang="cs-CZ" sz="3000" i="1" dirty="0"/>
              <a:t>, že žádný z manuskriptů ještě není připraven k publikování.</a:t>
            </a:r>
            <a:endParaRPr lang="cs-CZ" sz="3000" dirty="0"/>
          </a:p>
          <a:p>
            <a:pPr marL="914400" lvl="2" indent="0">
              <a:buNone/>
            </a:pPr>
            <a:r>
              <a:rPr lang="cs-CZ" sz="3000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52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Podmět VH = podmět VV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 smtClean="0"/>
              <a:t>Podmět infinitivní </a:t>
            </a:r>
            <a:r>
              <a:rPr lang="cs-CZ" sz="2800" dirty="0" err="1" smtClean="0"/>
              <a:t>kompletivní</a:t>
            </a:r>
            <a:r>
              <a:rPr lang="cs-CZ" sz="2800" dirty="0" smtClean="0"/>
              <a:t> věty je vždy shodný s podmětem věty řídící, pokud není foneticky vyjádřen. 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C00000"/>
                </a:solidFill>
              </a:rPr>
              <a:t>As </a:t>
            </a:r>
            <a:r>
              <a:rPr lang="cs-CZ" sz="2800" dirty="0" err="1">
                <a:solidFill>
                  <a:srgbClr val="C00000"/>
                </a:solidFill>
              </a:rPr>
              <a:t>professoras</a:t>
            </a:r>
            <a:r>
              <a:rPr lang="cs-CZ" sz="2800" baseline="-25000" dirty="0" err="1">
                <a:solidFill>
                  <a:srgbClr val="C00000"/>
                </a:solidFill>
              </a:rPr>
              <a:t>i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 err="1"/>
              <a:t>acreditam</a:t>
            </a:r>
            <a:r>
              <a:rPr lang="cs-CZ" sz="2800" dirty="0"/>
              <a:t> [[-]</a:t>
            </a:r>
            <a:r>
              <a:rPr lang="cs-CZ" sz="2800" baseline="-25000" dirty="0"/>
              <a:t>i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rgbClr val="C00000"/>
                </a:solidFill>
              </a:rPr>
              <a:t>ter</a:t>
            </a:r>
            <a:r>
              <a:rPr lang="cs-CZ" sz="2800" b="1" dirty="0">
                <a:solidFill>
                  <a:srgbClr val="C00000"/>
                </a:solidFill>
              </a:rPr>
              <a:t> </a:t>
            </a:r>
            <a:r>
              <a:rPr lang="cs-CZ" sz="2800" b="1" dirty="0" err="1">
                <a:solidFill>
                  <a:srgbClr val="C00000"/>
                </a:solidFill>
              </a:rPr>
              <a:t>corrigido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 err="1"/>
              <a:t>bem</a:t>
            </a:r>
            <a:r>
              <a:rPr lang="cs-CZ" sz="2800" dirty="0"/>
              <a:t> os </a:t>
            </a:r>
            <a:r>
              <a:rPr lang="cs-CZ" sz="2800" dirty="0" err="1" smtClean="0"/>
              <a:t>exames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i="1" dirty="0" smtClean="0"/>
              <a:t> </a:t>
            </a:r>
            <a:r>
              <a:rPr lang="cs-CZ" sz="2800" i="1" dirty="0" smtClean="0"/>
              <a:t>Profesorky </a:t>
            </a:r>
            <a:r>
              <a:rPr lang="cs-CZ" sz="2800" i="1" dirty="0"/>
              <a:t>věří, že dobře opravily písemné zkoušky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2473568" y="3563814"/>
            <a:ext cx="3610707" cy="60959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35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8554" y="633046"/>
            <a:ext cx="8594064" cy="785446"/>
          </a:xfrm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Slovesa deklarativní - závazková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8215" y="1711569"/>
            <a:ext cx="8605787" cy="43297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slovesa </a:t>
            </a:r>
            <a:r>
              <a:rPr lang="cs-CZ" b="1" i="1" dirty="0" err="1">
                <a:solidFill>
                  <a:srgbClr val="00B0F0"/>
                </a:solidFill>
              </a:rPr>
              <a:t>aceitar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ameaçar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combinar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decidir</a:t>
            </a:r>
            <a:r>
              <a:rPr lang="cs-CZ" b="1" i="1" dirty="0">
                <a:solidFill>
                  <a:srgbClr val="00B0F0"/>
                </a:solidFill>
              </a:rPr>
              <a:t>, </a:t>
            </a:r>
            <a:r>
              <a:rPr lang="cs-CZ" b="1" i="1" dirty="0" err="1">
                <a:solidFill>
                  <a:srgbClr val="00B0F0"/>
                </a:solidFill>
              </a:rPr>
              <a:t>jurar</a:t>
            </a:r>
            <a:r>
              <a:rPr lang="cs-CZ" b="1" i="1" dirty="0">
                <a:solidFill>
                  <a:srgbClr val="00B0F0"/>
                </a:solidFill>
              </a:rPr>
              <a:t> </a:t>
            </a:r>
            <a:r>
              <a:rPr lang="cs-CZ" b="1" dirty="0">
                <a:solidFill>
                  <a:srgbClr val="00B0F0"/>
                </a:solidFill>
              </a:rPr>
              <a:t>a</a:t>
            </a:r>
            <a:r>
              <a:rPr lang="cs-CZ" b="1" i="1" dirty="0">
                <a:solidFill>
                  <a:srgbClr val="00B0F0"/>
                </a:solidFill>
              </a:rPr>
              <a:t> </a:t>
            </a:r>
            <a:r>
              <a:rPr lang="cs-CZ" b="1" i="1" dirty="0" err="1">
                <a:solidFill>
                  <a:srgbClr val="00B0F0"/>
                </a:solidFill>
              </a:rPr>
              <a:t>prometer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=  </a:t>
            </a:r>
            <a:r>
              <a:rPr lang="cs-CZ" b="1" dirty="0"/>
              <a:t>slovesa </a:t>
            </a:r>
            <a:r>
              <a:rPr lang="cs-CZ" b="1" dirty="0" smtClean="0"/>
              <a:t> závazková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Compromissivos</a:t>
            </a:r>
            <a:r>
              <a:rPr lang="cs-CZ" dirty="0"/>
              <a:t>), která </a:t>
            </a:r>
            <a:r>
              <a:rPr lang="cs-CZ" b="1" dirty="0"/>
              <a:t>předpokládají </a:t>
            </a:r>
            <a:r>
              <a:rPr lang="cs-CZ" b="1" dirty="0" smtClean="0">
                <a:solidFill>
                  <a:srgbClr val="00B0F0"/>
                </a:solidFill>
              </a:rPr>
              <a:t>následné proběhnutí </a:t>
            </a:r>
            <a:r>
              <a:rPr lang="cs-CZ" b="1" dirty="0">
                <a:solidFill>
                  <a:srgbClr val="00B0F0"/>
                </a:solidFill>
              </a:rPr>
              <a:t>akce specifikované v </a:t>
            </a:r>
            <a:r>
              <a:rPr lang="cs-CZ" b="1" dirty="0" err="1">
                <a:solidFill>
                  <a:srgbClr val="00B0F0"/>
                </a:solidFill>
              </a:rPr>
              <a:t>kompletivní</a:t>
            </a:r>
            <a:r>
              <a:rPr lang="cs-CZ" b="1" dirty="0">
                <a:solidFill>
                  <a:srgbClr val="00B0F0"/>
                </a:solidFill>
              </a:rPr>
              <a:t> větě předmětné přímé</a:t>
            </a:r>
            <a:r>
              <a:rPr lang="cs-CZ" dirty="0"/>
              <a:t>. U</a:t>
            </a:r>
            <a:r>
              <a:rPr lang="cs-CZ" dirty="0" smtClean="0"/>
              <a:t>vozují </a:t>
            </a:r>
            <a:r>
              <a:rPr lang="cs-CZ" dirty="0"/>
              <a:t>infinitivní </a:t>
            </a:r>
            <a:r>
              <a:rPr lang="cs-CZ" b="1" dirty="0" err="1"/>
              <a:t>kompletivní</a:t>
            </a:r>
            <a:r>
              <a:rPr lang="cs-CZ" b="1" dirty="0"/>
              <a:t> věty s 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neflektivním infinitivem</a:t>
            </a:r>
            <a:r>
              <a:rPr lang="cs-CZ" dirty="0"/>
              <a:t>, </a:t>
            </a:r>
            <a:r>
              <a:rPr lang="cs-CZ" b="1" dirty="0"/>
              <a:t>případně s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 flektivním infinitivem pro případy, kdy mají podměty řídící a </a:t>
            </a:r>
            <a:r>
              <a:rPr lang="cs-CZ" b="1" dirty="0" err="1">
                <a:solidFill>
                  <a:schemeClr val="accent3">
                    <a:lumMod val="75000"/>
                  </a:schemeClr>
                </a:solidFill>
              </a:rPr>
              <a:t>kompletivní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věty odlišný referent </a:t>
            </a:r>
            <a:r>
              <a:rPr lang="cs-CZ" dirty="0" smtClean="0"/>
              <a:t>. Nepovinně </a:t>
            </a:r>
            <a:r>
              <a:rPr lang="cs-CZ" dirty="0"/>
              <a:t>si volí komplement v </a:t>
            </a:r>
            <a:r>
              <a:rPr lang="cs-CZ" b="1" dirty="0"/>
              <a:t>podobě přímého či nepřímého předmětu</a:t>
            </a:r>
            <a:r>
              <a:rPr lang="cs-CZ" dirty="0"/>
              <a:t>, se sémantickou rolí </a:t>
            </a:r>
            <a:r>
              <a:rPr lang="cs-CZ" b="1" dirty="0"/>
              <a:t>adresáta</a:t>
            </a:r>
            <a:r>
              <a:rPr lang="cs-CZ" dirty="0"/>
              <a:t>. </a:t>
            </a:r>
            <a:r>
              <a:rPr lang="cs-CZ" b="1" dirty="0" smtClean="0"/>
              <a:t>Pokud </a:t>
            </a:r>
            <a:r>
              <a:rPr lang="cs-CZ" b="1" dirty="0"/>
              <a:t>je vyjádřen adresát, </a:t>
            </a:r>
            <a:r>
              <a:rPr lang="cs-CZ" b="1" u="sng" dirty="0"/>
              <a:t>předchází infinitivu předložka </a:t>
            </a:r>
            <a:r>
              <a:rPr lang="cs-CZ" b="1" i="1" u="sng" dirty="0"/>
              <a:t>de</a:t>
            </a:r>
            <a:r>
              <a:rPr lang="cs-CZ" b="1" u="sng" dirty="0"/>
              <a:t> </a:t>
            </a:r>
            <a:r>
              <a:rPr lang="cs-CZ" b="1" dirty="0"/>
              <a:t>(</a:t>
            </a:r>
            <a:r>
              <a:rPr lang="cs-CZ" b="1" dirty="0" err="1"/>
              <a:t>Raposo</a:t>
            </a:r>
            <a:r>
              <a:rPr lang="cs-CZ" b="1" dirty="0"/>
              <a:t>, 2013, s. 1933), jak je vidět ve větě</a:t>
            </a:r>
            <a:r>
              <a:rPr lang="cs-CZ" dirty="0"/>
              <a:t>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pPr marL="914400" lvl="2" indent="0" algn="just">
              <a:buNone/>
            </a:pPr>
            <a:r>
              <a:rPr lang="cs-CZ" sz="2700" dirty="0" err="1">
                <a:solidFill>
                  <a:srgbClr val="C00000"/>
                </a:solidFill>
              </a:rPr>
              <a:t>Ameaçámo-</a:t>
            </a:r>
            <a:r>
              <a:rPr lang="cs-CZ" sz="2700" b="1" dirty="0" err="1">
                <a:solidFill>
                  <a:srgbClr val="C00000"/>
                </a:solidFill>
              </a:rPr>
              <a:t>lo</a:t>
            </a:r>
            <a:r>
              <a:rPr lang="cs-CZ" sz="2700" b="1" dirty="0">
                <a:solidFill>
                  <a:srgbClr val="C00000"/>
                </a:solidFill>
              </a:rPr>
              <a:t> </a:t>
            </a:r>
            <a:r>
              <a:rPr lang="cs-CZ" sz="2700" dirty="0"/>
              <a:t>[</a:t>
            </a:r>
            <a:r>
              <a:rPr lang="cs-CZ" sz="2700" b="1" dirty="0"/>
              <a:t>de </a:t>
            </a:r>
            <a:r>
              <a:rPr lang="cs-CZ" sz="2700" b="1" dirty="0" err="1">
                <a:solidFill>
                  <a:srgbClr val="C00000"/>
                </a:solidFill>
              </a:rPr>
              <a:t>chamar</a:t>
            </a:r>
            <a:r>
              <a:rPr lang="cs-CZ" sz="2700" b="1" dirty="0">
                <a:solidFill>
                  <a:srgbClr val="C00000"/>
                </a:solidFill>
              </a:rPr>
              <a:t> </a:t>
            </a:r>
            <a:r>
              <a:rPr lang="cs-CZ" sz="2700" b="1" dirty="0"/>
              <a:t>a </a:t>
            </a:r>
            <a:r>
              <a:rPr lang="cs-CZ" sz="2700" b="1" dirty="0" err="1"/>
              <a:t>polícia</a:t>
            </a:r>
            <a:r>
              <a:rPr lang="cs-CZ" sz="2700" dirty="0"/>
              <a:t>].</a:t>
            </a:r>
          </a:p>
          <a:p>
            <a:pPr marL="914400" lvl="2" indent="0">
              <a:buNone/>
            </a:pPr>
            <a:r>
              <a:rPr lang="cs-CZ" sz="2700" i="1" dirty="0"/>
              <a:t>Pohrozili jsme mu, že zavoláme policii</a:t>
            </a:r>
            <a:r>
              <a:rPr lang="cs-CZ" dirty="0" smtClean="0">
                <a:effectLst/>
              </a:rPr>
              <a:t>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3036277" y="3985845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4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Slovesa </a:t>
            </a:r>
            <a:r>
              <a:rPr lang="cs-CZ" b="1" dirty="0" smtClean="0">
                <a:solidFill>
                  <a:srgbClr val="FF0000"/>
                </a:solidFill>
              </a:rPr>
              <a:t>direktivní - zjišťovací </a:t>
            </a:r>
            <a:r>
              <a:rPr lang="cs-CZ" b="1" dirty="0">
                <a:solidFill>
                  <a:srgbClr val="FF0000"/>
                </a:solidFill>
              </a:rPr>
              <a:t>a určovací (</a:t>
            </a:r>
            <a:r>
              <a:rPr lang="cs-CZ" b="1" dirty="0" err="1">
                <a:solidFill>
                  <a:srgbClr val="FF0000"/>
                </a:solidFill>
              </a:rPr>
              <a:t>Verbos</a:t>
            </a:r>
            <a:r>
              <a:rPr lang="cs-CZ" b="1" dirty="0">
                <a:solidFill>
                  <a:srgbClr val="FF0000"/>
                </a:solidFill>
              </a:rPr>
              <a:t> de </a:t>
            </a:r>
            <a:r>
              <a:rPr lang="cs-CZ" b="1" dirty="0" err="1">
                <a:solidFill>
                  <a:srgbClr val="FF0000"/>
                </a:solidFill>
              </a:rPr>
              <a:t>inquirição</a:t>
            </a:r>
            <a:r>
              <a:rPr lang="cs-CZ" b="1" dirty="0">
                <a:solidFill>
                  <a:srgbClr val="FF0000"/>
                </a:solidFill>
              </a:rPr>
              <a:t> e </a:t>
            </a:r>
            <a:r>
              <a:rPr lang="cs-CZ" b="1" dirty="0" err="1">
                <a:solidFill>
                  <a:srgbClr val="FF0000"/>
                </a:solidFill>
              </a:rPr>
              <a:t>declarativos</a:t>
            </a:r>
            <a:r>
              <a:rPr lang="cs-CZ" b="1" dirty="0">
                <a:solidFill>
                  <a:srgbClr val="FF0000"/>
                </a:solidFill>
              </a:rPr>
              <a:t> de </a:t>
            </a:r>
            <a:r>
              <a:rPr lang="cs-CZ" b="1" dirty="0" err="1">
                <a:solidFill>
                  <a:srgbClr val="FF0000"/>
                </a:solidFill>
              </a:rPr>
              <a:t>ordem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dirty="0" smtClean="0"/>
              <a:t>Direktivní </a:t>
            </a:r>
            <a:r>
              <a:rPr lang="cs-CZ" dirty="0"/>
              <a:t>slovesa lze rozdělit do dvou základních skupin podle toho, zda  infinitivní </a:t>
            </a:r>
            <a:r>
              <a:rPr lang="cs-CZ" dirty="0" err="1"/>
              <a:t>kompletivní</a:t>
            </a:r>
            <a:r>
              <a:rPr lang="cs-CZ" dirty="0"/>
              <a:t> věty, kterou uvozují, obsahuje </a:t>
            </a:r>
            <a:r>
              <a:rPr lang="cs-CZ" dirty="0" err="1"/>
              <a:t>komplementizér</a:t>
            </a:r>
            <a:r>
              <a:rPr lang="cs-CZ" dirty="0"/>
              <a:t> či nikoliv:</a:t>
            </a:r>
          </a:p>
          <a:p>
            <a:pPr lvl="0"/>
            <a:r>
              <a:rPr lang="cs-CZ" dirty="0"/>
              <a:t>Slovesa s argumentem v podobě infinitivní </a:t>
            </a:r>
            <a:r>
              <a:rPr lang="cs-CZ" dirty="0" err="1"/>
              <a:t>kompletivní</a:t>
            </a:r>
            <a:r>
              <a:rPr lang="cs-CZ" dirty="0"/>
              <a:t> </a:t>
            </a:r>
            <a:r>
              <a:rPr lang="cs-CZ" b="1" dirty="0"/>
              <a:t>věty s </a:t>
            </a:r>
            <a:r>
              <a:rPr lang="cs-CZ" b="1" dirty="0" err="1"/>
              <a:t>komplementizérem</a:t>
            </a:r>
            <a:r>
              <a:rPr lang="cs-CZ" dirty="0"/>
              <a:t> </a:t>
            </a:r>
            <a:r>
              <a:rPr lang="cs-CZ" i="1" dirty="0"/>
              <a:t> para −</a:t>
            </a:r>
            <a:r>
              <a:rPr lang="cs-CZ" dirty="0"/>
              <a:t> např. </a:t>
            </a:r>
            <a:r>
              <a:rPr lang="cs-CZ" b="1" i="1" dirty="0" err="1">
                <a:solidFill>
                  <a:srgbClr val="FF0000"/>
                </a:solidFill>
              </a:rPr>
              <a:t>dizer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implorar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insistir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>
                <a:solidFill>
                  <a:srgbClr val="FF0000"/>
                </a:solidFill>
              </a:rPr>
              <a:t>pedir</a:t>
            </a:r>
            <a:r>
              <a:rPr lang="cs-CZ" dirty="0"/>
              <a:t>. Tato kategorie odpovídá do velké míry kategorii sloves zjišťovacích podle </a:t>
            </a:r>
            <a:r>
              <a:rPr lang="cs-CZ" dirty="0" err="1"/>
              <a:t>Gramática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Slovesa s argumentem v podobě infinitivní </a:t>
            </a:r>
            <a:r>
              <a:rPr lang="cs-CZ" b="1" dirty="0" err="1"/>
              <a:t>kompletivní</a:t>
            </a:r>
            <a:r>
              <a:rPr lang="cs-CZ" b="1" dirty="0"/>
              <a:t> věty bez </a:t>
            </a:r>
            <a:r>
              <a:rPr lang="cs-CZ" b="1" dirty="0" err="1"/>
              <a:t>komplementizéru</a:t>
            </a:r>
            <a:r>
              <a:rPr lang="cs-CZ" dirty="0"/>
              <a:t> </a:t>
            </a:r>
            <a:r>
              <a:rPr lang="cs-CZ" i="1" dirty="0"/>
              <a:t>−</a:t>
            </a:r>
            <a:r>
              <a:rPr lang="cs-CZ" dirty="0"/>
              <a:t> např. </a:t>
            </a:r>
            <a:r>
              <a:rPr lang="cs-CZ" i="1" dirty="0" err="1">
                <a:solidFill>
                  <a:srgbClr val="FF0000"/>
                </a:solidFill>
              </a:rPr>
              <a:t>exigir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impor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permitir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propor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recomendar</a:t>
            </a:r>
            <a:r>
              <a:rPr lang="cs-CZ" i="1" dirty="0"/>
              <a:t>, </a:t>
            </a:r>
            <a:r>
              <a:rPr lang="cs-CZ" i="1" dirty="0" err="1"/>
              <a:t>sugerir</a:t>
            </a:r>
            <a:r>
              <a:rPr lang="cs-CZ" dirty="0"/>
              <a:t>. V podstatě se jedná o kategorii sloves určovacích dle </a:t>
            </a:r>
            <a:r>
              <a:rPr lang="cs-CZ" dirty="0" err="1"/>
              <a:t>Gramática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88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Terminologie </a:t>
            </a:r>
            <a:r>
              <a:rPr lang="cs-CZ" b="1" dirty="0" err="1" smtClean="0"/>
              <a:t>kompletivních</a:t>
            </a:r>
            <a:r>
              <a:rPr lang="cs-CZ" b="1" dirty="0" smtClean="0"/>
              <a:t> vět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Orações</a:t>
            </a:r>
            <a:r>
              <a:rPr lang="cs-CZ" dirty="0" smtClean="0"/>
              <a:t> </a:t>
            </a:r>
            <a:r>
              <a:rPr lang="cs-CZ" dirty="0" err="1"/>
              <a:t>integrantes</a:t>
            </a:r>
            <a:r>
              <a:rPr lang="cs-CZ" dirty="0"/>
              <a:t>“ </a:t>
            </a:r>
            <a:r>
              <a:rPr lang="cs-CZ" dirty="0" smtClean="0"/>
              <a:t>„</a:t>
            </a:r>
            <a:r>
              <a:rPr lang="cs-CZ" dirty="0" err="1"/>
              <a:t>Subordinações</a:t>
            </a:r>
            <a:r>
              <a:rPr lang="cs-CZ" dirty="0"/>
              <a:t> </a:t>
            </a:r>
            <a:r>
              <a:rPr lang="cs-CZ" dirty="0" err="1"/>
              <a:t>Substantivas</a:t>
            </a:r>
            <a:r>
              <a:rPr lang="cs-CZ" dirty="0" smtClean="0"/>
              <a:t>”</a:t>
            </a:r>
          </a:p>
          <a:p>
            <a:endParaRPr lang="cs-CZ" dirty="0" smtClean="0"/>
          </a:p>
          <a:p>
            <a:r>
              <a:rPr lang="cs-CZ" dirty="0" err="1" smtClean="0"/>
              <a:t>Bechara</a:t>
            </a:r>
            <a:r>
              <a:rPr lang="cs-CZ" dirty="0" smtClean="0"/>
              <a:t> </a:t>
            </a:r>
            <a:r>
              <a:rPr lang="cs-CZ" dirty="0"/>
              <a:t>(2001, s. 464) </a:t>
            </a:r>
            <a:r>
              <a:rPr lang="cs-CZ" dirty="0" smtClean="0"/>
              <a:t>„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complexas</a:t>
            </a:r>
            <a:r>
              <a:rPr lang="cs-CZ" dirty="0"/>
              <a:t> de </a:t>
            </a:r>
            <a:r>
              <a:rPr lang="cs-CZ" dirty="0" err="1"/>
              <a:t>transposição</a:t>
            </a:r>
            <a:r>
              <a:rPr lang="cs-CZ" dirty="0"/>
              <a:t> substantiva</a:t>
            </a:r>
          </a:p>
        </p:txBody>
      </p:sp>
    </p:spTree>
    <p:extLst>
      <p:ext uri="{BB962C8B-B14F-4D97-AF65-F5344CB8AC3E}">
        <p14:creationId xmlns:p14="http://schemas.microsoft.com/office/powerpoint/2010/main" val="10271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Direktivní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 </a:t>
            </a:r>
            <a:r>
              <a:rPr lang="cs-CZ" dirty="0"/>
              <a:t>již bylo řečeno, infinitivní </a:t>
            </a:r>
            <a:r>
              <a:rPr lang="cs-CZ" dirty="0" err="1"/>
              <a:t>kompletivní</a:t>
            </a:r>
            <a:r>
              <a:rPr lang="cs-CZ" dirty="0"/>
              <a:t> věty nejsou uvozeny žádným </a:t>
            </a:r>
            <a:r>
              <a:rPr lang="cs-CZ" dirty="0" err="1"/>
              <a:t>komplementizérem</a:t>
            </a:r>
            <a:r>
              <a:rPr lang="cs-CZ" dirty="0"/>
              <a:t> s výjimkou vedlejších vět uvozených některými </a:t>
            </a:r>
            <a:r>
              <a:rPr lang="cs-CZ" b="1" dirty="0"/>
              <a:t>direktivními slovesy</a:t>
            </a:r>
            <a:r>
              <a:rPr lang="cs-CZ" dirty="0"/>
              <a:t> (jako např. </a:t>
            </a:r>
            <a:r>
              <a:rPr lang="cs-CZ" b="1" i="1" u="sng" dirty="0" err="1">
                <a:solidFill>
                  <a:srgbClr val="FF0000"/>
                </a:solidFill>
              </a:rPr>
              <a:t>dizer</a:t>
            </a:r>
            <a:r>
              <a:rPr lang="cs-CZ" b="1" i="1" u="sng" dirty="0">
                <a:solidFill>
                  <a:srgbClr val="FF0000"/>
                </a:solidFill>
              </a:rPr>
              <a:t>, </a:t>
            </a:r>
            <a:r>
              <a:rPr lang="cs-CZ" b="1" i="1" u="sng" dirty="0" err="1">
                <a:solidFill>
                  <a:srgbClr val="FF0000"/>
                </a:solidFill>
              </a:rPr>
              <a:t>insistir</a:t>
            </a:r>
            <a:r>
              <a:rPr lang="cs-CZ" b="1" i="1" u="sng" dirty="0">
                <a:solidFill>
                  <a:srgbClr val="FF0000"/>
                </a:solidFill>
              </a:rPr>
              <a:t>, </a:t>
            </a:r>
            <a:r>
              <a:rPr lang="cs-CZ" b="1" i="1" u="sng" dirty="0" err="1">
                <a:solidFill>
                  <a:srgbClr val="FF0000"/>
                </a:solidFill>
              </a:rPr>
              <a:t>pedir</a:t>
            </a:r>
            <a:r>
              <a:rPr lang="cs-CZ" b="1" i="1" u="sng" dirty="0">
                <a:solidFill>
                  <a:srgbClr val="FF0000"/>
                </a:solidFill>
              </a:rPr>
              <a:t>, </a:t>
            </a:r>
            <a:r>
              <a:rPr lang="cs-CZ" b="1" i="1" u="sng" dirty="0" err="1">
                <a:solidFill>
                  <a:srgbClr val="FF0000"/>
                </a:solidFill>
              </a:rPr>
              <a:t>rogar</a:t>
            </a:r>
            <a:r>
              <a:rPr lang="cs-CZ" b="1" i="1" u="sng" dirty="0">
                <a:solidFill>
                  <a:srgbClr val="FF0000"/>
                </a:solidFill>
              </a:rPr>
              <a:t>, </a:t>
            </a:r>
            <a:r>
              <a:rPr lang="cs-CZ" b="1" i="1" u="sng" dirty="0" err="1">
                <a:solidFill>
                  <a:srgbClr val="FF0000"/>
                </a:solidFill>
              </a:rPr>
              <a:t>solicitar</a:t>
            </a:r>
            <a:r>
              <a:rPr lang="cs-CZ" dirty="0">
                <a:solidFill>
                  <a:srgbClr val="FF0000"/>
                </a:solidFill>
              </a:rPr>
              <a:t>)</a:t>
            </a:r>
            <a:r>
              <a:rPr lang="cs-CZ" dirty="0"/>
              <a:t>: ty jsou uvozeny </a:t>
            </a:r>
            <a:r>
              <a:rPr lang="cs-CZ" dirty="0" err="1"/>
              <a:t>komplementizérem</a:t>
            </a:r>
            <a:r>
              <a:rPr lang="cs-CZ" dirty="0"/>
              <a:t> </a:t>
            </a:r>
            <a:r>
              <a:rPr lang="cs-CZ" b="1" i="1" u="sng" dirty="0">
                <a:solidFill>
                  <a:srgbClr val="FF0000"/>
                </a:solidFill>
              </a:rPr>
              <a:t>para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Direktivní slovesa s „para“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Os </a:t>
            </a:r>
            <a:r>
              <a:rPr lang="cs-CZ" dirty="0" err="1" smtClean="0"/>
              <a:t>pais</a:t>
            </a:r>
            <a:r>
              <a:rPr lang="cs-CZ" dirty="0" smtClean="0"/>
              <a:t> </a:t>
            </a:r>
            <a:r>
              <a:rPr lang="cs-CZ" u="sng" dirty="0" err="1" smtClean="0">
                <a:solidFill>
                  <a:srgbClr val="FF0000"/>
                </a:solidFill>
              </a:rPr>
              <a:t>disseram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miúdos</a:t>
            </a:r>
            <a:r>
              <a:rPr lang="cs-CZ" dirty="0" smtClean="0">
                <a:solidFill>
                  <a:srgbClr val="FF0000"/>
                </a:solidFill>
              </a:rPr>
              <a:t> [</a:t>
            </a:r>
            <a:r>
              <a:rPr lang="cs-CZ" b="1" dirty="0" smtClean="0">
                <a:solidFill>
                  <a:srgbClr val="FF0000"/>
                </a:solidFill>
              </a:rPr>
              <a:t>para</a:t>
            </a:r>
            <a:r>
              <a:rPr lang="cs-CZ" dirty="0" smtClean="0">
                <a:solidFill>
                  <a:srgbClr val="FF0000"/>
                </a:solidFill>
              </a:rPr>
              <a:t> vir(</a:t>
            </a:r>
            <a:r>
              <a:rPr lang="cs-CZ" dirty="0" err="1" smtClean="0">
                <a:solidFill>
                  <a:srgbClr val="FF0000"/>
                </a:solidFill>
              </a:rPr>
              <a:t>em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r>
              <a:rPr lang="cs-CZ" dirty="0" smtClean="0"/>
              <a:t> para </a:t>
            </a:r>
            <a:r>
              <a:rPr lang="cs-CZ" dirty="0" err="1" smtClean="0"/>
              <a:t>casa</a:t>
            </a:r>
            <a:r>
              <a:rPr lang="cs-CZ" dirty="0" smtClean="0"/>
              <a:t> </a:t>
            </a:r>
            <a:r>
              <a:rPr lang="cs-CZ" dirty="0" err="1" smtClean="0"/>
              <a:t>cedo</a:t>
            </a:r>
            <a:r>
              <a:rPr lang="cs-CZ" dirty="0" smtClean="0"/>
              <a:t>]</a:t>
            </a:r>
          </a:p>
          <a:p>
            <a:pPr marL="0" lvl="0" indent="0">
              <a:buNone/>
            </a:pPr>
            <a:r>
              <a:rPr lang="cs-CZ" i="1" dirty="0" smtClean="0"/>
              <a:t>Rodiče </a:t>
            </a:r>
            <a:r>
              <a:rPr lang="cs-CZ" i="1" dirty="0"/>
              <a:t>řekli dětem, aby přišli domů brzo</a:t>
            </a:r>
            <a:r>
              <a:rPr lang="cs-CZ" i="1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Os </a:t>
            </a:r>
            <a:r>
              <a:rPr lang="cs-CZ" dirty="0" err="1"/>
              <a:t>jornalistas</a:t>
            </a:r>
            <a:r>
              <a:rPr lang="cs-CZ" dirty="0"/>
              <a:t> </a:t>
            </a:r>
            <a:r>
              <a:rPr lang="cs-CZ" u="sng" dirty="0" err="1">
                <a:solidFill>
                  <a:srgbClr val="FF0000"/>
                </a:solidFill>
              </a:rPr>
              <a:t>pediram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chefe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de </a:t>
            </a:r>
            <a:r>
              <a:rPr lang="cs-CZ" dirty="0" err="1"/>
              <a:t>redação</a:t>
            </a:r>
            <a:r>
              <a:rPr lang="cs-CZ" dirty="0"/>
              <a:t> [</a:t>
            </a:r>
            <a:r>
              <a:rPr lang="cs-CZ" b="1" dirty="0">
                <a:solidFill>
                  <a:srgbClr val="FF0000"/>
                </a:solidFill>
              </a:rPr>
              <a:t>para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mandar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um </a:t>
            </a:r>
            <a:r>
              <a:rPr lang="cs-CZ" dirty="0" err="1"/>
              <a:t>repórter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Médio</a:t>
            </a:r>
            <a:r>
              <a:rPr lang="cs-CZ" dirty="0"/>
              <a:t> Oriente].</a:t>
            </a:r>
          </a:p>
          <a:p>
            <a:pPr marL="0" indent="0">
              <a:buNone/>
            </a:pPr>
            <a:r>
              <a:rPr lang="cs-CZ" i="1" dirty="0" smtClean="0"/>
              <a:t>Novináři </a:t>
            </a:r>
            <a:r>
              <a:rPr lang="cs-CZ" i="1" dirty="0"/>
              <a:t>požádali šéfredaktora, aby poslal reportéra na Blízký </a:t>
            </a:r>
            <a:r>
              <a:rPr lang="cs-CZ" i="1" dirty="0" smtClean="0"/>
              <a:t>Východ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Věty obsahují </a:t>
            </a:r>
            <a:r>
              <a:rPr lang="cs-CZ" dirty="0" smtClean="0">
                <a:solidFill>
                  <a:srgbClr val="FF0000"/>
                </a:solidFill>
              </a:rPr>
              <a:t>adresáta</a:t>
            </a:r>
            <a:r>
              <a:rPr lang="cs-CZ" dirty="0" smtClean="0"/>
              <a:t> sdělení v podobě předmětu nepřímého řídící věty: </a:t>
            </a:r>
            <a:r>
              <a:rPr lang="cs-CZ" b="1" i="1" dirty="0" err="1" smtClean="0"/>
              <a:t>aos</a:t>
            </a:r>
            <a:r>
              <a:rPr lang="cs-CZ" b="1" i="1" dirty="0" smtClean="0"/>
              <a:t> </a:t>
            </a:r>
            <a:r>
              <a:rPr lang="cs-CZ" b="1" i="1" dirty="0" err="1" smtClean="0"/>
              <a:t>miúdos</a:t>
            </a:r>
            <a:r>
              <a:rPr lang="cs-CZ" b="1" dirty="0" smtClean="0"/>
              <a:t> (</a:t>
            </a:r>
            <a:r>
              <a:rPr lang="cs-CZ" dirty="0" smtClean="0"/>
              <a:t>dětem), </a:t>
            </a:r>
            <a:r>
              <a:rPr lang="cs-CZ" b="1" i="1" dirty="0" err="1" smtClean="0"/>
              <a:t>ao</a:t>
            </a:r>
            <a:r>
              <a:rPr lang="cs-CZ" b="1" i="1" dirty="0" smtClean="0"/>
              <a:t> </a:t>
            </a:r>
            <a:r>
              <a:rPr lang="cs-CZ" b="1" i="1" dirty="0" err="1" smtClean="0"/>
              <a:t>chefe</a:t>
            </a:r>
            <a:r>
              <a:rPr lang="cs-CZ" b="1" i="1" dirty="0" smtClean="0"/>
              <a:t> de </a:t>
            </a:r>
            <a:r>
              <a:rPr lang="cs-CZ" b="1" i="1" dirty="0" err="1" smtClean="0"/>
              <a:t>redação</a:t>
            </a:r>
            <a:r>
              <a:rPr lang="cs-CZ" b="1" dirty="0" smtClean="0"/>
              <a:t> </a:t>
            </a:r>
            <a:r>
              <a:rPr lang="cs-CZ" dirty="0" smtClean="0"/>
              <a:t>(šéfredaktora) a má se z pragmatického pohledu zato, že </a:t>
            </a:r>
            <a:r>
              <a:rPr lang="cs-CZ" b="1" dirty="0" smtClean="0"/>
              <a:t>tomuto adresátovi je </a:t>
            </a:r>
            <a:r>
              <a:rPr lang="cs-CZ" b="1" dirty="0" smtClean="0">
                <a:solidFill>
                  <a:srgbClr val="FF0000"/>
                </a:solidFill>
              </a:rPr>
              <a:t>směřována</a:t>
            </a:r>
            <a:r>
              <a:rPr lang="cs-CZ" b="1" dirty="0" smtClean="0"/>
              <a:t> žádost či prosba proto, aby požadovanou aktivitu vykonal. </a:t>
            </a:r>
            <a:endParaRPr lang="cs-CZ" b="1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2579078" y="2121874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3141785" y="3212120"/>
            <a:ext cx="2555630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23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Fakultativní flektivní infinitiv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Nemají foneticky vyjádřený podmět,</a:t>
            </a:r>
            <a:r>
              <a:rPr lang="cs-CZ" dirty="0" smtClean="0"/>
              <a:t> je zřejmé, že má </a:t>
            </a:r>
            <a:r>
              <a:rPr lang="cs-CZ" b="1" dirty="0" smtClean="0"/>
              <a:t>stejný referent jako předmět nepřímý jakožto komplement věty řídící.</a:t>
            </a:r>
            <a:r>
              <a:rPr lang="cs-CZ" dirty="0" smtClean="0"/>
              <a:t> Jak naznačuje závorka , </a:t>
            </a:r>
            <a:r>
              <a:rPr lang="cs-CZ" b="1" u="sng" dirty="0" smtClean="0"/>
              <a:t>flektivní infinitiv je </a:t>
            </a:r>
            <a:r>
              <a:rPr lang="cs-CZ" b="1" u="sng" dirty="0" smtClean="0">
                <a:solidFill>
                  <a:schemeClr val="accent2">
                    <a:lumMod val="75000"/>
                  </a:schemeClr>
                </a:solidFill>
              </a:rPr>
              <a:t>fakultativní</a:t>
            </a:r>
            <a:r>
              <a:rPr lang="cs-CZ" dirty="0" smtClean="0"/>
              <a:t>.  </a:t>
            </a:r>
          </a:p>
          <a:p>
            <a:pPr marL="0" indent="0">
              <a:buNone/>
            </a:pPr>
            <a:endParaRPr lang="cs-CZ" dirty="0" smtClean="0"/>
          </a:p>
          <a:p>
            <a:pPr marL="914400" lvl="2" indent="0">
              <a:buNone/>
            </a:pPr>
            <a:r>
              <a:rPr lang="cs-CZ" sz="3600" dirty="0" smtClean="0"/>
              <a:t>Os </a:t>
            </a:r>
            <a:r>
              <a:rPr lang="cs-CZ" sz="3600" dirty="0" err="1" smtClean="0"/>
              <a:t>pais</a:t>
            </a:r>
            <a:r>
              <a:rPr lang="cs-CZ" sz="3600" dirty="0" smtClean="0"/>
              <a:t> </a:t>
            </a:r>
            <a:r>
              <a:rPr lang="cs-CZ" sz="3600" u="sng" dirty="0" err="1" smtClean="0"/>
              <a:t>disseram</a:t>
            </a:r>
            <a:r>
              <a:rPr lang="cs-CZ" sz="3600" dirty="0" smtClean="0"/>
              <a:t> </a:t>
            </a:r>
            <a:r>
              <a:rPr lang="cs-CZ" sz="3600" dirty="0" err="1" smtClean="0"/>
              <a:t>aos</a:t>
            </a:r>
            <a:r>
              <a:rPr lang="cs-CZ" sz="3600" dirty="0" smtClean="0"/>
              <a:t> </a:t>
            </a:r>
            <a:r>
              <a:rPr lang="cs-CZ" sz="3600" dirty="0" err="1" smtClean="0"/>
              <a:t>miúdos</a:t>
            </a:r>
            <a:r>
              <a:rPr lang="cs-CZ" sz="3600" dirty="0" smtClean="0"/>
              <a:t> [</a:t>
            </a:r>
            <a:r>
              <a:rPr lang="cs-CZ" sz="3600" b="1" dirty="0" smtClean="0"/>
              <a:t>para</a:t>
            </a:r>
            <a:r>
              <a:rPr lang="cs-CZ" sz="3600" dirty="0" smtClean="0"/>
              <a:t>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vir(</a:t>
            </a:r>
            <a:r>
              <a:rPr lang="cs-CZ" sz="3600" dirty="0" err="1" smtClean="0">
                <a:solidFill>
                  <a:schemeClr val="accent2">
                    <a:lumMod val="75000"/>
                  </a:schemeClr>
                </a:solidFill>
              </a:rPr>
              <a:t>em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cs-CZ" sz="3600" dirty="0" smtClean="0"/>
              <a:t>para </a:t>
            </a:r>
            <a:r>
              <a:rPr lang="cs-CZ" sz="3600" dirty="0" err="1" smtClean="0"/>
              <a:t>casa</a:t>
            </a:r>
            <a:r>
              <a:rPr lang="cs-CZ" sz="3600" dirty="0" smtClean="0"/>
              <a:t> </a:t>
            </a:r>
            <a:r>
              <a:rPr lang="cs-CZ" sz="3600" dirty="0" err="1" smtClean="0"/>
              <a:t>cedo</a:t>
            </a:r>
            <a:r>
              <a:rPr lang="cs-CZ" sz="3600" dirty="0" smtClean="0"/>
              <a:t>]</a:t>
            </a:r>
          </a:p>
          <a:p>
            <a:pPr marL="914400" lvl="2" indent="0">
              <a:buNone/>
            </a:pPr>
            <a:r>
              <a:rPr lang="cs-CZ" sz="3600" i="1" dirty="0" smtClean="0"/>
              <a:t>Rodiče řekli dětem, aby přišli domů brzo. </a:t>
            </a:r>
          </a:p>
          <a:p>
            <a:pPr lvl="2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824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Insistir</a:t>
            </a:r>
            <a:r>
              <a:rPr lang="cs-CZ" i="1" dirty="0" smtClean="0"/>
              <a:t> </a:t>
            </a:r>
            <a:r>
              <a:rPr lang="cs-CZ" b="1" i="1" dirty="0" smtClean="0"/>
              <a:t>para</a:t>
            </a:r>
            <a:r>
              <a:rPr lang="cs-CZ" i="1" dirty="0" smtClean="0"/>
              <a:t> </a:t>
            </a:r>
            <a:r>
              <a:rPr lang="cs-CZ" dirty="0" smtClean="0"/>
              <a:t>ou</a:t>
            </a:r>
            <a:r>
              <a:rPr lang="cs-CZ" i="1" dirty="0" smtClean="0"/>
              <a:t> </a:t>
            </a:r>
            <a:r>
              <a:rPr lang="cs-CZ" b="1" i="1" dirty="0" err="1" smtClean="0"/>
              <a:t>em</a:t>
            </a:r>
            <a:r>
              <a:rPr lang="cs-CZ" i="1" dirty="0" smtClean="0"/>
              <a:t>?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err="1"/>
              <a:t>Eu</a:t>
            </a:r>
            <a:r>
              <a:rPr lang="cs-CZ" dirty="0"/>
              <a:t> </a:t>
            </a:r>
            <a:r>
              <a:rPr lang="cs-CZ" u="sng" dirty="0" err="1"/>
              <a:t>insisti</a:t>
            </a:r>
            <a:r>
              <a:rPr lang="cs-CZ" dirty="0"/>
              <a:t> [</a:t>
            </a:r>
            <a:r>
              <a:rPr lang="cs-CZ" b="1" u="sng" dirty="0">
                <a:solidFill>
                  <a:schemeClr val="accent2">
                    <a:lumMod val="75000"/>
                  </a:schemeClr>
                </a:solidFill>
              </a:rPr>
              <a:t>para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os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jardineiros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cortarem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essa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árvore</a:t>
            </a:r>
            <a:r>
              <a:rPr lang="cs-CZ" dirty="0"/>
              <a:t>]. </a:t>
            </a:r>
          </a:p>
          <a:p>
            <a:pPr marL="0" indent="0">
              <a:buNone/>
            </a:pPr>
            <a:r>
              <a:rPr lang="cs-CZ" i="1" dirty="0"/>
              <a:t>Naléhal jsem,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aby zahradníci posekali ten strom.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b="1" i="1" dirty="0" smtClean="0"/>
              <a:t>x</a:t>
            </a:r>
          </a:p>
          <a:p>
            <a:pPr marL="0" indent="0">
              <a:buNone/>
            </a:pPr>
            <a:r>
              <a:rPr lang="cs-CZ" b="1" i="1" dirty="0" err="1" smtClean="0"/>
              <a:t>Eu</a:t>
            </a:r>
            <a:r>
              <a:rPr lang="cs-CZ" b="1" i="1" dirty="0" smtClean="0"/>
              <a:t> </a:t>
            </a:r>
            <a:r>
              <a:rPr lang="cs-CZ" b="1" i="1" dirty="0" err="1" smtClean="0"/>
              <a:t>insisti</a:t>
            </a:r>
            <a:r>
              <a:rPr lang="cs-CZ" b="1" i="1" dirty="0" smtClean="0"/>
              <a:t> </a:t>
            </a:r>
            <a:r>
              <a:rPr lang="cs-CZ" b="1" i="1" u="sng" dirty="0" err="1" smtClean="0">
                <a:solidFill>
                  <a:srgbClr val="00B0F0"/>
                </a:solidFill>
              </a:rPr>
              <a:t>com</a:t>
            </a:r>
            <a:r>
              <a:rPr lang="cs-CZ" b="1" i="1" u="sng" dirty="0" smtClean="0">
                <a:solidFill>
                  <a:srgbClr val="00B0F0"/>
                </a:solidFill>
              </a:rPr>
              <a:t> os </a:t>
            </a:r>
            <a:r>
              <a:rPr lang="cs-CZ" b="1" i="1" dirty="0" err="1" smtClean="0">
                <a:solidFill>
                  <a:srgbClr val="00B0F0"/>
                </a:solidFill>
              </a:rPr>
              <a:t>jardineiros</a:t>
            </a:r>
            <a:r>
              <a:rPr lang="cs-CZ" b="1" i="1" dirty="0" smtClean="0">
                <a:solidFill>
                  <a:srgbClr val="00B0F0"/>
                </a:solidFill>
              </a:rPr>
              <a:t> </a:t>
            </a:r>
            <a:r>
              <a:rPr lang="cs-CZ" b="1" i="1" u="sng" dirty="0" smtClean="0">
                <a:solidFill>
                  <a:schemeClr val="accent1">
                    <a:lumMod val="50000"/>
                  </a:schemeClr>
                </a:solidFill>
              </a:rPr>
              <a:t>para</a:t>
            </a: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cortarem</a:t>
            </a: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essa</a:t>
            </a: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accent1">
                    <a:lumMod val="50000"/>
                  </a:schemeClr>
                </a:solidFill>
              </a:rPr>
              <a:t>árvore</a:t>
            </a:r>
            <a:r>
              <a:rPr lang="cs-CZ" i="1" dirty="0" smtClean="0"/>
              <a:t>./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Naléhal jsem na zahradníky</a:t>
            </a:r>
            <a:r>
              <a:rPr lang="cs-CZ" dirty="0" smtClean="0"/>
              <a:t>,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aby porazili ten strom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Pokud </a:t>
            </a:r>
            <a:r>
              <a:rPr lang="cs-CZ" dirty="0"/>
              <a:t>by adresát sdělení byl vyjádřen jako předmět nepřímý jinak než zájmenem,  je v případě slovesa </a:t>
            </a:r>
            <a:r>
              <a:rPr lang="cs-CZ" b="1" i="1" dirty="0" err="1">
                <a:solidFill>
                  <a:srgbClr val="C00000"/>
                </a:solidFill>
              </a:rPr>
              <a:t>insistir</a:t>
            </a:r>
            <a:r>
              <a:rPr lang="cs-CZ" dirty="0">
                <a:solidFill>
                  <a:srgbClr val="C00000"/>
                </a:solidFill>
              </a:rPr>
              <a:t> jmenné syntagma uvozeno předložkou </a:t>
            </a:r>
            <a:r>
              <a:rPr lang="cs-CZ" i="1" dirty="0" err="1">
                <a:solidFill>
                  <a:srgbClr val="C00000"/>
                </a:solidFill>
              </a:rPr>
              <a:t>com</a:t>
            </a:r>
            <a:r>
              <a:rPr lang="cs-CZ" dirty="0">
                <a:solidFill>
                  <a:srgbClr val="C00000"/>
                </a:solidFill>
              </a:rPr>
              <a:t>, nikoliv předložkou </a:t>
            </a:r>
            <a:r>
              <a:rPr lang="cs-CZ" i="1" dirty="0" err="1" smtClean="0">
                <a:solidFill>
                  <a:srgbClr val="C00000"/>
                </a:solidFill>
              </a:rPr>
              <a:t>em</a:t>
            </a:r>
            <a:r>
              <a:rPr lang="cs-CZ" i="1" dirty="0" smtClean="0">
                <a:solidFill>
                  <a:srgbClr val="C00000"/>
                </a:solidFill>
              </a:rPr>
              <a:t> či para</a:t>
            </a:r>
            <a:r>
              <a:rPr lang="cs-CZ" dirty="0" smtClean="0">
                <a:solidFill>
                  <a:srgbClr val="C00000"/>
                </a:solidFill>
              </a:rPr>
              <a:t>: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Exigir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00555"/>
            <a:ext cx="8629232" cy="45173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600" dirty="0" smtClean="0"/>
              <a:t>Pokud je</a:t>
            </a:r>
            <a:r>
              <a:rPr lang="cs-CZ" sz="2600" b="1" dirty="0" smtClean="0"/>
              <a:t> </a:t>
            </a:r>
            <a:r>
              <a:rPr lang="cs-CZ" sz="2600" dirty="0" smtClean="0"/>
              <a:t>sloveso infinitivní </a:t>
            </a:r>
            <a:r>
              <a:rPr lang="cs-CZ" sz="2600" dirty="0" smtClean="0">
                <a:solidFill>
                  <a:srgbClr val="00B050"/>
                </a:solidFill>
              </a:rPr>
              <a:t>věty v pasivu</a:t>
            </a:r>
            <a:r>
              <a:rPr lang="cs-CZ" sz="2600" dirty="0" smtClean="0"/>
              <a:t>, pak infinitiv může být flektivní, ale pouze za předpokladu, že je </a:t>
            </a:r>
            <a:r>
              <a:rPr lang="cs-CZ" sz="2600" dirty="0" smtClean="0">
                <a:solidFill>
                  <a:srgbClr val="FF0000"/>
                </a:solidFill>
              </a:rPr>
              <a:t>jeho podmět odlišný od podmětu</a:t>
            </a:r>
            <a:r>
              <a:rPr lang="cs-CZ" sz="2600" dirty="0" smtClean="0"/>
              <a:t> věty řídící. </a:t>
            </a:r>
            <a:r>
              <a:rPr lang="cs-CZ" sz="2600" b="1" dirty="0" smtClean="0"/>
              <a:t> </a:t>
            </a:r>
            <a:endParaRPr lang="cs-CZ" sz="2600" dirty="0" smtClean="0"/>
          </a:p>
          <a:p>
            <a:pPr lvl="0"/>
            <a:endParaRPr lang="cs-CZ" dirty="0" smtClean="0"/>
          </a:p>
          <a:p>
            <a:pPr marL="457200" lvl="1" indent="0">
              <a:buNone/>
            </a:pPr>
            <a:r>
              <a:rPr lang="cs-CZ" sz="3400" dirty="0" err="1" smtClean="0">
                <a:solidFill>
                  <a:srgbClr val="C00000"/>
                </a:solidFill>
              </a:rPr>
              <a:t>Exijo</a:t>
            </a:r>
            <a:r>
              <a:rPr lang="cs-CZ" sz="3400" dirty="0" smtClean="0">
                <a:solidFill>
                  <a:srgbClr val="C00000"/>
                </a:solidFill>
              </a:rPr>
              <a:t> </a:t>
            </a:r>
            <a:r>
              <a:rPr lang="cs-CZ" sz="3400" dirty="0" smtClean="0"/>
              <a:t>[</a:t>
            </a:r>
            <a:r>
              <a:rPr lang="cs-CZ" sz="3400" b="1" dirty="0" err="1" smtClean="0">
                <a:solidFill>
                  <a:srgbClr val="00B050"/>
                </a:solidFill>
              </a:rPr>
              <a:t>sermos</a:t>
            </a:r>
            <a:r>
              <a:rPr lang="cs-CZ" sz="3400" b="1" dirty="0" smtClean="0">
                <a:solidFill>
                  <a:srgbClr val="00B050"/>
                </a:solidFill>
              </a:rPr>
              <a:t> </a:t>
            </a:r>
            <a:r>
              <a:rPr lang="cs-CZ" sz="3400" dirty="0" err="1" smtClean="0"/>
              <a:t>imediatamente</a:t>
            </a:r>
            <a:r>
              <a:rPr lang="cs-CZ" sz="3400" dirty="0" smtClean="0"/>
              <a:t> </a:t>
            </a:r>
            <a:r>
              <a:rPr lang="cs-CZ" sz="3400" b="1" dirty="0" err="1" smtClean="0">
                <a:solidFill>
                  <a:srgbClr val="00B050"/>
                </a:solidFill>
              </a:rPr>
              <a:t>libertados</a:t>
            </a:r>
            <a:r>
              <a:rPr lang="cs-CZ" sz="3400" dirty="0" smtClean="0"/>
              <a:t>].</a:t>
            </a:r>
          </a:p>
          <a:p>
            <a:pPr marL="457200" lvl="1" indent="0">
              <a:buNone/>
            </a:pPr>
            <a:r>
              <a:rPr lang="cs-CZ" sz="3400" i="1" dirty="0" smtClean="0"/>
              <a:t>Požaduji, abychom byli ihned propuštěni</a:t>
            </a:r>
            <a:r>
              <a:rPr lang="cs-CZ" sz="1400" i="1" dirty="0" smtClean="0"/>
              <a:t>.</a:t>
            </a:r>
            <a:r>
              <a:rPr lang="cs-CZ" sz="1400" dirty="0" smtClean="0"/>
              <a:t>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300" dirty="0" smtClean="0"/>
              <a:t>Naopak pokud je sloveso infinitivní věty v aktivu, výskyt flektivního infinitivu je považován za negramatický.  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3400" dirty="0" smtClean="0">
                <a:solidFill>
                  <a:srgbClr val="FF0000"/>
                </a:solidFill>
              </a:rPr>
              <a:t>*</a:t>
            </a:r>
            <a:r>
              <a:rPr lang="cs-CZ" sz="3400" dirty="0" err="1" smtClean="0">
                <a:solidFill>
                  <a:srgbClr val="FF0000"/>
                </a:solidFill>
              </a:rPr>
              <a:t>Exijo</a:t>
            </a:r>
            <a:r>
              <a:rPr lang="cs-CZ" sz="3400" strike="sngStrike" dirty="0" smtClean="0">
                <a:solidFill>
                  <a:srgbClr val="FF0000"/>
                </a:solidFill>
              </a:rPr>
              <a:t> </a:t>
            </a:r>
            <a:r>
              <a:rPr lang="cs-CZ" sz="3400" strike="sngStrike" dirty="0" smtClean="0"/>
              <a:t>[</a:t>
            </a:r>
            <a:r>
              <a:rPr lang="cs-CZ" sz="3400" b="1" strike="sngStrike" dirty="0" err="1" smtClean="0">
                <a:solidFill>
                  <a:srgbClr val="00B050"/>
                </a:solidFill>
              </a:rPr>
              <a:t>recebermos</a:t>
            </a:r>
            <a:r>
              <a:rPr lang="cs-CZ" sz="3400" strike="sngStrike" dirty="0" smtClean="0">
                <a:solidFill>
                  <a:srgbClr val="00B050"/>
                </a:solidFill>
              </a:rPr>
              <a:t> </a:t>
            </a:r>
            <a:r>
              <a:rPr lang="cs-CZ" sz="3400" dirty="0" smtClean="0"/>
              <a:t>o </a:t>
            </a:r>
            <a:r>
              <a:rPr lang="cs-CZ" sz="3400" dirty="0" err="1" smtClean="0"/>
              <a:t>nosso</a:t>
            </a:r>
            <a:r>
              <a:rPr lang="cs-CZ" sz="3400" dirty="0" smtClean="0"/>
              <a:t> </a:t>
            </a:r>
            <a:r>
              <a:rPr lang="cs-CZ" sz="3400" dirty="0" err="1" smtClean="0"/>
              <a:t>salário</a:t>
            </a:r>
            <a:r>
              <a:rPr lang="cs-CZ" sz="3400" dirty="0" smtClean="0"/>
              <a:t> já]. </a:t>
            </a:r>
          </a:p>
          <a:p>
            <a:pPr marL="457200" lvl="1" indent="0">
              <a:buNone/>
            </a:pPr>
            <a:r>
              <a:rPr lang="cs-CZ" sz="3400" i="1" dirty="0" smtClean="0"/>
              <a:t>Požaduji, abychom dostali ihned svou mzdu.</a:t>
            </a:r>
            <a:endParaRPr lang="cs-CZ" sz="3400" dirty="0" smtClean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1406767" y="2450119"/>
            <a:ext cx="1500555" cy="328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2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 err="1"/>
              <a:t>Nós</a:t>
            </a:r>
            <a:r>
              <a:rPr lang="cs-CZ" sz="2400" dirty="0"/>
              <a:t> </a:t>
            </a:r>
            <a:r>
              <a:rPr lang="cs-CZ" sz="2400" u="sng" dirty="0" err="1"/>
              <a:t>pedimos</a:t>
            </a:r>
            <a:r>
              <a:rPr lang="cs-CZ" sz="2400" dirty="0"/>
              <a:t> </a:t>
            </a:r>
            <a:r>
              <a:rPr lang="cs-CZ" sz="2400" dirty="0" err="1"/>
              <a:t>ao</a:t>
            </a:r>
            <a:r>
              <a:rPr lang="cs-CZ" sz="2400" dirty="0"/>
              <a:t> </a:t>
            </a:r>
            <a:r>
              <a:rPr lang="cs-CZ" sz="2400" dirty="0" err="1"/>
              <a:t>professor</a:t>
            </a:r>
            <a:r>
              <a:rPr lang="cs-CZ" sz="2400" dirty="0"/>
              <a:t> [</a:t>
            </a:r>
            <a:r>
              <a:rPr lang="cs-CZ" sz="2400" b="1" dirty="0"/>
              <a:t>para</a:t>
            </a:r>
            <a:r>
              <a:rPr lang="cs-CZ" sz="2400" dirty="0"/>
              <a:t> </a:t>
            </a:r>
            <a:r>
              <a:rPr lang="cs-CZ" sz="2400" dirty="0" err="1"/>
              <a:t>sair</a:t>
            </a:r>
            <a:r>
              <a:rPr lang="cs-CZ" sz="2400" dirty="0"/>
              <a:t>(</a:t>
            </a:r>
            <a:r>
              <a:rPr lang="cs-CZ" sz="2400" dirty="0" err="1"/>
              <a:t>mos</a:t>
            </a:r>
            <a:r>
              <a:rPr lang="cs-CZ" sz="2400" dirty="0"/>
              <a:t>) </a:t>
            </a:r>
            <a:r>
              <a:rPr lang="cs-CZ" sz="2400" dirty="0" err="1"/>
              <a:t>mais</a:t>
            </a:r>
            <a:r>
              <a:rPr lang="cs-CZ" sz="2400" dirty="0"/>
              <a:t> </a:t>
            </a:r>
            <a:r>
              <a:rPr lang="cs-CZ" sz="2400" dirty="0" err="1"/>
              <a:t>cedo</a:t>
            </a:r>
            <a:r>
              <a:rPr lang="cs-CZ" sz="2400" dirty="0"/>
              <a:t>].</a:t>
            </a:r>
          </a:p>
          <a:p>
            <a:r>
              <a:rPr lang="cs-CZ" sz="2400" i="1" dirty="0"/>
              <a:t>Požádali jsme profesora, abychom mohli dříve odejít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r>
              <a:rPr lang="cs-CZ" sz="2400" i="1" dirty="0" smtClean="0"/>
              <a:t> </a:t>
            </a:r>
            <a:endParaRPr lang="cs-CZ" sz="2400" dirty="0"/>
          </a:p>
          <a:p>
            <a:pPr lvl="0"/>
            <a:r>
              <a:rPr lang="cs-CZ" sz="2400" dirty="0" err="1"/>
              <a:t>Eles</a:t>
            </a:r>
            <a:r>
              <a:rPr lang="cs-CZ" sz="2400" dirty="0"/>
              <a:t> </a:t>
            </a:r>
            <a:r>
              <a:rPr lang="cs-CZ" sz="2400" u="sng" dirty="0" err="1"/>
              <a:t>propuseram</a:t>
            </a:r>
            <a:r>
              <a:rPr lang="cs-CZ" sz="2400" dirty="0" err="1"/>
              <a:t>-me</a:t>
            </a:r>
            <a:r>
              <a:rPr lang="cs-CZ" sz="2400" dirty="0"/>
              <a:t> [</a:t>
            </a:r>
            <a:r>
              <a:rPr lang="cs-CZ" sz="2400" dirty="0" err="1"/>
              <a:t>falar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</a:t>
            </a:r>
            <a:r>
              <a:rPr lang="cs-CZ" sz="2400" dirty="0" err="1"/>
              <a:t>ela</a:t>
            </a:r>
            <a:r>
              <a:rPr lang="cs-CZ" sz="2400" dirty="0"/>
              <a:t> </a:t>
            </a:r>
            <a:r>
              <a:rPr lang="cs-CZ" sz="2400" dirty="0" err="1"/>
              <a:t>antes</a:t>
            </a:r>
            <a:r>
              <a:rPr lang="cs-CZ" sz="2400" dirty="0"/>
              <a:t> de mim]. </a:t>
            </a:r>
          </a:p>
          <a:p>
            <a:r>
              <a:rPr lang="cs-CZ" sz="2400" i="1" dirty="0"/>
              <a:t>Navrhli mi, že s ní promluví dřív než já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/>
              <a:t>O </a:t>
            </a:r>
            <a:r>
              <a:rPr lang="cs-CZ" sz="2400" dirty="0" err="1"/>
              <a:t>prisoneiro</a:t>
            </a:r>
            <a:r>
              <a:rPr lang="cs-CZ" sz="2400" dirty="0"/>
              <a:t> </a:t>
            </a:r>
            <a:r>
              <a:rPr lang="cs-CZ" sz="2400" u="sng" dirty="0" err="1"/>
              <a:t>implorou</a:t>
            </a:r>
            <a:r>
              <a:rPr lang="cs-CZ" sz="2400" dirty="0"/>
              <a:t> </a:t>
            </a:r>
            <a:r>
              <a:rPr lang="cs-CZ" sz="2400" dirty="0" err="1"/>
              <a:t>ao</a:t>
            </a:r>
            <a:r>
              <a:rPr lang="cs-CZ" sz="2400" dirty="0"/>
              <a:t> </a:t>
            </a:r>
            <a:r>
              <a:rPr lang="cs-CZ" sz="2400" dirty="0" err="1"/>
              <a:t>governador</a:t>
            </a:r>
            <a:r>
              <a:rPr lang="cs-CZ" sz="2400" dirty="0"/>
              <a:t> [para os </a:t>
            </a:r>
            <a:r>
              <a:rPr lang="cs-CZ" sz="2400" dirty="0" err="1"/>
              <a:t>guardas</a:t>
            </a:r>
            <a:r>
              <a:rPr lang="cs-CZ" sz="2400" dirty="0"/>
              <a:t> </a:t>
            </a:r>
            <a:r>
              <a:rPr lang="cs-CZ" sz="2400" dirty="0" err="1"/>
              <a:t>não</a:t>
            </a:r>
            <a:r>
              <a:rPr lang="cs-CZ" sz="2400" dirty="0"/>
              <a:t> o </a:t>
            </a:r>
            <a:r>
              <a:rPr lang="cs-CZ" sz="2400" dirty="0" err="1"/>
              <a:t>torturarem</a:t>
            </a:r>
            <a:r>
              <a:rPr lang="cs-CZ" sz="2400" dirty="0"/>
              <a:t>].  </a:t>
            </a:r>
          </a:p>
          <a:p>
            <a:r>
              <a:rPr lang="cs-CZ" sz="2400" i="1" dirty="0"/>
              <a:t>Vězeň žádal panovníka, aby ho hlídači netýrali.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9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volit flexi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U těchto sloves je </a:t>
            </a:r>
            <a:r>
              <a:rPr lang="cs-CZ" sz="2400" dirty="0" smtClean="0">
                <a:solidFill>
                  <a:srgbClr val="00B050"/>
                </a:solidFill>
              </a:rPr>
              <a:t>preference</a:t>
            </a:r>
            <a:r>
              <a:rPr lang="cs-CZ" sz="2400" dirty="0" smtClean="0"/>
              <a:t> rodilých mluvčí volit flektivní infinitiv.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i="1" dirty="0" smtClean="0"/>
              <a:t>O </a:t>
            </a:r>
            <a:r>
              <a:rPr lang="cs-CZ" sz="2800" i="1" dirty="0" err="1" smtClean="0"/>
              <a:t>professor</a:t>
            </a:r>
            <a:r>
              <a:rPr lang="cs-CZ" sz="2800" i="1" dirty="0" smtClean="0"/>
              <a:t> </a:t>
            </a:r>
            <a:r>
              <a:rPr lang="cs-CZ" sz="2800" i="1" dirty="0" err="1" smtClean="0">
                <a:solidFill>
                  <a:srgbClr val="00B050"/>
                </a:solidFill>
              </a:rPr>
              <a:t>impôs</a:t>
            </a:r>
            <a:r>
              <a:rPr lang="cs-CZ" sz="2800" i="1" dirty="0" smtClean="0">
                <a:solidFill>
                  <a:srgbClr val="00B050"/>
                </a:solidFill>
              </a:rPr>
              <a:t> </a:t>
            </a:r>
            <a:r>
              <a:rPr lang="cs-CZ" sz="2800" i="1" dirty="0" err="1" smtClean="0">
                <a:solidFill>
                  <a:srgbClr val="00B050"/>
                </a:solidFill>
              </a:rPr>
              <a:t>aos</a:t>
            </a:r>
            <a:r>
              <a:rPr lang="cs-CZ" sz="2800" i="1" dirty="0" smtClean="0">
                <a:solidFill>
                  <a:srgbClr val="00B050"/>
                </a:solidFill>
              </a:rPr>
              <a:t> </a:t>
            </a:r>
            <a:r>
              <a:rPr lang="cs-CZ" sz="2800" i="1" dirty="0" err="1" smtClean="0">
                <a:solidFill>
                  <a:srgbClr val="00B050"/>
                </a:solidFill>
              </a:rPr>
              <a:t>estudantes</a:t>
            </a:r>
            <a:r>
              <a:rPr lang="cs-CZ" sz="2800" i="1" dirty="0" smtClean="0">
                <a:solidFill>
                  <a:srgbClr val="00B050"/>
                </a:solidFill>
              </a:rPr>
              <a:t> </a:t>
            </a:r>
            <a:r>
              <a:rPr lang="cs-CZ" sz="2800" i="1" dirty="0" err="1" smtClean="0">
                <a:solidFill>
                  <a:srgbClr val="00B0F0"/>
                </a:solidFill>
              </a:rPr>
              <a:t>fazerem</a:t>
            </a:r>
            <a:r>
              <a:rPr lang="cs-CZ" sz="2800" i="1" dirty="0" smtClean="0">
                <a:solidFill>
                  <a:srgbClr val="00B0F0"/>
                </a:solidFill>
              </a:rPr>
              <a:t> </a:t>
            </a:r>
            <a:r>
              <a:rPr lang="cs-CZ" sz="2800" i="1" dirty="0" smtClean="0"/>
              <a:t>um </a:t>
            </a:r>
            <a:r>
              <a:rPr lang="cs-CZ" sz="2800" i="1" dirty="0" err="1" smtClean="0"/>
              <a:t>trabalho</a:t>
            </a:r>
            <a:r>
              <a:rPr lang="cs-CZ" sz="2800" i="1" dirty="0" smtClean="0"/>
              <a:t> extra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sz="2800" dirty="0" smtClean="0"/>
              <a:t>Profesor </a:t>
            </a:r>
            <a:r>
              <a:rPr lang="cs-CZ" sz="2800" b="1" i="1" dirty="0" smtClean="0">
                <a:solidFill>
                  <a:srgbClr val="00B050"/>
                </a:solidFill>
              </a:rPr>
              <a:t>nařídil studentům</a:t>
            </a:r>
            <a:r>
              <a:rPr lang="cs-CZ" sz="2800" dirty="0" smtClean="0"/>
              <a:t>, </a:t>
            </a:r>
            <a:r>
              <a:rPr lang="cs-CZ" sz="2800" i="1" dirty="0" smtClean="0">
                <a:solidFill>
                  <a:srgbClr val="00B0F0"/>
                </a:solidFill>
              </a:rPr>
              <a:t>aby udělali </a:t>
            </a:r>
            <a:r>
              <a:rPr lang="cs-CZ" sz="2800" dirty="0" smtClean="0"/>
              <a:t>práci navíc. </a:t>
            </a:r>
          </a:p>
          <a:p>
            <a:pPr marL="0" indent="0">
              <a:buNone/>
            </a:pPr>
            <a:r>
              <a:rPr lang="cs-CZ" sz="2800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677508" y="3012829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73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2800" dirty="0"/>
              <a:t>V závislosti na slovese a významovém kontextu propozice však může být interpretace jiná: </a:t>
            </a:r>
            <a:r>
              <a:rPr lang="cs-CZ" sz="2800" b="1" dirty="0"/>
              <a:t>podmět věty řídící žádá adresáta v podobě předmětu nepřímého, aby </a:t>
            </a:r>
            <a:r>
              <a:rPr lang="cs-CZ" sz="2800" b="1" dirty="0" smtClean="0"/>
              <a:t>sám mohl </a:t>
            </a:r>
            <a:r>
              <a:rPr lang="cs-CZ" sz="2800" b="1" dirty="0"/>
              <a:t>něco </a:t>
            </a:r>
            <a:r>
              <a:rPr lang="cs-CZ" sz="2800" b="1" dirty="0" smtClean="0"/>
              <a:t>vykonat</a:t>
            </a:r>
            <a:r>
              <a:rPr lang="cs-CZ" sz="2800" b="1" dirty="0" smtClean="0"/>
              <a:t>.</a:t>
            </a:r>
          </a:p>
          <a:p>
            <a:pPr marL="0" indent="0" algn="just">
              <a:buNone/>
            </a:pPr>
            <a:endParaRPr lang="cs-CZ" sz="2800" b="1" dirty="0" smtClean="0"/>
          </a:p>
          <a:p>
            <a:pPr lvl="0"/>
            <a:r>
              <a:rPr lang="cs-CZ" sz="2800" b="1" dirty="0" err="1">
                <a:solidFill>
                  <a:srgbClr val="00B050"/>
                </a:solidFill>
              </a:rPr>
              <a:t>Nós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u="sng" dirty="0" err="1"/>
              <a:t>pedimos</a:t>
            </a:r>
            <a:r>
              <a:rPr lang="cs-CZ" sz="2800" dirty="0"/>
              <a:t> </a:t>
            </a:r>
            <a:r>
              <a:rPr lang="cs-CZ" sz="2800" dirty="0" err="1"/>
              <a:t>ao</a:t>
            </a:r>
            <a:r>
              <a:rPr lang="cs-CZ" sz="2800" dirty="0"/>
              <a:t> </a:t>
            </a:r>
            <a:r>
              <a:rPr lang="cs-CZ" sz="2800" b="1" dirty="0" err="1"/>
              <a:t>professor</a:t>
            </a:r>
            <a:r>
              <a:rPr lang="cs-CZ" sz="2800" dirty="0"/>
              <a:t> [</a:t>
            </a:r>
            <a:r>
              <a:rPr lang="cs-CZ" sz="2800" b="1" dirty="0"/>
              <a:t>para</a:t>
            </a:r>
            <a:r>
              <a:rPr lang="cs-CZ" sz="2800" dirty="0"/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sair</a:t>
            </a:r>
            <a:r>
              <a:rPr lang="cs-CZ" sz="2800" b="1" dirty="0">
                <a:solidFill>
                  <a:srgbClr val="00B050"/>
                </a:solidFill>
              </a:rPr>
              <a:t>(</a:t>
            </a:r>
            <a:r>
              <a:rPr lang="cs-CZ" sz="2800" b="1" dirty="0" err="1">
                <a:solidFill>
                  <a:srgbClr val="00B050"/>
                </a:solidFill>
              </a:rPr>
              <a:t>mos</a:t>
            </a:r>
            <a:r>
              <a:rPr lang="cs-CZ" sz="2800" b="1" dirty="0">
                <a:solidFill>
                  <a:srgbClr val="00B050"/>
                </a:solidFill>
              </a:rPr>
              <a:t>) </a:t>
            </a:r>
            <a:r>
              <a:rPr lang="cs-CZ" sz="2800" dirty="0" err="1"/>
              <a:t>mais</a:t>
            </a:r>
            <a:r>
              <a:rPr lang="cs-CZ" sz="2800" dirty="0"/>
              <a:t> </a:t>
            </a:r>
            <a:r>
              <a:rPr lang="cs-CZ" sz="2800" dirty="0" err="1"/>
              <a:t>cedo</a:t>
            </a:r>
            <a:r>
              <a:rPr lang="cs-CZ" sz="2800" dirty="0"/>
              <a:t>].</a:t>
            </a:r>
          </a:p>
          <a:p>
            <a:r>
              <a:rPr lang="cs-CZ" sz="2800" i="1" dirty="0"/>
              <a:t>Požádali jsme profesora, abychom mohli dříve odejít. </a:t>
            </a:r>
            <a:endParaRPr lang="cs-CZ" sz="2800" dirty="0"/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1547446" y="3880335"/>
            <a:ext cx="4654061" cy="57443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6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rozdíl </a:t>
            </a:r>
            <a:r>
              <a:rPr lang="cs-CZ" b="1" i="1" dirty="0" err="1" smtClean="0"/>
              <a:t>dizer</a:t>
            </a:r>
            <a:r>
              <a:rPr lang="cs-CZ" b="1" i="1" dirty="0" smtClean="0"/>
              <a:t> </a:t>
            </a:r>
            <a:r>
              <a:rPr lang="cs-CZ" b="1" i="1" dirty="0" err="1" smtClean="0"/>
              <a:t>que</a:t>
            </a:r>
            <a:r>
              <a:rPr lang="cs-CZ" b="1" i="1" dirty="0" smtClean="0"/>
              <a:t> </a:t>
            </a:r>
            <a:r>
              <a:rPr lang="cs-CZ" dirty="0" smtClean="0"/>
              <a:t>a </a:t>
            </a:r>
            <a:r>
              <a:rPr lang="cs-CZ" b="1" i="1" dirty="0" err="1" smtClean="0"/>
              <a:t>dizer</a:t>
            </a:r>
            <a:r>
              <a:rPr lang="cs-CZ" b="1" i="1" dirty="0" smtClean="0"/>
              <a:t> para+ infinitiv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14400" lvl="2" indent="0">
              <a:buNone/>
            </a:pPr>
            <a:endParaRPr lang="cs-CZ" sz="2800" dirty="0" smtClean="0"/>
          </a:p>
          <a:p>
            <a:pPr marL="514350" lvl="1" indent="0">
              <a:buNone/>
            </a:pPr>
            <a:r>
              <a:rPr lang="cs-CZ" sz="3000" dirty="0" smtClean="0"/>
              <a:t>Os </a:t>
            </a:r>
            <a:r>
              <a:rPr lang="cs-CZ" sz="3000" dirty="0" err="1"/>
              <a:t>pais</a:t>
            </a:r>
            <a:r>
              <a:rPr lang="cs-CZ" sz="3000" dirty="0"/>
              <a:t> </a:t>
            </a:r>
            <a:r>
              <a:rPr lang="cs-CZ" sz="3000" b="1" u="sng" dirty="0" err="1">
                <a:solidFill>
                  <a:srgbClr val="0070C0"/>
                </a:solidFill>
              </a:rPr>
              <a:t>disseram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aos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miúdos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/>
              <a:t>[</a:t>
            </a:r>
            <a:r>
              <a:rPr lang="cs-CZ" sz="3000" strike="sngStrike" dirty="0"/>
              <a:t>para</a:t>
            </a:r>
            <a:r>
              <a:rPr lang="cs-CZ" sz="3000" dirty="0"/>
              <a:t> </a:t>
            </a:r>
            <a:r>
              <a:rPr lang="cs-CZ" sz="3000" b="1" dirty="0" err="1">
                <a:solidFill>
                  <a:srgbClr val="00B050"/>
                </a:solidFill>
              </a:rPr>
              <a:t>que</a:t>
            </a:r>
            <a:r>
              <a:rPr lang="cs-CZ" sz="3000" b="1" dirty="0">
                <a:solidFill>
                  <a:srgbClr val="00B050"/>
                </a:solidFill>
              </a:rPr>
              <a:t> </a:t>
            </a:r>
            <a:r>
              <a:rPr lang="cs-CZ" sz="3000" b="1" dirty="0" err="1">
                <a:solidFill>
                  <a:srgbClr val="00B050"/>
                </a:solidFill>
              </a:rPr>
              <a:t>viessem</a:t>
            </a:r>
            <a:r>
              <a:rPr lang="cs-CZ" sz="3000" b="1" dirty="0">
                <a:solidFill>
                  <a:srgbClr val="00B050"/>
                </a:solidFill>
              </a:rPr>
              <a:t> </a:t>
            </a:r>
            <a:r>
              <a:rPr lang="cs-CZ" sz="3000" dirty="0"/>
              <a:t>para </a:t>
            </a:r>
            <a:r>
              <a:rPr lang="cs-CZ" sz="3000" dirty="0" err="1"/>
              <a:t>casa</a:t>
            </a:r>
            <a:r>
              <a:rPr lang="cs-CZ" sz="3000" dirty="0"/>
              <a:t> </a:t>
            </a:r>
            <a:r>
              <a:rPr lang="cs-CZ" sz="3000" dirty="0" err="1"/>
              <a:t>cedo</a:t>
            </a:r>
            <a:r>
              <a:rPr lang="cs-CZ" sz="3000" dirty="0"/>
              <a:t>].</a:t>
            </a:r>
          </a:p>
          <a:p>
            <a:pPr marL="514350" lvl="1" indent="0">
              <a:buNone/>
            </a:pPr>
            <a:r>
              <a:rPr lang="cs-CZ" sz="3000" i="1" dirty="0"/>
              <a:t>Rodiče řekli dětem, aby přišly domů brzy</a:t>
            </a:r>
            <a:r>
              <a:rPr lang="cs-CZ" sz="3000" i="1" dirty="0" smtClean="0"/>
              <a:t>.</a:t>
            </a:r>
          </a:p>
          <a:p>
            <a:pPr marL="514350" lvl="1" indent="0">
              <a:buNone/>
            </a:pPr>
            <a:r>
              <a:rPr lang="cs-CZ" sz="3000" dirty="0" smtClean="0"/>
              <a:t>Os </a:t>
            </a:r>
            <a:r>
              <a:rPr lang="cs-CZ" sz="3000" dirty="0" err="1" smtClean="0"/>
              <a:t>pais</a:t>
            </a:r>
            <a:r>
              <a:rPr lang="cs-CZ" sz="3000" dirty="0" smtClean="0"/>
              <a:t> </a:t>
            </a:r>
            <a:r>
              <a:rPr lang="cs-CZ" sz="3000" b="1" u="sng" dirty="0" err="1" smtClean="0">
                <a:solidFill>
                  <a:srgbClr val="0070C0"/>
                </a:solidFill>
              </a:rPr>
              <a:t>disseram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aos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err="1" smtClean="0">
                <a:solidFill>
                  <a:srgbClr val="0070C0"/>
                </a:solidFill>
              </a:rPr>
              <a:t>miúdos</a:t>
            </a:r>
            <a:r>
              <a:rPr lang="cs-CZ" sz="3000" dirty="0" smtClean="0">
                <a:solidFill>
                  <a:srgbClr val="0070C0"/>
                </a:solidFill>
              </a:rPr>
              <a:t> </a:t>
            </a:r>
            <a:r>
              <a:rPr lang="cs-CZ" sz="3000" dirty="0" smtClean="0"/>
              <a:t>[</a:t>
            </a:r>
            <a:r>
              <a:rPr lang="cs-CZ" sz="3000" b="1" dirty="0" smtClean="0">
                <a:solidFill>
                  <a:srgbClr val="00B050"/>
                </a:solidFill>
              </a:rPr>
              <a:t>para</a:t>
            </a:r>
            <a:r>
              <a:rPr lang="cs-CZ" sz="3000" dirty="0" smtClean="0">
                <a:solidFill>
                  <a:srgbClr val="00B050"/>
                </a:solidFill>
              </a:rPr>
              <a:t> </a:t>
            </a:r>
            <a:r>
              <a:rPr lang="cs-CZ" sz="3000" strike="sngStrike" dirty="0" err="1" smtClean="0"/>
              <a:t>que</a:t>
            </a:r>
            <a:r>
              <a:rPr lang="cs-CZ" sz="3000" dirty="0" smtClean="0"/>
              <a:t> </a:t>
            </a:r>
            <a:r>
              <a:rPr lang="cs-CZ" sz="3000" b="1" dirty="0" smtClean="0">
                <a:solidFill>
                  <a:srgbClr val="00B050"/>
                </a:solidFill>
              </a:rPr>
              <a:t>virem</a:t>
            </a:r>
            <a:r>
              <a:rPr lang="cs-CZ" sz="3000" dirty="0" smtClean="0">
                <a:solidFill>
                  <a:srgbClr val="00B050"/>
                </a:solidFill>
              </a:rPr>
              <a:t> </a:t>
            </a:r>
            <a:r>
              <a:rPr lang="cs-CZ" sz="3000" dirty="0" smtClean="0"/>
              <a:t>para </a:t>
            </a:r>
            <a:r>
              <a:rPr lang="cs-CZ" sz="3000" dirty="0" err="1" smtClean="0"/>
              <a:t>casa</a:t>
            </a:r>
            <a:r>
              <a:rPr lang="cs-CZ" sz="3000" dirty="0" smtClean="0"/>
              <a:t> </a:t>
            </a:r>
            <a:r>
              <a:rPr lang="cs-CZ" sz="3000" dirty="0" err="1" smtClean="0"/>
              <a:t>cedo</a:t>
            </a:r>
            <a:r>
              <a:rPr lang="cs-CZ" sz="3000" dirty="0" smtClean="0"/>
              <a:t>.</a:t>
            </a:r>
          </a:p>
          <a:p>
            <a:pPr marL="514350" lvl="1" indent="0">
              <a:buNone/>
            </a:pPr>
            <a:endParaRPr lang="cs-CZ" sz="3000" dirty="0"/>
          </a:p>
          <a:p>
            <a:pPr marL="514350" lvl="1" indent="0">
              <a:buNone/>
            </a:pPr>
            <a:r>
              <a:rPr lang="cs-CZ" sz="3000" dirty="0" smtClean="0"/>
              <a:t>Os </a:t>
            </a:r>
            <a:r>
              <a:rPr lang="cs-CZ" sz="3000" dirty="0" err="1"/>
              <a:t>jornalistas</a:t>
            </a:r>
            <a:r>
              <a:rPr lang="cs-CZ" sz="3000" dirty="0"/>
              <a:t> </a:t>
            </a:r>
            <a:r>
              <a:rPr lang="cs-CZ" sz="3000" b="1" u="sng" dirty="0" err="1">
                <a:solidFill>
                  <a:srgbClr val="0070C0"/>
                </a:solidFill>
              </a:rPr>
              <a:t>pediram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ao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chefe</a:t>
            </a:r>
            <a:r>
              <a:rPr lang="cs-CZ" sz="3000" dirty="0">
                <a:solidFill>
                  <a:srgbClr val="0070C0"/>
                </a:solidFill>
              </a:rPr>
              <a:t> de </a:t>
            </a:r>
            <a:r>
              <a:rPr lang="cs-CZ" sz="3000" dirty="0" err="1">
                <a:solidFill>
                  <a:srgbClr val="0070C0"/>
                </a:solidFill>
              </a:rPr>
              <a:t>redação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/>
              <a:t>[</a:t>
            </a:r>
            <a:r>
              <a:rPr lang="cs-CZ" sz="3000" strike="sngStrike" dirty="0"/>
              <a:t>para</a:t>
            </a:r>
            <a:r>
              <a:rPr lang="cs-CZ" sz="3000" dirty="0"/>
              <a:t> </a:t>
            </a:r>
            <a:r>
              <a:rPr lang="cs-CZ" sz="3000" b="1" dirty="0" err="1">
                <a:solidFill>
                  <a:srgbClr val="00B050"/>
                </a:solidFill>
              </a:rPr>
              <a:t>que</a:t>
            </a:r>
            <a:r>
              <a:rPr lang="cs-CZ" sz="3000" b="1" dirty="0">
                <a:solidFill>
                  <a:srgbClr val="00B050"/>
                </a:solidFill>
              </a:rPr>
              <a:t> </a:t>
            </a:r>
            <a:r>
              <a:rPr lang="cs-CZ" sz="3000" b="1" dirty="0" err="1">
                <a:solidFill>
                  <a:srgbClr val="00B050"/>
                </a:solidFill>
              </a:rPr>
              <a:t>mandasse</a:t>
            </a:r>
            <a:r>
              <a:rPr lang="cs-CZ" sz="3000" b="1" dirty="0">
                <a:solidFill>
                  <a:srgbClr val="00B050"/>
                </a:solidFill>
              </a:rPr>
              <a:t> </a:t>
            </a:r>
            <a:r>
              <a:rPr lang="cs-CZ" sz="3000" dirty="0"/>
              <a:t>um </a:t>
            </a:r>
            <a:r>
              <a:rPr lang="cs-CZ" sz="3000" dirty="0" err="1"/>
              <a:t>repórter</a:t>
            </a:r>
            <a:r>
              <a:rPr lang="cs-CZ" sz="3000" dirty="0"/>
              <a:t> </a:t>
            </a:r>
            <a:r>
              <a:rPr lang="cs-CZ" sz="3000" dirty="0" err="1"/>
              <a:t>ao</a:t>
            </a:r>
            <a:r>
              <a:rPr lang="cs-CZ" sz="3000" dirty="0"/>
              <a:t> </a:t>
            </a:r>
            <a:r>
              <a:rPr lang="cs-CZ" sz="3000" dirty="0" err="1"/>
              <a:t>Médio</a:t>
            </a:r>
            <a:r>
              <a:rPr lang="cs-CZ" sz="3000" dirty="0"/>
              <a:t> Oriente].</a:t>
            </a:r>
          </a:p>
          <a:p>
            <a:pPr marL="514350" lvl="1" indent="0">
              <a:buNone/>
            </a:pPr>
            <a:r>
              <a:rPr lang="cs-CZ" sz="3000" i="1" dirty="0"/>
              <a:t>Novináři požádali šéfredaktora, aby poslal reportéra na Přední </a:t>
            </a:r>
            <a:r>
              <a:rPr lang="cs-CZ" sz="3000" i="1" dirty="0" smtClean="0"/>
              <a:t>Východ.</a:t>
            </a:r>
            <a:endParaRPr lang="cs-CZ" sz="3000" dirty="0" smtClean="0"/>
          </a:p>
          <a:p>
            <a:pPr marL="514350" lvl="1" indent="0">
              <a:buNone/>
            </a:pPr>
            <a:r>
              <a:rPr lang="cs-CZ" sz="3000" dirty="0" smtClean="0"/>
              <a:t>Os </a:t>
            </a:r>
            <a:r>
              <a:rPr lang="cs-CZ" sz="3000" dirty="0" err="1"/>
              <a:t>jornalistas</a:t>
            </a:r>
            <a:r>
              <a:rPr lang="cs-CZ" sz="3000" dirty="0"/>
              <a:t> </a:t>
            </a:r>
            <a:r>
              <a:rPr lang="cs-CZ" sz="3000" b="1" u="sng" dirty="0" err="1">
                <a:solidFill>
                  <a:srgbClr val="0070C0"/>
                </a:solidFill>
              </a:rPr>
              <a:t>pediram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ao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 err="1">
                <a:solidFill>
                  <a:srgbClr val="0070C0"/>
                </a:solidFill>
              </a:rPr>
              <a:t>chefe</a:t>
            </a:r>
            <a:r>
              <a:rPr lang="cs-CZ" sz="3000" dirty="0">
                <a:solidFill>
                  <a:srgbClr val="0070C0"/>
                </a:solidFill>
              </a:rPr>
              <a:t> de </a:t>
            </a:r>
            <a:r>
              <a:rPr lang="cs-CZ" sz="3000" dirty="0" err="1">
                <a:solidFill>
                  <a:srgbClr val="0070C0"/>
                </a:solidFill>
              </a:rPr>
              <a:t>redação</a:t>
            </a:r>
            <a:r>
              <a:rPr lang="cs-CZ" sz="3000" dirty="0">
                <a:solidFill>
                  <a:srgbClr val="0070C0"/>
                </a:solidFill>
              </a:rPr>
              <a:t> </a:t>
            </a:r>
            <a:r>
              <a:rPr lang="cs-CZ" sz="3000" dirty="0"/>
              <a:t>[</a:t>
            </a:r>
            <a:r>
              <a:rPr lang="cs-CZ" sz="3000" b="1" dirty="0">
                <a:solidFill>
                  <a:srgbClr val="00B050"/>
                </a:solidFill>
              </a:rPr>
              <a:t>para</a:t>
            </a:r>
            <a:r>
              <a:rPr lang="cs-CZ" sz="3000" dirty="0">
                <a:solidFill>
                  <a:srgbClr val="00B050"/>
                </a:solidFill>
              </a:rPr>
              <a:t> </a:t>
            </a:r>
            <a:r>
              <a:rPr lang="cs-CZ" sz="3000" strike="sngStrike" dirty="0" err="1"/>
              <a:t>que</a:t>
            </a:r>
            <a:r>
              <a:rPr lang="cs-CZ" sz="3000" b="1" dirty="0"/>
              <a:t> </a:t>
            </a:r>
            <a:r>
              <a:rPr lang="cs-CZ" sz="3000" b="1" dirty="0" err="1" smtClean="0">
                <a:solidFill>
                  <a:srgbClr val="00B050"/>
                </a:solidFill>
              </a:rPr>
              <a:t>mandar</a:t>
            </a:r>
            <a:r>
              <a:rPr lang="cs-CZ" sz="3000" b="1" dirty="0" smtClean="0">
                <a:solidFill>
                  <a:srgbClr val="00B050"/>
                </a:solidFill>
              </a:rPr>
              <a:t> </a:t>
            </a:r>
            <a:r>
              <a:rPr lang="cs-CZ" sz="3000" dirty="0"/>
              <a:t>um </a:t>
            </a:r>
            <a:r>
              <a:rPr lang="cs-CZ" sz="3000" dirty="0" err="1"/>
              <a:t>repórter</a:t>
            </a:r>
            <a:r>
              <a:rPr lang="cs-CZ" sz="3000" dirty="0"/>
              <a:t> </a:t>
            </a:r>
            <a:r>
              <a:rPr lang="cs-CZ" sz="3000" dirty="0" err="1"/>
              <a:t>ao</a:t>
            </a:r>
            <a:r>
              <a:rPr lang="cs-CZ" sz="3000" dirty="0"/>
              <a:t> </a:t>
            </a:r>
            <a:r>
              <a:rPr lang="cs-CZ" sz="3000" dirty="0" err="1"/>
              <a:t>Médio</a:t>
            </a:r>
            <a:r>
              <a:rPr lang="cs-CZ" sz="3000" dirty="0"/>
              <a:t> Oriente].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 slovesa: </a:t>
            </a:r>
            <a:r>
              <a:rPr lang="cs-CZ" dirty="0" smtClean="0"/>
              <a:t>para,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smtClean="0"/>
              <a:t>(význam předložky, možnost nahrazení </a:t>
            </a:r>
            <a:r>
              <a:rPr lang="cs-CZ" i="1" dirty="0" err="1" smtClean="0"/>
              <a:t>isso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sz="2400" dirty="0"/>
              <a:t>A </a:t>
            </a:r>
            <a:r>
              <a:rPr lang="cs-CZ" sz="2400" dirty="0" err="1"/>
              <a:t>indecisão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00B050"/>
                </a:solidFill>
              </a:rPr>
              <a:t>contribui</a:t>
            </a:r>
            <a:r>
              <a:rPr lang="cs-CZ" sz="2400" dirty="0">
                <a:solidFill>
                  <a:srgbClr val="00B050"/>
                </a:solidFill>
              </a:rPr>
              <a:t> [</a:t>
            </a:r>
            <a:r>
              <a:rPr lang="cs-CZ" sz="2400" b="1" i="1" dirty="0">
                <a:solidFill>
                  <a:srgbClr val="00B050"/>
                </a:solidFill>
              </a:rPr>
              <a:t>para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 err="1">
                <a:solidFill>
                  <a:srgbClr val="00B050"/>
                </a:solidFill>
              </a:rPr>
              <a:t>aumentar</a:t>
            </a:r>
            <a:r>
              <a:rPr lang="cs-CZ" sz="2400" dirty="0"/>
              <a:t> as </a:t>
            </a:r>
            <a:r>
              <a:rPr lang="cs-CZ" sz="2400" dirty="0" err="1"/>
              <a:t>dificuldades</a:t>
            </a:r>
            <a:r>
              <a:rPr lang="cs-CZ" sz="2400" dirty="0"/>
              <a:t> de </a:t>
            </a:r>
            <a:r>
              <a:rPr lang="cs-CZ" sz="2400" dirty="0" err="1"/>
              <a:t>gestão</a:t>
            </a:r>
            <a:r>
              <a:rPr lang="cs-CZ" sz="2400" dirty="0"/>
              <a:t>].</a:t>
            </a:r>
          </a:p>
          <a:p>
            <a:pPr marL="0" indent="0">
              <a:buNone/>
            </a:pPr>
            <a:r>
              <a:rPr lang="cs-CZ" sz="2400" i="1" dirty="0" smtClean="0"/>
              <a:t>Nerozhodnost </a:t>
            </a:r>
            <a:r>
              <a:rPr lang="cs-CZ" sz="2400" i="1" dirty="0"/>
              <a:t>přispívá k tomu, aby zvýšila obtíže při řízení</a:t>
            </a:r>
            <a:r>
              <a:rPr lang="cs-CZ" sz="2400" dirty="0" smtClean="0">
                <a:effectLst/>
              </a:rPr>
              <a:t> </a:t>
            </a:r>
            <a:r>
              <a:rPr lang="cs-CZ" sz="2400" i="1" dirty="0"/>
              <a:t>Idem, </a:t>
            </a:r>
            <a:r>
              <a:rPr lang="cs-CZ" sz="2400" i="1" dirty="0" err="1"/>
              <a:t>ibidem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endParaRPr lang="cs-CZ" sz="2400" i="1" dirty="0"/>
          </a:p>
          <a:p>
            <a:pPr marL="0" lvl="0" indent="0">
              <a:buNone/>
            </a:pPr>
            <a:r>
              <a:rPr lang="cs-CZ" sz="2400" dirty="0" err="1"/>
              <a:t>Aquele</a:t>
            </a:r>
            <a:r>
              <a:rPr lang="cs-CZ" sz="2400" dirty="0"/>
              <a:t> </a:t>
            </a:r>
            <a:r>
              <a:rPr lang="cs-CZ" sz="2400" dirty="0" err="1"/>
              <a:t>professor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00B050"/>
                </a:solidFill>
              </a:rPr>
              <a:t>esforça</a:t>
            </a:r>
            <a:r>
              <a:rPr lang="cs-CZ" sz="2400" dirty="0">
                <a:solidFill>
                  <a:srgbClr val="00B050"/>
                </a:solidFill>
              </a:rPr>
              <a:t>-se </a:t>
            </a:r>
            <a:r>
              <a:rPr lang="cs-CZ" sz="2400" b="1" i="1" dirty="0" err="1">
                <a:solidFill>
                  <a:srgbClr val="00B050"/>
                </a:solidFill>
              </a:rPr>
              <a:t>por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/>
              <a:t>[</a:t>
            </a:r>
            <a:r>
              <a:rPr lang="cs-CZ" sz="2400" dirty="0">
                <a:solidFill>
                  <a:srgbClr val="00B050"/>
                </a:solidFill>
              </a:rPr>
              <a:t>se manter </a:t>
            </a:r>
            <a:r>
              <a:rPr lang="cs-CZ" sz="2400" dirty="0" err="1"/>
              <a:t>actualizado</a:t>
            </a:r>
            <a:r>
              <a:rPr lang="cs-CZ" sz="2400" dirty="0"/>
              <a:t>].</a:t>
            </a:r>
          </a:p>
          <a:p>
            <a:pPr marL="0" indent="0">
              <a:buNone/>
            </a:pPr>
            <a:r>
              <a:rPr lang="cs-CZ" sz="2400" i="1" dirty="0"/>
              <a:t>Ten profesor se snaží, aby se orientoval v novém vývoji.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2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Finitní a ne finitní věty </a:t>
            </a:r>
            <a:r>
              <a:rPr lang="cs-CZ" b="1" dirty="0" err="1" smtClean="0"/>
              <a:t>kompletivní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Os </a:t>
            </a:r>
            <a:r>
              <a:rPr lang="cs-CZ" dirty="0" err="1"/>
              <a:t>peritos</a:t>
            </a:r>
            <a:r>
              <a:rPr lang="cs-CZ" dirty="0"/>
              <a:t>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lamentam</a:t>
            </a:r>
            <a:r>
              <a:rPr lang="cs-CZ" dirty="0"/>
              <a:t> [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tenham</a:t>
            </a:r>
            <a:r>
              <a:rPr lang="cs-CZ" dirty="0"/>
              <a:t> </a:t>
            </a:r>
            <a:r>
              <a:rPr lang="cs-CZ" dirty="0" err="1"/>
              <a:t>sido</a:t>
            </a:r>
            <a:r>
              <a:rPr lang="cs-CZ" dirty="0"/>
              <a:t> </a:t>
            </a:r>
            <a:r>
              <a:rPr lang="cs-CZ" dirty="0" err="1"/>
              <a:t>consultados</a:t>
            </a:r>
            <a:r>
              <a:rPr lang="cs-CZ" dirty="0"/>
              <a:t> </a:t>
            </a:r>
            <a:r>
              <a:rPr lang="cs-CZ" dirty="0" err="1"/>
              <a:t>tão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].</a:t>
            </a:r>
          </a:p>
          <a:p>
            <a:pPr lvl="0"/>
            <a:r>
              <a:rPr lang="cs-CZ" dirty="0"/>
              <a:t>Os </a:t>
            </a:r>
            <a:r>
              <a:rPr lang="cs-CZ" dirty="0" err="1"/>
              <a:t>peritos</a:t>
            </a:r>
            <a:r>
              <a:rPr lang="cs-CZ" dirty="0"/>
              <a:t>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lamentam</a:t>
            </a:r>
            <a:r>
              <a:rPr lang="cs-CZ" dirty="0"/>
              <a:t> [terem </a:t>
            </a:r>
            <a:r>
              <a:rPr lang="cs-CZ" dirty="0" err="1"/>
              <a:t>sido</a:t>
            </a:r>
            <a:r>
              <a:rPr lang="cs-CZ" dirty="0"/>
              <a:t> </a:t>
            </a:r>
            <a:r>
              <a:rPr lang="cs-CZ" dirty="0" err="1"/>
              <a:t>consultados</a:t>
            </a:r>
            <a:r>
              <a:rPr lang="cs-CZ" dirty="0"/>
              <a:t> </a:t>
            </a:r>
            <a:r>
              <a:rPr lang="cs-CZ" dirty="0" err="1"/>
              <a:t>tão</a:t>
            </a:r>
            <a:r>
              <a:rPr lang="cs-CZ" dirty="0"/>
              <a:t> </a:t>
            </a:r>
            <a:r>
              <a:rPr lang="cs-CZ" dirty="0" err="1"/>
              <a:t>tarde</a:t>
            </a:r>
            <a:r>
              <a:rPr lang="cs-CZ" dirty="0"/>
              <a:t>].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5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Kompletivní</a:t>
            </a:r>
            <a:r>
              <a:rPr lang="cs-CZ" b="1" dirty="0" smtClean="0"/>
              <a:t> </a:t>
            </a:r>
            <a:r>
              <a:rPr lang="cs-CZ" b="1" dirty="0"/>
              <a:t>věty předmětné nepřímé (</a:t>
            </a:r>
            <a:r>
              <a:rPr lang="cs-CZ" b="1" dirty="0" err="1"/>
              <a:t>Completivas</a:t>
            </a:r>
            <a:r>
              <a:rPr lang="cs-CZ" b="1" dirty="0"/>
              <a:t> </a:t>
            </a:r>
            <a:r>
              <a:rPr lang="cs-CZ" b="1" dirty="0" err="1"/>
              <a:t>com</a:t>
            </a:r>
            <a:r>
              <a:rPr lang="cs-CZ" b="1" dirty="0"/>
              <a:t>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Relação</a:t>
            </a:r>
            <a:r>
              <a:rPr lang="cs-CZ" b="1" dirty="0"/>
              <a:t> </a:t>
            </a:r>
            <a:r>
              <a:rPr lang="cs-CZ" b="1" dirty="0" err="1"/>
              <a:t>Gramatical</a:t>
            </a:r>
            <a:r>
              <a:rPr lang="cs-CZ" b="1" dirty="0"/>
              <a:t> </a:t>
            </a:r>
            <a:r>
              <a:rPr lang="cs-CZ" b="1" dirty="0" err="1"/>
              <a:t>Oblíqua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371600" lvl="3" indent="0">
              <a:buNone/>
            </a:pPr>
            <a:endParaRPr lang="cs-CZ" sz="3200" dirty="0" smtClean="0"/>
          </a:p>
          <a:p>
            <a:pPr marL="1371600" lvl="3" indent="0">
              <a:buNone/>
            </a:pPr>
            <a:r>
              <a:rPr lang="cs-CZ" sz="3200" dirty="0" smtClean="0"/>
              <a:t>O </a:t>
            </a:r>
            <a:r>
              <a:rPr lang="cs-CZ" sz="3200" dirty="0" err="1"/>
              <a:t>João</a:t>
            </a:r>
            <a:r>
              <a:rPr lang="cs-CZ" sz="3200" dirty="0"/>
              <a:t> </a:t>
            </a:r>
            <a:r>
              <a:rPr lang="cs-CZ" sz="3200" dirty="0" err="1"/>
              <a:t>insistiu</a:t>
            </a:r>
            <a:r>
              <a:rPr lang="cs-CZ" sz="3200" dirty="0"/>
              <a:t> [</a:t>
            </a:r>
            <a:r>
              <a:rPr lang="cs-CZ" sz="3200" b="1" dirty="0" err="1"/>
              <a:t>em</a:t>
            </a:r>
            <a:r>
              <a:rPr lang="cs-CZ" sz="3200" b="1" dirty="0"/>
              <a:t> </a:t>
            </a:r>
            <a:r>
              <a:rPr lang="cs-CZ" sz="3200" b="1" dirty="0" err="1"/>
              <a:t>irmos</a:t>
            </a:r>
            <a:r>
              <a:rPr lang="cs-CZ" sz="3200" dirty="0"/>
              <a:t> à </a:t>
            </a:r>
            <a:r>
              <a:rPr lang="cs-CZ" sz="3200" dirty="0" err="1"/>
              <a:t>festa</a:t>
            </a:r>
            <a:r>
              <a:rPr lang="cs-CZ" sz="3200" dirty="0"/>
              <a:t> </a:t>
            </a:r>
            <a:r>
              <a:rPr lang="cs-CZ" sz="3200" dirty="0" err="1"/>
              <a:t>dele</a:t>
            </a:r>
            <a:r>
              <a:rPr lang="cs-CZ" sz="3200" dirty="0"/>
              <a:t>].</a:t>
            </a:r>
          </a:p>
          <a:p>
            <a:pPr marL="1371600" lvl="3" indent="0">
              <a:buNone/>
            </a:pPr>
            <a:r>
              <a:rPr lang="cs-CZ" sz="3200" i="1" dirty="0" smtClean="0"/>
              <a:t>Jan </a:t>
            </a:r>
            <a:r>
              <a:rPr lang="cs-CZ" sz="3200" i="1" dirty="0"/>
              <a:t>naléhal, abychom šli na oslavu s ním.</a:t>
            </a:r>
            <a:endParaRPr lang="cs-CZ" sz="3200" dirty="0"/>
          </a:p>
          <a:p>
            <a:pPr marL="1371600" lvl="3" indent="0">
              <a:buNone/>
            </a:pPr>
            <a:endParaRPr lang="cs-CZ" sz="3200" dirty="0" smtClean="0"/>
          </a:p>
          <a:p>
            <a:pPr marL="1371600" lvl="3" indent="0">
              <a:buNone/>
            </a:pPr>
            <a:r>
              <a:rPr lang="cs-CZ" sz="3200" dirty="0" err="1" smtClean="0"/>
              <a:t>Persuadimos</a:t>
            </a:r>
            <a:r>
              <a:rPr lang="cs-CZ" sz="3200" dirty="0" smtClean="0"/>
              <a:t> </a:t>
            </a:r>
            <a:r>
              <a:rPr lang="cs-CZ" sz="3200" dirty="0"/>
              <a:t>os </a:t>
            </a:r>
            <a:r>
              <a:rPr lang="cs-CZ" sz="3200" dirty="0" err="1"/>
              <a:t>polícias</a:t>
            </a:r>
            <a:r>
              <a:rPr lang="cs-CZ" sz="3200" dirty="0"/>
              <a:t> [</a:t>
            </a:r>
            <a:r>
              <a:rPr lang="cs-CZ" sz="3200" b="1" dirty="0"/>
              <a:t>a </a:t>
            </a:r>
            <a:r>
              <a:rPr lang="cs-CZ" sz="3200" b="1" dirty="0" err="1"/>
              <a:t>não</a:t>
            </a:r>
            <a:r>
              <a:rPr lang="cs-CZ" sz="3200" b="1" dirty="0"/>
              <a:t> </a:t>
            </a:r>
            <a:r>
              <a:rPr lang="cs-CZ" sz="3200" b="1" dirty="0" err="1"/>
              <a:t>agredir</a:t>
            </a:r>
            <a:r>
              <a:rPr lang="cs-CZ" sz="3200" dirty="0"/>
              <a:t> os </a:t>
            </a:r>
            <a:r>
              <a:rPr lang="cs-CZ" sz="3200" dirty="0" err="1"/>
              <a:t>manifestantes</a:t>
            </a:r>
            <a:r>
              <a:rPr lang="cs-CZ" sz="3200" dirty="0"/>
              <a:t>].</a:t>
            </a:r>
          </a:p>
          <a:p>
            <a:pPr marL="1371600" lvl="3" indent="0">
              <a:buNone/>
            </a:pPr>
            <a:r>
              <a:rPr lang="cs-CZ" sz="3200" i="1" dirty="0"/>
              <a:t>Přesvědčili jsme policisty, aby nezasáhli proti </a:t>
            </a:r>
            <a:r>
              <a:rPr lang="cs-CZ" sz="3200" i="1" dirty="0" err="1"/>
              <a:t>domonstrantům</a:t>
            </a:r>
            <a:r>
              <a:rPr lang="cs-CZ" sz="3200" i="1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203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Subkategorizace</a:t>
            </a:r>
            <a:r>
              <a:rPr lang="cs-CZ" dirty="0" smtClean="0"/>
              <a:t> adjektivy a substantivy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3200" dirty="0" smtClean="0"/>
              <a:t>Os </a:t>
            </a:r>
            <a:r>
              <a:rPr lang="cs-CZ" sz="3200" dirty="0" err="1"/>
              <a:t>contribuintes</a:t>
            </a:r>
            <a:r>
              <a:rPr lang="cs-CZ" sz="3200" dirty="0"/>
              <a:t> </a:t>
            </a:r>
            <a:r>
              <a:rPr lang="cs-CZ" sz="3200" dirty="0" err="1"/>
              <a:t>estão</a:t>
            </a:r>
            <a:r>
              <a:rPr lang="cs-CZ" sz="3200" dirty="0"/>
              <a:t> </a:t>
            </a:r>
            <a:r>
              <a:rPr lang="cs-CZ" sz="3200" b="1" u="sng" dirty="0" err="1"/>
              <a:t>ansiosos</a:t>
            </a:r>
            <a:r>
              <a:rPr lang="cs-CZ" sz="3200" dirty="0"/>
              <a:t> </a:t>
            </a:r>
            <a:r>
              <a:rPr lang="cs-CZ" sz="3200" b="1" dirty="0" err="1"/>
              <a:t>por</a:t>
            </a:r>
            <a:r>
              <a:rPr lang="cs-CZ" sz="3200" b="1" dirty="0"/>
              <a:t> [</a:t>
            </a:r>
            <a:r>
              <a:rPr lang="cs-CZ" sz="3200" b="1" dirty="0" err="1"/>
              <a:t>receber</a:t>
            </a:r>
            <a:r>
              <a:rPr lang="cs-CZ" sz="3200" dirty="0"/>
              <a:t> a </a:t>
            </a:r>
            <a:r>
              <a:rPr lang="cs-CZ" sz="3200" dirty="0" err="1"/>
              <a:t>informação</a:t>
            </a:r>
            <a:r>
              <a:rPr lang="cs-CZ" sz="3200" dirty="0"/>
              <a:t> a tempo].</a:t>
            </a:r>
          </a:p>
          <a:p>
            <a:pPr marL="457200" lvl="1" indent="0">
              <a:buNone/>
            </a:pPr>
            <a:r>
              <a:rPr lang="cs-CZ" sz="3200" dirty="0" smtClean="0"/>
              <a:t> </a:t>
            </a:r>
            <a:r>
              <a:rPr lang="cs-CZ" sz="3200" i="1" dirty="0"/>
              <a:t>Plátci sociálního pojištění jsou dychtiví, aby tu informaci dostali včas.   </a:t>
            </a:r>
            <a:endParaRPr lang="cs-CZ" sz="3200" dirty="0"/>
          </a:p>
          <a:p>
            <a:pPr lvl="1"/>
            <a:endParaRPr lang="cs-CZ" sz="3200" dirty="0" smtClean="0"/>
          </a:p>
          <a:p>
            <a:pPr marL="457200" lvl="1" indent="0">
              <a:buNone/>
            </a:pPr>
            <a:r>
              <a:rPr lang="cs-CZ" sz="3200" dirty="0" err="1" smtClean="0"/>
              <a:t>Elas</a:t>
            </a:r>
            <a:r>
              <a:rPr lang="cs-CZ" sz="3200" dirty="0" smtClean="0"/>
              <a:t> </a:t>
            </a:r>
            <a:r>
              <a:rPr lang="cs-CZ" sz="3200" dirty="0" err="1"/>
              <a:t>têm</a:t>
            </a:r>
            <a:r>
              <a:rPr lang="cs-CZ" sz="3200" dirty="0"/>
              <a:t> </a:t>
            </a:r>
            <a:r>
              <a:rPr lang="cs-CZ" sz="3200" dirty="0" err="1"/>
              <a:t>sempre</a:t>
            </a:r>
            <a:r>
              <a:rPr lang="cs-CZ" sz="3200" dirty="0"/>
              <a:t> </a:t>
            </a:r>
            <a:r>
              <a:rPr lang="cs-CZ" sz="3200" b="1" u="sng" dirty="0" err="1"/>
              <a:t>medo</a:t>
            </a:r>
            <a:r>
              <a:rPr lang="cs-CZ" sz="3200" b="1" dirty="0"/>
              <a:t> de</a:t>
            </a:r>
            <a:r>
              <a:rPr lang="cs-CZ" sz="3200" dirty="0"/>
              <a:t> [</a:t>
            </a:r>
            <a:r>
              <a:rPr lang="cs-CZ" sz="3200" dirty="0" err="1"/>
              <a:t>perder</a:t>
            </a:r>
            <a:r>
              <a:rPr lang="cs-CZ" sz="3200" dirty="0"/>
              <a:t> o </a:t>
            </a:r>
            <a:r>
              <a:rPr lang="cs-CZ" sz="3200" dirty="0" err="1"/>
              <a:t>avião</a:t>
            </a:r>
            <a:r>
              <a:rPr lang="cs-CZ" sz="3200" dirty="0"/>
              <a:t>].</a:t>
            </a:r>
          </a:p>
          <a:p>
            <a:pPr marL="457200" lvl="1" indent="0">
              <a:buNone/>
            </a:pPr>
            <a:r>
              <a:rPr lang="cs-CZ" sz="3200" i="1" dirty="0" smtClean="0"/>
              <a:t>Mají </a:t>
            </a:r>
            <a:r>
              <a:rPr lang="cs-CZ" sz="3200" i="1" dirty="0"/>
              <a:t>vždy obavy, že nestihnou letadlo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9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b="1" dirty="0" err="1" smtClean="0"/>
              <a:t>Kompletivní</a:t>
            </a:r>
            <a:r>
              <a:rPr lang="cs-CZ" b="1" dirty="0" smtClean="0"/>
              <a:t> </a:t>
            </a:r>
            <a:r>
              <a:rPr lang="cs-CZ" b="1" dirty="0"/>
              <a:t>věty s funkcí </a:t>
            </a:r>
            <a:r>
              <a:rPr lang="cs-CZ" b="1" dirty="0">
                <a:solidFill>
                  <a:srgbClr val="C00000"/>
                </a:solidFill>
              </a:rPr>
              <a:t>předmětu nepřímého </a:t>
            </a:r>
            <a:r>
              <a:rPr lang="cs-CZ" b="1" dirty="0" err="1"/>
              <a:t>subkategorizovány</a:t>
            </a:r>
            <a:r>
              <a:rPr lang="cs-CZ" b="1" dirty="0"/>
              <a:t> </a:t>
            </a:r>
            <a:r>
              <a:rPr lang="cs-CZ" b="1" dirty="0">
                <a:solidFill>
                  <a:srgbClr val="C00000"/>
                </a:solidFill>
              </a:rPr>
              <a:t>slovesy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sz="2400" b="1" i="1" dirty="0">
                <a:solidFill>
                  <a:srgbClr val="C00000"/>
                </a:solidFill>
              </a:rPr>
              <a:t>a</a:t>
            </a:r>
            <a:r>
              <a:rPr lang="cs-CZ" sz="2400" b="1" dirty="0"/>
              <a:t>:</a:t>
            </a:r>
            <a:r>
              <a:rPr lang="cs-CZ" sz="2400" dirty="0"/>
              <a:t> např. </a:t>
            </a:r>
            <a:r>
              <a:rPr lang="cs-CZ" sz="2400" i="1" dirty="0" err="1"/>
              <a:t>arriscar</a:t>
            </a:r>
            <a:r>
              <a:rPr lang="cs-CZ" sz="2400" i="1" dirty="0"/>
              <a:t>-se, </a:t>
            </a:r>
            <a:r>
              <a:rPr lang="cs-CZ" sz="2400" i="1" dirty="0" err="1"/>
              <a:t>atender</a:t>
            </a:r>
            <a:r>
              <a:rPr lang="cs-CZ" sz="2400" i="1" dirty="0"/>
              <a:t>, </a:t>
            </a:r>
            <a:r>
              <a:rPr lang="cs-CZ" sz="2400" i="1" dirty="0" err="1"/>
              <a:t>conduzir</a:t>
            </a:r>
            <a:r>
              <a:rPr lang="cs-CZ" sz="2400" i="1" dirty="0"/>
              <a:t>, </a:t>
            </a:r>
            <a:r>
              <a:rPr lang="cs-CZ" sz="2400" i="1" dirty="0" err="1"/>
              <a:t>dever</a:t>
            </a:r>
            <a:r>
              <a:rPr lang="cs-CZ" sz="2400" i="1" dirty="0"/>
              <a:t>-se, </a:t>
            </a:r>
            <a:r>
              <a:rPr lang="cs-CZ" sz="2400" i="1" dirty="0" err="1"/>
              <a:t>habituar</a:t>
            </a:r>
            <a:r>
              <a:rPr lang="cs-CZ" sz="2400" i="1" dirty="0"/>
              <a:t>-se, </a:t>
            </a:r>
            <a:r>
              <a:rPr lang="cs-CZ" sz="2400" i="1" dirty="0" err="1"/>
              <a:t>levar</a:t>
            </a:r>
            <a:r>
              <a:rPr lang="cs-CZ" sz="2400" i="1" dirty="0"/>
              <a:t>, </a:t>
            </a:r>
            <a:r>
              <a:rPr lang="cs-CZ" sz="2400" i="1" dirty="0" err="1"/>
              <a:t>limitar</a:t>
            </a:r>
            <a:r>
              <a:rPr lang="cs-CZ" sz="2400" i="1" dirty="0"/>
              <a:t>-se, </a:t>
            </a:r>
            <a:r>
              <a:rPr lang="cs-CZ" sz="2400" i="1" dirty="0" err="1"/>
              <a:t>obrigar</a:t>
            </a:r>
            <a:r>
              <a:rPr lang="cs-CZ" sz="2400" i="1" dirty="0"/>
              <a:t>, opor-se, </a:t>
            </a:r>
            <a:r>
              <a:rPr lang="cs-CZ" sz="2400" i="1" dirty="0" err="1"/>
              <a:t>recusar</a:t>
            </a:r>
            <a:r>
              <a:rPr lang="cs-CZ" sz="2400" i="1" dirty="0"/>
              <a:t>-se, </a:t>
            </a:r>
            <a:r>
              <a:rPr lang="cs-CZ" sz="2400" i="1" dirty="0" err="1"/>
              <a:t>resistir</a:t>
            </a:r>
            <a:endParaRPr lang="cs-CZ" sz="2400" dirty="0"/>
          </a:p>
          <a:p>
            <a:r>
              <a:rPr lang="cs-CZ" sz="2400" i="1" dirty="0"/>
              <a:t>- </a:t>
            </a:r>
            <a:r>
              <a:rPr lang="cs-CZ" sz="2400" b="1" i="1" dirty="0">
                <a:solidFill>
                  <a:srgbClr val="C00000"/>
                </a:solidFill>
              </a:rPr>
              <a:t>de</a:t>
            </a:r>
            <a:r>
              <a:rPr lang="cs-CZ" sz="2400" dirty="0"/>
              <a:t>: např. </a:t>
            </a:r>
            <a:r>
              <a:rPr lang="cs-CZ" sz="2400" i="1" dirty="0" err="1"/>
              <a:t>aperceber</a:t>
            </a:r>
            <a:r>
              <a:rPr lang="cs-CZ" sz="2400" i="1" dirty="0"/>
              <a:t>-se, </a:t>
            </a:r>
            <a:r>
              <a:rPr lang="cs-CZ" sz="2400" i="1" dirty="0" err="1"/>
              <a:t>arrepender</a:t>
            </a:r>
            <a:r>
              <a:rPr lang="cs-CZ" sz="2400" i="1" dirty="0"/>
              <a:t>-se, </a:t>
            </a:r>
            <a:r>
              <a:rPr lang="cs-CZ" sz="2400" i="1" dirty="0" err="1"/>
              <a:t>convencer</a:t>
            </a:r>
            <a:r>
              <a:rPr lang="cs-CZ" sz="2400" i="1" dirty="0"/>
              <a:t>-se, </a:t>
            </a:r>
            <a:r>
              <a:rPr lang="cs-CZ" sz="2400" i="1" dirty="0" err="1"/>
              <a:t>discordar</a:t>
            </a:r>
            <a:r>
              <a:rPr lang="cs-CZ" sz="2400" i="1" dirty="0"/>
              <a:t>, </a:t>
            </a:r>
            <a:r>
              <a:rPr lang="cs-CZ" sz="2400" i="1" dirty="0" err="1"/>
              <a:t>envergonhar</a:t>
            </a:r>
            <a:r>
              <a:rPr lang="cs-CZ" sz="2400" i="1" dirty="0"/>
              <a:t>-se, </a:t>
            </a:r>
            <a:r>
              <a:rPr lang="cs-CZ" sz="2400" i="1" dirty="0" err="1"/>
              <a:t>esquecer</a:t>
            </a:r>
            <a:r>
              <a:rPr lang="cs-CZ" sz="2400" i="1" dirty="0"/>
              <a:t>-se, </a:t>
            </a:r>
            <a:r>
              <a:rPr lang="cs-CZ" sz="2400" i="1" dirty="0" err="1"/>
              <a:t>lembrar</a:t>
            </a:r>
            <a:r>
              <a:rPr lang="cs-CZ" sz="2400" i="1" dirty="0"/>
              <a:t>-se, provir, </a:t>
            </a:r>
            <a:r>
              <a:rPr lang="cs-CZ" sz="2400" i="1" dirty="0" err="1"/>
              <a:t>recordar</a:t>
            </a:r>
            <a:r>
              <a:rPr lang="cs-CZ" sz="2400" i="1" dirty="0"/>
              <a:t>-se</a:t>
            </a:r>
            <a:endParaRPr lang="cs-CZ" sz="2400" dirty="0"/>
          </a:p>
          <a:p>
            <a:r>
              <a:rPr lang="cs-CZ" sz="2400" i="1" dirty="0"/>
              <a:t>- </a:t>
            </a:r>
            <a:r>
              <a:rPr lang="cs-CZ" sz="2400" b="1" i="1" dirty="0" err="1">
                <a:solidFill>
                  <a:srgbClr val="C00000"/>
                </a:solidFill>
              </a:rPr>
              <a:t>em</a:t>
            </a:r>
            <a:r>
              <a:rPr lang="cs-CZ" sz="2400" dirty="0"/>
              <a:t>: např. </a:t>
            </a:r>
            <a:r>
              <a:rPr lang="cs-CZ" sz="2400" i="1" dirty="0" err="1"/>
              <a:t>apoiar</a:t>
            </a:r>
            <a:r>
              <a:rPr lang="cs-CZ" sz="2400" i="1" dirty="0"/>
              <a:t>-se, </a:t>
            </a:r>
            <a:r>
              <a:rPr lang="cs-CZ" sz="2400" i="1" dirty="0" err="1"/>
              <a:t>assentar</a:t>
            </a:r>
            <a:r>
              <a:rPr lang="cs-CZ" sz="2400" i="1" dirty="0"/>
              <a:t>, </a:t>
            </a:r>
            <a:r>
              <a:rPr lang="cs-CZ" sz="2400" i="1" dirty="0" err="1"/>
              <a:t>estar</a:t>
            </a:r>
            <a:r>
              <a:rPr lang="cs-CZ" sz="2400" i="1" dirty="0"/>
              <a:t>, </a:t>
            </a:r>
            <a:r>
              <a:rPr lang="cs-CZ" sz="2400" i="1" dirty="0" err="1"/>
              <a:t>basear</a:t>
            </a:r>
            <a:r>
              <a:rPr lang="cs-CZ" sz="2400" i="1" dirty="0"/>
              <a:t>-se, </a:t>
            </a:r>
            <a:r>
              <a:rPr lang="cs-CZ" sz="2400" i="1" dirty="0" err="1"/>
              <a:t>concordar</a:t>
            </a:r>
            <a:r>
              <a:rPr lang="cs-CZ" sz="2400" i="1" dirty="0"/>
              <a:t>, </a:t>
            </a:r>
            <a:r>
              <a:rPr lang="cs-CZ" sz="2400" i="1" dirty="0" err="1"/>
              <a:t>consentir</a:t>
            </a:r>
            <a:r>
              <a:rPr lang="cs-CZ" sz="2400" i="1" dirty="0"/>
              <a:t>, </a:t>
            </a:r>
            <a:r>
              <a:rPr lang="cs-CZ" sz="2400" i="1" dirty="0" err="1"/>
              <a:t>insistir</a:t>
            </a:r>
            <a:r>
              <a:rPr lang="cs-CZ" sz="2400" i="1" dirty="0"/>
              <a:t>, </a:t>
            </a:r>
            <a:r>
              <a:rPr lang="cs-CZ" sz="2400" i="1" dirty="0" err="1"/>
              <a:t>residir</a:t>
            </a:r>
            <a:endParaRPr lang="cs-CZ" sz="2400" dirty="0"/>
          </a:p>
          <a:p>
            <a:r>
              <a:rPr lang="cs-CZ" sz="2400" i="1" dirty="0"/>
              <a:t>- </a:t>
            </a:r>
            <a:r>
              <a:rPr lang="cs-CZ" sz="2400" b="1" i="1" dirty="0" err="1">
                <a:solidFill>
                  <a:srgbClr val="C00000"/>
                </a:solidFill>
              </a:rPr>
              <a:t>por</a:t>
            </a:r>
            <a:r>
              <a:rPr lang="cs-CZ" sz="2400" dirty="0"/>
              <a:t>: např. </a:t>
            </a:r>
            <a:r>
              <a:rPr lang="cs-CZ" sz="2400" i="1" dirty="0" err="1"/>
              <a:t>bater</a:t>
            </a:r>
            <a:r>
              <a:rPr lang="cs-CZ" sz="2400" i="1" dirty="0"/>
              <a:t>-se, </a:t>
            </a:r>
            <a:r>
              <a:rPr lang="cs-CZ" sz="2400" i="1" dirty="0" err="1"/>
              <a:t>esforçar</a:t>
            </a:r>
            <a:r>
              <a:rPr lang="cs-CZ" sz="2400" i="1" dirty="0"/>
              <a:t>-se, </a:t>
            </a:r>
            <a:r>
              <a:rPr lang="cs-CZ" sz="2400" i="1" dirty="0" err="1"/>
              <a:t>interessar</a:t>
            </a:r>
            <a:r>
              <a:rPr lang="cs-CZ" sz="2400" i="1" dirty="0"/>
              <a:t>-se, </a:t>
            </a:r>
            <a:r>
              <a:rPr lang="cs-CZ" sz="2400" i="1" dirty="0" err="1"/>
              <a:t>lutar</a:t>
            </a:r>
            <a:r>
              <a:rPr lang="cs-CZ" sz="2400" i="1" dirty="0"/>
              <a:t>, </a:t>
            </a:r>
            <a:r>
              <a:rPr lang="cs-CZ" sz="2400" i="1" dirty="0" err="1"/>
              <a:t>pugnar</a:t>
            </a:r>
            <a:r>
              <a:rPr lang="cs-CZ" sz="2400" i="1" dirty="0"/>
              <a:t>, </a:t>
            </a:r>
            <a:r>
              <a:rPr lang="cs-CZ" sz="2400" i="1" dirty="0" err="1"/>
              <a:t>responsabilizar</a:t>
            </a:r>
            <a:r>
              <a:rPr lang="cs-CZ" sz="2400" i="1" dirty="0"/>
              <a:t>-se, </a:t>
            </a:r>
            <a:r>
              <a:rPr lang="cs-CZ" sz="2400" i="1" dirty="0" err="1"/>
              <a:t>velar</a:t>
            </a:r>
            <a:r>
              <a:rPr lang="cs-CZ" sz="2400" i="1" dirty="0"/>
              <a:t>, </a:t>
            </a:r>
            <a:r>
              <a:rPr lang="cs-CZ" sz="2400" i="1" dirty="0" err="1"/>
              <a:t>zelar</a:t>
            </a:r>
            <a:r>
              <a:rPr lang="cs-CZ" sz="2400" i="1" dirty="0"/>
              <a:t> 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46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Reflexivnost – zvratnost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100" dirty="0"/>
              <a:t>Jak je vidět na tomto výčtu, který není nijak kompletní, z velké míry jsou mezi antecedenty </a:t>
            </a:r>
            <a:r>
              <a:rPr lang="cs-CZ" sz="3100" dirty="0" err="1"/>
              <a:t>kompletnivních</a:t>
            </a:r>
            <a:r>
              <a:rPr lang="cs-CZ" sz="3100" dirty="0"/>
              <a:t> vět s funkcí předmětu nepřímého zastoupena </a:t>
            </a:r>
            <a:r>
              <a:rPr lang="cs-CZ" sz="3100" b="1" dirty="0">
                <a:solidFill>
                  <a:srgbClr val="C00000"/>
                </a:solidFill>
              </a:rPr>
              <a:t>slovesa reflexivní</a:t>
            </a:r>
            <a:r>
              <a:rPr lang="cs-CZ" sz="3100" dirty="0"/>
              <a:t>.</a:t>
            </a:r>
          </a:p>
          <a:p>
            <a:endParaRPr lang="cs-CZ" dirty="0"/>
          </a:p>
          <a:p>
            <a:pPr marL="914400" lvl="2" indent="0">
              <a:buNone/>
            </a:pPr>
            <a:r>
              <a:rPr lang="cs-CZ" sz="3200" b="1" dirty="0" err="1"/>
              <a:t>Obrigaram</a:t>
            </a:r>
            <a:r>
              <a:rPr lang="cs-CZ" sz="3200" b="1" dirty="0"/>
              <a:t> as </a:t>
            </a:r>
            <a:r>
              <a:rPr lang="cs-CZ" sz="3200" b="1" dirty="0" err="1"/>
              <a:t>crianças</a:t>
            </a:r>
            <a:r>
              <a:rPr lang="cs-CZ" sz="3200" b="1" dirty="0"/>
              <a:t> [</a:t>
            </a:r>
            <a:r>
              <a:rPr lang="cs-CZ" sz="3200" b="1" i="1" dirty="0"/>
              <a:t>a</a:t>
            </a:r>
            <a:r>
              <a:rPr lang="cs-CZ" sz="3200" dirty="0"/>
              <a:t> </a:t>
            </a:r>
            <a:r>
              <a:rPr lang="cs-CZ" sz="3200" b="1" dirty="0" err="1"/>
              <a:t>examinar</a:t>
            </a:r>
            <a:r>
              <a:rPr lang="cs-CZ" sz="3200" dirty="0"/>
              <a:t> </a:t>
            </a:r>
            <a:r>
              <a:rPr lang="cs-CZ" sz="3200" dirty="0" err="1"/>
              <a:t>atentamente</a:t>
            </a:r>
            <a:r>
              <a:rPr lang="cs-CZ" sz="3200" dirty="0"/>
              <a:t> o </a:t>
            </a:r>
            <a:r>
              <a:rPr lang="cs-CZ" sz="3200" dirty="0" err="1"/>
              <a:t>problema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Donutili děti, aby pozorně prozkoumali problém</a:t>
            </a:r>
            <a:r>
              <a:rPr lang="cs-CZ" sz="3200" i="1" dirty="0" smtClean="0"/>
              <a:t>.</a:t>
            </a:r>
          </a:p>
          <a:p>
            <a:pPr marL="914400" lvl="2" indent="0">
              <a:buNone/>
            </a:pPr>
            <a:r>
              <a:rPr lang="cs-CZ" sz="3200" i="1" dirty="0" smtClean="0"/>
              <a:t> </a:t>
            </a:r>
            <a:endParaRPr lang="cs-CZ" sz="3200" dirty="0"/>
          </a:p>
          <a:p>
            <a:pPr marL="914400" lvl="2" indent="0">
              <a:buNone/>
            </a:pPr>
            <a:r>
              <a:rPr lang="cs-CZ" sz="3200" b="1" dirty="0"/>
              <a:t>O </a:t>
            </a:r>
            <a:r>
              <a:rPr lang="cs-CZ" sz="3200" b="1" dirty="0" err="1"/>
              <a:t>João</a:t>
            </a:r>
            <a:r>
              <a:rPr lang="cs-CZ" sz="3200" b="1" dirty="0"/>
              <a:t> </a:t>
            </a:r>
            <a:r>
              <a:rPr lang="cs-CZ" sz="3200" b="1" dirty="0" err="1"/>
              <a:t>recorda</a:t>
            </a:r>
            <a:r>
              <a:rPr lang="cs-CZ" sz="3200" b="1" dirty="0"/>
              <a:t>-se [</a:t>
            </a:r>
            <a:r>
              <a:rPr lang="cs-CZ" sz="3200" b="1" i="1" dirty="0"/>
              <a:t>de</a:t>
            </a:r>
            <a:r>
              <a:rPr lang="cs-CZ" sz="3200" b="1" dirty="0"/>
              <a:t> </a:t>
            </a:r>
            <a:r>
              <a:rPr lang="cs-CZ" sz="3200" dirty="0"/>
              <a:t>a </a:t>
            </a:r>
            <a:r>
              <a:rPr lang="cs-CZ" sz="3200" dirty="0" err="1"/>
              <a:t>decisão</a:t>
            </a:r>
            <a:r>
              <a:rPr lang="cs-CZ" sz="3200" dirty="0"/>
              <a:t> </a:t>
            </a:r>
            <a:r>
              <a:rPr lang="cs-CZ" sz="3200" b="1" dirty="0"/>
              <a:t>ser</a:t>
            </a:r>
            <a:r>
              <a:rPr lang="cs-CZ" sz="3200" dirty="0"/>
              <a:t> </a:t>
            </a:r>
            <a:r>
              <a:rPr lang="cs-CZ" sz="3200" dirty="0" err="1"/>
              <a:t>unânime</a:t>
            </a:r>
            <a:r>
              <a:rPr lang="cs-CZ" sz="3200" dirty="0"/>
              <a:t>].</a:t>
            </a:r>
          </a:p>
          <a:p>
            <a:pPr marL="914400" lvl="2" indent="0">
              <a:buNone/>
            </a:pPr>
            <a:r>
              <a:rPr lang="cs-CZ" sz="3200" i="1" dirty="0"/>
              <a:t>Jan si vzpomíná, že rozhodnutí bylo jednohlasné</a:t>
            </a:r>
            <a:r>
              <a:rPr lang="cs-CZ" i="1" dirty="0"/>
              <a:t>. 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3411415" y="3001108"/>
            <a:ext cx="2227385" cy="1770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24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Preference neflektivního infinitivu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Infinitivní </a:t>
            </a:r>
            <a:r>
              <a:rPr lang="cs-CZ" sz="2400" dirty="0" err="1"/>
              <a:t>kompletivní</a:t>
            </a:r>
            <a:r>
              <a:rPr lang="cs-CZ" sz="2400" dirty="0"/>
              <a:t> věty rozvíjející slovesa tranzitivní i netranzitivní mohou mít </a:t>
            </a:r>
            <a:r>
              <a:rPr lang="cs-CZ" sz="2400" b="1" dirty="0"/>
              <a:t>flektivní i neflektivní </a:t>
            </a:r>
            <a:r>
              <a:rPr lang="cs-CZ" sz="2400" b="1" dirty="0" smtClean="0"/>
              <a:t>podobu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r>
              <a:rPr lang="cs-CZ" sz="2400" b="1" dirty="0" smtClean="0"/>
              <a:t>neflektivní </a:t>
            </a:r>
            <a:r>
              <a:rPr lang="cs-CZ" sz="2400" b="1" dirty="0"/>
              <a:t>infinitiv je mluvčími preferován a to především v kontextu, kdy by flektivní infinitiv měl nabývat tvaru </a:t>
            </a:r>
            <a:r>
              <a:rPr lang="cs-CZ" sz="2400" b="1" dirty="0">
                <a:solidFill>
                  <a:srgbClr val="C00000"/>
                </a:solidFill>
              </a:rPr>
              <a:t>2. os. singuláru či 1. os. plurálu </a:t>
            </a:r>
            <a:r>
              <a:rPr lang="cs-CZ" sz="2400" b="1" dirty="0"/>
              <a:t>(</a:t>
            </a:r>
            <a:r>
              <a:rPr lang="cs-CZ" sz="2400" b="1" dirty="0" err="1"/>
              <a:t>Raposo</a:t>
            </a:r>
            <a:r>
              <a:rPr lang="cs-CZ" sz="2400" b="1" dirty="0"/>
              <a:t>, 2013, s. 1935).</a:t>
            </a:r>
            <a:r>
              <a:rPr lang="cs-CZ" sz="2400" dirty="0"/>
              <a:t> </a:t>
            </a:r>
            <a:r>
              <a:rPr lang="cs-CZ" sz="2400" dirty="0" smtClean="0"/>
              <a:t> </a:t>
            </a:r>
            <a:endParaRPr lang="cs-CZ" sz="2400" dirty="0"/>
          </a:p>
          <a:p>
            <a:r>
              <a:rPr lang="cs-CZ" sz="2400" dirty="0"/>
              <a:t>Pouze malá část těchto sloves může mít </a:t>
            </a:r>
            <a:r>
              <a:rPr lang="cs-CZ" sz="2400" b="1" dirty="0" err="1"/>
              <a:t>faktivní</a:t>
            </a:r>
            <a:r>
              <a:rPr lang="cs-CZ" sz="2400" b="1" dirty="0"/>
              <a:t> interpretaci upřednostňující flektivní infinitiv v </a:t>
            </a:r>
            <a:r>
              <a:rPr lang="cs-CZ" sz="2400" b="1" dirty="0" err="1"/>
              <a:t>kompletivní</a:t>
            </a:r>
            <a:r>
              <a:rPr lang="cs-CZ" sz="2400" b="1" dirty="0"/>
              <a:t> větě (8).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1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Faktivní</a:t>
            </a:r>
            <a:r>
              <a:rPr lang="cs-CZ" dirty="0" smtClean="0"/>
              <a:t> interpretace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Pouze malá část těchto sloves může mít </a:t>
            </a:r>
            <a:r>
              <a:rPr lang="cs-CZ" sz="2800" b="1" dirty="0" err="1"/>
              <a:t>faktivní</a:t>
            </a:r>
            <a:r>
              <a:rPr lang="cs-CZ" sz="2800" b="1" dirty="0"/>
              <a:t> interpretaci upřednostňující flektivní infinitiv v </a:t>
            </a:r>
            <a:r>
              <a:rPr lang="cs-CZ" sz="2800" b="1" dirty="0" err="1"/>
              <a:t>kompletivní</a:t>
            </a:r>
            <a:r>
              <a:rPr lang="cs-CZ" sz="2800" b="1" dirty="0"/>
              <a:t> </a:t>
            </a:r>
            <a:r>
              <a:rPr lang="cs-CZ" sz="2800" b="1" dirty="0" smtClean="0"/>
              <a:t>větě.</a:t>
            </a:r>
            <a:endParaRPr lang="cs-CZ" dirty="0"/>
          </a:p>
          <a:p>
            <a:pPr marL="914400" lvl="2" indent="0">
              <a:buNone/>
            </a:pPr>
            <a:r>
              <a:rPr lang="cs-CZ" sz="3200" dirty="0"/>
              <a:t>Já nos </a:t>
            </a:r>
            <a:r>
              <a:rPr lang="cs-CZ" sz="3200" dirty="0" err="1"/>
              <a:t>habituámos</a:t>
            </a:r>
            <a:r>
              <a:rPr lang="cs-CZ" sz="3200" dirty="0"/>
              <a:t> </a:t>
            </a:r>
            <a:r>
              <a:rPr lang="cs-CZ" sz="3200" b="1" dirty="0"/>
              <a:t>a(o facto de) </a:t>
            </a:r>
            <a:r>
              <a:rPr lang="cs-CZ" sz="3200" b="1" dirty="0" err="1"/>
              <a:t>eles</a:t>
            </a:r>
            <a:r>
              <a:rPr lang="cs-CZ" sz="3200" b="1" dirty="0"/>
              <a:t> </a:t>
            </a:r>
            <a:r>
              <a:rPr lang="cs-CZ" sz="3200" b="1" dirty="0" err="1"/>
              <a:t>passarem</a:t>
            </a:r>
            <a:r>
              <a:rPr lang="cs-CZ" sz="3200" dirty="0"/>
              <a:t> os </a:t>
            </a:r>
            <a:r>
              <a:rPr lang="cs-CZ" sz="3200" dirty="0" err="1"/>
              <a:t>dias</a:t>
            </a:r>
            <a:r>
              <a:rPr lang="cs-CZ" sz="3200" dirty="0"/>
              <a:t> </a:t>
            </a:r>
            <a:r>
              <a:rPr lang="cs-CZ" sz="3200" dirty="0" err="1"/>
              <a:t>em</a:t>
            </a:r>
            <a:r>
              <a:rPr lang="cs-CZ" sz="3200" dirty="0"/>
              <a:t> </a:t>
            </a:r>
            <a:r>
              <a:rPr lang="cs-CZ" sz="3200" dirty="0" err="1"/>
              <a:t>frente</a:t>
            </a:r>
            <a:r>
              <a:rPr lang="cs-CZ" sz="3200" dirty="0"/>
              <a:t> da </a:t>
            </a:r>
            <a:r>
              <a:rPr lang="cs-CZ" sz="3200" dirty="0" err="1"/>
              <a:t>televisão</a:t>
            </a:r>
            <a:r>
              <a:rPr lang="cs-CZ" sz="3200" dirty="0"/>
              <a:t>.</a:t>
            </a:r>
          </a:p>
          <a:p>
            <a:pPr marL="914400" lvl="2" indent="0">
              <a:buNone/>
            </a:pPr>
            <a:r>
              <a:rPr lang="cs-CZ" sz="3200" i="1" dirty="0"/>
              <a:t>Už jsme si navykli, že tráví dny před televizí.</a:t>
            </a:r>
            <a:endParaRPr lang="cs-CZ" sz="3200" dirty="0"/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86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Kompletivní</a:t>
            </a:r>
            <a:r>
              <a:rPr lang="cs-CZ" b="1" dirty="0"/>
              <a:t> věty s funkcí </a:t>
            </a:r>
            <a:r>
              <a:rPr lang="cs-CZ" b="1" dirty="0">
                <a:solidFill>
                  <a:srgbClr val="C00000"/>
                </a:solidFill>
              </a:rPr>
              <a:t>předmětu nepřímého</a:t>
            </a:r>
            <a:r>
              <a:rPr lang="cs-CZ" b="1" dirty="0"/>
              <a:t> </a:t>
            </a:r>
            <a:r>
              <a:rPr lang="cs-CZ" b="1" dirty="0" err="1"/>
              <a:t>subkategorizovány</a:t>
            </a:r>
            <a:r>
              <a:rPr lang="cs-CZ" b="1" dirty="0"/>
              <a:t> </a:t>
            </a:r>
            <a:r>
              <a:rPr lang="cs-CZ" b="1" dirty="0">
                <a:solidFill>
                  <a:srgbClr val="C00000"/>
                </a:solidFill>
              </a:rPr>
              <a:t>adjektivy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2800" b="1" i="1" dirty="0">
                <a:solidFill>
                  <a:srgbClr val="C00000"/>
                </a:solidFill>
              </a:rPr>
              <a:t>a</a:t>
            </a:r>
            <a:r>
              <a:rPr lang="cs-CZ" sz="2800" dirty="0">
                <a:solidFill>
                  <a:srgbClr val="C00000"/>
                </a:solidFill>
              </a:rPr>
              <a:t>: </a:t>
            </a:r>
            <a:r>
              <a:rPr lang="cs-CZ" sz="2800" dirty="0"/>
              <a:t>např. </a:t>
            </a:r>
            <a:r>
              <a:rPr lang="cs-CZ" sz="2800" i="1" dirty="0" err="1"/>
              <a:t>acessível</a:t>
            </a:r>
            <a:r>
              <a:rPr lang="cs-CZ" sz="2800" i="1" dirty="0"/>
              <a:t>, </a:t>
            </a:r>
            <a:r>
              <a:rPr lang="cs-CZ" sz="2800" i="1" dirty="0" err="1"/>
              <a:t>adverso</a:t>
            </a:r>
            <a:r>
              <a:rPr lang="cs-CZ" sz="2800" i="1" dirty="0"/>
              <a:t>, </a:t>
            </a:r>
            <a:r>
              <a:rPr lang="cs-CZ" sz="2800" i="1" dirty="0" err="1"/>
              <a:t>atributível</a:t>
            </a:r>
            <a:r>
              <a:rPr lang="cs-CZ" sz="2800" i="1" dirty="0"/>
              <a:t>, </a:t>
            </a:r>
            <a:r>
              <a:rPr lang="cs-CZ" sz="2800" i="1" dirty="0" err="1"/>
              <a:t>contrário</a:t>
            </a:r>
            <a:r>
              <a:rPr lang="cs-CZ" sz="2800" i="1" dirty="0"/>
              <a:t>, </a:t>
            </a:r>
            <a:r>
              <a:rPr lang="cs-CZ" sz="2800" i="1" dirty="0" err="1"/>
              <a:t>favorável</a:t>
            </a:r>
            <a:r>
              <a:rPr lang="cs-CZ" sz="2800" i="1" dirty="0"/>
              <a:t>, hostil, </a:t>
            </a:r>
            <a:r>
              <a:rPr lang="cs-CZ" sz="2800" i="1" dirty="0" err="1"/>
              <a:t>propício</a:t>
            </a:r>
            <a:r>
              <a:rPr lang="cs-CZ" sz="2800" i="1" dirty="0"/>
              <a:t>, </a:t>
            </a:r>
            <a:r>
              <a:rPr lang="cs-CZ" sz="2800" i="1" dirty="0" err="1"/>
              <a:t>sensível</a:t>
            </a:r>
            <a:endParaRPr lang="cs-CZ" sz="2800" dirty="0"/>
          </a:p>
          <a:p>
            <a:pPr lvl="0"/>
            <a:r>
              <a:rPr lang="cs-CZ" sz="2800" b="1" i="1" dirty="0">
                <a:solidFill>
                  <a:srgbClr val="C00000"/>
                </a:solidFill>
              </a:rPr>
              <a:t>de</a:t>
            </a:r>
            <a:r>
              <a:rPr lang="cs-CZ" sz="2800" dirty="0"/>
              <a:t>: např. </a:t>
            </a:r>
            <a:r>
              <a:rPr lang="cs-CZ" sz="2800" i="1" dirty="0" err="1"/>
              <a:t>ciente</a:t>
            </a:r>
            <a:r>
              <a:rPr lang="cs-CZ" sz="2800" i="1" dirty="0"/>
              <a:t>, </a:t>
            </a:r>
            <a:r>
              <a:rPr lang="cs-CZ" sz="2800" i="1" dirty="0" err="1"/>
              <a:t>consciente</a:t>
            </a:r>
            <a:r>
              <a:rPr lang="cs-CZ" sz="2800" i="1" dirty="0"/>
              <a:t>, </a:t>
            </a:r>
            <a:r>
              <a:rPr lang="cs-CZ" sz="2800" i="1" dirty="0" err="1"/>
              <a:t>dependente</a:t>
            </a:r>
            <a:r>
              <a:rPr lang="cs-CZ" sz="2800" i="1" dirty="0"/>
              <a:t>, </a:t>
            </a:r>
            <a:r>
              <a:rPr lang="cs-CZ" sz="2800" i="1" dirty="0" err="1"/>
              <a:t>duvidoso</a:t>
            </a:r>
            <a:r>
              <a:rPr lang="cs-CZ" sz="2800" i="1" dirty="0"/>
              <a:t>, </a:t>
            </a:r>
            <a:r>
              <a:rPr lang="cs-CZ" sz="2800" i="1" dirty="0" err="1"/>
              <a:t>ilustrativo</a:t>
            </a:r>
            <a:r>
              <a:rPr lang="cs-CZ" sz="2800" i="1" dirty="0"/>
              <a:t>, </a:t>
            </a:r>
            <a:r>
              <a:rPr lang="cs-CZ" sz="2800" i="1" dirty="0" err="1"/>
              <a:t>indicativo</a:t>
            </a:r>
            <a:r>
              <a:rPr lang="cs-CZ" sz="2800" i="1" dirty="0"/>
              <a:t>, </a:t>
            </a:r>
            <a:r>
              <a:rPr lang="cs-CZ" sz="2800" i="1" dirty="0" err="1"/>
              <a:t>sintomático</a:t>
            </a:r>
            <a:r>
              <a:rPr lang="cs-CZ" sz="2800" i="1" dirty="0"/>
              <a:t>, </a:t>
            </a:r>
            <a:r>
              <a:rPr lang="cs-CZ" sz="2800" i="1" dirty="0" err="1"/>
              <a:t>suscetível</a:t>
            </a:r>
            <a:r>
              <a:rPr lang="cs-CZ" sz="2800" i="1" dirty="0"/>
              <a:t>, </a:t>
            </a:r>
            <a:r>
              <a:rPr lang="cs-CZ" sz="2800" i="1" dirty="0" err="1"/>
              <a:t>temeroso</a:t>
            </a:r>
            <a:r>
              <a:rPr lang="cs-CZ" sz="2800" i="1" dirty="0"/>
              <a:t> </a:t>
            </a:r>
            <a:endParaRPr lang="cs-CZ" sz="2800" dirty="0"/>
          </a:p>
          <a:p>
            <a:pPr lvl="0"/>
            <a:r>
              <a:rPr lang="cs-CZ" sz="2800" b="1" i="1" dirty="0" err="1">
                <a:solidFill>
                  <a:srgbClr val="C00000"/>
                </a:solidFill>
              </a:rPr>
              <a:t>em</a:t>
            </a:r>
            <a:r>
              <a:rPr lang="cs-CZ" sz="2800" dirty="0"/>
              <a:t>: např. </a:t>
            </a:r>
            <a:r>
              <a:rPr lang="cs-CZ" sz="2800" i="1" dirty="0" err="1"/>
              <a:t>confiante</a:t>
            </a:r>
            <a:r>
              <a:rPr lang="cs-CZ" sz="2800" i="1" dirty="0"/>
              <a:t> </a:t>
            </a:r>
            <a:endParaRPr lang="cs-CZ" sz="2800" dirty="0"/>
          </a:p>
          <a:p>
            <a:pPr lvl="0"/>
            <a:r>
              <a:rPr lang="cs-CZ" sz="2800" b="1" i="1" dirty="0">
                <a:solidFill>
                  <a:srgbClr val="C00000"/>
                </a:solidFill>
              </a:rPr>
              <a:t>para</a:t>
            </a:r>
            <a:r>
              <a:rPr lang="cs-CZ" sz="2800" dirty="0"/>
              <a:t>: např. </a:t>
            </a:r>
            <a:r>
              <a:rPr lang="cs-CZ" sz="2800" i="1" dirty="0" err="1"/>
              <a:t>suficiente</a:t>
            </a:r>
            <a:endParaRPr lang="cs-CZ" sz="2800" dirty="0"/>
          </a:p>
          <a:p>
            <a:r>
              <a:rPr lang="cs-CZ" sz="2800" b="1" i="1" dirty="0" err="1">
                <a:solidFill>
                  <a:srgbClr val="C00000"/>
                </a:solidFill>
              </a:rPr>
              <a:t>por</a:t>
            </a:r>
            <a:r>
              <a:rPr lang="cs-CZ" sz="2800" dirty="0"/>
              <a:t>: např. </a:t>
            </a:r>
            <a:r>
              <a:rPr lang="cs-CZ" sz="2800" i="1" dirty="0" err="1"/>
              <a:t>responsável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6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Subkategorizace</a:t>
            </a:r>
            <a:r>
              <a:rPr lang="cs-CZ" dirty="0" smtClean="0"/>
              <a:t> adjektivy </a:t>
            </a:r>
            <a:br>
              <a:rPr lang="cs-CZ" dirty="0" smtClean="0"/>
            </a:b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Konkrétní předložka </a:t>
            </a:r>
            <a:r>
              <a:rPr lang="cs-CZ" dirty="0"/>
              <a:t>je buďto zvolena adjektivem, které s ní tvoří </a:t>
            </a:r>
            <a:r>
              <a:rPr lang="cs-CZ" b="1" dirty="0"/>
              <a:t>ustálenou vazbu</a:t>
            </a:r>
            <a:r>
              <a:rPr lang="cs-CZ" dirty="0"/>
              <a:t>, </a:t>
            </a:r>
            <a:r>
              <a:rPr lang="cs-CZ" b="1" dirty="0"/>
              <a:t> </a:t>
            </a:r>
            <a:endParaRPr lang="cs-CZ" dirty="0"/>
          </a:p>
          <a:p>
            <a:pPr marL="800100" lvl="2" indent="0">
              <a:buNone/>
            </a:pPr>
            <a:r>
              <a:rPr lang="cs-CZ" sz="1800" dirty="0"/>
              <a:t>O </a:t>
            </a:r>
            <a:r>
              <a:rPr lang="cs-CZ" sz="1800" dirty="0" err="1"/>
              <a:t>mundo</a:t>
            </a:r>
            <a:r>
              <a:rPr lang="cs-CZ" sz="1800" dirty="0"/>
              <a:t> </a:t>
            </a:r>
            <a:r>
              <a:rPr lang="cs-CZ" sz="1800" dirty="0" err="1"/>
              <a:t>não</a:t>
            </a:r>
            <a:r>
              <a:rPr lang="cs-CZ" sz="1800" dirty="0"/>
              <a:t> tem </a:t>
            </a:r>
            <a:r>
              <a:rPr lang="cs-CZ" sz="1800" dirty="0" err="1"/>
              <a:t>falta</a:t>
            </a:r>
            <a:r>
              <a:rPr lang="cs-CZ" sz="1800" dirty="0"/>
              <a:t> de </a:t>
            </a:r>
            <a:r>
              <a:rPr lang="cs-CZ" sz="1800" i="1" dirty="0" err="1">
                <a:solidFill>
                  <a:srgbClr val="FF0000"/>
                </a:solidFill>
              </a:rPr>
              <a:t>reservas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de </a:t>
            </a:r>
            <a:r>
              <a:rPr lang="cs-CZ" sz="1800" i="1" dirty="0" err="1"/>
              <a:t>gás</a:t>
            </a:r>
            <a:r>
              <a:rPr lang="cs-CZ" sz="1800" dirty="0"/>
              <a:t> </a:t>
            </a:r>
            <a:r>
              <a:rPr lang="cs-CZ" sz="1800" b="1" u="sng" dirty="0" err="1">
                <a:solidFill>
                  <a:srgbClr val="C00000"/>
                </a:solidFill>
              </a:rPr>
              <a:t>acessíveis</a:t>
            </a:r>
            <a:r>
              <a:rPr lang="cs-CZ" sz="1800" dirty="0">
                <a:solidFill>
                  <a:srgbClr val="C00000"/>
                </a:solidFill>
              </a:rPr>
              <a:t> [</a:t>
            </a:r>
            <a:r>
              <a:rPr lang="cs-CZ" sz="1800" b="1" i="1" dirty="0">
                <a:solidFill>
                  <a:srgbClr val="C00000"/>
                </a:solidFill>
              </a:rPr>
              <a:t>a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b="1" dirty="0" err="1">
                <a:solidFill>
                  <a:srgbClr val="C00000"/>
                </a:solidFill>
              </a:rPr>
              <a:t>serem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b="1" dirty="0" err="1">
                <a:solidFill>
                  <a:srgbClr val="C00000"/>
                </a:solidFill>
              </a:rPr>
              <a:t>extraídas</a:t>
            </a:r>
            <a:r>
              <a:rPr lang="cs-CZ" sz="1800" dirty="0">
                <a:solidFill>
                  <a:srgbClr val="C00000"/>
                </a:solidFill>
              </a:rPr>
              <a:t> </a:t>
            </a:r>
            <a:r>
              <a:rPr lang="cs-CZ" sz="1800" dirty="0" err="1">
                <a:solidFill>
                  <a:srgbClr val="C00000"/>
                </a:solidFill>
              </a:rPr>
              <a:t>até</a:t>
            </a:r>
            <a:r>
              <a:rPr lang="cs-CZ" sz="1800" dirty="0">
                <a:solidFill>
                  <a:srgbClr val="C00000"/>
                </a:solidFill>
              </a:rPr>
              <a:t> 2040].</a:t>
            </a:r>
          </a:p>
          <a:p>
            <a:pPr marL="800100" lvl="2" indent="0">
              <a:buNone/>
            </a:pPr>
            <a:r>
              <a:rPr lang="cs-CZ" sz="1800" i="1" dirty="0"/>
              <a:t>Svět má k dispozici dostatek zásob plynu, aby je mohl těžit do roku 2040. </a:t>
            </a:r>
            <a:endParaRPr lang="cs-CZ" sz="18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nebo </a:t>
            </a:r>
            <a:r>
              <a:rPr lang="cs-CZ" dirty="0"/>
              <a:t>slouží k čistě </a:t>
            </a:r>
            <a:r>
              <a:rPr lang="cs-CZ" b="1" dirty="0"/>
              <a:t>funkčnímu propojení adjektiva s jeho komplementem </a:t>
            </a:r>
            <a:r>
              <a:rPr lang="cs-CZ" dirty="0" smtClean="0"/>
              <a:t> </a:t>
            </a:r>
            <a:r>
              <a:rPr lang="cs-CZ" dirty="0"/>
              <a:t>V tomto druhém případě může předložka nabýt pouze podoby </a:t>
            </a:r>
            <a:r>
              <a:rPr lang="cs-CZ" b="1" i="1" dirty="0"/>
              <a:t>de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800100" lvl="2" indent="0">
              <a:buNone/>
            </a:pPr>
            <a:r>
              <a:rPr lang="cs-CZ" sz="1600" b="1" dirty="0"/>
              <a:t>	</a:t>
            </a:r>
            <a:r>
              <a:rPr lang="cs-CZ" sz="1600" dirty="0"/>
              <a:t>As </a:t>
            </a:r>
            <a:r>
              <a:rPr lang="cs-CZ" sz="1600" dirty="0" err="1"/>
              <a:t>crianças</a:t>
            </a:r>
            <a:r>
              <a:rPr lang="cs-CZ" sz="1600" dirty="0"/>
              <a:t> </a:t>
            </a:r>
            <a:r>
              <a:rPr lang="cs-CZ" sz="1600" dirty="0" err="1"/>
              <a:t>estão</a:t>
            </a:r>
            <a:r>
              <a:rPr lang="cs-CZ" sz="1600" dirty="0"/>
              <a:t> </a:t>
            </a:r>
            <a:r>
              <a:rPr lang="cs-CZ" sz="1600" b="1" u="sng" dirty="0" err="1">
                <a:solidFill>
                  <a:srgbClr val="C00000"/>
                </a:solidFill>
              </a:rPr>
              <a:t>desejosas</a:t>
            </a:r>
            <a:r>
              <a:rPr lang="cs-CZ" sz="1600" b="1" dirty="0">
                <a:solidFill>
                  <a:srgbClr val="C00000"/>
                </a:solidFill>
              </a:rPr>
              <a:t> [de </a:t>
            </a:r>
            <a:r>
              <a:rPr lang="cs-CZ" sz="1600" b="1" dirty="0" err="1">
                <a:solidFill>
                  <a:srgbClr val="C00000"/>
                </a:solidFill>
              </a:rPr>
              <a:t>sair</a:t>
            </a:r>
            <a:r>
              <a:rPr lang="cs-CZ" sz="1600" dirty="0">
                <a:solidFill>
                  <a:srgbClr val="C00000"/>
                </a:solidFill>
              </a:rPr>
              <a:t> da </a:t>
            </a:r>
            <a:r>
              <a:rPr lang="cs-CZ" sz="1600" dirty="0" err="1">
                <a:solidFill>
                  <a:srgbClr val="C00000"/>
                </a:solidFill>
              </a:rPr>
              <a:t>escola</a:t>
            </a:r>
            <a:r>
              <a:rPr lang="cs-CZ" sz="1600" dirty="0">
                <a:solidFill>
                  <a:srgbClr val="C00000"/>
                </a:solidFill>
              </a:rPr>
              <a:t>].</a:t>
            </a:r>
          </a:p>
          <a:p>
            <a:pPr marL="400050" lvl="1" indent="0">
              <a:buNone/>
            </a:pPr>
            <a:r>
              <a:rPr lang="cs-CZ" i="1" dirty="0" smtClean="0"/>
              <a:t>        Děti </a:t>
            </a:r>
            <a:r>
              <a:rPr lang="cs-CZ" i="1" dirty="0"/>
              <a:t>touží po opuštění školy.</a:t>
            </a:r>
            <a:endParaRPr lang="cs-CZ" dirty="0"/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888523" y="2450120"/>
            <a:ext cx="3176953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2989385" y="4689229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Flektivní infinitiv u </a:t>
            </a:r>
            <a:r>
              <a:rPr lang="cs-CZ" dirty="0" err="1" smtClean="0"/>
              <a:t>subkategorizace</a:t>
            </a:r>
            <a:r>
              <a:rPr lang="cs-CZ" dirty="0" smtClean="0"/>
              <a:t> adjektivy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flektivní infinitiv není pro mnohé rodilé mluvčí </a:t>
            </a:r>
            <a:r>
              <a:rPr lang="cs-CZ" dirty="0"/>
              <a:t>akceptovatelný</a:t>
            </a:r>
            <a:r>
              <a:rPr lang="cs-CZ" b="1" dirty="0"/>
              <a:t>, minimálně v takové míře jako neflektivní </a:t>
            </a:r>
            <a:r>
              <a:rPr lang="cs-CZ" b="1" dirty="0" smtClean="0"/>
              <a:t>infinitiv</a:t>
            </a:r>
            <a:r>
              <a:rPr lang="cs-CZ" dirty="0" smtClean="0"/>
              <a:t>. Ale existuje skupina adjektiv</a:t>
            </a:r>
            <a:r>
              <a:rPr lang="cs-CZ" dirty="0"/>
              <a:t>, </a:t>
            </a:r>
            <a:r>
              <a:rPr lang="cs-CZ" b="1" dirty="0"/>
              <a:t>vyjadřující víru či znalost</a:t>
            </a:r>
            <a:r>
              <a:rPr lang="cs-CZ" dirty="0"/>
              <a:t> (</a:t>
            </a:r>
            <a:r>
              <a:rPr lang="cs-CZ" b="1" i="1" dirty="0" err="1"/>
              <a:t>certo</a:t>
            </a:r>
            <a:r>
              <a:rPr lang="cs-CZ" b="1" i="1" dirty="0"/>
              <a:t>, </a:t>
            </a:r>
            <a:r>
              <a:rPr lang="cs-CZ" b="1" i="1" dirty="0" err="1"/>
              <a:t>convencido</a:t>
            </a:r>
            <a:r>
              <a:rPr lang="cs-CZ" b="1" i="1" dirty="0"/>
              <a:t>, </a:t>
            </a:r>
            <a:r>
              <a:rPr lang="cs-CZ" b="1" i="1" dirty="0" err="1"/>
              <a:t>seguro</a:t>
            </a:r>
            <a:r>
              <a:rPr lang="cs-CZ" dirty="0"/>
              <a:t>), u nichž je použití </a:t>
            </a:r>
            <a:r>
              <a:rPr lang="cs-CZ" b="1" dirty="0">
                <a:solidFill>
                  <a:srgbClr val="C00000"/>
                </a:solidFill>
              </a:rPr>
              <a:t>flektivního infinitivu naprosto běžné a referent jejich podmětu může být stejný </a:t>
            </a:r>
            <a:endParaRPr lang="cs-CZ" b="1" dirty="0" smtClean="0">
              <a:solidFill>
                <a:srgbClr val="C00000"/>
              </a:solidFill>
            </a:endParaRPr>
          </a:p>
          <a:p>
            <a:pPr algn="just"/>
            <a:endParaRPr lang="cs-CZ" b="1" dirty="0" smtClean="0">
              <a:solidFill>
                <a:srgbClr val="C00000"/>
              </a:solidFill>
            </a:endParaRPr>
          </a:p>
          <a:p>
            <a:pPr marL="800100" lvl="2" indent="0">
              <a:buNone/>
            </a:pPr>
            <a:r>
              <a:rPr lang="cs-CZ" sz="1900" dirty="0" err="1" smtClean="0"/>
              <a:t>Estamos</a:t>
            </a:r>
            <a:r>
              <a:rPr lang="cs-CZ" sz="1900" dirty="0" smtClean="0"/>
              <a:t> </a:t>
            </a:r>
            <a:r>
              <a:rPr lang="cs-CZ" sz="1900" b="1" dirty="0" err="1">
                <a:solidFill>
                  <a:srgbClr val="C00000"/>
                </a:solidFill>
              </a:rPr>
              <a:t>convencidos</a:t>
            </a:r>
            <a:r>
              <a:rPr lang="cs-CZ" sz="1900" b="1" dirty="0">
                <a:solidFill>
                  <a:srgbClr val="C00000"/>
                </a:solidFill>
              </a:rPr>
              <a:t> [de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b="1" dirty="0" err="1">
                <a:solidFill>
                  <a:srgbClr val="C00000"/>
                </a:solidFill>
              </a:rPr>
              <a:t>podermos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dirty="0" err="1"/>
              <a:t>apanhar</a:t>
            </a:r>
            <a:r>
              <a:rPr lang="cs-CZ" sz="1900" dirty="0"/>
              <a:t> o </a:t>
            </a:r>
            <a:r>
              <a:rPr lang="cs-CZ" sz="1900" dirty="0" err="1"/>
              <a:t>comboio</a:t>
            </a:r>
            <a:r>
              <a:rPr lang="cs-CZ" sz="1900" dirty="0"/>
              <a:t> a tempo].  </a:t>
            </a:r>
          </a:p>
          <a:p>
            <a:pPr marL="800100" lvl="2" indent="0">
              <a:buNone/>
            </a:pPr>
            <a:r>
              <a:rPr lang="cs-CZ" sz="1900" i="1" dirty="0"/>
              <a:t>Jsme přesvědčeni, že můžeme chytit vlak</a:t>
            </a:r>
            <a:r>
              <a:rPr lang="cs-CZ" sz="1900" i="1" dirty="0" smtClean="0"/>
              <a:t>.</a:t>
            </a:r>
            <a:endParaRPr lang="cs-CZ" sz="1900" dirty="0" smtClean="0"/>
          </a:p>
          <a:p>
            <a:pPr lvl="0"/>
            <a:r>
              <a:rPr lang="cs-CZ" dirty="0" smtClean="0"/>
              <a:t>či  odlišný od </a:t>
            </a:r>
            <a:r>
              <a:rPr lang="cs-CZ" dirty="0"/>
              <a:t>referentu podmětu řídící věty. </a:t>
            </a:r>
            <a:endParaRPr lang="cs-CZ" dirty="0" smtClean="0"/>
          </a:p>
          <a:p>
            <a:pPr lvl="0"/>
            <a:endParaRPr lang="cs-CZ" dirty="0" smtClean="0"/>
          </a:p>
          <a:p>
            <a:pPr marL="857250" lvl="2" indent="0">
              <a:buNone/>
            </a:pPr>
            <a:r>
              <a:rPr lang="cs-CZ" sz="1900" dirty="0" err="1" smtClean="0"/>
              <a:t>Não</a:t>
            </a:r>
            <a:r>
              <a:rPr lang="cs-CZ" sz="1900" dirty="0" smtClean="0"/>
              <a:t> </a:t>
            </a:r>
            <a:r>
              <a:rPr lang="cs-CZ" sz="1900" dirty="0" err="1">
                <a:solidFill>
                  <a:srgbClr val="FF0000"/>
                </a:solidFill>
              </a:rPr>
              <a:t>estou</a:t>
            </a:r>
            <a:r>
              <a:rPr lang="cs-CZ" sz="1900" dirty="0">
                <a:solidFill>
                  <a:srgbClr val="FF0000"/>
                </a:solidFill>
              </a:rPr>
              <a:t> </a:t>
            </a:r>
            <a:r>
              <a:rPr lang="cs-CZ" sz="1900" b="1" dirty="0" err="1">
                <a:solidFill>
                  <a:srgbClr val="C00000"/>
                </a:solidFill>
              </a:rPr>
              <a:t>certo</a:t>
            </a:r>
            <a:r>
              <a:rPr lang="cs-CZ" sz="1900" b="1" dirty="0">
                <a:solidFill>
                  <a:srgbClr val="C00000"/>
                </a:solidFill>
              </a:rPr>
              <a:t> [de os </a:t>
            </a:r>
            <a:r>
              <a:rPr lang="cs-CZ" sz="1900" b="1" dirty="0" err="1">
                <a:solidFill>
                  <a:srgbClr val="C00000"/>
                </a:solidFill>
              </a:rPr>
              <a:t>autores</a:t>
            </a:r>
            <a:r>
              <a:rPr lang="cs-CZ" sz="1900" b="1" dirty="0">
                <a:solidFill>
                  <a:srgbClr val="C00000"/>
                </a:solidFill>
              </a:rPr>
              <a:t> terem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dirty="0"/>
              <a:t>o </a:t>
            </a:r>
            <a:r>
              <a:rPr lang="cs-CZ" sz="1900" dirty="0" err="1"/>
              <a:t>manuscrito</a:t>
            </a:r>
            <a:r>
              <a:rPr lang="cs-CZ" sz="1900" dirty="0"/>
              <a:t> </a:t>
            </a:r>
            <a:r>
              <a:rPr lang="cs-CZ" sz="1900" dirty="0" err="1"/>
              <a:t>pronto</a:t>
            </a:r>
            <a:r>
              <a:rPr lang="cs-CZ" sz="1900" dirty="0"/>
              <a:t> a tempo].</a:t>
            </a:r>
          </a:p>
          <a:p>
            <a:pPr marL="857250" lvl="2" indent="0">
              <a:buNone/>
            </a:pPr>
            <a:r>
              <a:rPr lang="cs-CZ" sz="1900" i="1" dirty="0"/>
              <a:t>Nejsem si jistý, zda autoři budou mít manuskript přichystaný včas</a:t>
            </a:r>
            <a:r>
              <a:rPr lang="cs-CZ" sz="1600" i="1" dirty="0"/>
              <a:t>.</a:t>
            </a:r>
            <a:endParaRPr lang="cs-CZ" sz="1600" dirty="0"/>
          </a:p>
          <a:p>
            <a:r>
              <a:rPr lang="cs-CZ" i="1" dirty="0" smtClean="0"/>
              <a:t> </a:t>
            </a:r>
            <a:r>
              <a:rPr lang="cs-CZ" dirty="0" smtClean="0"/>
              <a:t>Flektivní </a:t>
            </a:r>
            <a:r>
              <a:rPr lang="cs-CZ" dirty="0"/>
              <a:t>infinitiv je taktéž naprosto běžný u adjektiv vyjadřujících emoce či duševní stav (</a:t>
            </a:r>
            <a:r>
              <a:rPr lang="cs-CZ" b="1" i="1" dirty="0" err="1"/>
              <a:t>aborrecido</a:t>
            </a:r>
            <a:r>
              <a:rPr lang="cs-CZ" b="1" i="1" dirty="0"/>
              <a:t>, </a:t>
            </a:r>
            <a:r>
              <a:rPr lang="cs-CZ" b="1" i="1" dirty="0" err="1"/>
              <a:t>alegre</a:t>
            </a:r>
            <a:r>
              <a:rPr lang="cs-CZ" b="1" i="1" dirty="0"/>
              <a:t>, </a:t>
            </a:r>
            <a:r>
              <a:rPr lang="cs-CZ" b="1" i="1" dirty="0" err="1"/>
              <a:t>assustado</a:t>
            </a:r>
            <a:r>
              <a:rPr lang="cs-CZ" b="1" i="1" dirty="0"/>
              <a:t>, </a:t>
            </a:r>
            <a:r>
              <a:rPr lang="cs-CZ" b="1" i="1" dirty="0" err="1"/>
              <a:t>contente</a:t>
            </a:r>
            <a:r>
              <a:rPr lang="cs-CZ" b="1" i="1" dirty="0"/>
              <a:t>, </a:t>
            </a:r>
            <a:r>
              <a:rPr lang="cs-CZ" b="1" i="1" dirty="0" err="1"/>
              <a:t>envergonhado</a:t>
            </a:r>
            <a:r>
              <a:rPr lang="cs-CZ" b="1" i="1" dirty="0"/>
              <a:t>, </a:t>
            </a:r>
            <a:r>
              <a:rPr lang="cs-CZ" b="1" i="1" dirty="0" err="1"/>
              <a:t>triste</a:t>
            </a:r>
            <a:r>
              <a:rPr lang="cs-CZ" b="1" i="1" dirty="0"/>
              <a:t>, </a:t>
            </a:r>
            <a:r>
              <a:rPr lang="cs-CZ" b="1" i="1" dirty="0" err="1"/>
              <a:t>zangado</a:t>
            </a:r>
            <a:r>
              <a:rPr lang="cs-CZ" dirty="0"/>
              <a:t>). </a:t>
            </a:r>
            <a:endParaRPr lang="cs-CZ" dirty="0" smtClean="0"/>
          </a:p>
          <a:p>
            <a:endParaRPr lang="cs-CZ" dirty="0" smtClean="0"/>
          </a:p>
          <a:p>
            <a:pPr marL="914400" lvl="2" indent="0">
              <a:buNone/>
            </a:pPr>
            <a:r>
              <a:rPr lang="cs-CZ" sz="1900" dirty="0" err="1" smtClean="0"/>
              <a:t>Ficámos</a:t>
            </a:r>
            <a:r>
              <a:rPr lang="cs-CZ" sz="1900" dirty="0" smtClean="0"/>
              <a:t> </a:t>
            </a:r>
            <a:r>
              <a:rPr lang="cs-CZ" sz="1900" b="1" dirty="0" err="1">
                <a:solidFill>
                  <a:srgbClr val="C00000"/>
                </a:solidFill>
              </a:rPr>
              <a:t>contentes</a:t>
            </a:r>
            <a:r>
              <a:rPr lang="cs-CZ" sz="1900" b="1" dirty="0">
                <a:solidFill>
                  <a:srgbClr val="C00000"/>
                </a:solidFill>
              </a:rPr>
              <a:t> [de/</a:t>
            </a:r>
            <a:r>
              <a:rPr lang="cs-CZ" sz="1900" b="1" dirty="0" err="1">
                <a:solidFill>
                  <a:srgbClr val="C00000"/>
                </a:solidFill>
              </a:rPr>
              <a:t>por</a:t>
            </a:r>
            <a:r>
              <a:rPr lang="cs-CZ" sz="1900" b="1" dirty="0">
                <a:solidFill>
                  <a:srgbClr val="C00000"/>
                </a:solidFill>
              </a:rPr>
              <a:t> termos </a:t>
            </a:r>
            <a:r>
              <a:rPr lang="cs-CZ" sz="1900" b="1" dirty="0" err="1">
                <a:solidFill>
                  <a:srgbClr val="C00000"/>
                </a:solidFill>
              </a:rPr>
              <a:t>ido</a:t>
            </a:r>
            <a:r>
              <a:rPr lang="cs-CZ" sz="1900" dirty="0">
                <a:solidFill>
                  <a:srgbClr val="C00000"/>
                </a:solidFill>
              </a:rPr>
              <a:t> </a:t>
            </a:r>
            <a:r>
              <a:rPr lang="cs-CZ" sz="1900" dirty="0"/>
              <a:t>a </a:t>
            </a:r>
            <a:r>
              <a:rPr lang="cs-CZ" sz="1900" dirty="0" err="1"/>
              <a:t>tua</a:t>
            </a:r>
            <a:r>
              <a:rPr lang="cs-CZ" sz="1900" dirty="0"/>
              <a:t> </a:t>
            </a:r>
            <a:r>
              <a:rPr lang="cs-CZ" sz="1900" dirty="0" err="1"/>
              <a:t>casa</a:t>
            </a:r>
            <a:r>
              <a:rPr lang="cs-CZ" sz="1900" dirty="0" smtClean="0"/>
              <a:t>].</a:t>
            </a:r>
            <a:endParaRPr lang="cs-CZ" sz="1900" dirty="0"/>
          </a:p>
          <a:p>
            <a:pPr marL="914400" lvl="2" indent="0">
              <a:buNone/>
            </a:pPr>
            <a:r>
              <a:rPr lang="cs-CZ" sz="1900" i="1" dirty="0"/>
              <a:t>Jsme spokojení, že jsme šli k tobě domů.</a:t>
            </a:r>
            <a:endParaRPr lang="cs-CZ" sz="19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2004648" y="2684583"/>
            <a:ext cx="1899138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2133601" y="3933090"/>
            <a:ext cx="1899138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hnutá šipka nahoru 5"/>
          <p:cNvSpPr/>
          <p:nvPr/>
        </p:nvSpPr>
        <p:spPr>
          <a:xfrm flipH="1" flipV="1">
            <a:off x="2133601" y="5158153"/>
            <a:ext cx="1899138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7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b="1" dirty="0" err="1"/>
              <a:t>Kompletivní</a:t>
            </a:r>
            <a:r>
              <a:rPr lang="cs-CZ" sz="2400" b="1" dirty="0"/>
              <a:t> věty s funkcí </a:t>
            </a:r>
            <a:r>
              <a:rPr lang="cs-CZ" sz="2400" b="1" dirty="0">
                <a:solidFill>
                  <a:srgbClr val="C00000"/>
                </a:solidFill>
              </a:rPr>
              <a:t>předmětu nepřímého </a:t>
            </a:r>
            <a:r>
              <a:rPr lang="cs-CZ" sz="2400" b="1" dirty="0" err="1"/>
              <a:t>subkategorizovány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substantivy</a:t>
            </a:r>
            <a:r>
              <a:rPr lang="cs-CZ" sz="2400" b="1" dirty="0"/>
              <a:t> (</a:t>
            </a:r>
            <a:r>
              <a:rPr lang="cs-CZ" sz="2400" b="1" dirty="0" err="1"/>
              <a:t>Completivas</a:t>
            </a:r>
            <a:r>
              <a:rPr lang="cs-CZ" sz="2400" b="1" dirty="0"/>
              <a:t> </a:t>
            </a:r>
            <a:r>
              <a:rPr lang="cs-CZ" sz="2400" b="1" dirty="0" err="1"/>
              <a:t>com</a:t>
            </a:r>
            <a:r>
              <a:rPr lang="cs-CZ" sz="2400" b="1" dirty="0"/>
              <a:t> </a:t>
            </a:r>
            <a:r>
              <a:rPr lang="cs-CZ" sz="2400" b="1" dirty="0" err="1"/>
              <a:t>uma</a:t>
            </a:r>
            <a:r>
              <a:rPr lang="cs-CZ" sz="2400" b="1" dirty="0"/>
              <a:t> </a:t>
            </a:r>
            <a:r>
              <a:rPr lang="cs-CZ" sz="2400" b="1" dirty="0" err="1"/>
              <a:t>relação</a:t>
            </a:r>
            <a:r>
              <a:rPr lang="cs-CZ" sz="2400" b="1" dirty="0"/>
              <a:t> </a:t>
            </a:r>
            <a:r>
              <a:rPr lang="cs-CZ" sz="2400" b="1" dirty="0" err="1"/>
              <a:t>gramatical</a:t>
            </a:r>
            <a:r>
              <a:rPr lang="cs-CZ" sz="2400" b="1" dirty="0"/>
              <a:t> </a:t>
            </a:r>
            <a:r>
              <a:rPr lang="cs-CZ" sz="2400" b="1" dirty="0" err="1"/>
              <a:t>oblíqua</a:t>
            </a:r>
            <a:r>
              <a:rPr lang="cs-CZ" sz="2400" b="1" dirty="0"/>
              <a:t> </a:t>
            </a:r>
            <a:r>
              <a:rPr lang="cs-CZ" sz="2400" b="1" dirty="0" err="1"/>
              <a:t>seleccionadas</a:t>
            </a:r>
            <a:r>
              <a:rPr lang="cs-CZ" sz="2400" b="1" dirty="0"/>
              <a:t> </a:t>
            </a:r>
            <a:r>
              <a:rPr lang="cs-CZ" sz="2400" b="1" dirty="0" err="1"/>
              <a:t>por</a:t>
            </a:r>
            <a:r>
              <a:rPr lang="cs-CZ" sz="2400" b="1" dirty="0"/>
              <a:t> </a:t>
            </a:r>
            <a:r>
              <a:rPr lang="cs-CZ" sz="2400" b="1" dirty="0" err="1"/>
              <a:t>substantivos</a:t>
            </a:r>
            <a:r>
              <a:rPr lang="cs-CZ" sz="2400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Rovněž tak jsou nominální syntagmata, která mohou interní argument realizovat v podobě vedlejší věty </a:t>
            </a:r>
            <a:r>
              <a:rPr lang="cs-CZ" dirty="0" err="1"/>
              <a:t>kompletivní</a:t>
            </a:r>
            <a:r>
              <a:rPr lang="cs-CZ" dirty="0"/>
              <a:t> následující za předložkou </a:t>
            </a:r>
            <a:r>
              <a:rPr lang="cs-CZ" b="1" i="1" dirty="0" smtClean="0">
                <a:solidFill>
                  <a:srgbClr val="7030A0"/>
                </a:solidFill>
              </a:rPr>
              <a:t>de</a:t>
            </a:r>
            <a:r>
              <a:rPr lang="cs-CZ" i="1" dirty="0" smtClean="0">
                <a:solidFill>
                  <a:srgbClr val="7030A0"/>
                </a:solidFill>
              </a:rPr>
              <a:t>, </a:t>
            </a:r>
            <a:r>
              <a:rPr lang="cs-CZ" b="1" i="1" dirty="0" err="1">
                <a:solidFill>
                  <a:srgbClr val="7030A0"/>
                </a:solidFill>
              </a:rPr>
              <a:t>em</a:t>
            </a:r>
            <a:r>
              <a:rPr lang="cs-CZ" b="1" i="1" dirty="0">
                <a:solidFill>
                  <a:srgbClr val="7030A0"/>
                </a:solidFill>
              </a:rPr>
              <a:t>, </a:t>
            </a:r>
            <a:r>
              <a:rPr lang="cs-CZ" b="1" i="1" dirty="0" err="1">
                <a:solidFill>
                  <a:srgbClr val="7030A0"/>
                </a:solidFill>
              </a:rPr>
              <a:t>por</a:t>
            </a: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dirty="0"/>
              <a:t>atd.</a:t>
            </a:r>
            <a:r>
              <a:rPr lang="cs-CZ" i="1" dirty="0"/>
              <a:t> </a:t>
            </a:r>
            <a:r>
              <a:rPr lang="cs-CZ" dirty="0"/>
              <a:t>Substantivum, jako např. </a:t>
            </a:r>
            <a:r>
              <a:rPr lang="cs-CZ" b="1" i="1" dirty="0">
                <a:solidFill>
                  <a:srgbClr val="C00000"/>
                </a:solidFill>
              </a:rPr>
              <a:t>fato, </a:t>
            </a:r>
            <a:r>
              <a:rPr lang="cs-CZ" b="1" i="1" dirty="0" err="1">
                <a:solidFill>
                  <a:srgbClr val="C00000"/>
                </a:solidFill>
              </a:rPr>
              <a:t>hipótese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ideia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possibilidade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proposta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sugestão</a:t>
            </a:r>
            <a:r>
              <a:rPr lang="cs-CZ" b="1" i="1" dirty="0">
                <a:solidFill>
                  <a:srgbClr val="C00000"/>
                </a:solidFill>
              </a:rPr>
              <a:t>, </a:t>
            </a:r>
            <a:r>
              <a:rPr lang="cs-CZ" b="1" i="1" dirty="0" err="1">
                <a:solidFill>
                  <a:srgbClr val="C00000"/>
                </a:solidFill>
              </a:rPr>
              <a:t>tentativa</a:t>
            </a:r>
            <a:r>
              <a:rPr lang="cs-CZ" i="1" dirty="0">
                <a:solidFill>
                  <a:srgbClr val="C00000"/>
                </a:solidFill>
              </a:rPr>
              <a:t>, </a:t>
            </a:r>
            <a:r>
              <a:rPr lang="cs-CZ" dirty="0"/>
              <a:t> tvoří jádro nominálního syntagmatu, zatímco funkce předložky má na rozdíl od složeného predikátu čistě gramatickou funkci: propojuje substantivum s </a:t>
            </a:r>
            <a:r>
              <a:rPr lang="cs-CZ" dirty="0" err="1"/>
              <a:t>kompletivní</a:t>
            </a:r>
            <a:r>
              <a:rPr lang="cs-CZ" dirty="0"/>
              <a:t> větou, která je integrální součástí nominálního </a:t>
            </a:r>
            <a:r>
              <a:rPr lang="cs-CZ" dirty="0" smtClean="0"/>
              <a:t>syntagmatu. </a:t>
            </a:r>
            <a:r>
              <a:rPr lang="cs-CZ" dirty="0"/>
              <a:t> </a:t>
            </a:r>
          </a:p>
          <a:p>
            <a:r>
              <a:rPr lang="cs-CZ" dirty="0" err="1"/>
              <a:t>Raposo</a:t>
            </a:r>
            <a:r>
              <a:rPr lang="cs-CZ" dirty="0"/>
              <a:t> si všímá, že tato substantiva lze z pohledu etymologie rozdělit na dvě skupiny: substantiva </a:t>
            </a:r>
            <a:r>
              <a:rPr lang="cs-CZ" dirty="0">
                <a:solidFill>
                  <a:srgbClr val="7030A0"/>
                </a:solidFill>
              </a:rPr>
              <a:t>derivovaná ze sloves </a:t>
            </a:r>
            <a:r>
              <a:rPr lang="cs-CZ" dirty="0"/>
              <a:t>(např</a:t>
            </a:r>
            <a:r>
              <a:rPr lang="cs-CZ" dirty="0" smtClean="0"/>
              <a:t>.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i="1" dirty="0" smtClean="0">
                <a:solidFill>
                  <a:srgbClr val="C00000"/>
                </a:solidFill>
              </a:rPr>
              <a:t>fato</a:t>
            </a:r>
            <a:r>
              <a:rPr lang="cs-CZ" dirty="0" smtClean="0">
                <a:solidFill>
                  <a:srgbClr val="C00000"/>
                </a:solidFill>
              </a:rPr>
              <a:t>, </a:t>
            </a:r>
            <a:r>
              <a:rPr lang="cs-CZ" i="1" dirty="0" err="1" smtClean="0">
                <a:solidFill>
                  <a:srgbClr val="C00000"/>
                </a:solidFill>
              </a:rPr>
              <a:t>proposta</a:t>
            </a:r>
            <a:r>
              <a:rPr lang="cs-CZ" i="1" dirty="0">
                <a:solidFill>
                  <a:srgbClr val="C00000"/>
                </a:solidFill>
              </a:rPr>
              <a:t>, </a:t>
            </a:r>
            <a:r>
              <a:rPr lang="cs-CZ" i="1" dirty="0" err="1">
                <a:solidFill>
                  <a:srgbClr val="C00000"/>
                </a:solidFill>
              </a:rPr>
              <a:t>sugestão</a:t>
            </a:r>
            <a:r>
              <a:rPr lang="cs-CZ" i="1" dirty="0">
                <a:solidFill>
                  <a:srgbClr val="C00000"/>
                </a:solidFill>
              </a:rPr>
              <a:t>, </a:t>
            </a:r>
            <a:r>
              <a:rPr lang="cs-CZ" i="1" dirty="0" err="1">
                <a:solidFill>
                  <a:srgbClr val="C00000"/>
                </a:solidFill>
              </a:rPr>
              <a:t>tentativa</a:t>
            </a:r>
            <a:r>
              <a:rPr lang="cs-CZ" dirty="0"/>
              <a:t>)  a substantiva sémanticky </a:t>
            </a:r>
            <a:r>
              <a:rPr lang="cs-CZ" dirty="0">
                <a:solidFill>
                  <a:srgbClr val="7030A0"/>
                </a:solidFill>
              </a:rPr>
              <a:t>abstraktní a morfologicky neodvozená </a:t>
            </a:r>
            <a:r>
              <a:rPr lang="cs-CZ" dirty="0" smtClean="0"/>
              <a:t> </a:t>
            </a:r>
            <a:r>
              <a:rPr lang="cs-CZ" dirty="0" err="1" smtClean="0"/>
              <a:t>apod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0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Gerundivní infinitiv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Gerundivním infinitivem (</a:t>
            </a:r>
            <a:r>
              <a:rPr lang="cs-CZ" dirty="0" err="1"/>
              <a:t>Infinitivo</a:t>
            </a:r>
            <a:r>
              <a:rPr lang="cs-CZ" dirty="0"/>
              <a:t> </a:t>
            </a:r>
            <a:r>
              <a:rPr lang="cs-CZ" dirty="0" err="1"/>
              <a:t>Gerundivo</a:t>
            </a:r>
            <a:r>
              <a:rPr lang="cs-CZ" dirty="0"/>
              <a:t>) je míněn </a:t>
            </a:r>
            <a:r>
              <a:rPr lang="cs-CZ" b="1" dirty="0"/>
              <a:t>infinitivní tvar uvozený předložkou </a:t>
            </a:r>
            <a:r>
              <a:rPr lang="cs-CZ" b="1" i="1" dirty="0"/>
              <a:t>a</a:t>
            </a:r>
            <a:r>
              <a:rPr lang="cs-CZ" b="1" dirty="0"/>
              <a:t>.</a:t>
            </a:r>
            <a:r>
              <a:rPr lang="cs-CZ" dirty="0"/>
              <a:t> Sémanticky je totiž </a:t>
            </a:r>
            <a:r>
              <a:rPr lang="cs-CZ" b="1" dirty="0"/>
              <a:t>zaměnitelný s tvarem gerundia</a:t>
            </a:r>
            <a:r>
              <a:rPr lang="cs-CZ" dirty="0"/>
              <a:t>, jak demonstruje tvar průběhového přítomného času v brazilské portugalštině.</a:t>
            </a:r>
          </a:p>
          <a:p>
            <a:endParaRPr lang="cs-CZ" dirty="0"/>
          </a:p>
          <a:p>
            <a:pPr lvl="0"/>
            <a:r>
              <a:rPr lang="cs-CZ" dirty="0"/>
              <a:t>As </a:t>
            </a:r>
            <a:r>
              <a:rPr lang="cs-CZ" dirty="0" err="1"/>
              <a:t>casas</a:t>
            </a:r>
            <a:r>
              <a:rPr lang="cs-CZ" dirty="0"/>
              <a:t> </a:t>
            </a:r>
            <a:r>
              <a:rPr lang="cs-CZ" b="1" dirty="0" err="1"/>
              <a:t>estão</a:t>
            </a:r>
            <a:r>
              <a:rPr lang="cs-CZ" b="1" dirty="0"/>
              <a:t> a </a:t>
            </a:r>
            <a:r>
              <a:rPr lang="cs-CZ" b="1" dirty="0" err="1"/>
              <a:t>ruir</a:t>
            </a:r>
            <a:r>
              <a:rPr lang="cs-CZ" b="1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consequência</a:t>
            </a:r>
            <a:r>
              <a:rPr lang="cs-CZ" dirty="0"/>
              <a:t> da </a:t>
            </a:r>
            <a:r>
              <a:rPr lang="cs-CZ" dirty="0" err="1"/>
              <a:t>erupção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i="1" dirty="0"/>
              <a:t>(evropská portugalština)</a:t>
            </a:r>
            <a:endParaRPr lang="cs-CZ" dirty="0"/>
          </a:p>
          <a:p>
            <a:pPr lvl="0"/>
            <a:r>
              <a:rPr lang="cs-CZ" dirty="0"/>
              <a:t>As </a:t>
            </a:r>
            <a:r>
              <a:rPr lang="cs-CZ" dirty="0" err="1"/>
              <a:t>casas</a:t>
            </a:r>
            <a:r>
              <a:rPr lang="cs-CZ" dirty="0"/>
              <a:t> </a:t>
            </a:r>
            <a:r>
              <a:rPr lang="cs-CZ" b="1" dirty="0" err="1"/>
              <a:t>estão</a:t>
            </a:r>
            <a:r>
              <a:rPr lang="cs-CZ" b="1" dirty="0"/>
              <a:t> </a:t>
            </a:r>
            <a:r>
              <a:rPr lang="cs-CZ" b="1" dirty="0" err="1"/>
              <a:t>ruindo</a:t>
            </a:r>
            <a:r>
              <a:rPr lang="cs-CZ" b="1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consequência</a:t>
            </a:r>
            <a:r>
              <a:rPr lang="cs-CZ" dirty="0"/>
              <a:t> da </a:t>
            </a:r>
            <a:r>
              <a:rPr lang="cs-CZ" dirty="0" err="1"/>
              <a:t>erupção</a:t>
            </a:r>
            <a:r>
              <a:rPr lang="cs-CZ" dirty="0"/>
              <a:t>. </a:t>
            </a:r>
            <a:r>
              <a:rPr lang="cs-CZ" i="1" dirty="0"/>
              <a:t>(brazilská </a:t>
            </a:r>
            <a:r>
              <a:rPr lang="cs-CZ" i="1" dirty="0" smtClean="0"/>
              <a:t>portugalština)Domy </a:t>
            </a:r>
            <a:r>
              <a:rPr lang="cs-CZ" i="1" dirty="0"/>
              <a:t>se hroutí v důsledku erupce.</a:t>
            </a:r>
            <a:endParaRPr lang="cs-CZ" dirty="0"/>
          </a:p>
          <a:p>
            <a:pPr lvl="0"/>
            <a:r>
              <a:rPr lang="cs-CZ" dirty="0"/>
              <a:t>Os </a:t>
            </a:r>
            <a:r>
              <a:rPr lang="cs-CZ" dirty="0" err="1"/>
              <a:t>islandeses</a:t>
            </a:r>
            <a:r>
              <a:rPr lang="cs-CZ" dirty="0"/>
              <a:t> </a:t>
            </a:r>
            <a:r>
              <a:rPr lang="cs-CZ" dirty="0" err="1"/>
              <a:t>viram</a:t>
            </a:r>
            <a:r>
              <a:rPr lang="cs-CZ" dirty="0"/>
              <a:t> </a:t>
            </a:r>
            <a:r>
              <a:rPr lang="cs-CZ" b="1" dirty="0" err="1"/>
              <a:t>casas</a:t>
            </a:r>
            <a:r>
              <a:rPr lang="cs-CZ" b="1" dirty="0"/>
              <a:t> a </a:t>
            </a:r>
            <a:r>
              <a:rPr lang="cs-CZ" b="1" dirty="0" err="1"/>
              <a:t>ruir</a:t>
            </a:r>
            <a:r>
              <a:rPr lang="cs-CZ" b="1" dirty="0"/>
              <a:t>(</a:t>
            </a:r>
            <a:r>
              <a:rPr lang="cs-CZ" b="1" dirty="0" err="1"/>
              <a:t>em</a:t>
            </a:r>
            <a:r>
              <a:rPr lang="cs-CZ" b="1" dirty="0"/>
              <a:t>)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consequência</a:t>
            </a:r>
            <a:r>
              <a:rPr lang="cs-CZ" dirty="0"/>
              <a:t> da </a:t>
            </a:r>
            <a:r>
              <a:rPr lang="cs-CZ" dirty="0" err="1"/>
              <a:t>erupção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r>
              <a:rPr lang="cs-CZ" i="1" dirty="0" smtClean="0"/>
              <a:t>Islanďané </a:t>
            </a:r>
            <a:r>
              <a:rPr lang="cs-CZ" i="1" dirty="0"/>
              <a:t>viděli domy hroutit se v důsledku erupce.     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2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2700" b="1" dirty="0" err="1"/>
              <a:t>Kompletivní</a:t>
            </a:r>
            <a:r>
              <a:rPr lang="cs-CZ" sz="2700" b="1" dirty="0"/>
              <a:t> věty s funkcí </a:t>
            </a:r>
            <a:r>
              <a:rPr lang="cs-CZ" sz="2700" b="1" dirty="0">
                <a:solidFill>
                  <a:srgbClr val="FF0000"/>
                </a:solidFill>
              </a:rPr>
              <a:t>předmětu nepřímého </a:t>
            </a:r>
            <a:r>
              <a:rPr lang="cs-CZ" sz="2700" b="1" dirty="0" err="1"/>
              <a:t>subkategorizovány</a:t>
            </a:r>
            <a:r>
              <a:rPr lang="cs-CZ" sz="2700" b="1" dirty="0"/>
              <a:t> </a:t>
            </a:r>
            <a:r>
              <a:rPr lang="cs-CZ" sz="2700" b="1" dirty="0">
                <a:solidFill>
                  <a:srgbClr val="FF0000"/>
                </a:solidFill>
              </a:rPr>
              <a:t>substantivy</a:t>
            </a:r>
            <a:r>
              <a:rPr lang="cs-CZ" sz="2700" b="1" dirty="0"/>
              <a:t> (</a:t>
            </a:r>
            <a:r>
              <a:rPr lang="cs-CZ" sz="2700" b="1" dirty="0" err="1"/>
              <a:t>Completivas</a:t>
            </a:r>
            <a:r>
              <a:rPr lang="cs-CZ" sz="2700" b="1" dirty="0"/>
              <a:t> </a:t>
            </a:r>
            <a:r>
              <a:rPr lang="cs-CZ" sz="2700" b="1" dirty="0" err="1"/>
              <a:t>com</a:t>
            </a:r>
            <a:r>
              <a:rPr lang="cs-CZ" sz="2700" b="1" dirty="0"/>
              <a:t> </a:t>
            </a:r>
            <a:r>
              <a:rPr lang="cs-CZ" sz="2700" b="1" dirty="0" err="1"/>
              <a:t>uma</a:t>
            </a:r>
            <a:r>
              <a:rPr lang="cs-CZ" sz="2700" b="1" dirty="0"/>
              <a:t> </a:t>
            </a:r>
            <a:r>
              <a:rPr lang="cs-CZ" sz="2700" b="1" dirty="0" err="1"/>
              <a:t>relação</a:t>
            </a:r>
            <a:r>
              <a:rPr lang="cs-CZ" sz="2700" b="1" dirty="0"/>
              <a:t> </a:t>
            </a:r>
            <a:r>
              <a:rPr lang="cs-CZ" sz="2700" b="1" dirty="0" err="1"/>
              <a:t>gramatical</a:t>
            </a:r>
            <a:r>
              <a:rPr lang="cs-CZ" sz="2700" b="1" dirty="0"/>
              <a:t> </a:t>
            </a:r>
            <a:r>
              <a:rPr lang="cs-CZ" sz="2700" b="1" dirty="0" err="1"/>
              <a:t>oblíqua</a:t>
            </a:r>
            <a:r>
              <a:rPr lang="cs-CZ" sz="2700" b="1" dirty="0"/>
              <a:t> </a:t>
            </a:r>
            <a:r>
              <a:rPr lang="cs-CZ" sz="2700" b="1" dirty="0" err="1"/>
              <a:t>seleccionadas</a:t>
            </a:r>
            <a:r>
              <a:rPr lang="cs-CZ" sz="2700" b="1" dirty="0"/>
              <a:t> </a:t>
            </a:r>
            <a:r>
              <a:rPr lang="cs-CZ" sz="2700" b="1" dirty="0" err="1"/>
              <a:t>por</a:t>
            </a:r>
            <a:r>
              <a:rPr lang="cs-CZ" sz="2700" b="1" dirty="0"/>
              <a:t> </a:t>
            </a:r>
            <a:r>
              <a:rPr lang="cs-CZ" sz="2700" b="1" dirty="0" err="1"/>
              <a:t>substantivos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/>
              <a:t>O </a:t>
            </a:r>
            <a:r>
              <a:rPr lang="cs-CZ" sz="2400" b="1" u="sng" dirty="0" err="1"/>
              <a:t>medo</a:t>
            </a:r>
            <a:r>
              <a:rPr lang="cs-CZ" sz="2400" b="1" dirty="0"/>
              <a:t> </a:t>
            </a:r>
            <a:r>
              <a:rPr lang="cs-CZ" sz="2400" b="1" dirty="0" err="1"/>
              <a:t>dessas</a:t>
            </a:r>
            <a:r>
              <a:rPr lang="cs-CZ" sz="2400" b="1" dirty="0"/>
              <a:t> </a:t>
            </a:r>
            <a:r>
              <a:rPr lang="cs-CZ" sz="2400" b="1" dirty="0" err="1"/>
              <a:t>crianças</a:t>
            </a:r>
            <a:r>
              <a:rPr lang="cs-CZ" sz="2400" b="1" dirty="0"/>
              <a:t> [de </a:t>
            </a:r>
            <a:r>
              <a:rPr lang="cs-CZ" sz="2400" b="1" dirty="0" err="1"/>
              <a:t>andar</a:t>
            </a:r>
            <a:r>
              <a:rPr lang="cs-CZ" sz="2400" b="1" dirty="0"/>
              <a:t> de </a:t>
            </a:r>
            <a:r>
              <a:rPr lang="cs-CZ" sz="2400" b="1" dirty="0" err="1"/>
              <a:t>avião</a:t>
            </a:r>
            <a:r>
              <a:rPr lang="cs-CZ" sz="2400" dirty="0"/>
              <a:t>] é </a:t>
            </a:r>
            <a:r>
              <a:rPr lang="cs-CZ" sz="2400" dirty="0" err="1"/>
              <a:t>surpreendente</a:t>
            </a:r>
            <a:r>
              <a:rPr lang="cs-CZ" sz="2400" dirty="0"/>
              <a:t>. </a:t>
            </a:r>
          </a:p>
          <a:p>
            <a:pPr marL="400050" lvl="1" indent="0">
              <a:buNone/>
            </a:pPr>
            <a:r>
              <a:rPr lang="cs-CZ" sz="2400" i="1" dirty="0"/>
              <a:t>Strach těchto dětí letět letadlem je překvapivá.</a:t>
            </a:r>
            <a:endParaRPr lang="cs-CZ" sz="2400" dirty="0"/>
          </a:p>
          <a:p>
            <a:pPr marL="400050" lvl="1" indent="0">
              <a:buNone/>
            </a:pPr>
            <a:endParaRPr lang="cs-CZ" sz="2400" b="1" dirty="0" smtClean="0"/>
          </a:p>
          <a:p>
            <a:pPr marL="400050" lvl="1" indent="0">
              <a:buNone/>
            </a:pPr>
            <a:r>
              <a:rPr lang="cs-CZ" sz="2400" b="1" dirty="0" smtClean="0"/>
              <a:t>A </a:t>
            </a:r>
            <a:r>
              <a:rPr lang="cs-CZ" sz="2400" b="1" u="sng" dirty="0" err="1"/>
              <a:t>responsabilidade</a:t>
            </a:r>
            <a:r>
              <a:rPr lang="cs-CZ" sz="2400" b="1" dirty="0"/>
              <a:t> [</a:t>
            </a:r>
            <a:r>
              <a:rPr lang="cs-CZ" sz="2400" b="1" dirty="0" err="1"/>
              <a:t>por</a:t>
            </a:r>
            <a:r>
              <a:rPr lang="cs-CZ" sz="2400" dirty="0"/>
              <a:t> </a:t>
            </a:r>
            <a:r>
              <a:rPr lang="cs-CZ" sz="2400" b="1" dirty="0"/>
              <a:t>os </a:t>
            </a:r>
            <a:r>
              <a:rPr lang="cs-CZ" sz="2400" b="1" dirty="0" err="1"/>
              <a:t>quadros</a:t>
            </a:r>
            <a:r>
              <a:rPr lang="cs-CZ" sz="2400" b="1" dirty="0"/>
              <a:t> terem </a:t>
            </a:r>
            <a:r>
              <a:rPr lang="cs-CZ" sz="2400" b="1" dirty="0" err="1"/>
              <a:t>desaparecido</a:t>
            </a:r>
            <a:r>
              <a:rPr lang="cs-CZ" sz="2400" dirty="0"/>
              <a:t>] </a:t>
            </a:r>
            <a:r>
              <a:rPr lang="cs-CZ" sz="2400" dirty="0" err="1"/>
              <a:t>pertence</a:t>
            </a:r>
            <a:r>
              <a:rPr lang="cs-CZ" sz="2400" dirty="0"/>
              <a:t> </a:t>
            </a:r>
            <a:r>
              <a:rPr lang="cs-CZ" sz="2400" dirty="0" err="1"/>
              <a:t>ao</a:t>
            </a:r>
            <a:r>
              <a:rPr lang="cs-CZ" sz="2400" dirty="0"/>
              <a:t> museu. </a:t>
            </a:r>
          </a:p>
          <a:p>
            <a:pPr marL="400050" lvl="1" indent="0">
              <a:buNone/>
            </a:pPr>
            <a:r>
              <a:rPr lang="cs-CZ" sz="2400" i="1" dirty="0" smtClean="0"/>
              <a:t>Odpovědnost </a:t>
            </a:r>
            <a:r>
              <a:rPr lang="cs-CZ" sz="2400" i="1" dirty="0"/>
              <a:t>za to, že obrazy zmizely, patří muzeu.</a:t>
            </a:r>
            <a:endParaRPr lang="cs-CZ" sz="2400" dirty="0"/>
          </a:p>
          <a:p>
            <a:pPr marL="40005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31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b="1" dirty="0" err="1"/>
              <a:t>Kompletivní</a:t>
            </a:r>
            <a:r>
              <a:rPr lang="cs-CZ" sz="2400" b="1" dirty="0"/>
              <a:t> věty s funkcí </a:t>
            </a:r>
            <a:r>
              <a:rPr lang="cs-CZ" sz="2400" b="1" dirty="0">
                <a:solidFill>
                  <a:srgbClr val="FF0000"/>
                </a:solidFill>
              </a:rPr>
              <a:t>předmětu nepřímého </a:t>
            </a:r>
            <a:r>
              <a:rPr lang="cs-CZ" sz="2400" b="1" dirty="0" err="1"/>
              <a:t>subkategorizovány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substantivy</a:t>
            </a:r>
            <a:r>
              <a:rPr lang="cs-CZ" sz="2400" b="1" dirty="0"/>
              <a:t> (</a:t>
            </a:r>
            <a:r>
              <a:rPr lang="cs-CZ" sz="2400" b="1" dirty="0" err="1"/>
              <a:t>Completivas</a:t>
            </a:r>
            <a:r>
              <a:rPr lang="cs-CZ" sz="2400" b="1" dirty="0"/>
              <a:t> </a:t>
            </a:r>
            <a:r>
              <a:rPr lang="cs-CZ" sz="2400" b="1" dirty="0" err="1"/>
              <a:t>com</a:t>
            </a:r>
            <a:r>
              <a:rPr lang="cs-CZ" sz="2400" b="1" dirty="0"/>
              <a:t> </a:t>
            </a:r>
            <a:r>
              <a:rPr lang="cs-CZ" sz="2400" b="1" dirty="0" err="1"/>
              <a:t>uma</a:t>
            </a:r>
            <a:r>
              <a:rPr lang="cs-CZ" sz="2400" b="1" dirty="0"/>
              <a:t> </a:t>
            </a:r>
            <a:r>
              <a:rPr lang="cs-CZ" sz="2400" b="1" dirty="0" err="1"/>
              <a:t>relação</a:t>
            </a:r>
            <a:r>
              <a:rPr lang="cs-CZ" sz="2400" b="1" dirty="0"/>
              <a:t> </a:t>
            </a:r>
            <a:r>
              <a:rPr lang="cs-CZ" sz="2400" b="1" dirty="0" err="1"/>
              <a:t>gramatical</a:t>
            </a:r>
            <a:r>
              <a:rPr lang="cs-CZ" sz="2400" b="1" dirty="0"/>
              <a:t> </a:t>
            </a:r>
            <a:r>
              <a:rPr lang="cs-CZ" sz="2400" b="1" dirty="0" err="1"/>
              <a:t>oblíqua</a:t>
            </a:r>
            <a:r>
              <a:rPr lang="cs-CZ" sz="2400" b="1" dirty="0"/>
              <a:t> </a:t>
            </a:r>
            <a:r>
              <a:rPr lang="cs-CZ" sz="2400" b="1" dirty="0" err="1"/>
              <a:t>seleccionadas</a:t>
            </a:r>
            <a:r>
              <a:rPr lang="cs-CZ" sz="2400" b="1" dirty="0"/>
              <a:t> </a:t>
            </a:r>
            <a:r>
              <a:rPr lang="cs-CZ" sz="2400" b="1" dirty="0" err="1"/>
              <a:t>por</a:t>
            </a:r>
            <a:r>
              <a:rPr lang="cs-CZ" sz="2400" b="1" dirty="0"/>
              <a:t> </a:t>
            </a:r>
            <a:r>
              <a:rPr lang="cs-CZ" sz="2400" b="1" dirty="0" err="1"/>
              <a:t>substantivos</a:t>
            </a:r>
            <a:r>
              <a:rPr lang="cs-CZ" sz="2400" b="1" dirty="0"/>
              <a:t>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sz="2000" dirty="0" smtClean="0"/>
              <a:t>těchto </a:t>
            </a:r>
            <a:r>
              <a:rPr lang="cs-CZ" sz="2000" dirty="0"/>
              <a:t>větách se vyskytuje </a:t>
            </a:r>
            <a:r>
              <a:rPr lang="cs-CZ" sz="2000" b="1" dirty="0"/>
              <a:t>jak</a:t>
            </a:r>
            <a:r>
              <a:rPr lang="cs-CZ" sz="2000" dirty="0"/>
              <a:t> </a:t>
            </a:r>
            <a:r>
              <a:rPr lang="cs-CZ" sz="2000" b="1" dirty="0"/>
              <a:t>flektivní, tak neflektivní infinitiv</a:t>
            </a:r>
            <a:r>
              <a:rPr lang="cs-CZ" sz="2000" dirty="0"/>
              <a:t>. Pokud nemá infinitivní vedlejší věta vyjádřen </a:t>
            </a:r>
            <a:r>
              <a:rPr lang="cs-CZ" sz="2000" dirty="0" smtClean="0"/>
              <a:t>podmět, je </a:t>
            </a:r>
            <a:r>
              <a:rPr lang="cs-CZ" sz="2000" dirty="0"/>
              <a:t>jeho podmět interpretován jako shodný s podmětem příslušného </a:t>
            </a:r>
            <a:r>
              <a:rPr lang="cs-CZ" sz="2000" dirty="0" err="1"/>
              <a:t>finitivního</a:t>
            </a:r>
            <a:r>
              <a:rPr lang="cs-CZ" sz="2000" dirty="0"/>
              <a:t> slovesa, případně s adjunktem substantiva, které </a:t>
            </a:r>
            <a:r>
              <a:rPr lang="cs-CZ" sz="2000" dirty="0" err="1"/>
              <a:t>subkategorizuje</a:t>
            </a:r>
            <a:r>
              <a:rPr lang="cs-CZ" sz="2000" dirty="0"/>
              <a:t> infinitivní vedlejší větu (jako např. </a:t>
            </a:r>
            <a:r>
              <a:rPr lang="cs-CZ" sz="2000" i="1" dirty="0" err="1"/>
              <a:t>dessas</a:t>
            </a:r>
            <a:r>
              <a:rPr lang="cs-CZ" sz="2000" i="1" dirty="0"/>
              <a:t> </a:t>
            </a:r>
            <a:r>
              <a:rPr lang="cs-CZ" sz="2000" i="1" dirty="0" err="1" smtClean="0"/>
              <a:t>crianças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endParaRPr lang="cs-CZ" dirty="0"/>
          </a:p>
          <a:p>
            <a:pPr marL="800100" lvl="2" indent="0">
              <a:buNone/>
            </a:pPr>
            <a:r>
              <a:rPr lang="cs-CZ" sz="2000" b="1" dirty="0"/>
              <a:t>O </a:t>
            </a:r>
            <a:r>
              <a:rPr lang="cs-CZ" sz="2000" b="1" u="sng" dirty="0" err="1"/>
              <a:t>medo</a:t>
            </a:r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dessas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crianças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[</a:t>
            </a:r>
            <a:r>
              <a:rPr lang="cs-CZ" sz="2000" b="1" dirty="0">
                <a:solidFill>
                  <a:srgbClr val="FF0000"/>
                </a:solidFill>
              </a:rPr>
              <a:t>de </a:t>
            </a:r>
            <a:r>
              <a:rPr lang="cs-CZ" sz="2000" b="1" dirty="0" err="1">
                <a:solidFill>
                  <a:srgbClr val="FF0000"/>
                </a:solidFill>
              </a:rPr>
              <a:t>andar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de </a:t>
            </a:r>
            <a:r>
              <a:rPr lang="cs-CZ" sz="2000" b="1" dirty="0" err="1"/>
              <a:t>avião</a:t>
            </a:r>
            <a:r>
              <a:rPr lang="cs-CZ" sz="2000" dirty="0"/>
              <a:t>] é </a:t>
            </a:r>
            <a:r>
              <a:rPr lang="cs-CZ" sz="2000" dirty="0" err="1"/>
              <a:t>surpreendente</a:t>
            </a:r>
            <a:r>
              <a:rPr lang="cs-CZ" sz="2000" dirty="0"/>
              <a:t>. </a:t>
            </a:r>
          </a:p>
          <a:p>
            <a:pPr marL="800100" lvl="2" indent="0">
              <a:buNone/>
            </a:pPr>
            <a:r>
              <a:rPr lang="cs-CZ" sz="2000" i="1" dirty="0"/>
              <a:t>Strach těchto dětí letět letadlem je </a:t>
            </a:r>
            <a:r>
              <a:rPr lang="cs-CZ" sz="2000" i="1" dirty="0" smtClean="0"/>
              <a:t>překvapivá</a:t>
            </a:r>
            <a:r>
              <a:rPr lang="cs-CZ" sz="2000" dirty="0" smtClean="0"/>
              <a:t>.</a:t>
            </a:r>
            <a:endParaRPr lang="cs-CZ" sz="2000" dirty="0"/>
          </a:p>
          <a:p>
            <a:pPr lvl="2"/>
            <a:endParaRPr lang="cs-CZ" sz="20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3282462" y="3786551"/>
            <a:ext cx="1899138" cy="4689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4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/>
              <a:t>Verbos</a:t>
            </a:r>
            <a:r>
              <a:rPr lang="cs-CZ" b="1" i="1" dirty="0" smtClean="0"/>
              <a:t> </a:t>
            </a:r>
            <a:r>
              <a:rPr lang="cs-CZ" b="1" i="1" dirty="0" err="1" smtClean="0"/>
              <a:t>leves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Komplexní přísudky vzniklé spojením slovesa </a:t>
            </a:r>
            <a:r>
              <a:rPr lang="cs-CZ" b="1" dirty="0" err="1"/>
              <a:t>ter</a:t>
            </a:r>
            <a:r>
              <a:rPr lang="cs-CZ" b="1" dirty="0"/>
              <a:t> a substantiva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</a:t>
            </a:r>
            <a:r>
              <a:rPr lang="cs-CZ" dirty="0"/>
              <a:t> </a:t>
            </a:r>
            <a:r>
              <a:rPr lang="cs-CZ" b="1" dirty="0" err="1"/>
              <a:t>predicados</a:t>
            </a:r>
            <a:r>
              <a:rPr lang="cs-CZ" b="1" dirty="0"/>
              <a:t> </a:t>
            </a:r>
            <a:r>
              <a:rPr lang="cs-CZ" b="1" dirty="0" err="1"/>
              <a:t>complexos</a:t>
            </a:r>
            <a:r>
              <a:rPr lang="cs-CZ" b="1" dirty="0"/>
              <a:t> </a:t>
            </a:r>
            <a:r>
              <a:rPr lang="cs-CZ" b="1" dirty="0" err="1"/>
              <a:t>encabeçados</a:t>
            </a:r>
            <a:r>
              <a:rPr lang="cs-CZ" b="1" dirty="0"/>
              <a:t> </a:t>
            </a:r>
            <a:r>
              <a:rPr lang="cs-CZ" b="1" dirty="0" err="1"/>
              <a:t>por</a:t>
            </a:r>
            <a:r>
              <a:rPr lang="cs-CZ" b="1" dirty="0"/>
              <a:t> 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leves</a:t>
            </a:r>
            <a:r>
              <a:rPr lang="cs-CZ" dirty="0"/>
              <a:t>, </a:t>
            </a:r>
            <a:r>
              <a:rPr lang="cs-CZ" dirty="0" smtClean="0"/>
              <a:t> umožňují </a:t>
            </a:r>
            <a:r>
              <a:rPr lang="cs-CZ" dirty="0"/>
              <a:t>pouze konstrukce</a:t>
            </a:r>
            <a:r>
              <a:rPr lang="cs-CZ" b="1" dirty="0"/>
              <a:t> </a:t>
            </a:r>
            <a:r>
              <a:rPr lang="cs-CZ" b="1" u="sng" dirty="0"/>
              <a:t>kontroly podmětu a pouze </a:t>
            </a:r>
            <a:r>
              <a:rPr lang="cs-CZ" b="1" dirty="0"/>
              <a:t>se mohou pojit infinitivními </a:t>
            </a:r>
            <a:r>
              <a:rPr lang="cs-CZ" b="1" dirty="0" err="1"/>
              <a:t>kompletivními</a:t>
            </a:r>
            <a:r>
              <a:rPr lang="cs-CZ" b="1" dirty="0"/>
              <a:t> větami uvozenými předložkou: </a:t>
            </a:r>
            <a:r>
              <a:rPr lang="cs-CZ" i="1" dirty="0">
                <a:solidFill>
                  <a:srgbClr val="FF0000"/>
                </a:solidFill>
              </a:rPr>
              <a:t>de, </a:t>
            </a:r>
            <a:r>
              <a:rPr lang="cs-CZ" i="1" dirty="0" err="1">
                <a:solidFill>
                  <a:srgbClr val="FF0000"/>
                </a:solidFill>
              </a:rPr>
              <a:t>em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por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/>
              <a:t>či </a:t>
            </a:r>
            <a:r>
              <a:rPr lang="cs-CZ" b="1" i="1" dirty="0">
                <a:solidFill>
                  <a:srgbClr val="FF0000"/>
                </a:solidFill>
              </a:rPr>
              <a:t>para</a:t>
            </a:r>
            <a:r>
              <a:rPr lang="cs-CZ" b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800100" lvl="2" indent="0">
              <a:buNone/>
            </a:pPr>
            <a:r>
              <a:rPr lang="cs-CZ" sz="1800" dirty="0"/>
              <a:t>[Os </a:t>
            </a:r>
            <a:r>
              <a:rPr lang="cs-CZ" sz="1800" dirty="0" err="1"/>
              <a:t>alunos</a:t>
            </a:r>
            <a:r>
              <a:rPr lang="cs-CZ" sz="1800" dirty="0"/>
              <a:t>]</a:t>
            </a:r>
            <a:r>
              <a:rPr lang="cs-CZ" sz="1800" baseline="-25000" dirty="0"/>
              <a:t> i</a:t>
            </a:r>
            <a:r>
              <a:rPr lang="cs-CZ" sz="1800" dirty="0"/>
              <a:t> </a:t>
            </a:r>
            <a:r>
              <a:rPr lang="cs-CZ" sz="1800" u="sng" dirty="0" err="1"/>
              <a:t>tiveram</a:t>
            </a:r>
            <a:r>
              <a:rPr lang="cs-CZ" sz="1800" u="sng" dirty="0"/>
              <a:t> </a:t>
            </a:r>
            <a:r>
              <a:rPr lang="cs-CZ" sz="1800" b="1" u="sng" dirty="0"/>
              <a:t>a </a:t>
            </a:r>
            <a:r>
              <a:rPr lang="cs-CZ" sz="1800" b="1" u="sng" dirty="0" err="1"/>
              <a:t>ideia</a:t>
            </a:r>
            <a:r>
              <a:rPr lang="cs-CZ" sz="1800" b="1" dirty="0"/>
              <a:t> </a:t>
            </a:r>
            <a:r>
              <a:rPr lang="cs-CZ" sz="1800" b="1" i="1" dirty="0"/>
              <a:t>de</a:t>
            </a:r>
            <a:r>
              <a:rPr lang="cs-CZ" sz="1800" dirty="0"/>
              <a:t> [[-]</a:t>
            </a:r>
            <a:r>
              <a:rPr lang="cs-CZ" sz="1800" baseline="-25000" dirty="0"/>
              <a:t>i</a:t>
            </a:r>
            <a:r>
              <a:rPr lang="cs-CZ" sz="1800" dirty="0"/>
              <a:t> </a:t>
            </a:r>
            <a:r>
              <a:rPr lang="cs-CZ" sz="1800" dirty="0" err="1"/>
              <a:t>organizar</a:t>
            </a:r>
            <a:r>
              <a:rPr lang="cs-CZ" sz="1800" dirty="0"/>
              <a:t> </a:t>
            </a:r>
            <a:r>
              <a:rPr lang="cs-CZ" sz="1800" dirty="0" err="1"/>
              <a:t>uma</a:t>
            </a:r>
            <a:r>
              <a:rPr lang="cs-CZ" sz="1800" dirty="0"/>
              <a:t> </a:t>
            </a:r>
            <a:r>
              <a:rPr lang="cs-CZ" sz="1800" dirty="0" err="1"/>
              <a:t>conferência</a:t>
            </a:r>
            <a:r>
              <a:rPr lang="cs-CZ" sz="1800" dirty="0"/>
              <a:t>].</a:t>
            </a:r>
          </a:p>
          <a:p>
            <a:pPr marL="800100" lvl="2" indent="0">
              <a:buNone/>
            </a:pPr>
            <a:r>
              <a:rPr lang="cs-CZ" sz="1800" i="1" dirty="0"/>
              <a:t>Žáci dostali nápad zorganizovat konferenci</a:t>
            </a:r>
            <a:r>
              <a:rPr lang="cs-CZ" sz="1800" i="1" dirty="0" smtClean="0"/>
              <a:t>.</a:t>
            </a:r>
          </a:p>
          <a:p>
            <a:pPr marL="800100" lvl="2" indent="0">
              <a:buNone/>
            </a:pPr>
            <a:endParaRPr lang="cs-CZ" sz="1800" dirty="0"/>
          </a:p>
          <a:p>
            <a:pPr marL="800100" lvl="2" indent="0">
              <a:buNone/>
            </a:pPr>
            <a:r>
              <a:rPr lang="cs-CZ" sz="1800" dirty="0"/>
              <a:t>[Os </a:t>
            </a:r>
            <a:r>
              <a:rPr lang="cs-CZ" sz="1800" dirty="0" err="1"/>
              <a:t>alunos</a:t>
            </a:r>
            <a:r>
              <a:rPr lang="cs-CZ" sz="1800" dirty="0"/>
              <a:t> do </a:t>
            </a:r>
            <a:r>
              <a:rPr lang="cs-CZ" sz="1800" dirty="0" err="1"/>
              <a:t>primeiro</a:t>
            </a:r>
            <a:r>
              <a:rPr lang="cs-CZ" sz="1800" dirty="0"/>
              <a:t> ano]</a:t>
            </a:r>
            <a:r>
              <a:rPr lang="cs-CZ" sz="1800" baseline="-25000" dirty="0"/>
              <a:t> i</a:t>
            </a:r>
            <a:r>
              <a:rPr lang="cs-CZ" sz="1800" dirty="0"/>
              <a:t> </a:t>
            </a:r>
            <a:r>
              <a:rPr lang="cs-CZ" sz="1800" u="sng" dirty="0" err="1"/>
              <a:t>têm</a:t>
            </a:r>
            <a:r>
              <a:rPr lang="cs-CZ" sz="1800" u="sng" dirty="0"/>
              <a:t> </a:t>
            </a:r>
            <a:r>
              <a:rPr lang="cs-CZ" sz="1800" b="1" u="sng" dirty="0" err="1"/>
              <a:t>dificuldade</a:t>
            </a:r>
            <a:r>
              <a:rPr lang="cs-CZ" sz="1800" b="1" dirty="0"/>
              <a:t> </a:t>
            </a:r>
            <a:r>
              <a:rPr lang="cs-CZ" sz="1800" b="1" i="1" dirty="0" err="1"/>
              <a:t>em</a:t>
            </a:r>
            <a:r>
              <a:rPr lang="cs-CZ" sz="1800" b="1" dirty="0"/>
              <a:t> </a:t>
            </a:r>
            <a:r>
              <a:rPr lang="cs-CZ" sz="1800" dirty="0"/>
              <a:t>[[-]</a:t>
            </a:r>
            <a:r>
              <a:rPr lang="cs-CZ" sz="1800" baseline="-25000" dirty="0"/>
              <a:t>i</a:t>
            </a:r>
            <a:r>
              <a:rPr lang="cs-CZ" sz="1800" dirty="0"/>
              <a:t> </a:t>
            </a:r>
            <a:r>
              <a:rPr lang="cs-CZ" sz="1800" dirty="0" err="1"/>
              <a:t>concentrar</a:t>
            </a:r>
            <a:r>
              <a:rPr lang="cs-CZ" sz="1800" dirty="0"/>
              <a:t>-se].</a:t>
            </a:r>
          </a:p>
          <a:p>
            <a:pPr marL="800100" lvl="2" indent="0">
              <a:buNone/>
            </a:pPr>
            <a:r>
              <a:rPr lang="cs-CZ" sz="1800" i="1" dirty="0"/>
              <a:t>Žáci prvního ročníku mají těžké se zkoncentrovat</a:t>
            </a:r>
            <a:r>
              <a:rPr lang="cs-CZ" i="1" dirty="0" smtClean="0"/>
              <a:t>.</a:t>
            </a:r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103077" y="3446583"/>
            <a:ext cx="1899138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4677507" y="4654060"/>
            <a:ext cx="2848707" cy="3399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98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Kanonické vedlejší věty a status pádu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 smtClean="0"/>
              <a:t>Kanonické </a:t>
            </a:r>
            <a:r>
              <a:rPr lang="cs-CZ" sz="2400" dirty="0"/>
              <a:t>vedlejší věty (</a:t>
            </a:r>
            <a:r>
              <a:rPr lang="cs-CZ" sz="2400" dirty="0" err="1"/>
              <a:t>Infinitivas</a:t>
            </a:r>
            <a:r>
              <a:rPr lang="cs-CZ" sz="2400" dirty="0"/>
              <a:t> </a:t>
            </a:r>
            <a:r>
              <a:rPr lang="cs-CZ" sz="2400" dirty="0" err="1"/>
              <a:t>Canónicas</a:t>
            </a:r>
            <a:r>
              <a:rPr lang="cs-CZ" sz="2400" dirty="0"/>
              <a:t>) je termín používaný </a:t>
            </a:r>
            <a:r>
              <a:rPr lang="cs-CZ" sz="2400" dirty="0" smtClean="0"/>
              <a:t>  </a:t>
            </a:r>
            <a:r>
              <a:rPr lang="cs-CZ" sz="2400" dirty="0"/>
              <a:t>pro ty infinitivní </a:t>
            </a:r>
            <a:r>
              <a:rPr lang="cs-CZ" sz="2400" b="1" dirty="0" err="1"/>
              <a:t>kompletivní</a:t>
            </a:r>
            <a:r>
              <a:rPr lang="cs-CZ" sz="2400" b="1" dirty="0"/>
              <a:t> věty, které nemohou být nahrazeny gerundiem </a:t>
            </a:r>
            <a:r>
              <a:rPr lang="cs-CZ" sz="2400" dirty="0"/>
              <a:t>(</a:t>
            </a:r>
            <a:r>
              <a:rPr lang="cs-CZ" sz="2400" dirty="0" err="1"/>
              <a:t>Mateus</a:t>
            </a:r>
            <a:r>
              <a:rPr lang="cs-CZ" sz="2400" dirty="0"/>
              <a:t>, 2003, s. 623).  Flektivní infinitiv se může vyskytnout pouze v některých z nich. Jaké faktory hrají roli</a:t>
            </a:r>
            <a:r>
              <a:rPr lang="cs-CZ" sz="2400" dirty="0" smtClean="0"/>
              <a:t>?</a:t>
            </a:r>
          </a:p>
          <a:p>
            <a:endParaRPr lang="cs-CZ" sz="2400" dirty="0"/>
          </a:p>
          <a:p>
            <a:r>
              <a:rPr lang="cs-CZ" sz="2400" dirty="0" smtClean="0"/>
              <a:t>Je </a:t>
            </a:r>
            <a:r>
              <a:rPr lang="cs-CZ" sz="2400" dirty="0"/>
              <a:t>důležité, zda vedlejší věta přiděluje pád jakožto konstituent  nominální povahy (</a:t>
            </a:r>
            <a:r>
              <a:rPr lang="cs-CZ" sz="2400" b="1" dirty="0" err="1"/>
              <a:t>Atribuidor</a:t>
            </a:r>
            <a:r>
              <a:rPr lang="cs-CZ" sz="2400" b="1" dirty="0"/>
              <a:t> de </a:t>
            </a:r>
            <a:r>
              <a:rPr lang="cs-CZ" sz="2400" b="1" dirty="0" err="1"/>
              <a:t>Caso</a:t>
            </a:r>
            <a:r>
              <a:rPr lang="cs-CZ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67500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Syntaktické vlastnosti infinitivních </a:t>
            </a:r>
            <a:r>
              <a:rPr lang="cs-CZ" dirty="0" err="1"/>
              <a:t>kompletivních</a:t>
            </a:r>
            <a:r>
              <a:rPr lang="cs-CZ" dirty="0"/>
              <a:t> vět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Přítomnost znaku Shody </a:t>
            </a:r>
            <a:r>
              <a:rPr lang="cs-CZ" b="1" dirty="0" smtClean="0"/>
              <a:t>ve Flexi u vedlejších vět s flektivním infinitivem</a:t>
            </a:r>
            <a:r>
              <a:rPr lang="cs-CZ" dirty="0" smtClean="0"/>
              <a:t>,   způsobí, že jsou tyto vedlejší věty nominální povahy. Tím pádem </a:t>
            </a:r>
            <a:r>
              <a:rPr lang="cs-CZ" b="1" dirty="0" smtClean="0"/>
              <a:t>pro ně platí požadavky na přítomnost pádu</a:t>
            </a:r>
            <a:r>
              <a:rPr lang="cs-CZ" dirty="0" smtClean="0"/>
              <a:t>. Jinými slovy: </a:t>
            </a:r>
            <a:r>
              <a:rPr lang="cs-CZ" b="1" dirty="0" smtClean="0"/>
              <a:t>vedlejší věty s flektivním infinitivem jsou legitimní pouze v pozicích, kterým je přidělen pád</a:t>
            </a:r>
            <a:r>
              <a:rPr lang="cs-CZ" dirty="0" smtClean="0"/>
              <a:t>. Pád je přidělen: </a:t>
            </a:r>
          </a:p>
          <a:p>
            <a:pPr lvl="0"/>
            <a:r>
              <a:rPr lang="cs-CZ" b="1" dirty="0" err="1" smtClean="0"/>
              <a:t>finitivní</a:t>
            </a:r>
            <a:r>
              <a:rPr lang="cs-CZ" dirty="0" smtClean="0"/>
              <a:t> </a:t>
            </a:r>
            <a:r>
              <a:rPr lang="cs-CZ" b="1" dirty="0"/>
              <a:t>flexi</a:t>
            </a:r>
            <a:r>
              <a:rPr lang="cs-CZ" dirty="0"/>
              <a:t> lexikálního jádra věty (tedy slovesa), která si infinitivní vedlejší větu zvolí;  </a:t>
            </a:r>
            <a:r>
              <a:rPr lang="cs-CZ" b="1" dirty="0">
                <a:solidFill>
                  <a:srgbClr val="FF0000"/>
                </a:solidFill>
              </a:rPr>
              <a:t>jedná se o syntaktickou funkci podmětu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/>
              <a:t>předložkou</a:t>
            </a:r>
            <a:r>
              <a:rPr lang="cs-CZ" dirty="0"/>
              <a:t> s původní funkcí či pádovou předložkou ve slovesných, adjektivních a substantivních </a:t>
            </a:r>
            <a:r>
              <a:rPr lang="cs-CZ" dirty="0" err="1"/>
              <a:t>kompletivních</a:t>
            </a:r>
            <a:r>
              <a:rPr lang="cs-CZ" dirty="0"/>
              <a:t> větách </a:t>
            </a:r>
            <a:r>
              <a:rPr lang="cs-CZ" b="1" dirty="0"/>
              <a:t>s </a:t>
            </a:r>
            <a:r>
              <a:rPr lang="cs-CZ" b="1" dirty="0">
                <a:solidFill>
                  <a:srgbClr val="FF0000"/>
                </a:solidFill>
              </a:rPr>
              <a:t>funkcí předmětu nepřímého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/>
              <a:t>tranzitivním či </a:t>
            </a:r>
            <a:r>
              <a:rPr lang="cs-CZ" b="1" dirty="0" err="1"/>
              <a:t>ditranzitivním</a:t>
            </a:r>
            <a:r>
              <a:rPr lang="cs-CZ" dirty="0"/>
              <a:t> slovesem, jejichž argument </a:t>
            </a:r>
            <a:r>
              <a:rPr lang="cs-CZ" dirty="0">
                <a:solidFill>
                  <a:srgbClr val="FF0000"/>
                </a:solidFill>
              </a:rPr>
              <a:t>je nositelem akuzativního pádu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8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Status času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/>
              <a:t>Zároveň je nutné podotknout, že toto pravidlo nefunguje opačně. To znamená, </a:t>
            </a:r>
            <a:r>
              <a:rPr lang="cs-CZ" sz="3200" u="sng" dirty="0">
                <a:solidFill>
                  <a:srgbClr val="FF0000"/>
                </a:solidFill>
              </a:rPr>
              <a:t>že ne vždy,  kdy je přítomnost vedlejší věty s flektivním infinitivem z pohledu pádu legitimní, se flektivní infinitiv skutečně objeví</a:t>
            </a:r>
            <a:r>
              <a:rPr lang="cs-CZ" sz="3200" dirty="0"/>
              <a:t>. Proto je důležité vzít do úvahy status času ve vedlejší větě.</a:t>
            </a:r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561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Závislý a nezávislý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Slovesný </a:t>
            </a:r>
            <a:r>
              <a:rPr lang="cs-CZ" sz="2800" dirty="0"/>
              <a:t>čas ve vedlejší větě může být buď nezávislý (</a:t>
            </a:r>
            <a:r>
              <a:rPr lang="cs-CZ" sz="2800" b="1" dirty="0"/>
              <a:t>Tempo Independente</a:t>
            </a:r>
            <a:r>
              <a:rPr lang="cs-CZ" sz="2800" dirty="0"/>
              <a:t>) či závislý (</a:t>
            </a:r>
            <a:r>
              <a:rPr lang="cs-CZ" sz="2800" b="1" dirty="0"/>
              <a:t>Tempo </a:t>
            </a:r>
            <a:r>
              <a:rPr lang="cs-CZ" sz="2800" b="1" dirty="0" err="1"/>
              <a:t>Depende</a:t>
            </a:r>
            <a:r>
              <a:rPr lang="cs-CZ" sz="2800" dirty="0"/>
              <a:t>) na času řídící věty. Poznáme to nejlépe tak, že nahradíme </a:t>
            </a:r>
            <a:r>
              <a:rPr lang="cs-CZ" sz="2800" b="1" dirty="0"/>
              <a:t>infinitivní </a:t>
            </a:r>
            <a:r>
              <a:rPr lang="cs-CZ" sz="2800" b="1" dirty="0" err="1"/>
              <a:t>kompletivní</a:t>
            </a:r>
            <a:r>
              <a:rPr lang="cs-CZ" sz="2800" b="1" dirty="0"/>
              <a:t> větu vedlejší větou </a:t>
            </a:r>
            <a:r>
              <a:rPr lang="cs-CZ" sz="2800" b="1" dirty="0" err="1"/>
              <a:t>finitivní</a:t>
            </a:r>
            <a:r>
              <a:rPr lang="cs-CZ" sz="2800" dirty="0"/>
              <a:t>.  </a:t>
            </a:r>
          </a:p>
          <a:p>
            <a:pPr marL="0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42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Nezávislý čas </a:t>
            </a:r>
            <a:br>
              <a:rPr lang="cs-CZ" dirty="0" smtClean="0"/>
            </a:b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V </a:t>
            </a:r>
            <a:r>
              <a:rPr lang="cs-CZ" sz="2400" b="1" dirty="0" err="1" smtClean="0"/>
              <a:t>kompletivních</a:t>
            </a:r>
            <a:r>
              <a:rPr lang="cs-CZ" sz="2400" b="1" dirty="0" smtClean="0"/>
              <a:t> </a:t>
            </a:r>
            <a:r>
              <a:rPr lang="cs-CZ" sz="2400" b="1" dirty="0"/>
              <a:t>větách může nabýt různých časů nezávisle na tvaru slovesa řídící věty</a:t>
            </a:r>
            <a:r>
              <a:rPr lang="cs-CZ" sz="2400" b="1" dirty="0" smtClean="0"/>
              <a:t>.</a:t>
            </a:r>
          </a:p>
          <a:p>
            <a:pPr marL="800100" lvl="2" indent="0">
              <a:buNone/>
            </a:pPr>
            <a:endParaRPr lang="cs-CZ" sz="2000" dirty="0" smtClean="0"/>
          </a:p>
          <a:p>
            <a:pPr marL="800100" lvl="2" indent="0">
              <a:buNone/>
            </a:pPr>
            <a:r>
              <a:rPr lang="cs-CZ" sz="2000" dirty="0" smtClean="0"/>
              <a:t>O </a:t>
            </a:r>
            <a:r>
              <a:rPr lang="cs-CZ" sz="2000" dirty="0" err="1"/>
              <a:t>João</a:t>
            </a:r>
            <a:r>
              <a:rPr lang="cs-CZ" sz="2000" dirty="0"/>
              <a:t> </a:t>
            </a:r>
            <a:r>
              <a:rPr lang="cs-CZ" sz="2000" dirty="0" err="1"/>
              <a:t>afirma</a:t>
            </a:r>
            <a:r>
              <a:rPr lang="cs-CZ" sz="2000" dirty="0"/>
              <a:t> [</a:t>
            </a:r>
            <a:r>
              <a:rPr lang="cs-CZ" sz="2000" dirty="0" err="1"/>
              <a:t>que</a:t>
            </a:r>
            <a:r>
              <a:rPr lang="cs-CZ" sz="2000" dirty="0"/>
              <a:t> os </a:t>
            </a:r>
            <a:r>
              <a:rPr lang="cs-CZ" sz="2000" dirty="0" err="1"/>
              <a:t>pais</a:t>
            </a:r>
            <a:r>
              <a:rPr lang="cs-CZ" sz="2000" dirty="0"/>
              <a:t> </a:t>
            </a:r>
            <a:r>
              <a:rPr lang="cs-CZ" sz="2000" i="1" dirty="0" err="1"/>
              <a:t>foram</a:t>
            </a:r>
            <a:r>
              <a:rPr lang="cs-CZ" sz="2000" i="1" dirty="0"/>
              <a:t> / </a:t>
            </a:r>
            <a:r>
              <a:rPr lang="cs-CZ" sz="2000" i="1" dirty="0" err="1"/>
              <a:t>vão</a:t>
            </a:r>
            <a:r>
              <a:rPr lang="cs-CZ" sz="2000" i="1" dirty="0"/>
              <a:t> / </a:t>
            </a:r>
            <a:r>
              <a:rPr lang="cs-CZ" sz="2000" i="1" dirty="0" err="1"/>
              <a:t>irão</a:t>
            </a:r>
            <a:r>
              <a:rPr lang="cs-CZ" sz="2000" dirty="0"/>
              <a:t> </a:t>
            </a:r>
            <a:r>
              <a:rPr lang="cs-CZ" sz="2000" dirty="0" err="1"/>
              <a:t>ao</a:t>
            </a:r>
            <a:r>
              <a:rPr lang="cs-CZ" sz="2000" dirty="0"/>
              <a:t> </a:t>
            </a:r>
            <a:r>
              <a:rPr lang="cs-CZ" sz="2000" dirty="0" err="1"/>
              <a:t>cinema</a:t>
            </a:r>
            <a:r>
              <a:rPr lang="cs-CZ" sz="2000" dirty="0"/>
              <a:t>].</a:t>
            </a:r>
          </a:p>
          <a:p>
            <a:pPr marL="800100" lvl="2" indent="0">
              <a:buNone/>
            </a:pPr>
            <a:r>
              <a:rPr lang="cs-CZ" sz="2000" i="1" dirty="0"/>
              <a:t>Jan tvrdí, že rodiče šli, jdou, půjdou do kina.</a:t>
            </a:r>
            <a:endParaRPr lang="cs-CZ" sz="2000" dirty="0"/>
          </a:p>
          <a:p>
            <a:pPr marL="800100" lvl="2" indent="0">
              <a:buNone/>
            </a:pPr>
            <a:r>
              <a:rPr lang="cs-CZ" sz="2000" dirty="0"/>
              <a:t>O </a:t>
            </a:r>
            <a:r>
              <a:rPr lang="cs-CZ" sz="2000" dirty="0" err="1"/>
              <a:t>João</a:t>
            </a:r>
            <a:r>
              <a:rPr lang="cs-CZ" sz="2000" dirty="0"/>
              <a:t> </a:t>
            </a:r>
            <a:r>
              <a:rPr lang="cs-CZ" sz="2000" dirty="0" err="1"/>
              <a:t>afirmou</a:t>
            </a:r>
            <a:r>
              <a:rPr lang="cs-CZ" sz="2000" dirty="0"/>
              <a:t> [</a:t>
            </a:r>
            <a:r>
              <a:rPr lang="cs-CZ" sz="2000" dirty="0" err="1"/>
              <a:t>que</a:t>
            </a:r>
            <a:r>
              <a:rPr lang="cs-CZ" sz="2000" dirty="0"/>
              <a:t> os </a:t>
            </a:r>
            <a:r>
              <a:rPr lang="cs-CZ" sz="2000" dirty="0" err="1"/>
              <a:t>pais</a:t>
            </a:r>
            <a:r>
              <a:rPr lang="cs-CZ" sz="2000" dirty="0"/>
              <a:t> </a:t>
            </a:r>
            <a:r>
              <a:rPr lang="cs-CZ" sz="2000" i="1" dirty="0" err="1"/>
              <a:t>tinham</a:t>
            </a:r>
            <a:r>
              <a:rPr lang="cs-CZ" sz="2000" i="1" dirty="0"/>
              <a:t> </a:t>
            </a:r>
            <a:r>
              <a:rPr lang="cs-CZ" sz="2000" i="1" dirty="0" err="1"/>
              <a:t>ido</a:t>
            </a:r>
            <a:r>
              <a:rPr lang="cs-CZ" sz="2000" i="1" dirty="0"/>
              <a:t> / </a:t>
            </a:r>
            <a:r>
              <a:rPr lang="cs-CZ" sz="2000" i="1" dirty="0" err="1"/>
              <a:t>vão</a:t>
            </a:r>
            <a:r>
              <a:rPr lang="cs-CZ" sz="2000" i="1" dirty="0"/>
              <a:t> / </a:t>
            </a:r>
            <a:r>
              <a:rPr lang="cs-CZ" sz="2000" i="1" dirty="0" err="1"/>
              <a:t>irão</a:t>
            </a:r>
            <a:r>
              <a:rPr lang="cs-CZ" sz="2000" dirty="0"/>
              <a:t> </a:t>
            </a:r>
            <a:r>
              <a:rPr lang="cs-CZ" sz="2000" dirty="0" err="1"/>
              <a:t>ao</a:t>
            </a:r>
            <a:r>
              <a:rPr lang="cs-CZ" sz="2000" dirty="0"/>
              <a:t> </a:t>
            </a:r>
            <a:r>
              <a:rPr lang="cs-CZ" sz="2000" dirty="0" err="1"/>
              <a:t>cinema</a:t>
            </a:r>
            <a:r>
              <a:rPr lang="cs-CZ" sz="2000" dirty="0"/>
              <a:t>].</a:t>
            </a:r>
          </a:p>
          <a:p>
            <a:pPr marL="800100" lvl="2" indent="0">
              <a:buNone/>
            </a:pPr>
            <a:r>
              <a:rPr lang="cs-CZ" sz="2000" i="1" dirty="0"/>
              <a:t>Jan tvrdil, že rodiče šli, jdou, půjdou do kina.</a:t>
            </a:r>
            <a:endParaRPr lang="cs-CZ" sz="2000" dirty="0"/>
          </a:p>
          <a:p>
            <a:pPr marL="800100" lvl="2" indent="0">
              <a:buNone/>
            </a:pPr>
            <a:r>
              <a:rPr lang="cs-CZ" sz="2000" dirty="0"/>
              <a:t>O </a:t>
            </a:r>
            <a:r>
              <a:rPr lang="cs-CZ" sz="2000" dirty="0" err="1"/>
              <a:t>João</a:t>
            </a:r>
            <a:r>
              <a:rPr lang="cs-CZ" sz="2000" dirty="0"/>
              <a:t> </a:t>
            </a:r>
            <a:r>
              <a:rPr lang="cs-CZ" sz="2000" dirty="0" err="1"/>
              <a:t>afirma</a:t>
            </a:r>
            <a:r>
              <a:rPr lang="cs-CZ" sz="2000" dirty="0"/>
              <a:t> [</a:t>
            </a:r>
            <a:r>
              <a:rPr lang="cs-CZ" sz="2000" i="1" dirty="0" err="1"/>
              <a:t>irem</a:t>
            </a:r>
            <a:r>
              <a:rPr lang="cs-CZ" sz="2000" dirty="0"/>
              <a:t> os </a:t>
            </a:r>
            <a:r>
              <a:rPr lang="cs-CZ" sz="2000" dirty="0" err="1"/>
              <a:t>pais</a:t>
            </a:r>
            <a:r>
              <a:rPr lang="cs-CZ" sz="2000" dirty="0"/>
              <a:t> </a:t>
            </a:r>
            <a:r>
              <a:rPr lang="cs-CZ" sz="2000" dirty="0" err="1"/>
              <a:t>ao</a:t>
            </a:r>
            <a:r>
              <a:rPr lang="cs-CZ" sz="2000" dirty="0"/>
              <a:t> </a:t>
            </a:r>
            <a:r>
              <a:rPr lang="cs-CZ" sz="2000" dirty="0" err="1"/>
              <a:t>cinema</a:t>
            </a:r>
            <a:r>
              <a:rPr lang="cs-CZ" sz="2000" dirty="0"/>
              <a:t> hoje].</a:t>
            </a:r>
          </a:p>
          <a:p>
            <a:pPr marL="800100" lvl="2" indent="0">
              <a:buNone/>
            </a:pPr>
            <a:r>
              <a:rPr lang="cs-CZ" sz="2000" i="1" dirty="0"/>
              <a:t>Jan tvrdí, že jdou dnes rodiče do kina</a:t>
            </a:r>
            <a:r>
              <a:rPr lang="cs-CZ" sz="2000" i="1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553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Závislý čas </a:t>
            </a:r>
            <a:br>
              <a:rPr lang="cs-CZ" dirty="0" smtClean="0"/>
            </a:b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200" b="1" dirty="0" smtClean="0"/>
              <a:t>vyznačuje  se závislostí </a:t>
            </a:r>
            <a:r>
              <a:rPr lang="cs-CZ" sz="3200" b="1" dirty="0"/>
              <a:t>tvaru slovesa v </a:t>
            </a:r>
            <a:r>
              <a:rPr lang="cs-CZ" sz="3200" b="1" dirty="0" err="1"/>
              <a:t>kompletivních</a:t>
            </a:r>
            <a:r>
              <a:rPr lang="cs-CZ" sz="3200" b="1" dirty="0"/>
              <a:t> větách na času slovesa řídící věty.</a:t>
            </a:r>
            <a:r>
              <a:rPr lang="cs-CZ" sz="3200" dirty="0"/>
              <a:t> Je-li </a:t>
            </a:r>
            <a:r>
              <a:rPr lang="cs-CZ" sz="3200" dirty="0" err="1"/>
              <a:t>kompletivní</a:t>
            </a:r>
            <a:r>
              <a:rPr lang="cs-CZ" sz="3200" dirty="0"/>
              <a:t> věta infinitivní, </a:t>
            </a:r>
            <a:r>
              <a:rPr lang="cs-CZ" sz="3200" b="1" dirty="0">
                <a:solidFill>
                  <a:srgbClr val="FF0000"/>
                </a:solidFill>
              </a:rPr>
              <a:t>je výskyt flektivního tvaru agramatický,</a:t>
            </a:r>
            <a:r>
              <a:rPr lang="cs-CZ" sz="3200" dirty="0"/>
              <a:t> </a:t>
            </a:r>
            <a:r>
              <a:rPr lang="cs-CZ" sz="3200" dirty="0" err="1"/>
              <a:t>narozdíl</a:t>
            </a:r>
            <a:r>
              <a:rPr lang="cs-CZ" sz="3200" dirty="0"/>
              <a:t> od případu, kdy je vedlejší věta povahy času nezávislého. </a:t>
            </a:r>
            <a:endParaRPr lang="cs-CZ" sz="3200" dirty="0" smtClean="0"/>
          </a:p>
          <a:p>
            <a:endParaRPr lang="cs-CZ" dirty="0"/>
          </a:p>
          <a:p>
            <a:pPr marL="400050" lvl="1" indent="0">
              <a:buNone/>
            </a:pPr>
            <a:r>
              <a:rPr lang="cs-CZ" sz="2900" dirty="0"/>
              <a:t>O </a:t>
            </a:r>
            <a:r>
              <a:rPr lang="cs-CZ" sz="2900" dirty="0" err="1"/>
              <a:t>João</a:t>
            </a:r>
            <a:r>
              <a:rPr lang="cs-CZ" sz="2900" dirty="0"/>
              <a:t> </a:t>
            </a:r>
            <a:r>
              <a:rPr lang="cs-CZ" sz="2900" dirty="0" err="1"/>
              <a:t>quer</a:t>
            </a:r>
            <a:r>
              <a:rPr lang="cs-CZ" sz="2900" dirty="0"/>
              <a:t> [</a:t>
            </a:r>
            <a:r>
              <a:rPr lang="cs-CZ" sz="2900" dirty="0" err="1"/>
              <a:t>que</a:t>
            </a:r>
            <a:r>
              <a:rPr lang="cs-CZ" sz="2900" dirty="0"/>
              <a:t> os </a:t>
            </a:r>
            <a:r>
              <a:rPr lang="cs-CZ" sz="2900" dirty="0" err="1"/>
              <a:t>pais</a:t>
            </a:r>
            <a:r>
              <a:rPr lang="cs-CZ" sz="2900" dirty="0"/>
              <a:t> *</a:t>
            </a:r>
            <a:r>
              <a:rPr lang="cs-CZ" sz="2900" i="1" dirty="0" err="1"/>
              <a:t>fossem</a:t>
            </a:r>
            <a:r>
              <a:rPr lang="cs-CZ" sz="2900" i="1" dirty="0"/>
              <a:t> / </a:t>
            </a:r>
            <a:r>
              <a:rPr lang="cs-CZ" sz="2900" i="1" dirty="0" err="1"/>
              <a:t>vão</a:t>
            </a:r>
            <a:r>
              <a:rPr lang="cs-CZ" sz="2900" i="1" dirty="0"/>
              <a:t> / *forem</a:t>
            </a:r>
            <a:r>
              <a:rPr lang="cs-CZ" sz="2900" dirty="0"/>
              <a:t> </a:t>
            </a:r>
            <a:r>
              <a:rPr lang="cs-CZ" sz="2900" dirty="0" err="1"/>
              <a:t>ao</a:t>
            </a:r>
            <a:r>
              <a:rPr lang="cs-CZ" sz="2900" dirty="0"/>
              <a:t> </a:t>
            </a:r>
            <a:r>
              <a:rPr lang="cs-CZ" sz="2900" dirty="0" err="1"/>
              <a:t>cinema</a:t>
            </a:r>
            <a:r>
              <a:rPr lang="cs-CZ" sz="2900" dirty="0"/>
              <a:t>].</a:t>
            </a:r>
          </a:p>
          <a:p>
            <a:pPr marL="400050" lvl="1" indent="0">
              <a:buNone/>
            </a:pPr>
            <a:r>
              <a:rPr lang="cs-CZ" sz="2900" i="1" dirty="0"/>
              <a:t>Jan chce, aby rodiče šli do kina</a:t>
            </a:r>
            <a:r>
              <a:rPr lang="cs-CZ" sz="2900" i="1" dirty="0" smtClean="0"/>
              <a:t>.</a:t>
            </a:r>
          </a:p>
          <a:p>
            <a:pPr marL="400050" lvl="1" indent="0">
              <a:buNone/>
            </a:pPr>
            <a:endParaRPr lang="cs-CZ" sz="2900" dirty="0"/>
          </a:p>
          <a:p>
            <a:pPr marL="400050" lvl="1" indent="0">
              <a:buNone/>
            </a:pPr>
            <a:r>
              <a:rPr lang="cs-CZ" sz="2900" dirty="0"/>
              <a:t>O </a:t>
            </a:r>
            <a:r>
              <a:rPr lang="cs-CZ" sz="2900" dirty="0" err="1"/>
              <a:t>João</a:t>
            </a:r>
            <a:r>
              <a:rPr lang="cs-CZ" sz="2900" dirty="0"/>
              <a:t> </a:t>
            </a:r>
            <a:r>
              <a:rPr lang="cs-CZ" sz="2900" dirty="0" err="1"/>
              <a:t>quis</a:t>
            </a:r>
            <a:r>
              <a:rPr lang="cs-CZ" sz="2900" dirty="0"/>
              <a:t> [</a:t>
            </a:r>
            <a:r>
              <a:rPr lang="cs-CZ" sz="2900" dirty="0" err="1"/>
              <a:t>que</a:t>
            </a:r>
            <a:r>
              <a:rPr lang="cs-CZ" sz="2900" dirty="0"/>
              <a:t> os </a:t>
            </a:r>
            <a:r>
              <a:rPr lang="cs-CZ" sz="2900" dirty="0" err="1"/>
              <a:t>pais</a:t>
            </a:r>
            <a:r>
              <a:rPr lang="cs-CZ" sz="2900" dirty="0"/>
              <a:t> </a:t>
            </a:r>
            <a:r>
              <a:rPr lang="cs-CZ" sz="2900" i="1" dirty="0" err="1"/>
              <a:t>fossem</a:t>
            </a:r>
            <a:r>
              <a:rPr lang="cs-CZ" sz="2900" i="1" dirty="0"/>
              <a:t> / *</a:t>
            </a:r>
            <a:r>
              <a:rPr lang="cs-CZ" sz="2900" i="1" dirty="0" err="1"/>
              <a:t>vão</a:t>
            </a:r>
            <a:r>
              <a:rPr lang="cs-CZ" sz="2900" i="1" dirty="0"/>
              <a:t> / *forem </a:t>
            </a:r>
            <a:r>
              <a:rPr lang="cs-CZ" sz="2900" dirty="0" err="1"/>
              <a:t>ao</a:t>
            </a:r>
            <a:r>
              <a:rPr lang="cs-CZ" sz="2900" dirty="0"/>
              <a:t> </a:t>
            </a:r>
            <a:r>
              <a:rPr lang="cs-CZ" sz="2900" dirty="0" err="1"/>
              <a:t>cinema</a:t>
            </a:r>
            <a:r>
              <a:rPr lang="cs-CZ" sz="2900" dirty="0"/>
              <a:t>].</a:t>
            </a:r>
          </a:p>
          <a:p>
            <a:pPr marL="400050" lvl="1" indent="0">
              <a:buNone/>
            </a:pPr>
            <a:r>
              <a:rPr lang="cs-CZ" sz="2900" i="1" dirty="0"/>
              <a:t>Jan chtěl, aby rodiče šli do kina</a:t>
            </a:r>
            <a:r>
              <a:rPr lang="cs-CZ" sz="2900" i="1" dirty="0" smtClean="0"/>
              <a:t>.</a:t>
            </a:r>
          </a:p>
          <a:p>
            <a:pPr marL="400050" lvl="1" indent="0">
              <a:buNone/>
            </a:pPr>
            <a:endParaRPr lang="cs-CZ" sz="2900" dirty="0"/>
          </a:p>
          <a:p>
            <a:pPr marL="400050" lvl="1" indent="0">
              <a:buNone/>
            </a:pPr>
            <a:r>
              <a:rPr lang="cs-CZ" sz="2900" dirty="0" smtClean="0"/>
              <a:t> </a:t>
            </a:r>
            <a:r>
              <a:rPr lang="cs-CZ" sz="2900" dirty="0"/>
              <a:t>*O </a:t>
            </a:r>
            <a:r>
              <a:rPr lang="cs-CZ" sz="2900" dirty="0" err="1"/>
              <a:t>João</a:t>
            </a:r>
            <a:r>
              <a:rPr lang="cs-CZ" sz="2900" dirty="0"/>
              <a:t> </a:t>
            </a:r>
            <a:r>
              <a:rPr lang="cs-CZ" sz="2900" dirty="0" err="1"/>
              <a:t>quer</a:t>
            </a:r>
            <a:r>
              <a:rPr lang="cs-CZ" sz="2900" dirty="0"/>
              <a:t> [os </a:t>
            </a:r>
            <a:r>
              <a:rPr lang="cs-CZ" sz="2900" dirty="0" err="1"/>
              <a:t>pais</a:t>
            </a:r>
            <a:r>
              <a:rPr lang="cs-CZ" sz="2900" dirty="0"/>
              <a:t> </a:t>
            </a:r>
            <a:r>
              <a:rPr lang="cs-CZ" sz="2900" i="1" dirty="0" err="1"/>
              <a:t>irem</a:t>
            </a:r>
            <a:r>
              <a:rPr lang="cs-CZ" sz="2900" dirty="0"/>
              <a:t> </a:t>
            </a:r>
            <a:r>
              <a:rPr lang="cs-CZ" sz="2900" dirty="0" err="1"/>
              <a:t>ao</a:t>
            </a:r>
            <a:r>
              <a:rPr lang="cs-CZ" sz="2900" dirty="0"/>
              <a:t> </a:t>
            </a:r>
            <a:r>
              <a:rPr lang="cs-CZ" sz="2900" dirty="0" err="1"/>
              <a:t>cinema</a:t>
            </a:r>
            <a:r>
              <a:rPr lang="cs-CZ" sz="2900" dirty="0"/>
              <a:t> hoje].</a:t>
            </a:r>
          </a:p>
          <a:p>
            <a:pPr marL="400050" lvl="1" indent="0">
              <a:buNone/>
            </a:pPr>
            <a:r>
              <a:rPr lang="cs-CZ" sz="2900" i="1" dirty="0"/>
              <a:t>Jan chce, aby šli dnes rodiče do kina</a:t>
            </a:r>
            <a:r>
              <a:rPr lang="cs-CZ" sz="2900" i="1" dirty="0" smtClean="0"/>
              <a:t>.</a:t>
            </a:r>
            <a:endParaRPr lang="cs-CZ" sz="29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70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Kompletivní</a:t>
            </a:r>
            <a:r>
              <a:rPr lang="cs-CZ" b="1" dirty="0"/>
              <a:t> věty s flektivním infinitivem uvedené členem určitým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V některých kontextech mohou být </a:t>
            </a:r>
            <a:r>
              <a:rPr lang="cs-CZ" sz="2000" dirty="0" err="1"/>
              <a:t>kompletivní</a:t>
            </a:r>
            <a:r>
              <a:rPr lang="cs-CZ" sz="2000" dirty="0"/>
              <a:t> věty s flektivním infinitivem </a:t>
            </a:r>
            <a:r>
              <a:rPr lang="cs-CZ" sz="2000" b="1" dirty="0">
                <a:solidFill>
                  <a:srgbClr val="FF0000"/>
                </a:solidFill>
              </a:rPr>
              <a:t>uvedeny členem určitým</a:t>
            </a:r>
            <a:r>
              <a:rPr lang="cs-CZ" sz="2000" b="1" dirty="0"/>
              <a:t>,</a:t>
            </a:r>
            <a:r>
              <a:rPr lang="cs-CZ" sz="2000" dirty="0"/>
              <a:t> což znamená, že jsou </a:t>
            </a:r>
            <a:r>
              <a:rPr lang="cs-CZ" sz="2000" b="1" dirty="0">
                <a:solidFill>
                  <a:srgbClr val="FF0000"/>
                </a:solidFill>
              </a:rPr>
              <a:t>sémantickým ekvivalentem substantiv</a:t>
            </a:r>
            <a:r>
              <a:rPr lang="cs-CZ" sz="2000" dirty="0"/>
              <a:t>. Tyto věty jsou </a:t>
            </a:r>
            <a:r>
              <a:rPr lang="cs-CZ" sz="2000" dirty="0" err="1"/>
              <a:t>subkategorizovány</a:t>
            </a:r>
            <a:r>
              <a:rPr lang="cs-CZ" sz="2000" dirty="0"/>
              <a:t> slovesy, adjektivy a substantivy</a:t>
            </a:r>
            <a:r>
              <a:rPr lang="cs-CZ" sz="1200" dirty="0"/>
              <a:t>. </a:t>
            </a:r>
            <a:endParaRPr lang="cs-CZ" sz="1200" dirty="0" smtClean="0"/>
          </a:p>
          <a:p>
            <a:pPr algn="just"/>
            <a:endParaRPr lang="cs-CZ" sz="1200" dirty="0"/>
          </a:p>
          <a:p>
            <a:pPr marL="857250" lvl="2" indent="0">
              <a:buNone/>
            </a:pPr>
            <a:r>
              <a:rPr lang="cs-CZ" sz="2400" dirty="0"/>
              <a:t>É um </a:t>
            </a:r>
            <a:r>
              <a:rPr lang="cs-CZ" sz="2400" dirty="0" err="1"/>
              <a:t>perigo</a:t>
            </a:r>
            <a:r>
              <a:rPr lang="cs-CZ" sz="2400" dirty="0"/>
              <a:t> [</a:t>
            </a:r>
            <a:r>
              <a:rPr lang="cs-CZ" sz="2400" baseline="-25000" dirty="0"/>
              <a:t>SN</a:t>
            </a:r>
            <a:r>
              <a:rPr lang="cs-CZ" sz="2400" dirty="0"/>
              <a:t> o [</a:t>
            </a:r>
            <a:r>
              <a:rPr lang="cs-CZ" sz="2400" baseline="-25000" dirty="0" err="1"/>
              <a:t>SFlex</a:t>
            </a:r>
            <a:r>
              <a:rPr lang="cs-CZ" sz="2400" baseline="-25000" dirty="0"/>
              <a:t>=N</a:t>
            </a:r>
            <a:r>
              <a:rPr lang="cs-CZ" sz="2400" dirty="0"/>
              <a:t> </a:t>
            </a:r>
            <a:r>
              <a:rPr lang="cs-CZ" sz="2400" dirty="0" err="1"/>
              <a:t>estarem</a:t>
            </a:r>
            <a:r>
              <a:rPr lang="cs-CZ" sz="2400" dirty="0"/>
              <a:t> a </a:t>
            </a:r>
            <a:r>
              <a:rPr lang="cs-CZ" sz="2400" dirty="0" err="1"/>
              <a:t>aumentar</a:t>
            </a:r>
            <a:r>
              <a:rPr lang="cs-CZ" sz="2400" dirty="0"/>
              <a:t> as </a:t>
            </a:r>
            <a:r>
              <a:rPr lang="cs-CZ" sz="2400" dirty="0" err="1"/>
              <a:t>situações</a:t>
            </a:r>
            <a:r>
              <a:rPr lang="cs-CZ" sz="2400" dirty="0"/>
              <a:t> de </a:t>
            </a:r>
            <a:r>
              <a:rPr lang="cs-CZ" sz="2400" dirty="0" err="1"/>
              <a:t>conflito</a:t>
            </a:r>
            <a:r>
              <a:rPr lang="cs-CZ" sz="2400" dirty="0"/>
              <a:t> </a:t>
            </a:r>
            <a:r>
              <a:rPr lang="cs-CZ" sz="2400" dirty="0" err="1"/>
              <a:t>em</a:t>
            </a:r>
            <a:r>
              <a:rPr lang="cs-CZ" sz="2400" dirty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 smtClean="0"/>
              <a:t>]].</a:t>
            </a:r>
          </a:p>
          <a:p>
            <a:pPr marL="857250" lvl="2" indent="0">
              <a:buNone/>
            </a:pPr>
            <a:endParaRPr lang="cs-CZ" sz="2400" dirty="0"/>
          </a:p>
          <a:p>
            <a:pPr marL="857250" lvl="2" indent="0">
              <a:buNone/>
            </a:pPr>
            <a:r>
              <a:rPr lang="cs-CZ" sz="2400" i="1" dirty="0"/>
              <a:t>Je </a:t>
            </a:r>
            <a:r>
              <a:rPr lang="cs-CZ" sz="2400" i="1" dirty="0" err="1"/>
              <a:t>nebezpěčné</a:t>
            </a:r>
            <a:r>
              <a:rPr lang="cs-CZ" sz="2400" i="1" dirty="0"/>
              <a:t> to, že přibývá konfliktních situací v různých oblastech planety.</a:t>
            </a:r>
            <a:endParaRPr lang="cs-CZ" sz="2400" dirty="0"/>
          </a:p>
          <a:p>
            <a:pPr marL="857250" lvl="2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01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Infinitivní </a:t>
            </a:r>
            <a:r>
              <a:rPr lang="cs-CZ" b="1" dirty="0" err="1"/>
              <a:t>kompletivní</a:t>
            </a:r>
            <a:r>
              <a:rPr lang="cs-CZ" b="1" dirty="0"/>
              <a:t> věty (</a:t>
            </a:r>
            <a:r>
              <a:rPr lang="cs-CZ" b="1" dirty="0" err="1"/>
              <a:t>Completivas</a:t>
            </a:r>
            <a:r>
              <a:rPr lang="cs-CZ" b="1" dirty="0"/>
              <a:t> </a:t>
            </a:r>
            <a:r>
              <a:rPr lang="cs-CZ" b="1" dirty="0" err="1"/>
              <a:t>Finitas</a:t>
            </a:r>
            <a:r>
              <a:rPr lang="cs-CZ" b="1" dirty="0"/>
              <a:t>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Na rozdíl </a:t>
            </a:r>
            <a:r>
              <a:rPr lang="cs-CZ" dirty="0"/>
              <a:t>od </a:t>
            </a:r>
            <a:r>
              <a:rPr lang="cs-CZ" dirty="0" err="1"/>
              <a:t>kompletivních</a:t>
            </a:r>
            <a:r>
              <a:rPr lang="cs-CZ" dirty="0"/>
              <a:t> vět </a:t>
            </a:r>
            <a:r>
              <a:rPr lang="cs-CZ" dirty="0" err="1"/>
              <a:t>finitivních</a:t>
            </a:r>
            <a:r>
              <a:rPr lang="cs-CZ" dirty="0"/>
              <a:t> nejsou infinitivní věty </a:t>
            </a:r>
            <a:r>
              <a:rPr lang="cs-CZ" dirty="0" err="1"/>
              <a:t>kompletivní</a:t>
            </a:r>
            <a:r>
              <a:rPr lang="cs-CZ" dirty="0"/>
              <a:t> uvozeny žádným lexikálně realizovaným </a:t>
            </a:r>
            <a:r>
              <a:rPr lang="cs-CZ" dirty="0" err="1"/>
              <a:t>komplementizérem</a:t>
            </a:r>
            <a:r>
              <a:rPr lang="cs-CZ" dirty="0"/>
              <a:t>, s výjimkou </a:t>
            </a:r>
            <a:r>
              <a:rPr lang="cs-CZ" dirty="0" err="1"/>
              <a:t>komplementizéru</a:t>
            </a:r>
            <a:r>
              <a:rPr lang="cs-CZ" dirty="0"/>
              <a:t> </a:t>
            </a:r>
            <a:r>
              <a:rPr lang="cs-CZ" i="1" dirty="0"/>
              <a:t>para</a:t>
            </a:r>
            <a:r>
              <a:rPr lang="cs-CZ" dirty="0"/>
              <a:t> u vět předmětných přímých se slovesy </a:t>
            </a:r>
            <a:r>
              <a:rPr lang="cs-CZ" dirty="0" smtClean="0"/>
              <a:t>určovacími.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75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2700" dirty="0"/>
              <a:t>Tyto věty mohou být ve své podstatě považovány za zjednodušení vět, kde je </a:t>
            </a:r>
            <a:r>
              <a:rPr lang="cs-CZ" sz="2700" dirty="0" err="1"/>
              <a:t>kompletivní</a:t>
            </a:r>
            <a:r>
              <a:rPr lang="cs-CZ" sz="2700" dirty="0"/>
              <a:t> věta argumentem substantiva </a:t>
            </a:r>
            <a:r>
              <a:rPr lang="cs-CZ" sz="2700" i="1" dirty="0"/>
              <a:t>facto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900" dirty="0" err="1" smtClean="0"/>
              <a:t>Lamentamos</a:t>
            </a:r>
            <a:r>
              <a:rPr lang="cs-CZ" sz="2900" dirty="0" smtClean="0"/>
              <a:t> </a:t>
            </a:r>
            <a:r>
              <a:rPr lang="cs-CZ" sz="2900" dirty="0"/>
              <a:t>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>
                <a:solidFill>
                  <a:srgbClr val="FF0000"/>
                </a:solidFill>
              </a:rPr>
              <a:t>facto </a:t>
            </a:r>
            <a:r>
              <a:rPr lang="cs-CZ" sz="2900" b="1" dirty="0">
                <a:solidFill>
                  <a:srgbClr val="FF0000"/>
                </a:solidFill>
              </a:rPr>
              <a:t>de</a:t>
            </a:r>
            <a:r>
              <a:rPr lang="cs-CZ" sz="2900" dirty="0"/>
              <a:t> [</a:t>
            </a:r>
            <a:r>
              <a:rPr lang="cs-CZ" sz="2900" baseline="-25000" dirty="0" err="1"/>
              <a:t>SFlex</a:t>
            </a:r>
            <a:r>
              <a:rPr lang="cs-CZ" sz="2900" dirty="0"/>
              <a:t> </a:t>
            </a:r>
            <a:r>
              <a:rPr lang="cs-CZ" sz="2900" dirty="0" err="1"/>
              <a:t>eles</a:t>
            </a:r>
            <a:r>
              <a:rPr lang="cs-CZ" sz="2900" dirty="0"/>
              <a:t> </a:t>
            </a:r>
            <a:r>
              <a:rPr lang="cs-CZ" sz="2900" dirty="0" err="1"/>
              <a:t>não</a:t>
            </a:r>
            <a:r>
              <a:rPr lang="cs-CZ" sz="2900" dirty="0"/>
              <a:t> terem </a:t>
            </a:r>
            <a:r>
              <a:rPr lang="cs-CZ" sz="2900" dirty="0" err="1"/>
              <a:t>recebido</a:t>
            </a:r>
            <a:r>
              <a:rPr lang="cs-CZ" sz="2900" dirty="0"/>
              <a:t> </a:t>
            </a:r>
            <a:r>
              <a:rPr lang="cs-CZ" sz="2900" dirty="0" err="1"/>
              <a:t>financiamento</a:t>
            </a:r>
            <a:r>
              <a:rPr lang="cs-CZ" sz="2900" dirty="0"/>
              <a:t>]].</a:t>
            </a:r>
            <a:r>
              <a:rPr lang="cs-CZ" sz="2900" baseline="30000" dirty="0"/>
              <a:t> </a:t>
            </a:r>
            <a:endParaRPr lang="cs-CZ" sz="2900" dirty="0"/>
          </a:p>
          <a:p>
            <a:pPr marL="0" indent="0">
              <a:buNone/>
            </a:pPr>
            <a:r>
              <a:rPr lang="cs-CZ" sz="2900" i="1" dirty="0"/>
              <a:t>Je nám líto </a:t>
            </a:r>
            <a:r>
              <a:rPr lang="cs-CZ" sz="2900" i="1" dirty="0" smtClean="0">
                <a:solidFill>
                  <a:srgbClr val="FF0000"/>
                </a:solidFill>
              </a:rPr>
              <a:t>toho, </a:t>
            </a:r>
            <a:r>
              <a:rPr lang="cs-CZ" sz="2900" i="1" dirty="0">
                <a:solidFill>
                  <a:srgbClr val="FF0000"/>
                </a:solidFill>
              </a:rPr>
              <a:t>že </a:t>
            </a:r>
            <a:r>
              <a:rPr lang="cs-CZ" sz="2900" i="1" dirty="0"/>
              <a:t>nedostali finanční podporu</a:t>
            </a:r>
            <a:r>
              <a:rPr lang="cs-CZ" sz="2900" i="1" dirty="0" smtClean="0"/>
              <a:t>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>
                <a:solidFill>
                  <a:srgbClr val="FF0000"/>
                </a:solidFill>
              </a:rPr>
              <a:t>facto </a:t>
            </a:r>
            <a:r>
              <a:rPr lang="cs-CZ" sz="2900" b="1" dirty="0">
                <a:solidFill>
                  <a:srgbClr val="FF0000"/>
                </a:solidFill>
              </a:rPr>
              <a:t>de</a:t>
            </a:r>
            <a:r>
              <a:rPr lang="cs-CZ" sz="2900" dirty="0">
                <a:solidFill>
                  <a:srgbClr val="FF0000"/>
                </a:solidFill>
              </a:rPr>
              <a:t> </a:t>
            </a:r>
            <a:r>
              <a:rPr lang="cs-CZ" sz="2900" dirty="0"/>
              <a:t>[</a:t>
            </a:r>
            <a:r>
              <a:rPr lang="cs-CZ" sz="2900" baseline="-25000" dirty="0" err="1"/>
              <a:t>SFlex</a:t>
            </a:r>
            <a:r>
              <a:rPr lang="cs-CZ" sz="2900" dirty="0"/>
              <a:t> (tu) </a:t>
            </a:r>
            <a:r>
              <a:rPr lang="cs-CZ" sz="2900" dirty="0" err="1"/>
              <a:t>criticares-me</a:t>
            </a:r>
            <a:r>
              <a:rPr lang="cs-CZ" sz="2900" dirty="0"/>
              <a:t> o tempo </a:t>
            </a:r>
            <a:r>
              <a:rPr lang="cs-CZ" sz="2900" dirty="0" err="1"/>
              <a:t>todo</a:t>
            </a:r>
            <a:r>
              <a:rPr lang="cs-CZ" sz="2900" dirty="0"/>
              <a:t>]] </a:t>
            </a:r>
            <a:r>
              <a:rPr lang="cs-CZ" sz="2900" dirty="0" err="1"/>
              <a:t>entristece-me</a:t>
            </a:r>
            <a:r>
              <a:rPr lang="cs-CZ" sz="2900" dirty="0"/>
              <a:t>.</a:t>
            </a:r>
          </a:p>
          <a:p>
            <a:pPr marL="0" indent="0">
              <a:buNone/>
            </a:pPr>
            <a:r>
              <a:rPr lang="cs-CZ" sz="2900" i="1" dirty="0" smtClean="0">
                <a:solidFill>
                  <a:srgbClr val="FF0000"/>
                </a:solidFill>
              </a:rPr>
              <a:t>To, </a:t>
            </a:r>
            <a:r>
              <a:rPr lang="cs-CZ" sz="2900" i="1" dirty="0">
                <a:solidFill>
                  <a:srgbClr val="FF0000"/>
                </a:solidFill>
              </a:rPr>
              <a:t>že </a:t>
            </a:r>
            <a:r>
              <a:rPr lang="cs-CZ" sz="2900" i="1" dirty="0"/>
              <a:t>mě celou dobu kritizuješ, mě mrzí</a:t>
            </a:r>
            <a:r>
              <a:rPr lang="cs-CZ" sz="2900" i="1" dirty="0" smtClean="0"/>
              <a:t>.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/>
              <a:t>O </a:t>
            </a:r>
            <a:r>
              <a:rPr lang="cs-CZ" sz="2900" b="1" dirty="0" smtClean="0"/>
              <a:t>facto </a:t>
            </a:r>
            <a:r>
              <a:rPr lang="cs-CZ" sz="2900" b="1" dirty="0"/>
              <a:t>de</a:t>
            </a:r>
            <a:r>
              <a:rPr lang="cs-CZ" sz="2900" dirty="0"/>
              <a:t> [</a:t>
            </a:r>
            <a:r>
              <a:rPr lang="cs-CZ" sz="2900" baseline="-25000" dirty="0" err="1"/>
              <a:t>SFlex</a:t>
            </a:r>
            <a:r>
              <a:rPr lang="cs-CZ" sz="2900" baseline="-25000" dirty="0"/>
              <a:t> </a:t>
            </a:r>
            <a:r>
              <a:rPr lang="cs-CZ" sz="2900" dirty="0" err="1"/>
              <a:t>ele</a:t>
            </a:r>
            <a:r>
              <a:rPr lang="cs-CZ" sz="2900" dirty="0"/>
              <a:t> </a:t>
            </a:r>
            <a:r>
              <a:rPr lang="cs-CZ" sz="2900" dirty="0" err="1"/>
              <a:t>ter</a:t>
            </a:r>
            <a:r>
              <a:rPr lang="cs-CZ" sz="2900" dirty="0"/>
              <a:t> </a:t>
            </a:r>
            <a:r>
              <a:rPr lang="cs-CZ" sz="2900" dirty="0" err="1"/>
              <a:t>tido</a:t>
            </a:r>
            <a:r>
              <a:rPr lang="cs-CZ" sz="2900" dirty="0"/>
              <a:t> </a:t>
            </a:r>
            <a:r>
              <a:rPr lang="cs-CZ" sz="2900" dirty="0" err="1"/>
              <a:t>uma</a:t>
            </a:r>
            <a:r>
              <a:rPr lang="cs-CZ" sz="2900" dirty="0"/>
              <a:t> </a:t>
            </a:r>
            <a:r>
              <a:rPr lang="cs-CZ" sz="2900" dirty="0" err="1"/>
              <a:t>recaída</a:t>
            </a:r>
            <a:r>
              <a:rPr lang="cs-CZ" sz="2900" dirty="0"/>
              <a:t>]] é </a:t>
            </a:r>
            <a:r>
              <a:rPr lang="cs-CZ" sz="2900" dirty="0" err="1"/>
              <a:t>aflitivo</a:t>
            </a:r>
            <a:r>
              <a:rPr lang="cs-CZ" sz="2900" dirty="0"/>
              <a:t>.</a:t>
            </a:r>
          </a:p>
          <a:p>
            <a:pPr marL="0" indent="0">
              <a:buNone/>
            </a:pPr>
            <a:r>
              <a:rPr lang="cs-CZ" sz="2900" i="1" dirty="0" smtClean="0">
                <a:solidFill>
                  <a:srgbClr val="FF0000"/>
                </a:solidFill>
              </a:rPr>
              <a:t>To, </a:t>
            </a:r>
            <a:r>
              <a:rPr lang="cs-CZ" sz="2900" i="1" dirty="0">
                <a:solidFill>
                  <a:srgbClr val="FF0000"/>
                </a:solidFill>
              </a:rPr>
              <a:t>že</a:t>
            </a:r>
            <a:r>
              <a:rPr lang="cs-CZ" sz="2900" i="1" dirty="0"/>
              <a:t> </a:t>
            </a:r>
            <a:r>
              <a:rPr lang="cs-CZ" sz="2900" i="1" dirty="0" smtClean="0"/>
              <a:t>to znovu udělal, </a:t>
            </a:r>
            <a:r>
              <a:rPr lang="cs-CZ" sz="2900" i="1" dirty="0"/>
              <a:t>je </a:t>
            </a:r>
            <a:r>
              <a:rPr lang="cs-CZ" sz="2900" i="1" dirty="0" smtClean="0"/>
              <a:t>smutné.</a:t>
            </a:r>
            <a:endParaRPr lang="cs-CZ" sz="2900" i="1" dirty="0" smtClean="0"/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É um </a:t>
            </a:r>
            <a:r>
              <a:rPr lang="cs-CZ" sz="2900" dirty="0" err="1"/>
              <a:t>perigo</a:t>
            </a:r>
            <a:r>
              <a:rPr lang="cs-CZ" sz="2900" dirty="0"/>
              <a:t> [</a:t>
            </a:r>
            <a:r>
              <a:rPr lang="cs-CZ" sz="2900" baseline="-25000" dirty="0"/>
              <a:t>SN</a:t>
            </a:r>
            <a:r>
              <a:rPr lang="cs-CZ" sz="2900" dirty="0"/>
              <a:t> </a:t>
            </a:r>
            <a:r>
              <a:rPr lang="cs-CZ" sz="2900" b="1" dirty="0">
                <a:solidFill>
                  <a:srgbClr val="FF0000"/>
                </a:solidFill>
              </a:rPr>
              <a:t>o </a:t>
            </a:r>
            <a:r>
              <a:rPr lang="cs-CZ" sz="2900" b="1" dirty="0" smtClean="0">
                <a:solidFill>
                  <a:srgbClr val="FF0000"/>
                </a:solidFill>
              </a:rPr>
              <a:t>facto </a:t>
            </a:r>
            <a:r>
              <a:rPr lang="cs-CZ" sz="2900" b="1" dirty="0">
                <a:solidFill>
                  <a:srgbClr val="FF0000"/>
                </a:solidFill>
              </a:rPr>
              <a:t>de</a:t>
            </a:r>
            <a:r>
              <a:rPr lang="cs-CZ" sz="2900" dirty="0">
                <a:solidFill>
                  <a:srgbClr val="FF0000"/>
                </a:solidFill>
              </a:rPr>
              <a:t> </a:t>
            </a:r>
            <a:r>
              <a:rPr lang="cs-CZ" sz="2900" dirty="0"/>
              <a:t>[</a:t>
            </a:r>
            <a:r>
              <a:rPr lang="cs-CZ" sz="2900" baseline="-25000" dirty="0" err="1"/>
              <a:t>SFlex</a:t>
            </a:r>
            <a:r>
              <a:rPr lang="cs-CZ" sz="2900" dirty="0"/>
              <a:t> </a:t>
            </a:r>
            <a:r>
              <a:rPr lang="cs-CZ" sz="2900" dirty="0" err="1"/>
              <a:t>estarem</a:t>
            </a:r>
            <a:r>
              <a:rPr lang="cs-CZ" sz="2900" dirty="0"/>
              <a:t> a </a:t>
            </a:r>
            <a:r>
              <a:rPr lang="cs-CZ" sz="2900" dirty="0" err="1"/>
              <a:t>aumentar</a:t>
            </a:r>
            <a:r>
              <a:rPr lang="cs-CZ" sz="2900" dirty="0"/>
              <a:t> as </a:t>
            </a:r>
            <a:r>
              <a:rPr lang="cs-CZ" sz="2900" dirty="0" err="1"/>
              <a:t>situações</a:t>
            </a:r>
            <a:r>
              <a:rPr lang="cs-CZ" sz="2900" dirty="0"/>
              <a:t> de </a:t>
            </a:r>
            <a:r>
              <a:rPr lang="cs-CZ" sz="2900" dirty="0" err="1"/>
              <a:t>conflito</a:t>
            </a:r>
            <a:r>
              <a:rPr lang="cs-CZ" sz="2900" dirty="0"/>
              <a:t> </a:t>
            </a:r>
            <a:r>
              <a:rPr lang="cs-CZ" sz="2900" dirty="0" err="1"/>
              <a:t>em</a:t>
            </a:r>
            <a:r>
              <a:rPr lang="cs-CZ" sz="2900" dirty="0"/>
              <a:t> </a:t>
            </a:r>
            <a:r>
              <a:rPr lang="cs-CZ" sz="2900" dirty="0" err="1"/>
              <a:t>várias</a:t>
            </a:r>
            <a:r>
              <a:rPr lang="cs-CZ" sz="2900" dirty="0"/>
              <a:t> </a:t>
            </a:r>
            <a:r>
              <a:rPr lang="cs-CZ" sz="2900" dirty="0" err="1"/>
              <a:t>regiões</a:t>
            </a:r>
            <a:r>
              <a:rPr lang="cs-CZ" sz="2900" dirty="0"/>
              <a:t> do </a:t>
            </a:r>
            <a:r>
              <a:rPr lang="cs-CZ" sz="2900" dirty="0" err="1"/>
              <a:t>globo</a:t>
            </a:r>
            <a:r>
              <a:rPr lang="cs-CZ" sz="2900" dirty="0"/>
              <a:t>]].</a:t>
            </a:r>
          </a:p>
          <a:p>
            <a:pPr marL="0" indent="0">
              <a:buNone/>
            </a:pPr>
            <a:r>
              <a:rPr lang="cs-CZ" sz="2900" i="1" dirty="0" smtClean="0">
                <a:solidFill>
                  <a:srgbClr val="FF0000"/>
                </a:solidFill>
              </a:rPr>
              <a:t>To, </a:t>
            </a:r>
            <a:r>
              <a:rPr lang="cs-CZ" sz="2900" i="1" dirty="0">
                <a:solidFill>
                  <a:srgbClr val="FF0000"/>
                </a:solidFill>
              </a:rPr>
              <a:t>že </a:t>
            </a:r>
            <a:r>
              <a:rPr lang="cs-CZ" sz="2900" i="1" dirty="0"/>
              <a:t>přibývá konfliktních situací v růz</a:t>
            </a:r>
            <a:r>
              <a:rPr lang="cs-CZ" sz="2500" i="1" dirty="0"/>
              <a:t>ných oblastech planety, je </a:t>
            </a:r>
            <a:r>
              <a:rPr lang="cs-CZ" sz="2500" i="1" dirty="0" smtClean="0"/>
              <a:t>nebezpečné.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3847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– postavení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Syntaktické vlastnosti obou prezentovaných konstrukcí však nejsou totožné. </a:t>
            </a:r>
            <a:r>
              <a:rPr lang="cs-CZ" sz="2400" dirty="0" err="1"/>
              <a:t>Kompletivní</a:t>
            </a:r>
            <a:r>
              <a:rPr lang="cs-CZ" sz="2400" dirty="0"/>
              <a:t> věty </a:t>
            </a:r>
            <a:r>
              <a:rPr lang="cs-CZ" sz="2400" u="sng" dirty="0"/>
              <a:t>přímo uvedeny členem </a:t>
            </a:r>
            <a:r>
              <a:rPr lang="cs-CZ" sz="2400" u="sng" dirty="0">
                <a:solidFill>
                  <a:srgbClr val="FF0000"/>
                </a:solidFill>
              </a:rPr>
              <a:t>určitým podléhají omezením</a:t>
            </a:r>
            <a:r>
              <a:rPr lang="cs-CZ" sz="2400" dirty="0"/>
              <a:t>, která se týkají </a:t>
            </a:r>
            <a:r>
              <a:rPr lang="cs-CZ" sz="2400" u="sng" dirty="0">
                <a:solidFill>
                  <a:srgbClr val="FF0000"/>
                </a:solidFill>
              </a:rPr>
              <a:t>postavení podmětu vzhledem k slovesu </a:t>
            </a:r>
            <a:r>
              <a:rPr lang="cs-CZ" sz="2400" dirty="0"/>
              <a:t>ve tvaru </a:t>
            </a:r>
            <a:r>
              <a:rPr lang="cs-CZ" sz="2400" dirty="0" err="1"/>
              <a:t>flektivnho</a:t>
            </a:r>
            <a:r>
              <a:rPr lang="cs-CZ" sz="2400" dirty="0"/>
              <a:t> infinitivu. V případě, že </a:t>
            </a:r>
            <a:r>
              <a:rPr lang="cs-CZ" sz="2400" u="sng" dirty="0"/>
              <a:t>je podmět vyjádřen jinak než zájmenem osobním, stojí v těchto konstrukcích povinně až </a:t>
            </a:r>
            <a:r>
              <a:rPr lang="cs-CZ" sz="2400" u="sng" dirty="0">
                <a:solidFill>
                  <a:srgbClr val="FF0000"/>
                </a:solidFill>
              </a:rPr>
              <a:t>za slovesem </a:t>
            </a:r>
            <a:r>
              <a:rPr lang="cs-CZ" sz="2400" dirty="0"/>
              <a:t>(51). </a:t>
            </a:r>
            <a:r>
              <a:rPr lang="cs-CZ" sz="2400" dirty="0" smtClean="0"/>
              <a:t> </a:t>
            </a:r>
            <a:endParaRPr lang="cs-CZ" sz="2400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91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správného a špatného postavení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2400" dirty="0"/>
              <a:t>É um </a:t>
            </a:r>
            <a:r>
              <a:rPr lang="cs-CZ" sz="2400" dirty="0" err="1"/>
              <a:t>perigo</a:t>
            </a:r>
            <a:r>
              <a:rPr lang="cs-CZ" sz="2400" dirty="0"/>
              <a:t> [</a:t>
            </a:r>
            <a:r>
              <a:rPr lang="cs-CZ" sz="2400" baseline="-25000" dirty="0"/>
              <a:t>SN</a:t>
            </a:r>
            <a:r>
              <a:rPr lang="cs-CZ" sz="2400" dirty="0"/>
              <a:t> o [</a:t>
            </a:r>
            <a:r>
              <a:rPr lang="cs-CZ" sz="2400" baseline="-25000" dirty="0" err="1"/>
              <a:t>SFlex</a:t>
            </a:r>
            <a:r>
              <a:rPr lang="cs-CZ" sz="2400" baseline="-25000" dirty="0"/>
              <a:t>=N</a:t>
            </a:r>
            <a:r>
              <a:rPr lang="cs-CZ" sz="2400" dirty="0"/>
              <a:t> </a:t>
            </a:r>
            <a:r>
              <a:rPr lang="cs-CZ" sz="2400" i="1" strike="sngStrike" dirty="0">
                <a:solidFill>
                  <a:srgbClr val="FF0000"/>
                </a:solidFill>
              </a:rPr>
              <a:t>as </a:t>
            </a:r>
            <a:r>
              <a:rPr lang="cs-CZ" sz="2400" i="1" strike="sngStrike" dirty="0" err="1">
                <a:solidFill>
                  <a:srgbClr val="FF0000"/>
                </a:solidFill>
              </a:rPr>
              <a:t>situações</a:t>
            </a:r>
            <a:r>
              <a:rPr lang="cs-CZ" sz="2400" i="1" strike="sngStrike" dirty="0">
                <a:solidFill>
                  <a:srgbClr val="FF0000"/>
                </a:solidFill>
              </a:rPr>
              <a:t> de </a:t>
            </a:r>
            <a:r>
              <a:rPr lang="cs-CZ" sz="2400" i="1" strike="sngStrike" dirty="0" err="1">
                <a:solidFill>
                  <a:srgbClr val="FF0000"/>
                </a:solidFill>
              </a:rPr>
              <a:t>conflito</a:t>
            </a:r>
            <a:r>
              <a:rPr lang="cs-CZ" sz="2400" i="1" strike="sngStrike" dirty="0">
                <a:solidFill>
                  <a:srgbClr val="FF0000"/>
                </a:solidFill>
              </a:rPr>
              <a:t> </a:t>
            </a:r>
            <a:r>
              <a:rPr lang="cs-CZ" sz="2400" dirty="0" err="1"/>
              <a:t>estarem</a:t>
            </a:r>
            <a:r>
              <a:rPr lang="cs-CZ" sz="2400" dirty="0"/>
              <a:t> a </a:t>
            </a:r>
            <a:r>
              <a:rPr lang="cs-CZ" sz="2400" dirty="0" err="1"/>
              <a:t>aumentar</a:t>
            </a:r>
            <a:r>
              <a:rPr lang="cs-CZ" sz="2400" dirty="0"/>
              <a:t> </a:t>
            </a:r>
            <a:r>
              <a:rPr lang="cs-CZ" sz="2400" dirty="0" err="1"/>
              <a:t>em</a:t>
            </a:r>
            <a:r>
              <a:rPr lang="cs-CZ" sz="2400" dirty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/>
              <a:t>]].</a:t>
            </a:r>
          </a:p>
          <a:p>
            <a:pPr marL="0" indent="0">
              <a:buNone/>
            </a:pPr>
            <a:r>
              <a:rPr lang="cs-CZ" sz="2400" i="1" dirty="0" err="1"/>
              <a:t>Tot</a:t>
            </a:r>
            <a:r>
              <a:rPr lang="cs-CZ" sz="2400" i="1" dirty="0"/>
              <a:t>, že konfliktní situace přibývají v různých oblastech planety, je nebezpečná</a:t>
            </a:r>
            <a:r>
              <a:rPr lang="cs-CZ" sz="2400" i="1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pPr marL="0" lvl="0" indent="0">
              <a:buNone/>
            </a:pPr>
            <a:r>
              <a:rPr lang="cs-CZ" sz="2400" dirty="0">
                <a:solidFill>
                  <a:srgbClr val="00B0F0"/>
                </a:solidFill>
              </a:rPr>
              <a:t>É um </a:t>
            </a:r>
            <a:r>
              <a:rPr lang="cs-CZ" sz="2400" dirty="0" err="1">
                <a:solidFill>
                  <a:srgbClr val="00B0F0"/>
                </a:solidFill>
              </a:rPr>
              <a:t>perigo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/>
              <a:t>[</a:t>
            </a:r>
            <a:r>
              <a:rPr lang="cs-CZ" sz="2400" baseline="-25000" dirty="0"/>
              <a:t>SN</a:t>
            </a:r>
            <a:r>
              <a:rPr lang="cs-CZ" sz="2400" dirty="0"/>
              <a:t> </a:t>
            </a:r>
            <a:r>
              <a:rPr lang="cs-CZ" sz="2400" u="sng" dirty="0"/>
              <a:t>o fato de [</a:t>
            </a:r>
            <a:r>
              <a:rPr lang="cs-CZ" sz="2400" u="sng" baseline="-25000" dirty="0" err="1"/>
              <a:t>SFlex</a:t>
            </a:r>
            <a:r>
              <a:rPr lang="cs-CZ" sz="2400" u="sng" baseline="-25000" dirty="0"/>
              <a:t>=N</a:t>
            </a:r>
            <a:r>
              <a:rPr lang="cs-CZ" sz="2400" u="sng" dirty="0"/>
              <a:t> </a:t>
            </a:r>
            <a:r>
              <a:rPr lang="cs-CZ" sz="2400" i="1" u="sng" dirty="0">
                <a:solidFill>
                  <a:srgbClr val="00B0F0"/>
                </a:solidFill>
              </a:rPr>
              <a:t>as </a:t>
            </a:r>
            <a:r>
              <a:rPr lang="cs-CZ" sz="2400" i="1" u="sng" dirty="0" err="1">
                <a:solidFill>
                  <a:srgbClr val="00B0F0"/>
                </a:solidFill>
              </a:rPr>
              <a:t>situações</a:t>
            </a:r>
            <a:r>
              <a:rPr lang="cs-CZ" sz="2400" i="1" u="sng" dirty="0">
                <a:solidFill>
                  <a:srgbClr val="00B0F0"/>
                </a:solidFill>
              </a:rPr>
              <a:t> de </a:t>
            </a:r>
            <a:r>
              <a:rPr lang="cs-CZ" sz="2400" i="1" u="sng" dirty="0" err="1">
                <a:solidFill>
                  <a:srgbClr val="00B0F0"/>
                </a:solidFill>
              </a:rPr>
              <a:t>conflito</a:t>
            </a:r>
            <a:r>
              <a:rPr lang="cs-CZ" sz="2400" i="1" u="sng" dirty="0">
                <a:solidFill>
                  <a:srgbClr val="00B0F0"/>
                </a:solidFill>
              </a:rPr>
              <a:t> </a:t>
            </a:r>
            <a:r>
              <a:rPr lang="cs-CZ" sz="2400" u="sng" dirty="0" err="1">
                <a:solidFill>
                  <a:srgbClr val="00B0F0"/>
                </a:solidFill>
              </a:rPr>
              <a:t>estarem</a:t>
            </a:r>
            <a:r>
              <a:rPr lang="cs-CZ" sz="2400" u="sng" dirty="0">
                <a:solidFill>
                  <a:srgbClr val="00B0F0"/>
                </a:solidFill>
              </a:rPr>
              <a:t> a </a:t>
            </a:r>
            <a:r>
              <a:rPr lang="cs-CZ" sz="2400" u="sng" dirty="0" err="1">
                <a:solidFill>
                  <a:srgbClr val="00B0F0"/>
                </a:solidFill>
              </a:rPr>
              <a:t>aumentar</a:t>
            </a:r>
            <a:r>
              <a:rPr lang="cs-CZ" sz="2400" u="sng" dirty="0"/>
              <a:t> </a:t>
            </a:r>
            <a:r>
              <a:rPr lang="cs-CZ" sz="2400" dirty="0" err="1"/>
              <a:t>em</a:t>
            </a:r>
            <a:r>
              <a:rPr lang="cs-CZ" sz="2400" dirty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/>
              <a:t>]].</a:t>
            </a:r>
          </a:p>
          <a:p>
            <a:pPr marL="0" indent="0">
              <a:buNone/>
            </a:pPr>
            <a:r>
              <a:rPr lang="cs-CZ" sz="2400" i="1" dirty="0"/>
              <a:t>Skutečnost, že konfliktní situace přibývají v různých oblastech planety, je </a:t>
            </a:r>
            <a:r>
              <a:rPr lang="cs-CZ" sz="2400" i="1" dirty="0" smtClean="0"/>
              <a:t>nebezpečná</a:t>
            </a:r>
          </a:p>
          <a:p>
            <a:pPr marL="0" indent="0">
              <a:buNone/>
            </a:pPr>
            <a:endParaRPr lang="cs-CZ" sz="2400" i="1" dirty="0" smtClean="0"/>
          </a:p>
          <a:p>
            <a:pPr marL="0" lv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É um </a:t>
            </a:r>
            <a:r>
              <a:rPr lang="cs-CZ" sz="2400" dirty="0" err="1">
                <a:solidFill>
                  <a:srgbClr val="00B050"/>
                </a:solidFill>
              </a:rPr>
              <a:t>perigo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u="sng" dirty="0" smtClean="0"/>
              <a:t>[</a:t>
            </a:r>
            <a:r>
              <a:rPr lang="cs-CZ" sz="2400" u="sng" baseline="-25000" dirty="0" err="1"/>
              <a:t>SFlex</a:t>
            </a:r>
            <a:r>
              <a:rPr lang="cs-CZ" sz="2400" u="sng" baseline="-25000" dirty="0"/>
              <a:t>=N</a:t>
            </a:r>
            <a:r>
              <a:rPr lang="cs-CZ" sz="2400" u="sng" dirty="0"/>
              <a:t> </a:t>
            </a:r>
            <a:r>
              <a:rPr lang="cs-CZ" sz="2400" i="1" u="sng" dirty="0" err="1" smtClean="0">
                <a:solidFill>
                  <a:srgbClr val="00B050"/>
                </a:solidFill>
              </a:rPr>
              <a:t>estarem</a:t>
            </a:r>
            <a:r>
              <a:rPr lang="cs-CZ" sz="2400" i="1" u="sng" dirty="0" smtClean="0">
                <a:solidFill>
                  <a:srgbClr val="00B050"/>
                </a:solidFill>
              </a:rPr>
              <a:t> </a:t>
            </a:r>
            <a:r>
              <a:rPr lang="cs-CZ" sz="2400" i="1" u="sng" dirty="0">
                <a:solidFill>
                  <a:srgbClr val="00B050"/>
                </a:solidFill>
              </a:rPr>
              <a:t>a </a:t>
            </a:r>
            <a:r>
              <a:rPr lang="cs-CZ" sz="2400" i="1" u="sng" dirty="0" err="1">
                <a:solidFill>
                  <a:srgbClr val="00B050"/>
                </a:solidFill>
              </a:rPr>
              <a:t>aumentar</a:t>
            </a:r>
            <a:r>
              <a:rPr lang="cs-CZ" sz="2400" i="1" u="sng" dirty="0">
                <a:solidFill>
                  <a:srgbClr val="00B050"/>
                </a:solidFill>
              </a:rPr>
              <a:t> as </a:t>
            </a:r>
            <a:r>
              <a:rPr lang="cs-CZ" sz="2400" i="1" u="sng" dirty="0" err="1">
                <a:solidFill>
                  <a:srgbClr val="00B050"/>
                </a:solidFill>
              </a:rPr>
              <a:t>situações</a:t>
            </a:r>
            <a:r>
              <a:rPr lang="cs-CZ" sz="2400" i="1" u="sng" dirty="0">
                <a:solidFill>
                  <a:srgbClr val="00B050"/>
                </a:solidFill>
              </a:rPr>
              <a:t> de </a:t>
            </a:r>
            <a:r>
              <a:rPr lang="cs-CZ" sz="2400" i="1" u="sng" dirty="0" err="1">
                <a:solidFill>
                  <a:srgbClr val="00B050"/>
                </a:solidFill>
              </a:rPr>
              <a:t>conflito</a:t>
            </a:r>
            <a:r>
              <a:rPr lang="cs-CZ" sz="2400" i="1" u="sng" dirty="0">
                <a:solidFill>
                  <a:srgbClr val="00B050"/>
                </a:solidFill>
              </a:rPr>
              <a:t> </a:t>
            </a:r>
            <a:r>
              <a:rPr lang="cs-CZ" sz="2400" dirty="0" err="1" smtClean="0"/>
              <a:t>em</a:t>
            </a:r>
            <a:r>
              <a:rPr lang="cs-CZ" sz="2400" dirty="0" smtClean="0"/>
              <a:t> </a:t>
            </a:r>
            <a:r>
              <a:rPr lang="cs-CZ" sz="2400" dirty="0" err="1"/>
              <a:t>várias</a:t>
            </a:r>
            <a:r>
              <a:rPr lang="cs-CZ" sz="2400" dirty="0"/>
              <a:t> </a:t>
            </a:r>
            <a:r>
              <a:rPr lang="cs-CZ" sz="2400" dirty="0" err="1"/>
              <a:t>regiões</a:t>
            </a:r>
            <a:r>
              <a:rPr lang="cs-CZ" sz="2400" dirty="0"/>
              <a:t> do </a:t>
            </a:r>
            <a:r>
              <a:rPr lang="cs-CZ" sz="2400" dirty="0" err="1"/>
              <a:t>globo</a:t>
            </a:r>
            <a:r>
              <a:rPr lang="cs-CZ" sz="2400" dirty="0"/>
              <a:t>]].</a:t>
            </a:r>
          </a:p>
          <a:p>
            <a:pPr marL="0" indent="0">
              <a:buNone/>
            </a:pPr>
            <a:r>
              <a:rPr lang="cs-CZ" sz="2400" i="1" dirty="0"/>
              <a:t>Skutečnost, že konfliktní situace přibývají v různých oblastech planety, je nebezpečná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030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Pokud </a:t>
            </a:r>
            <a:r>
              <a:rPr lang="cs-CZ" sz="2400" dirty="0"/>
              <a:t>není podmět </a:t>
            </a:r>
            <a:r>
              <a:rPr lang="cs-CZ" sz="2400" dirty="0" err="1"/>
              <a:t>kompletivní</a:t>
            </a:r>
            <a:r>
              <a:rPr lang="cs-CZ" sz="2400" dirty="0"/>
              <a:t> vedlejší věty vyjádřen, tj. je foneticky nulový, pak je </a:t>
            </a:r>
            <a:r>
              <a:rPr lang="cs-CZ" sz="2400" b="1" dirty="0"/>
              <a:t>sémanticky „kontrolován</a:t>
            </a:r>
            <a:r>
              <a:rPr lang="cs-CZ" sz="2400" dirty="0"/>
              <a:t>“, neboli </a:t>
            </a:r>
            <a:r>
              <a:rPr lang="cs-CZ" sz="2400" b="1" dirty="0"/>
              <a:t>má stejný referent</a:t>
            </a:r>
            <a:r>
              <a:rPr lang="cs-CZ" sz="2400" dirty="0"/>
              <a:t>, jako </a:t>
            </a:r>
            <a:r>
              <a:rPr lang="cs-CZ" sz="2400" b="1" dirty="0"/>
              <a:t>některý z konstituentů propozice</a:t>
            </a:r>
            <a:r>
              <a:rPr lang="cs-CZ" sz="2400" dirty="0"/>
              <a:t> (nazývaný </a:t>
            </a:r>
            <a:r>
              <a:rPr lang="cs-CZ" sz="2400" b="1" dirty="0" err="1"/>
              <a:t>Controlador</a:t>
            </a:r>
            <a:r>
              <a:rPr lang="cs-CZ" sz="2400" dirty="0"/>
              <a:t> neboli „</a:t>
            </a:r>
            <a:r>
              <a:rPr lang="cs-CZ" sz="2400" b="1" dirty="0"/>
              <a:t>kontrolující konstituent</a:t>
            </a:r>
            <a:r>
              <a:rPr lang="cs-CZ" sz="2400" dirty="0"/>
              <a:t>“). V případě, že je interpretačně totožný s podmětem řídící věty, hovoříme o </a:t>
            </a:r>
            <a:r>
              <a:rPr lang="cs-CZ" sz="2400" b="1" dirty="0"/>
              <a:t>principu kontroly podmětu</a:t>
            </a:r>
            <a:r>
              <a:rPr lang="cs-CZ" sz="2400" dirty="0"/>
              <a:t> (</a:t>
            </a:r>
            <a:r>
              <a:rPr lang="cs-CZ" sz="2400" b="1" dirty="0" err="1"/>
              <a:t>Controlo</a:t>
            </a:r>
            <a:r>
              <a:rPr lang="cs-CZ" sz="2400" b="1" dirty="0"/>
              <a:t> de </a:t>
            </a:r>
            <a:r>
              <a:rPr lang="cs-CZ" sz="2400" b="1" dirty="0" err="1" smtClean="0"/>
              <a:t>Sujeito</a:t>
            </a:r>
            <a:r>
              <a:rPr lang="cs-CZ" sz="2400" dirty="0" smtClean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26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[</a:t>
            </a:r>
            <a:r>
              <a:rPr lang="cs-CZ" b="1" dirty="0"/>
              <a:t>Os </a:t>
            </a:r>
            <a:r>
              <a:rPr lang="cs-CZ" b="1" dirty="0" err="1"/>
              <a:t>professores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u="sng" dirty="0" err="1"/>
              <a:t>pensam</a:t>
            </a:r>
            <a:r>
              <a:rPr lang="cs-CZ" b="1" dirty="0"/>
              <a:t> [</a:t>
            </a:r>
            <a:r>
              <a:rPr lang="cs-CZ" b="1" dirty="0" err="1"/>
              <a:t>poderem</a:t>
            </a:r>
            <a:r>
              <a:rPr lang="cs-CZ" dirty="0"/>
              <a:t> 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dirty="0" err="1"/>
              <a:t>concluir</a:t>
            </a:r>
            <a:r>
              <a:rPr lang="cs-CZ" dirty="0"/>
              <a:t> a </a:t>
            </a:r>
            <a:r>
              <a:rPr lang="cs-CZ" dirty="0" err="1"/>
              <a:t>avaliação</a:t>
            </a:r>
            <a:r>
              <a:rPr lang="cs-CZ" dirty="0"/>
              <a:t> na </a:t>
            </a:r>
            <a:r>
              <a:rPr lang="cs-CZ" dirty="0" err="1"/>
              <a:t>próxima</a:t>
            </a:r>
            <a:r>
              <a:rPr lang="cs-CZ" dirty="0"/>
              <a:t> </a:t>
            </a:r>
            <a:r>
              <a:rPr lang="cs-CZ" dirty="0" err="1"/>
              <a:t>semana</a:t>
            </a:r>
            <a:r>
              <a:rPr lang="cs-CZ" dirty="0" smtClean="0"/>
              <a:t>].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[</a:t>
            </a:r>
            <a:r>
              <a:rPr lang="cs-CZ" b="1" dirty="0"/>
              <a:t>Os </a:t>
            </a:r>
            <a:r>
              <a:rPr lang="cs-CZ" b="1" dirty="0" err="1"/>
              <a:t>professores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u="sng" dirty="0" err="1"/>
              <a:t>pensam</a:t>
            </a:r>
            <a:r>
              <a:rPr lang="cs-CZ" b="1" dirty="0"/>
              <a:t> [[-]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dirty="0" err="1"/>
              <a:t>concluir</a:t>
            </a:r>
            <a:r>
              <a:rPr lang="cs-CZ" dirty="0"/>
              <a:t> a </a:t>
            </a:r>
            <a:r>
              <a:rPr lang="cs-CZ" dirty="0" err="1"/>
              <a:t>avaliação</a:t>
            </a:r>
            <a:r>
              <a:rPr lang="cs-CZ" dirty="0"/>
              <a:t> na </a:t>
            </a:r>
            <a:r>
              <a:rPr lang="cs-CZ" dirty="0" err="1"/>
              <a:t>próxima</a:t>
            </a:r>
            <a:r>
              <a:rPr lang="cs-CZ" dirty="0"/>
              <a:t> </a:t>
            </a:r>
            <a:r>
              <a:rPr lang="cs-CZ" dirty="0" err="1"/>
              <a:t>semana</a:t>
            </a:r>
            <a:r>
              <a:rPr lang="cs-CZ" dirty="0"/>
              <a:t>].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Profesoři se domnívají, že mohou dokončit hodnocení v příštím týdnu. 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u="sng" dirty="0" err="1"/>
              <a:t>Lamentamos</a:t>
            </a:r>
            <a:r>
              <a:rPr lang="cs-CZ" b="1" dirty="0"/>
              <a:t> [[-]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dirty="0" err="1"/>
              <a:t>não</a:t>
            </a:r>
            <a:r>
              <a:rPr lang="cs-CZ" b="1" dirty="0"/>
              <a:t> termos </a:t>
            </a:r>
            <a:r>
              <a:rPr lang="cs-CZ" b="1" dirty="0" err="1"/>
              <a:t>assistido</a:t>
            </a:r>
            <a:r>
              <a:rPr lang="cs-CZ" dirty="0"/>
              <a:t> à </a:t>
            </a:r>
            <a:r>
              <a:rPr lang="cs-CZ" dirty="0" err="1"/>
              <a:t>conferência</a:t>
            </a:r>
            <a:r>
              <a:rPr lang="cs-CZ" dirty="0" smtClean="0"/>
              <a:t>].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u="sng" dirty="0" err="1"/>
              <a:t>Lamentamos</a:t>
            </a:r>
            <a:r>
              <a:rPr lang="cs-CZ" b="1" dirty="0"/>
              <a:t> [[-]</a:t>
            </a:r>
            <a:r>
              <a:rPr lang="cs-CZ" b="1" baseline="-25000" dirty="0"/>
              <a:t>i</a:t>
            </a:r>
            <a:r>
              <a:rPr lang="cs-CZ" b="1" dirty="0"/>
              <a:t> </a:t>
            </a:r>
            <a:r>
              <a:rPr lang="cs-CZ" b="1" dirty="0" err="1"/>
              <a:t>não</a:t>
            </a:r>
            <a:r>
              <a:rPr lang="cs-CZ" b="1" dirty="0"/>
              <a:t> </a:t>
            </a:r>
            <a:r>
              <a:rPr lang="cs-CZ" b="1" dirty="0" err="1"/>
              <a:t>ter</a:t>
            </a:r>
            <a:r>
              <a:rPr lang="cs-CZ" b="1" dirty="0"/>
              <a:t> </a:t>
            </a:r>
            <a:r>
              <a:rPr lang="cs-CZ" b="1" dirty="0" err="1"/>
              <a:t>assistido</a:t>
            </a:r>
            <a:r>
              <a:rPr lang="cs-CZ" dirty="0"/>
              <a:t> à </a:t>
            </a:r>
            <a:r>
              <a:rPr lang="cs-CZ" dirty="0" err="1"/>
              <a:t>conferência</a:t>
            </a:r>
            <a:r>
              <a:rPr lang="cs-CZ" dirty="0" smtClean="0"/>
              <a:t>].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80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</a:t>
            </a:r>
            <a:r>
              <a:rPr lang="cs-CZ" dirty="0" smtClean="0"/>
              <a:t>optativní </a:t>
            </a:r>
            <a:r>
              <a:rPr lang="cs-CZ" dirty="0" smtClean="0"/>
              <a:t>reflexivní a slovesa úniku – nikdy s finitní větou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Slovesa optativní </a:t>
            </a:r>
            <a:r>
              <a:rPr lang="cs-CZ" sz="2000" b="1" i="1" dirty="0" err="1"/>
              <a:t>ousar</a:t>
            </a:r>
            <a:r>
              <a:rPr lang="cs-CZ" sz="2000" b="1" dirty="0"/>
              <a:t> a </a:t>
            </a:r>
            <a:r>
              <a:rPr lang="cs-CZ" sz="2000" b="1" i="1" dirty="0" err="1"/>
              <a:t>tencionar</a:t>
            </a:r>
            <a:r>
              <a:rPr lang="cs-CZ" sz="2000" dirty="0"/>
              <a:t> </a:t>
            </a:r>
            <a:r>
              <a:rPr lang="cs-CZ" sz="2000" b="1" dirty="0"/>
              <a:t>kontrolu podmětu vyžadují a </a:t>
            </a:r>
            <a:r>
              <a:rPr lang="cs-CZ" sz="2000" b="1" dirty="0">
                <a:solidFill>
                  <a:srgbClr val="FF0000"/>
                </a:solidFill>
              </a:rPr>
              <a:t>nepřipouštějí konstrukci s </a:t>
            </a:r>
            <a:r>
              <a:rPr lang="cs-CZ" sz="2000" b="1" dirty="0" err="1">
                <a:solidFill>
                  <a:srgbClr val="FF0000"/>
                </a:solidFill>
              </a:rPr>
              <a:t>finitivní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kompletivní</a:t>
            </a:r>
            <a:r>
              <a:rPr lang="cs-CZ" sz="2000" b="1" dirty="0">
                <a:solidFill>
                  <a:srgbClr val="FF0000"/>
                </a:solidFill>
              </a:rPr>
              <a:t> větou 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r>
              <a:rPr lang="cs-CZ" sz="2000" dirty="0"/>
              <a:t>Stejně je tomu u </a:t>
            </a:r>
            <a:r>
              <a:rPr lang="cs-CZ" sz="2000" b="1" dirty="0">
                <a:solidFill>
                  <a:srgbClr val="7030A0"/>
                </a:solidFill>
              </a:rPr>
              <a:t>povinně reflexivních sloves typu </a:t>
            </a:r>
            <a:r>
              <a:rPr lang="cs-CZ" sz="2000" b="1" i="1" dirty="0" err="1"/>
              <a:t>abalaçar</a:t>
            </a:r>
            <a:r>
              <a:rPr lang="cs-CZ" sz="2000" b="1" i="1" dirty="0"/>
              <a:t>-se, </a:t>
            </a:r>
            <a:r>
              <a:rPr lang="cs-CZ" sz="2000" b="1" i="1" dirty="0" err="1"/>
              <a:t>afoitar</a:t>
            </a:r>
            <a:r>
              <a:rPr lang="cs-CZ" sz="2000" b="1" i="1" dirty="0"/>
              <a:t>-se, </a:t>
            </a:r>
            <a:r>
              <a:rPr lang="cs-CZ" sz="2000" b="1" i="1" dirty="0" err="1" smtClean="0"/>
              <a:t>atrever</a:t>
            </a:r>
            <a:r>
              <a:rPr lang="cs-CZ" sz="2000" b="1" i="1" dirty="0" smtClean="0"/>
              <a:t>-se</a:t>
            </a:r>
            <a:r>
              <a:rPr lang="cs-CZ" sz="2000" b="1" dirty="0" smtClean="0"/>
              <a:t>,</a:t>
            </a:r>
            <a:r>
              <a:rPr lang="cs-CZ" sz="2000" b="1" i="1" dirty="0" smtClean="0"/>
              <a:t> </a:t>
            </a:r>
            <a:r>
              <a:rPr lang="cs-CZ" sz="2000" b="1" i="1" dirty="0" err="1"/>
              <a:t>decidir</a:t>
            </a:r>
            <a:r>
              <a:rPr lang="cs-CZ" sz="2000" b="1" i="1" dirty="0"/>
              <a:t>-se, </a:t>
            </a:r>
            <a:r>
              <a:rPr lang="cs-CZ" sz="2000" b="1" i="1" dirty="0" err="1"/>
              <a:t>resolver</a:t>
            </a:r>
            <a:r>
              <a:rPr lang="cs-CZ" sz="2000" b="1" i="1" dirty="0"/>
              <a:t>-se,</a:t>
            </a:r>
            <a:r>
              <a:rPr lang="cs-CZ" sz="2000" dirty="0"/>
              <a:t> jen s tím rozdílem, že je </a:t>
            </a:r>
            <a:r>
              <a:rPr lang="cs-CZ" sz="2000" dirty="0" err="1"/>
              <a:t>kompletivní</a:t>
            </a:r>
            <a:r>
              <a:rPr lang="cs-CZ" sz="2000" dirty="0"/>
              <a:t> věta uvozena předložkou </a:t>
            </a:r>
            <a:r>
              <a:rPr lang="cs-CZ" sz="2000" b="1" i="1" dirty="0" smtClean="0"/>
              <a:t>a.</a:t>
            </a:r>
          </a:p>
          <a:p>
            <a:pPr algn="just"/>
            <a:r>
              <a:rPr lang="cs-CZ" sz="2000" dirty="0" smtClean="0"/>
              <a:t>Skupinu </a:t>
            </a:r>
            <a:r>
              <a:rPr lang="cs-CZ" sz="2000" dirty="0"/>
              <a:t>sloves, která výhradně </a:t>
            </a:r>
            <a:r>
              <a:rPr lang="cs-CZ" sz="2000" dirty="0" err="1"/>
              <a:t>subkategorizují</a:t>
            </a:r>
            <a:r>
              <a:rPr lang="cs-CZ" sz="2000" dirty="0"/>
              <a:t> nominální argumenty či </a:t>
            </a:r>
            <a:r>
              <a:rPr lang="cs-CZ" sz="2000" dirty="0">
                <a:solidFill>
                  <a:srgbClr val="FF0000"/>
                </a:solidFill>
              </a:rPr>
              <a:t>infinitivní </a:t>
            </a:r>
            <a:r>
              <a:rPr lang="cs-CZ" sz="2000" dirty="0" err="1">
                <a:solidFill>
                  <a:srgbClr val="FF0000"/>
                </a:solidFill>
              </a:rPr>
              <a:t>kompletivní</a:t>
            </a:r>
            <a:r>
              <a:rPr lang="cs-CZ" sz="2000" dirty="0">
                <a:solidFill>
                  <a:srgbClr val="FF0000"/>
                </a:solidFill>
              </a:rPr>
              <a:t> věty </a:t>
            </a:r>
            <a:r>
              <a:rPr lang="cs-CZ" sz="2000" dirty="0"/>
              <a:t>a jsou uvozeny při kontrole podmětu předložkou, doplňme ještě o slovesa se sémantickým vyjádřením úniku (</a:t>
            </a:r>
            <a:r>
              <a:rPr lang="cs-CZ" sz="2000" b="1" i="1" dirty="0" err="1">
                <a:solidFill>
                  <a:srgbClr val="7030A0"/>
                </a:solidFill>
              </a:rPr>
              <a:t>escapar</a:t>
            </a:r>
            <a:r>
              <a:rPr lang="cs-CZ" sz="2000" b="1" i="1" dirty="0">
                <a:solidFill>
                  <a:srgbClr val="7030A0"/>
                </a:solidFill>
              </a:rPr>
              <a:t>, </a:t>
            </a:r>
            <a:r>
              <a:rPr lang="cs-CZ" sz="2000" b="1" i="1" dirty="0" err="1">
                <a:solidFill>
                  <a:srgbClr val="7030A0"/>
                </a:solidFill>
              </a:rPr>
              <a:t>fugir</a:t>
            </a:r>
            <a:r>
              <a:rPr lang="cs-CZ" sz="2000" b="1" i="1" dirty="0">
                <a:solidFill>
                  <a:srgbClr val="7030A0"/>
                </a:solidFill>
              </a:rPr>
              <a:t>, </a:t>
            </a:r>
            <a:r>
              <a:rPr lang="cs-CZ" sz="2000" b="1" i="1" dirty="0" err="1">
                <a:solidFill>
                  <a:srgbClr val="7030A0"/>
                </a:solidFill>
              </a:rPr>
              <a:t>livrar</a:t>
            </a:r>
            <a:r>
              <a:rPr lang="cs-CZ" sz="2000" b="1" i="1" dirty="0">
                <a:solidFill>
                  <a:srgbClr val="7030A0"/>
                </a:solidFill>
              </a:rPr>
              <a:t>-se, </a:t>
            </a:r>
            <a:r>
              <a:rPr lang="cs-CZ" sz="2000" b="1" i="1" dirty="0" err="1">
                <a:solidFill>
                  <a:srgbClr val="7030A0"/>
                </a:solidFill>
              </a:rPr>
              <a:t>safar</a:t>
            </a:r>
            <a:r>
              <a:rPr lang="cs-CZ" sz="2000" b="1" i="1" dirty="0">
                <a:solidFill>
                  <a:srgbClr val="7030A0"/>
                </a:solidFill>
              </a:rPr>
              <a:t>-se</a:t>
            </a:r>
            <a:r>
              <a:rPr lang="cs-CZ" sz="2000" b="1" dirty="0"/>
              <a:t>)</a:t>
            </a:r>
            <a:r>
              <a:rPr lang="cs-CZ" sz="2000" dirty="0"/>
              <a:t> − s předložkou </a:t>
            </a:r>
            <a:r>
              <a:rPr lang="cs-CZ" sz="2000" i="1" dirty="0" smtClean="0"/>
              <a:t>de </a:t>
            </a:r>
            <a:r>
              <a:rPr lang="cs-CZ" sz="2000" dirty="0"/>
              <a:t>−</a:t>
            </a:r>
            <a:r>
              <a:rPr lang="cs-CZ" sz="2000" i="1" dirty="0"/>
              <a:t> </a:t>
            </a:r>
            <a:r>
              <a:rPr lang="cs-CZ" sz="2000" dirty="0"/>
              <a:t>a další vyjadřující trvání stavu (</a:t>
            </a:r>
            <a:r>
              <a:rPr lang="cs-CZ" sz="2000" b="1" i="1" dirty="0" err="1"/>
              <a:t>tardar</a:t>
            </a:r>
            <a:r>
              <a:rPr lang="cs-CZ" sz="2000" b="1" i="1" dirty="0"/>
              <a:t>, </a:t>
            </a:r>
            <a:r>
              <a:rPr lang="cs-CZ" sz="2000" b="1" i="1" dirty="0" err="1"/>
              <a:t>persistir</a:t>
            </a:r>
            <a:r>
              <a:rPr lang="cs-CZ" sz="2000" dirty="0"/>
              <a:t>) s předložkou </a:t>
            </a:r>
            <a:r>
              <a:rPr lang="cs-CZ" sz="2000" i="1" dirty="0" err="1" smtClean="0"/>
              <a:t>em</a:t>
            </a:r>
            <a:r>
              <a:rPr lang="cs-CZ" sz="2000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09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cs-CZ" sz="2400" dirty="0"/>
              <a:t>[</a:t>
            </a:r>
            <a:r>
              <a:rPr lang="cs-CZ" sz="2400" dirty="0" err="1"/>
              <a:t>Aníbal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b="1" u="sng" dirty="0" err="1"/>
              <a:t>ousou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atravessar</a:t>
            </a:r>
            <a:r>
              <a:rPr lang="cs-CZ" sz="2400" dirty="0"/>
              <a:t> os </a:t>
            </a:r>
            <a:r>
              <a:rPr lang="cs-CZ" sz="2400" dirty="0" err="1"/>
              <a:t>Alpes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o </a:t>
            </a:r>
            <a:r>
              <a:rPr lang="cs-CZ" sz="2400" dirty="0" err="1"/>
              <a:t>seu</a:t>
            </a:r>
            <a:r>
              <a:rPr lang="cs-CZ" sz="2400" dirty="0"/>
              <a:t> </a:t>
            </a:r>
            <a:r>
              <a:rPr lang="cs-CZ" sz="2400" dirty="0" err="1"/>
              <a:t>exército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dirty="0" smtClean="0"/>
              <a:t>[</a:t>
            </a:r>
            <a:r>
              <a:rPr lang="cs-CZ" sz="2400" dirty="0" err="1"/>
              <a:t>Aníbal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u="sng" dirty="0" err="1"/>
              <a:t>atreveu</a:t>
            </a:r>
            <a:r>
              <a:rPr lang="cs-CZ" sz="2400" b="1" u="sng" dirty="0"/>
              <a:t>-se</a:t>
            </a:r>
            <a:r>
              <a:rPr lang="cs-CZ" sz="2400" b="1" dirty="0"/>
              <a:t> a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atravessar</a:t>
            </a:r>
            <a:r>
              <a:rPr lang="cs-CZ" sz="2400" dirty="0"/>
              <a:t> os </a:t>
            </a:r>
            <a:r>
              <a:rPr lang="cs-CZ" sz="2400" dirty="0" err="1"/>
              <a:t>Alpes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o </a:t>
            </a:r>
            <a:r>
              <a:rPr lang="cs-CZ" sz="2400" dirty="0" err="1"/>
              <a:t>seu</a:t>
            </a:r>
            <a:r>
              <a:rPr lang="cs-CZ" sz="2400" dirty="0"/>
              <a:t> </a:t>
            </a:r>
            <a:r>
              <a:rPr lang="cs-CZ" sz="2400" dirty="0" err="1"/>
              <a:t>exército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	</a:t>
            </a:r>
            <a:r>
              <a:rPr lang="cs-CZ" sz="2400" i="1" dirty="0" err="1"/>
              <a:t>Hanibal</a:t>
            </a:r>
            <a:r>
              <a:rPr lang="cs-CZ" sz="2400" i="1" dirty="0"/>
              <a:t> se opovážil přejít Alpy se svým vojskem</a:t>
            </a:r>
            <a:r>
              <a:rPr lang="cs-CZ" sz="2400" i="1" dirty="0" smtClean="0"/>
              <a:t>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/>
              <a:t>[O </a:t>
            </a:r>
            <a:r>
              <a:rPr lang="cs-CZ" sz="2400" dirty="0" err="1"/>
              <a:t>carteiro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b="1" u="sng" dirty="0" err="1"/>
              <a:t>escapou</a:t>
            </a:r>
            <a:r>
              <a:rPr lang="cs-CZ" sz="2400" b="1" dirty="0"/>
              <a:t> de [[-]</a:t>
            </a:r>
            <a:r>
              <a:rPr lang="cs-CZ" sz="2400" b="1" baseline="-25000" dirty="0"/>
              <a:t>i</a:t>
            </a:r>
            <a:r>
              <a:rPr lang="cs-CZ" sz="2400" b="1" dirty="0"/>
              <a:t> ser </a:t>
            </a:r>
            <a:r>
              <a:rPr lang="cs-CZ" sz="2400" b="1" dirty="0" err="1"/>
              <a:t>atropelado</a:t>
            </a:r>
            <a:r>
              <a:rPr lang="cs-CZ" sz="2400" dirty="0"/>
              <a:t> </a:t>
            </a:r>
            <a:r>
              <a:rPr lang="cs-CZ" sz="2400" dirty="0" err="1"/>
              <a:t>por</a:t>
            </a:r>
            <a:r>
              <a:rPr lang="cs-CZ" sz="2400" dirty="0"/>
              <a:t> um </a:t>
            </a:r>
            <a:r>
              <a:rPr lang="cs-CZ" sz="2400" dirty="0" err="1"/>
              <a:t>carro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	Pošťák unikl tomu, aby byl </a:t>
            </a:r>
            <a:r>
              <a:rPr lang="cs-CZ" sz="2400" i="1" dirty="0" err="1"/>
              <a:t>sražem</a:t>
            </a:r>
            <a:r>
              <a:rPr lang="cs-CZ" sz="2400" i="1" dirty="0"/>
              <a:t> automobilem</a:t>
            </a:r>
            <a:r>
              <a:rPr lang="cs-CZ" sz="2400" i="1" dirty="0" smtClean="0"/>
              <a:t>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/>
              <a:t>[O </a:t>
            </a:r>
            <a:r>
              <a:rPr lang="cs-CZ" sz="2400" dirty="0" err="1"/>
              <a:t>resultado</a:t>
            </a:r>
            <a:r>
              <a:rPr lang="cs-CZ" sz="2400" dirty="0"/>
              <a:t> de </a:t>
            </a:r>
            <a:r>
              <a:rPr lang="cs-CZ" sz="2400" dirty="0" err="1"/>
              <a:t>concurso</a:t>
            </a:r>
            <a:r>
              <a:rPr lang="cs-CZ" sz="2400" dirty="0"/>
              <a:t>]</a:t>
            </a:r>
            <a:r>
              <a:rPr lang="cs-CZ" sz="2400" baseline="-25000" dirty="0"/>
              <a:t> i</a:t>
            </a:r>
            <a:r>
              <a:rPr lang="cs-CZ" sz="2400" dirty="0"/>
              <a:t> </a:t>
            </a:r>
            <a:r>
              <a:rPr lang="cs-CZ" sz="2400" b="1" u="sng" dirty="0" err="1"/>
              <a:t>tarda</a:t>
            </a:r>
            <a:r>
              <a:rPr lang="cs-CZ" sz="2400" b="1" dirty="0"/>
              <a:t> </a:t>
            </a:r>
            <a:r>
              <a:rPr lang="cs-CZ" sz="2400" b="1" dirty="0" err="1"/>
              <a:t>em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ser</a:t>
            </a:r>
            <a:r>
              <a:rPr lang="cs-CZ" sz="2400" dirty="0"/>
              <a:t> </a:t>
            </a:r>
            <a:r>
              <a:rPr lang="cs-CZ" sz="2400" dirty="0" err="1"/>
              <a:t>divulgado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dirty="0"/>
              <a:t>	</a:t>
            </a:r>
            <a:r>
              <a:rPr lang="cs-CZ" sz="2400" i="1" dirty="0"/>
              <a:t>Výsledek konkurzu stále není zveřejněn</a:t>
            </a:r>
            <a:r>
              <a:rPr lang="cs-CZ" sz="2400" i="1" dirty="0" smtClean="0"/>
              <a:t>.</a:t>
            </a:r>
            <a:r>
              <a:rPr lang="cs-CZ" sz="2400" dirty="0" smtClean="0"/>
              <a:t>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19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 povinná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lvl="0"/>
            <a:r>
              <a:rPr lang="cs-CZ" sz="2400" dirty="0"/>
              <a:t>Deklarativní slovesa </a:t>
            </a:r>
            <a:r>
              <a:rPr lang="cs-CZ" sz="2400" i="1" dirty="0" err="1"/>
              <a:t>afirmar</a:t>
            </a:r>
            <a:r>
              <a:rPr lang="cs-CZ" sz="2400" i="1" dirty="0"/>
              <a:t>, </a:t>
            </a:r>
            <a:r>
              <a:rPr lang="cs-CZ" sz="2400" i="1" dirty="0" err="1"/>
              <a:t>dizer</a:t>
            </a:r>
            <a:r>
              <a:rPr lang="cs-CZ" sz="2400" i="1" dirty="0"/>
              <a:t>, </a:t>
            </a:r>
            <a:r>
              <a:rPr lang="cs-CZ" sz="2400" i="1" dirty="0" err="1"/>
              <a:t>jurar</a:t>
            </a:r>
            <a:r>
              <a:rPr lang="cs-CZ" sz="2400" i="1" dirty="0"/>
              <a:t>,</a:t>
            </a:r>
            <a:r>
              <a:rPr lang="cs-CZ" sz="2400" dirty="0"/>
              <a:t> atd. </a:t>
            </a:r>
          </a:p>
          <a:p>
            <a:pPr lvl="0"/>
            <a:r>
              <a:rPr lang="cs-CZ" sz="2400" dirty="0"/>
              <a:t>Přací slovesa </a:t>
            </a:r>
            <a:r>
              <a:rPr lang="cs-CZ" sz="2400" i="1" dirty="0" err="1"/>
              <a:t>desejar</a:t>
            </a:r>
            <a:r>
              <a:rPr lang="cs-CZ" sz="2400" i="1" dirty="0"/>
              <a:t>, </a:t>
            </a:r>
            <a:r>
              <a:rPr lang="cs-CZ" sz="2400" i="1" dirty="0" err="1"/>
              <a:t>pretender</a:t>
            </a:r>
            <a:r>
              <a:rPr lang="cs-CZ" sz="2400" i="1" dirty="0"/>
              <a:t>, </a:t>
            </a:r>
            <a:r>
              <a:rPr lang="cs-CZ" sz="2400" i="1" dirty="0" err="1"/>
              <a:t>querer</a:t>
            </a:r>
            <a:r>
              <a:rPr lang="cs-CZ" sz="2400" i="1" dirty="0"/>
              <a:t>,</a:t>
            </a:r>
            <a:r>
              <a:rPr lang="cs-CZ" sz="2400" dirty="0"/>
              <a:t> atd.</a:t>
            </a:r>
          </a:p>
          <a:p>
            <a:pPr lvl="0"/>
            <a:r>
              <a:rPr lang="cs-CZ" sz="2400" dirty="0"/>
              <a:t>Hodnotící slovesa </a:t>
            </a:r>
            <a:r>
              <a:rPr lang="cs-CZ" sz="2400" i="1" dirty="0" err="1"/>
              <a:t>adorar</a:t>
            </a:r>
            <a:r>
              <a:rPr lang="cs-CZ" sz="2400" i="1" dirty="0"/>
              <a:t>, </a:t>
            </a:r>
            <a:r>
              <a:rPr lang="cs-CZ" sz="2400" i="1" dirty="0" err="1"/>
              <a:t>ameaçar</a:t>
            </a:r>
            <a:r>
              <a:rPr lang="cs-CZ" sz="2400" dirty="0"/>
              <a:t>, </a:t>
            </a:r>
            <a:r>
              <a:rPr lang="cs-CZ" sz="2400" i="1" dirty="0" err="1"/>
              <a:t>decidir</a:t>
            </a:r>
            <a:r>
              <a:rPr lang="cs-CZ" sz="2400" i="1" dirty="0"/>
              <a:t>, </a:t>
            </a:r>
            <a:r>
              <a:rPr lang="cs-CZ" sz="2400" i="1" dirty="0" err="1"/>
              <a:t>detestar</a:t>
            </a:r>
            <a:r>
              <a:rPr lang="cs-CZ" sz="2400" i="1" dirty="0"/>
              <a:t>, </a:t>
            </a:r>
            <a:r>
              <a:rPr lang="cs-CZ" sz="2400" i="1" dirty="0" err="1"/>
              <a:t>lamentar</a:t>
            </a:r>
            <a:r>
              <a:rPr lang="cs-CZ" sz="2400" i="1" dirty="0"/>
              <a:t>, </a:t>
            </a:r>
            <a:r>
              <a:rPr lang="cs-CZ" sz="2400" i="1" dirty="0" err="1"/>
              <a:t>ousar</a:t>
            </a:r>
            <a:r>
              <a:rPr lang="cs-CZ" sz="2400" dirty="0"/>
              <a:t>, atd.</a:t>
            </a:r>
          </a:p>
          <a:p>
            <a:pPr lvl="0"/>
            <a:r>
              <a:rPr lang="cs-CZ" sz="2400" dirty="0"/>
              <a:t>Zjišťovací (direktivní)  slovesa </a:t>
            </a:r>
            <a:r>
              <a:rPr lang="cs-CZ" sz="2400" i="1" dirty="0" err="1"/>
              <a:t>implorar</a:t>
            </a:r>
            <a:r>
              <a:rPr lang="cs-CZ" sz="2400" i="1" dirty="0"/>
              <a:t>, </a:t>
            </a:r>
            <a:r>
              <a:rPr lang="cs-CZ" sz="2400" i="1" dirty="0" err="1"/>
              <a:t>insistir</a:t>
            </a:r>
            <a:r>
              <a:rPr lang="cs-CZ" sz="2400" i="1" dirty="0"/>
              <a:t>, </a:t>
            </a:r>
            <a:r>
              <a:rPr lang="cs-CZ" sz="2400" i="1" dirty="0" err="1"/>
              <a:t>pedir</a:t>
            </a:r>
            <a:r>
              <a:rPr lang="cs-CZ" sz="2400" dirty="0"/>
              <a:t>, atd.</a:t>
            </a:r>
          </a:p>
          <a:p>
            <a:pPr lvl="0"/>
            <a:r>
              <a:rPr lang="cs-CZ" sz="2400" dirty="0"/>
              <a:t>Slovesa s předložkovým větným komplementem </a:t>
            </a:r>
            <a:r>
              <a:rPr lang="cs-CZ" sz="2400" i="1" dirty="0" err="1"/>
              <a:t>esquecer</a:t>
            </a:r>
            <a:r>
              <a:rPr lang="cs-CZ" sz="2400" i="1" dirty="0"/>
              <a:t>-se de, </a:t>
            </a:r>
            <a:r>
              <a:rPr lang="cs-CZ" sz="2400" i="1" dirty="0" err="1"/>
              <a:t>gostar</a:t>
            </a:r>
            <a:r>
              <a:rPr lang="cs-CZ" sz="2400" i="1" dirty="0"/>
              <a:t> de, </a:t>
            </a:r>
            <a:r>
              <a:rPr lang="cs-CZ" sz="2400" i="1" dirty="0" err="1"/>
              <a:t>lembrar</a:t>
            </a:r>
            <a:r>
              <a:rPr lang="cs-CZ" sz="2400" i="1" dirty="0"/>
              <a:t>-se de, </a:t>
            </a:r>
            <a:r>
              <a:rPr lang="cs-CZ" sz="2400" i="1" dirty="0" err="1"/>
              <a:t>precisar</a:t>
            </a:r>
            <a:r>
              <a:rPr lang="cs-CZ" sz="2400" i="1" dirty="0"/>
              <a:t> de</a:t>
            </a:r>
            <a:r>
              <a:rPr lang="cs-CZ" sz="2400" dirty="0"/>
              <a:t>, atd.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6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podmětu nepovinná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/>
              <a:t>pokud je v řídící větě sémanticky vhodný komplement, který by mohl být interpretován jako </a:t>
            </a:r>
            <a:r>
              <a:rPr lang="cs-CZ" sz="2800" b="1" dirty="0"/>
              <a:t>kontrolující </a:t>
            </a:r>
            <a:r>
              <a:rPr lang="cs-CZ" sz="2800" b="1" dirty="0" smtClean="0"/>
              <a:t>konstituent</a:t>
            </a:r>
            <a:r>
              <a:rPr lang="cs-CZ" sz="2800" dirty="0" smtClean="0"/>
              <a:t>. </a:t>
            </a:r>
            <a:r>
              <a:rPr lang="cs-CZ" sz="2800" dirty="0"/>
              <a:t>V opačném případě má implicitní podmět infinitivní věty neurčitou interpretaci (někdo, kdokoliv) a tudíž obecnou platnost. Může se stát, že je ve větě přítomen konstituent, který má stejnou syntaktickou funkci jako kontrolující konstituent </a:t>
            </a:r>
            <a:r>
              <a:rPr lang="cs-CZ" sz="2800" dirty="0" smtClean="0"/>
              <a:t>a a </a:t>
            </a:r>
            <a:r>
              <a:rPr lang="cs-CZ" sz="2800" dirty="0"/>
              <a:t>přesto se o kontrolující konstituent nejedná, takže je interpretace stále </a:t>
            </a:r>
            <a:r>
              <a:rPr lang="cs-CZ" sz="2800" dirty="0" smtClean="0"/>
              <a:t>nejasná: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1800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7538" y="1125414"/>
            <a:ext cx="8746465" cy="5474677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cs-CZ" sz="2000" dirty="0" err="1" smtClean="0">
                <a:solidFill>
                  <a:srgbClr val="FF0000"/>
                </a:solidFill>
              </a:rPr>
              <a:t>Fumar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/>
              <a:t>durante</a:t>
            </a:r>
            <a:r>
              <a:rPr lang="cs-CZ" sz="2000" dirty="0"/>
              <a:t> a </a:t>
            </a:r>
            <a:r>
              <a:rPr lang="cs-CZ" sz="2000" dirty="0" err="1"/>
              <a:t>gravidez</a:t>
            </a:r>
            <a:r>
              <a:rPr lang="cs-CZ" sz="2000" dirty="0"/>
              <a:t> </a:t>
            </a:r>
            <a:r>
              <a:rPr lang="cs-CZ" sz="2000" dirty="0" err="1"/>
              <a:t>vai</a:t>
            </a:r>
            <a:r>
              <a:rPr lang="cs-CZ" sz="2000" dirty="0"/>
              <a:t> </a:t>
            </a:r>
            <a:r>
              <a:rPr lang="cs-CZ" sz="2000" dirty="0" err="1"/>
              <a:t>fazer</a:t>
            </a:r>
            <a:r>
              <a:rPr lang="cs-CZ" sz="2000" dirty="0"/>
              <a:t> </a:t>
            </a:r>
            <a:r>
              <a:rPr lang="cs-CZ" sz="2000" dirty="0" err="1"/>
              <a:t>mal</a:t>
            </a:r>
            <a:r>
              <a:rPr lang="cs-CZ" sz="2000" dirty="0"/>
              <a:t> </a:t>
            </a:r>
            <a:r>
              <a:rPr lang="cs-CZ" sz="2000" b="1" i="1" dirty="0">
                <a:solidFill>
                  <a:srgbClr val="FF0000"/>
                </a:solidFill>
              </a:rPr>
              <a:t>à </a:t>
            </a:r>
            <a:r>
              <a:rPr lang="cs-CZ" sz="2000" b="1" i="1" dirty="0" err="1">
                <a:solidFill>
                  <a:srgbClr val="FF0000"/>
                </a:solidFill>
              </a:rPr>
              <a:t>Paula</a:t>
            </a:r>
            <a:r>
              <a:rPr lang="cs-CZ" sz="2000" b="1" baseline="-25000" dirty="0" err="1">
                <a:solidFill>
                  <a:srgbClr val="FF0000"/>
                </a:solidFill>
              </a:rPr>
              <a:t>i</a:t>
            </a:r>
            <a:r>
              <a:rPr lang="cs-CZ" sz="2000" dirty="0" smtClean="0"/>
              <a:t>. Kontrolující </a:t>
            </a:r>
            <a:r>
              <a:rPr lang="cs-CZ" sz="2000" dirty="0" err="1" smtClean="0"/>
              <a:t>konst</a:t>
            </a:r>
            <a:r>
              <a:rPr lang="cs-CZ" sz="2000" dirty="0" smtClean="0"/>
              <a:t>.</a:t>
            </a:r>
            <a:endParaRPr lang="cs-CZ" sz="2000" dirty="0"/>
          </a:p>
          <a:p>
            <a:pPr marL="400050" lvl="1" indent="0">
              <a:buNone/>
            </a:pPr>
            <a:r>
              <a:rPr lang="cs-CZ" sz="2000" i="1" dirty="0"/>
              <a:t>Kouřit během těhotenství Paule uškodí</a:t>
            </a:r>
            <a:r>
              <a:rPr lang="cs-CZ" sz="2000" i="1" dirty="0" smtClean="0"/>
              <a:t>.</a:t>
            </a:r>
          </a:p>
          <a:p>
            <a:pPr marL="400050" lvl="1" indent="0">
              <a:buNone/>
            </a:pPr>
            <a:endParaRPr lang="cs-CZ" sz="2000" dirty="0"/>
          </a:p>
          <a:p>
            <a:pPr marL="400050" lvl="1" indent="0">
              <a:buNone/>
            </a:pPr>
            <a:r>
              <a:rPr lang="cs-CZ" sz="2000" dirty="0" err="1"/>
              <a:t>Convém-</a:t>
            </a:r>
            <a:r>
              <a:rPr lang="cs-CZ" sz="2000" b="1" i="1" dirty="0" err="1">
                <a:solidFill>
                  <a:srgbClr val="FF0000"/>
                </a:solidFill>
              </a:rPr>
              <a:t>lhes</a:t>
            </a:r>
            <a:r>
              <a:rPr lang="cs-CZ" sz="2000" b="1" baseline="-25000" dirty="0" err="1"/>
              <a:t>i</a:t>
            </a:r>
            <a:r>
              <a:rPr lang="cs-CZ" sz="2000" dirty="0"/>
              <a:t> [-]</a:t>
            </a:r>
            <a:r>
              <a:rPr lang="cs-CZ" sz="2000" baseline="-25000" dirty="0"/>
              <a:t>i</a:t>
            </a:r>
            <a:r>
              <a:rPr lang="cs-CZ" sz="2000" dirty="0"/>
              <a:t> </a:t>
            </a:r>
            <a:r>
              <a:rPr lang="cs-CZ" sz="2000" dirty="0" err="1">
                <a:solidFill>
                  <a:srgbClr val="FF0000"/>
                </a:solidFill>
              </a:rPr>
              <a:t>comer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/>
              <a:t>uma</a:t>
            </a:r>
            <a:r>
              <a:rPr lang="cs-CZ" sz="2000" dirty="0"/>
              <a:t> </a:t>
            </a:r>
            <a:r>
              <a:rPr lang="cs-CZ" sz="2000" dirty="0" err="1"/>
              <a:t>maçã</a:t>
            </a:r>
            <a:r>
              <a:rPr lang="cs-CZ" sz="2000" dirty="0"/>
              <a:t> </a:t>
            </a:r>
            <a:r>
              <a:rPr lang="cs-CZ" sz="2000" dirty="0" err="1"/>
              <a:t>todos</a:t>
            </a:r>
            <a:r>
              <a:rPr lang="cs-CZ" sz="2000" dirty="0"/>
              <a:t> os </a:t>
            </a:r>
            <a:r>
              <a:rPr lang="cs-CZ" sz="2000" dirty="0" err="1"/>
              <a:t>dias</a:t>
            </a:r>
            <a:r>
              <a:rPr lang="cs-CZ" sz="2000" dirty="0" smtClean="0"/>
              <a:t>.</a:t>
            </a:r>
            <a:r>
              <a:rPr lang="cs-CZ" sz="2000" dirty="0"/>
              <a:t> Kontrolující </a:t>
            </a:r>
            <a:r>
              <a:rPr lang="cs-CZ" sz="2000" dirty="0" err="1"/>
              <a:t>konst</a:t>
            </a:r>
            <a:endParaRPr lang="cs-CZ" sz="2000" dirty="0"/>
          </a:p>
          <a:p>
            <a:pPr marL="400050" lvl="1" indent="0">
              <a:buNone/>
            </a:pPr>
            <a:r>
              <a:rPr lang="cs-CZ" sz="2000" i="1" dirty="0"/>
              <a:t>Vyhovuje jim jíst jedno jablko denně. </a:t>
            </a:r>
            <a:endParaRPr lang="cs-CZ" sz="2000" i="1" dirty="0" smtClean="0"/>
          </a:p>
          <a:p>
            <a:pPr marL="400050" lvl="1" indent="0">
              <a:buNone/>
            </a:pPr>
            <a:endParaRPr lang="cs-CZ" sz="2000" dirty="0"/>
          </a:p>
          <a:p>
            <a:pPr marL="400050" lvl="1" indent="0">
              <a:buNone/>
            </a:pPr>
            <a:r>
              <a:rPr lang="cs-CZ" sz="2000" dirty="0"/>
              <a:t>[-]</a:t>
            </a:r>
            <a:r>
              <a:rPr lang="cs-CZ" sz="2000" baseline="-25000" dirty="0"/>
              <a:t>i</a:t>
            </a:r>
            <a:r>
              <a:rPr lang="cs-CZ" sz="2000" dirty="0"/>
              <a:t> </a:t>
            </a:r>
            <a:r>
              <a:rPr lang="cs-CZ" sz="2000" dirty="0" err="1">
                <a:solidFill>
                  <a:srgbClr val="FF0000"/>
                </a:solidFill>
              </a:rPr>
              <a:t>Caminhar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/>
              <a:t>desprotegido</a:t>
            </a:r>
            <a:r>
              <a:rPr lang="cs-CZ" sz="2000" dirty="0"/>
              <a:t> sob um sol </a:t>
            </a:r>
            <a:r>
              <a:rPr lang="cs-CZ" sz="2000" dirty="0" err="1"/>
              <a:t>muito</a:t>
            </a:r>
            <a:r>
              <a:rPr lang="cs-CZ" sz="2000" dirty="0"/>
              <a:t> forte </a:t>
            </a:r>
            <a:r>
              <a:rPr lang="cs-CZ" sz="2000" dirty="0" err="1"/>
              <a:t>faz</a:t>
            </a:r>
            <a:r>
              <a:rPr lang="cs-CZ" sz="2000" dirty="0"/>
              <a:t> </a:t>
            </a:r>
            <a:r>
              <a:rPr lang="cs-CZ" sz="2000" dirty="0" err="1"/>
              <a:t>mal</a:t>
            </a:r>
            <a:r>
              <a:rPr lang="cs-CZ" sz="2000" i="1" dirty="0"/>
              <a:t> </a:t>
            </a:r>
            <a:r>
              <a:rPr lang="cs-CZ" sz="2000" i="1" dirty="0">
                <a:solidFill>
                  <a:srgbClr val="FF0000"/>
                </a:solidFill>
              </a:rPr>
              <a:t>à pele</a:t>
            </a:r>
            <a:r>
              <a:rPr lang="cs-CZ" sz="2000" baseline="-25000" dirty="0"/>
              <a:t>(?)</a:t>
            </a:r>
            <a:r>
              <a:rPr lang="cs-CZ" sz="2000" dirty="0"/>
              <a:t>.</a:t>
            </a:r>
          </a:p>
          <a:p>
            <a:pPr marL="400050" lvl="1" indent="0">
              <a:buNone/>
            </a:pPr>
            <a:r>
              <a:rPr lang="cs-CZ" sz="2000" i="1" dirty="0"/>
              <a:t>Chodit bez ochrany na silném slunci škodí pleti</a:t>
            </a:r>
            <a:r>
              <a:rPr lang="cs-CZ" sz="2000" i="1" dirty="0" smtClean="0"/>
              <a:t>.</a:t>
            </a:r>
          </a:p>
          <a:p>
            <a:pPr marL="400050" lvl="1" indent="0">
              <a:buNone/>
            </a:pPr>
            <a:endParaRPr lang="cs-CZ" sz="2000" dirty="0"/>
          </a:p>
          <a:p>
            <a:pPr marL="400050" lvl="1" indent="0">
              <a:buNone/>
            </a:pPr>
            <a:r>
              <a:rPr lang="cs-CZ" sz="2000" dirty="0"/>
              <a:t>[-]</a:t>
            </a:r>
            <a:r>
              <a:rPr lang="cs-CZ" sz="2000" baseline="-25000" dirty="0"/>
              <a:t>i</a:t>
            </a:r>
            <a:r>
              <a:rPr lang="cs-CZ" sz="2000" dirty="0"/>
              <a:t> </a:t>
            </a:r>
            <a:r>
              <a:rPr lang="cs-CZ" sz="2000" dirty="0" err="1"/>
              <a:t>Falar-</a:t>
            </a:r>
            <a:r>
              <a:rPr lang="cs-CZ" sz="2000" i="1" dirty="0" err="1"/>
              <a:t>lhe</a:t>
            </a:r>
            <a:r>
              <a:rPr lang="cs-CZ" sz="2000" dirty="0"/>
              <a:t> </a:t>
            </a:r>
            <a:r>
              <a:rPr lang="cs-CZ" sz="2000" dirty="0" err="1"/>
              <a:t>sobre</a:t>
            </a:r>
            <a:r>
              <a:rPr lang="cs-CZ" sz="2000" dirty="0"/>
              <a:t> </a:t>
            </a:r>
            <a:r>
              <a:rPr lang="cs-CZ" sz="2000" dirty="0" err="1"/>
              <a:t>política</a:t>
            </a:r>
            <a:r>
              <a:rPr lang="cs-CZ" sz="2000" dirty="0"/>
              <a:t> </a:t>
            </a:r>
            <a:r>
              <a:rPr lang="cs-CZ" sz="2000" dirty="0" err="1"/>
              <a:t>chateia</a:t>
            </a:r>
            <a:r>
              <a:rPr lang="cs-CZ" sz="2000" dirty="0"/>
              <a:t> </a:t>
            </a:r>
            <a:r>
              <a:rPr lang="cs-CZ" sz="2000" i="1" dirty="0"/>
              <a:t>o Pedro</a:t>
            </a:r>
            <a:r>
              <a:rPr lang="cs-CZ" sz="2000" baseline="-25000" dirty="0"/>
              <a:t>(?)</a:t>
            </a:r>
            <a:r>
              <a:rPr lang="cs-CZ" sz="2000" dirty="0"/>
              <a:t>.</a:t>
            </a:r>
          </a:p>
          <a:p>
            <a:pPr marL="400050" lvl="1" indent="0">
              <a:buNone/>
            </a:pPr>
            <a:r>
              <a:rPr lang="cs-CZ" sz="2000" i="1" dirty="0"/>
              <a:t>Mluvit s ním o politice štve Petra</a:t>
            </a:r>
            <a:r>
              <a:rPr lang="cs-CZ" sz="2000" i="1" dirty="0" smtClean="0"/>
              <a:t>.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1647092" y="1195752"/>
            <a:ext cx="4067908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2098427" y="3733799"/>
            <a:ext cx="5697417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hnutá šipka nahoru 5"/>
          <p:cNvSpPr/>
          <p:nvPr/>
        </p:nvSpPr>
        <p:spPr>
          <a:xfrm flipH="1" flipV="1">
            <a:off x="2274275" y="2687512"/>
            <a:ext cx="1406771" cy="2286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 flipH="1" flipV="1">
            <a:off x="1729150" y="5099537"/>
            <a:ext cx="4067908" cy="363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7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Flektivní a neflektivní infinitiv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Společný rys: mají podmět </a:t>
            </a:r>
          </a:p>
          <a:p>
            <a:r>
              <a:rPr lang="cs-CZ" dirty="0" smtClean="0"/>
              <a:t>Rozdíl: flexe</a:t>
            </a:r>
          </a:p>
          <a:p>
            <a:endParaRPr lang="cs-CZ" dirty="0"/>
          </a:p>
          <a:p>
            <a:pPr algn="just"/>
            <a:r>
              <a:rPr lang="cs-CZ" dirty="0" smtClean="0"/>
              <a:t>Flektivní </a:t>
            </a:r>
            <a:r>
              <a:rPr lang="cs-CZ" dirty="0"/>
              <a:t>infinitiv, který je typický pro portugalštinu, se od neflektivního infinitivu liší přítomností znaku shody (</a:t>
            </a:r>
            <a:r>
              <a:rPr lang="cs-CZ" dirty="0" err="1"/>
              <a:t>Concordância</a:t>
            </a:r>
            <a:r>
              <a:rPr lang="cs-CZ" dirty="0"/>
              <a:t>). Hlavním důsledkem je podle </a:t>
            </a:r>
            <a:r>
              <a:rPr lang="cs-CZ" dirty="0" err="1"/>
              <a:t>Inês</a:t>
            </a:r>
            <a:r>
              <a:rPr lang="cs-CZ" dirty="0"/>
              <a:t> </a:t>
            </a:r>
            <a:r>
              <a:rPr lang="cs-CZ" dirty="0" err="1"/>
              <a:t>Duarte</a:t>
            </a:r>
            <a:r>
              <a:rPr lang="cs-CZ" dirty="0"/>
              <a:t> schopnost infinitivu pojit se s lexikálně realizovaným podmětem v </a:t>
            </a:r>
            <a:r>
              <a:rPr lang="cs-CZ" dirty="0" err="1"/>
              <a:t>kompletivních</a:t>
            </a:r>
            <a:r>
              <a:rPr lang="cs-CZ" dirty="0"/>
              <a:t> větách. Neflektivní infinitiv, postrádající znak shody, toto neumožňuje, tedy až na několik </a:t>
            </a:r>
            <a:r>
              <a:rPr lang="cs-CZ" dirty="0" smtClean="0"/>
              <a:t>výjimek.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6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Jedná se </a:t>
            </a:r>
            <a:r>
              <a:rPr lang="cs-CZ" sz="2400" b="1" dirty="0"/>
              <a:t>o tranzitivní slovesa</a:t>
            </a:r>
            <a:r>
              <a:rPr lang="cs-CZ" sz="2400" dirty="0"/>
              <a:t>, jejichž první interní argument je realizován </a:t>
            </a:r>
            <a:r>
              <a:rPr lang="cs-CZ" sz="2400" b="1" dirty="0"/>
              <a:t>předmětem přímým,</a:t>
            </a:r>
            <a:r>
              <a:rPr lang="cs-CZ" sz="2400" dirty="0"/>
              <a:t> reprezentujícím většinou lidskou osobu, mající provést určitou činnost vyjádřenou vedlejší větou předmětnou nepřímou, jehož je předmět přímý podmětem. </a:t>
            </a:r>
            <a:endParaRPr lang="cs-CZ" sz="2400" dirty="0" smtClean="0"/>
          </a:p>
          <a:p>
            <a:pPr algn="just"/>
            <a:r>
              <a:rPr lang="cs-CZ" sz="2400" dirty="0" smtClean="0"/>
              <a:t>Jedná </a:t>
            </a:r>
            <a:r>
              <a:rPr lang="cs-CZ" sz="2400" dirty="0"/>
              <a:t>se o slovesa jako např. </a:t>
            </a:r>
            <a:r>
              <a:rPr lang="cs-CZ" sz="2400" b="1" i="1" dirty="0" err="1"/>
              <a:t>aconselhar</a:t>
            </a:r>
            <a:r>
              <a:rPr lang="cs-CZ" sz="2400" b="1" i="1" dirty="0"/>
              <a:t> (a), </a:t>
            </a:r>
            <a:r>
              <a:rPr lang="cs-CZ" sz="2400" b="1" i="1" dirty="0" err="1"/>
              <a:t>ajudar</a:t>
            </a:r>
            <a:r>
              <a:rPr lang="cs-CZ" sz="2400" b="1" i="1" dirty="0"/>
              <a:t> (a), </a:t>
            </a:r>
            <a:r>
              <a:rPr lang="cs-CZ" sz="2400" b="1" i="1" dirty="0" err="1"/>
              <a:t>aprender</a:t>
            </a:r>
            <a:r>
              <a:rPr lang="cs-CZ" sz="2400" b="1" i="1" dirty="0"/>
              <a:t> (a), </a:t>
            </a:r>
            <a:r>
              <a:rPr lang="cs-CZ" sz="2400" b="1" i="1" dirty="0" err="1"/>
              <a:t>autorizar</a:t>
            </a:r>
            <a:r>
              <a:rPr lang="cs-CZ" sz="2400" b="1" i="1" dirty="0"/>
              <a:t> (a), </a:t>
            </a:r>
            <a:r>
              <a:rPr lang="cs-CZ" sz="2400" b="1" i="1" dirty="0" err="1"/>
              <a:t>convencer</a:t>
            </a:r>
            <a:r>
              <a:rPr lang="cs-CZ" sz="2400" b="1" i="1" dirty="0"/>
              <a:t> (a), </a:t>
            </a:r>
            <a:r>
              <a:rPr lang="cs-CZ" sz="2400" b="1" i="1" dirty="0" err="1"/>
              <a:t>convidar</a:t>
            </a:r>
            <a:r>
              <a:rPr lang="cs-CZ" sz="2400" b="1" i="1" dirty="0"/>
              <a:t> (a/para), </a:t>
            </a:r>
            <a:r>
              <a:rPr lang="cs-CZ" sz="2400" b="1" i="1" dirty="0" err="1"/>
              <a:t>ensinar</a:t>
            </a:r>
            <a:r>
              <a:rPr lang="cs-CZ" sz="2400" b="1" i="1" dirty="0"/>
              <a:t> </a:t>
            </a:r>
            <a:r>
              <a:rPr lang="cs-CZ" sz="2400" b="1" i="1" dirty="0" err="1"/>
              <a:t>forçar</a:t>
            </a:r>
            <a:r>
              <a:rPr lang="cs-CZ" sz="2400" b="1" i="1" dirty="0"/>
              <a:t> (a), </a:t>
            </a:r>
            <a:r>
              <a:rPr lang="cs-CZ" sz="2400" b="1" i="1" dirty="0" err="1"/>
              <a:t>impedir</a:t>
            </a:r>
            <a:r>
              <a:rPr lang="cs-CZ" sz="2400" b="1" i="1" dirty="0"/>
              <a:t> (de), </a:t>
            </a:r>
            <a:r>
              <a:rPr lang="cs-CZ" sz="2400" b="1" i="1" dirty="0" err="1"/>
              <a:t>obrigar</a:t>
            </a:r>
            <a:r>
              <a:rPr lang="cs-CZ" sz="2400" b="1" i="1" dirty="0"/>
              <a:t> (a), </a:t>
            </a:r>
            <a:r>
              <a:rPr lang="cs-CZ" sz="2400" b="1" i="1" dirty="0" err="1"/>
              <a:t>persuadir</a:t>
            </a:r>
            <a:r>
              <a:rPr lang="cs-CZ" sz="2400" b="1" i="1" dirty="0"/>
              <a:t> (a), </a:t>
            </a:r>
            <a:r>
              <a:rPr lang="cs-CZ" sz="2400" b="1" i="1" dirty="0" err="1"/>
              <a:t>proibir</a:t>
            </a:r>
            <a:r>
              <a:rPr lang="cs-CZ" sz="2400" b="1" i="1" dirty="0"/>
              <a:t> (de).</a:t>
            </a:r>
            <a:endParaRPr lang="cs-CZ" sz="2400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887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6492" y="1617785"/>
            <a:ext cx="8617510" cy="4423577"/>
          </a:xfrm>
        </p:spPr>
        <p:txBody>
          <a:bodyPr>
            <a:normAutofit/>
          </a:bodyPr>
          <a:lstStyle/>
          <a:p>
            <a:pPr marL="800100" lvl="2" indent="0">
              <a:buNone/>
            </a:pPr>
            <a:endParaRPr lang="cs-CZ" sz="2200" dirty="0" smtClean="0"/>
          </a:p>
          <a:p>
            <a:pPr marL="800100" lvl="2" indent="0">
              <a:buNone/>
            </a:pPr>
            <a:r>
              <a:rPr lang="cs-CZ" sz="2200" dirty="0" smtClean="0"/>
              <a:t>[</a:t>
            </a:r>
            <a:r>
              <a:rPr lang="cs-CZ" sz="2200" dirty="0"/>
              <a:t>Os </a:t>
            </a:r>
            <a:r>
              <a:rPr lang="cs-CZ" sz="2200" dirty="0" err="1"/>
              <a:t>pais</a:t>
            </a:r>
            <a:r>
              <a:rPr lang="cs-CZ" sz="2200" dirty="0"/>
              <a:t>]</a:t>
            </a:r>
            <a:r>
              <a:rPr lang="cs-CZ" sz="2200" baseline="-25000" dirty="0"/>
              <a:t>i</a:t>
            </a:r>
            <a:r>
              <a:rPr lang="cs-CZ" sz="2200" dirty="0"/>
              <a:t> </a:t>
            </a:r>
            <a:r>
              <a:rPr lang="cs-CZ" sz="2200" u="sng" dirty="0" err="1"/>
              <a:t>autorizam</a:t>
            </a:r>
            <a:r>
              <a:rPr lang="cs-CZ" sz="2200" dirty="0"/>
              <a:t> [</a:t>
            </a:r>
            <a:r>
              <a:rPr lang="cs-CZ" sz="2200" b="1" dirty="0"/>
              <a:t>os </a:t>
            </a:r>
            <a:r>
              <a:rPr lang="cs-CZ" sz="2200" b="1" dirty="0" err="1"/>
              <a:t>filhos</a:t>
            </a:r>
            <a:r>
              <a:rPr lang="cs-CZ" sz="2200" b="1" dirty="0"/>
              <a:t>]</a:t>
            </a:r>
            <a:r>
              <a:rPr lang="cs-CZ" sz="2200" b="1" baseline="-25000" dirty="0"/>
              <a:t>j</a:t>
            </a:r>
            <a:r>
              <a:rPr lang="cs-CZ" sz="2200" b="1" dirty="0"/>
              <a:t> [</a:t>
            </a:r>
            <a:r>
              <a:rPr lang="cs-CZ" sz="2200" b="1" i="1" dirty="0"/>
              <a:t>a </a:t>
            </a:r>
            <a:r>
              <a:rPr lang="cs-CZ" sz="2200" b="1" dirty="0"/>
              <a:t>[-]</a:t>
            </a:r>
            <a:r>
              <a:rPr lang="cs-CZ" sz="2200" b="1" baseline="-25000" dirty="0"/>
              <a:t>j</a:t>
            </a:r>
            <a:r>
              <a:rPr lang="cs-CZ" sz="2200" b="1" dirty="0"/>
              <a:t> </a:t>
            </a:r>
            <a:r>
              <a:rPr lang="cs-CZ" sz="2200" b="1" dirty="0" err="1"/>
              <a:t>irem</a:t>
            </a:r>
            <a:r>
              <a:rPr lang="cs-CZ" sz="2200" b="1" dirty="0"/>
              <a:t> </a:t>
            </a:r>
            <a:r>
              <a:rPr lang="cs-CZ" sz="2200" b="1" dirty="0" err="1"/>
              <a:t>acampar</a:t>
            </a:r>
            <a:r>
              <a:rPr lang="cs-CZ" sz="2200" dirty="0"/>
              <a:t> </a:t>
            </a:r>
            <a:r>
              <a:rPr lang="cs-CZ" sz="2200" dirty="0" err="1"/>
              <a:t>durante</a:t>
            </a:r>
            <a:r>
              <a:rPr lang="cs-CZ" sz="2200" dirty="0"/>
              <a:t> as </a:t>
            </a:r>
            <a:r>
              <a:rPr lang="cs-CZ" sz="2200" dirty="0" err="1"/>
              <a:t>férias</a:t>
            </a:r>
            <a:r>
              <a:rPr lang="cs-CZ" sz="2200" dirty="0"/>
              <a:t>].</a:t>
            </a:r>
          </a:p>
          <a:p>
            <a:pPr marL="800100" lvl="2" indent="0">
              <a:buNone/>
            </a:pPr>
            <a:r>
              <a:rPr lang="cs-CZ" sz="2200" i="1" dirty="0"/>
              <a:t>Rodiče  dovolují dětem, aby jeli o prázdninách stanovat</a:t>
            </a:r>
            <a:r>
              <a:rPr lang="cs-CZ" sz="2200" i="1" dirty="0" smtClean="0"/>
              <a:t>.</a:t>
            </a:r>
          </a:p>
          <a:p>
            <a:pPr marL="800100" lvl="2" indent="0">
              <a:buNone/>
            </a:pPr>
            <a:endParaRPr lang="cs-CZ" sz="2200" dirty="0"/>
          </a:p>
          <a:p>
            <a:pPr marL="800100" lvl="2" indent="0">
              <a:buNone/>
            </a:pPr>
            <a:r>
              <a:rPr lang="cs-CZ" sz="2200" dirty="0"/>
              <a:t>[O </a:t>
            </a:r>
            <a:r>
              <a:rPr lang="cs-CZ" sz="2200" dirty="0" err="1"/>
              <a:t>júri</a:t>
            </a:r>
            <a:r>
              <a:rPr lang="cs-CZ" sz="2200" dirty="0"/>
              <a:t>]</a:t>
            </a:r>
            <a:r>
              <a:rPr lang="cs-CZ" sz="2200" baseline="-25000" dirty="0"/>
              <a:t>i</a:t>
            </a:r>
            <a:r>
              <a:rPr lang="cs-CZ" sz="2200" dirty="0"/>
              <a:t> </a:t>
            </a:r>
            <a:r>
              <a:rPr lang="cs-CZ" sz="2200" u="sng" dirty="0" err="1"/>
              <a:t>convidou</a:t>
            </a:r>
            <a:r>
              <a:rPr lang="cs-CZ" sz="2200" dirty="0"/>
              <a:t> [</a:t>
            </a:r>
            <a:r>
              <a:rPr lang="cs-CZ" sz="2200" b="1" dirty="0" err="1"/>
              <a:t>dois</a:t>
            </a:r>
            <a:r>
              <a:rPr lang="cs-CZ" sz="2200" b="1" dirty="0"/>
              <a:t> </a:t>
            </a:r>
            <a:r>
              <a:rPr lang="cs-CZ" sz="2200" b="1" dirty="0" err="1"/>
              <a:t>candidatos</a:t>
            </a:r>
            <a:r>
              <a:rPr lang="cs-CZ" sz="2200" b="1" dirty="0"/>
              <a:t>]</a:t>
            </a:r>
            <a:r>
              <a:rPr lang="cs-CZ" sz="2200" b="1" baseline="-25000" dirty="0"/>
              <a:t>j</a:t>
            </a:r>
            <a:r>
              <a:rPr lang="cs-CZ" sz="2200" b="1" dirty="0"/>
              <a:t> [</a:t>
            </a:r>
            <a:r>
              <a:rPr lang="cs-CZ" sz="2200" b="1" i="1" dirty="0"/>
              <a:t>a </a:t>
            </a:r>
            <a:r>
              <a:rPr lang="cs-CZ" sz="2200" b="1" dirty="0"/>
              <a:t>[-]</a:t>
            </a:r>
            <a:r>
              <a:rPr lang="cs-CZ" sz="2200" b="1" baseline="-25000" dirty="0"/>
              <a:t>j</a:t>
            </a:r>
            <a:r>
              <a:rPr lang="cs-CZ" sz="2200" b="1" dirty="0"/>
              <a:t> </a:t>
            </a:r>
            <a:r>
              <a:rPr lang="cs-CZ" sz="2200" b="1" dirty="0" err="1"/>
              <a:t>retirarem</a:t>
            </a:r>
            <a:r>
              <a:rPr lang="cs-CZ" sz="2200" dirty="0"/>
              <a:t> a sua </a:t>
            </a:r>
            <a:r>
              <a:rPr lang="cs-CZ" sz="2200" dirty="0" err="1"/>
              <a:t>candidatura</a:t>
            </a:r>
            <a:r>
              <a:rPr lang="cs-CZ" sz="2200" dirty="0"/>
              <a:t>].</a:t>
            </a:r>
          </a:p>
          <a:p>
            <a:pPr marL="800100" lvl="2" indent="0">
              <a:buNone/>
            </a:pPr>
            <a:r>
              <a:rPr lang="cs-CZ" sz="2200" i="1" dirty="0"/>
              <a:t>Komise pozvala dva kandidáty, aby stáhli svou kandidaturu. 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4513384" y="1629507"/>
            <a:ext cx="3516916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4431322" y="3329353"/>
            <a:ext cx="3516916" cy="457200"/>
          </a:xfrm>
          <a:prstGeom prst="curvedUpArrow">
            <a:avLst>
              <a:gd name="adj1" fmla="val 50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8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 a neflektivní </a:t>
            </a:r>
            <a:r>
              <a:rPr lang="cs-CZ" dirty="0" err="1" smtClean="0"/>
              <a:t>inf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2955"/>
            <a:ext cx="8596668" cy="43884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Vedlejší věta nepřímá uvozená předložkou </a:t>
            </a:r>
            <a:r>
              <a:rPr lang="cs-CZ" b="1" i="1" dirty="0"/>
              <a:t>a</a:t>
            </a:r>
            <a:r>
              <a:rPr lang="cs-CZ" b="1" dirty="0"/>
              <a:t> </a:t>
            </a:r>
            <a:r>
              <a:rPr lang="cs-CZ" dirty="0"/>
              <a:t>obsahuje </a:t>
            </a:r>
            <a:r>
              <a:rPr lang="cs-CZ" b="1" dirty="0"/>
              <a:t>typicky flektivní infinitiv</a:t>
            </a:r>
            <a:r>
              <a:rPr lang="cs-CZ" dirty="0"/>
              <a:t> (tj. je mluvčími zpravidla preferován) a to </a:t>
            </a:r>
            <a:r>
              <a:rPr lang="cs-CZ" b="1" dirty="0"/>
              <a:t>s foneticky nerealizovaným (nulovým) </a:t>
            </a:r>
            <a:r>
              <a:rPr lang="cs-CZ" b="1" dirty="0" smtClean="0"/>
              <a:t>podmětem</a:t>
            </a:r>
            <a:r>
              <a:rPr lang="cs-CZ" dirty="0" smtClean="0"/>
              <a:t>). Kontrola předmětu může nastat i </a:t>
            </a:r>
            <a:r>
              <a:rPr lang="cs-CZ" dirty="0"/>
              <a:t>v </a:t>
            </a:r>
            <a:r>
              <a:rPr lang="cs-CZ" dirty="0" smtClean="0"/>
              <a:t>případě neflektivního </a:t>
            </a:r>
            <a:r>
              <a:rPr lang="cs-CZ" dirty="0" err="1" smtClean="0"/>
              <a:t>infin</a:t>
            </a:r>
            <a:endParaRPr lang="cs-CZ" dirty="0" smtClean="0"/>
          </a:p>
          <a:p>
            <a:endParaRPr lang="cs-CZ" dirty="0"/>
          </a:p>
          <a:p>
            <a:pPr marL="400050" lvl="1" indent="0">
              <a:buNone/>
            </a:pPr>
            <a:r>
              <a:rPr lang="cs-CZ" sz="2600" dirty="0"/>
              <a:t>[Os </a:t>
            </a:r>
            <a:r>
              <a:rPr lang="cs-CZ" sz="2600" dirty="0" err="1"/>
              <a:t>professores</a:t>
            </a:r>
            <a:r>
              <a:rPr lang="cs-CZ" sz="2600" dirty="0"/>
              <a:t>]</a:t>
            </a:r>
            <a:r>
              <a:rPr lang="cs-CZ" sz="2600" baseline="-25000" dirty="0"/>
              <a:t>i</a:t>
            </a:r>
            <a:r>
              <a:rPr lang="cs-CZ" sz="2600" dirty="0"/>
              <a:t> </a:t>
            </a:r>
            <a:r>
              <a:rPr lang="cs-CZ" sz="2600" u="sng" dirty="0" err="1"/>
              <a:t>autorizam</a:t>
            </a:r>
            <a:r>
              <a:rPr lang="cs-CZ" sz="2600" dirty="0"/>
              <a:t> </a:t>
            </a:r>
            <a:r>
              <a:rPr lang="cs-CZ" sz="2600" b="1" dirty="0"/>
              <a:t>[os </a:t>
            </a:r>
            <a:r>
              <a:rPr lang="cs-CZ" sz="2600" b="1" dirty="0" err="1"/>
              <a:t>alunos</a:t>
            </a:r>
            <a:r>
              <a:rPr lang="cs-CZ" sz="2600" b="1" dirty="0"/>
              <a:t>]</a:t>
            </a:r>
            <a:r>
              <a:rPr lang="cs-CZ" sz="2600" b="1" baseline="-25000" dirty="0"/>
              <a:t>j</a:t>
            </a:r>
            <a:r>
              <a:rPr lang="cs-CZ" sz="2600" b="1" dirty="0"/>
              <a:t> [</a:t>
            </a:r>
            <a:r>
              <a:rPr lang="cs-CZ" sz="2600" b="1" i="1" dirty="0"/>
              <a:t>a</a:t>
            </a:r>
            <a:r>
              <a:rPr lang="cs-CZ" sz="2600" b="1" dirty="0"/>
              <a:t> [-]</a:t>
            </a:r>
            <a:r>
              <a:rPr lang="cs-CZ" sz="2600" b="1" baseline="-25000" dirty="0"/>
              <a:t>j</a:t>
            </a:r>
            <a:r>
              <a:rPr lang="cs-CZ" sz="2600" b="1" dirty="0"/>
              <a:t> </a:t>
            </a:r>
            <a:r>
              <a:rPr lang="cs-CZ" sz="2600" b="1" dirty="0" err="1"/>
              <a:t>realizar</a:t>
            </a:r>
            <a:r>
              <a:rPr lang="cs-CZ" sz="2600" b="1" dirty="0"/>
              <a:t> </a:t>
            </a:r>
            <a:r>
              <a:rPr lang="cs-CZ" sz="2600" dirty="0"/>
              <a:t>o teste </a:t>
            </a:r>
            <a:r>
              <a:rPr lang="cs-CZ" sz="2600" dirty="0" err="1"/>
              <a:t>durante</a:t>
            </a:r>
            <a:r>
              <a:rPr lang="cs-CZ" sz="2600" dirty="0"/>
              <a:t> as </a:t>
            </a:r>
            <a:r>
              <a:rPr lang="cs-CZ" sz="2600" dirty="0" err="1"/>
              <a:t>férias</a:t>
            </a:r>
            <a:r>
              <a:rPr lang="cs-CZ" sz="2600" dirty="0"/>
              <a:t> de semestre</a:t>
            </a:r>
            <a:r>
              <a:rPr lang="cs-CZ" sz="2600" dirty="0" smtClean="0"/>
              <a:t>].</a:t>
            </a:r>
          </a:p>
          <a:p>
            <a:pPr marL="400050" lvl="1" indent="0">
              <a:buNone/>
            </a:pPr>
            <a:endParaRPr lang="cs-CZ" sz="2600" dirty="0"/>
          </a:p>
          <a:p>
            <a:pPr marL="400050" lvl="1" indent="0">
              <a:buNone/>
            </a:pPr>
            <a:r>
              <a:rPr lang="cs-CZ" sz="2600" i="1" dirty="0"/>
              <a:t>Profesoři povolí žákům, aby o prázdninách psali test. </a:t>
            </a:r>
            <a:endParaRPr lang="cs-CZ" sz="2600" i="1" dirty="0" smtClean="0"/>
          </a:p>
          <a:p>
            <a:pPr marL="400050" lvl="1" indent="0">
              <a:buNone/>
            </a:pPr>
            <a:endParaRPr lang="cs-CZ" sz="2600" dirty="0"/>
          </a:p>
          <a:p>
            <a:pPr marL="400050" lvl="1" indent="0">
              <a:buNone/>
            </a:pPr>
            <a:r>
              <a:rPr lang="cs-CZ" sz="2600" dirty="0"/>
              <a:t>[Os </a:t>
            </a:r>
            <a:r>
              <a:rPr lang="cs-CZ" sz="2600" dirty="0" err="1"/>
              <a:t>alunos</a:t>
            </a:r>
            <a:r>
              <a:rPr lang="cs-CZ" sz="2600" dirty="0"/>
              <a:t>]</a:t>
            </a:r>
            <a:r>
              <a:rPr lang="cs-CZ" sz="2600" baseline="-25000" dirty="0"/>
              <a:t>i</a:t>
            </a:r>
            <a:r>
              <a:rPr lang="cs-CZ" sz="2600" dirty="0"/>
              <a:t> </a:t>
            </a:r>
            <a:r>
              <a:rPr lang="cs-CZ" sz="2600" u="sng" dirty="0" err="1"/>
              <a:t>impediram</a:t>
            </a:r>
            <a:r>
              <a:rPr lang="cs-CZ" sz="2600" dirty="0"/>
              <a:t> </a:t>
            </a:r>
            <a:r>
              <a:rPr lang="cs-CZ" sz="2600" b="1" dirty="0"/>
              <a:t>[os </a:t>
            </a:r>
            <a:r>
              <a:rPr lang="cs-CZ" sz="2600" b="1" dirty="0" err="1"/>
              <a:t>professores</a:t>
            </a:r>
            <a:r>
              <a:rPr lang="cs-CZ" sz="2600" b="1" dirty="0"/>
              <a:t>]</a:t>
            </a:r>
            <a:r>
              <a:rPr lang="cs-CZ" sz="2600" b="1" baseline="-25000" dirty="0"/>
              <a:t>j</a:t>
            </a:r>
            <a:r>
              <a:rPr lang="cs-CZ" sz="2600" b="1" dirty="0"/>
              <a:t> [</a:t>
            </a:r>
            <a:r>
              <a:rPr lang="cs-CZ" sz="2600" b="1" i="1" dirty="0"/>
              <a:t>de</a:t>
            </a:r>
            <a:r>
              <a:rPr lang="cs-CZ" sz="2600" b="1" dirty="0"/>
              <a:t> [-]</a:t>
            </a:r>
            <a:r>
              <a:rPr lang="cs-CZ" sz="2600" b="1" baseline="-25000" dirty="0"/>
              <a:t>j</a:t>
            </a:r>
            <a:r>
              <a:rPr lang="cs-CZ" sz="2600" b="1" dirty="0"/>
              <a:t> dar </a:t>
            </a:r>
            <a:r>
              <a:rPr lang="cs-CZ" sz="2600" b="1" dirty="0" err="1"/>
              <a:t>a</a:t>
            </a:r>
            <a:r>
              <a:rPr lang="cs-CZ" sz="2600" dirty="0" err="1"/>
              <a:t>ulas</a:t>
            </a:r>
            <a:r>
              <a:rPr lang="cs-CZ" sz="2600" dirty="0"/>
              <a:t> </a:t>
            </a:r>
            <a:r>
              <a:rPr lang="cs-CZ" sz="2600" dirty="0" err="1"/>
              <a:t>ao</a:t>
            </a:r>
            <a:r>
              <a:rPr lang="cs-CZ" sz="2600" dirty="0"/>
              <a:t> </a:t>
            </a:r>
            <a:r>
              <a:rPr lang="cs-CZ" sz="2600" dirty="0" err="1"/>
              <a:t>sábado</a:t>
            </a:r>
            <a:r>
              <a:rPr lang="cs-CZ" sz="2600" dirty="0" smtClean="0"/>
              <a:t>].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07699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direktivní a kontrola podmětu či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 sloves direktivních může dojít ke dvěma možným konstrukcím kontroly. Buď </a:t>
            </a:r>
            <a:r>
              <a:rPr lang="cs-CZ" b="1" dirty="0"/>
              <a:t>ke kontrole </a:t>
            </a:r>
            <a:r>
              <a:rPr lang="cs-CZ" b="1" dirty="0" smtClean="0"/>
              <a:t>podmětu</a:t>
            </a:r>
            <a:r>
              <a:rPr lang="cs-CZ" dirty="0" smtClean="0"/>
              <a:t> </a:t>
            </a:r>
            <a:r>
              <a:rPr lang="cs-CZ" dirty="0"/>
              <a:t>či </a:t>
            </a:r>
            <a:r>
              <a:rPr lang="cs-CZ" b="1" dirty="0"/>
              <a:t>kontrole předmětu </a:t>
            </a:r>
            <a:r>
              <a:rPr lang="cs-CZ" b="1" dirty="0" smtClean="0"/>
              <a:t>nepřímého. </a:t>
            </a:r>
            <a:r>
              <a:rPr lang="cs-CZ" dirty="0" smtClean="0"/>
              <a:t>Jedná </a:t>
            </a:r>
            <a:r>
              <a:rPr lang="cs-CZ" dirty="0"/>
              <a:t>se o </a:t>
            </a:r>
            <a:r>
              <a:rPr lang="cs-CZ" b="1" dirty="0"/>
              <a:t>slovesa </a:t>
            </a:r>
            <a:r>
              <a:rPr lang="cs-CZ" b="1" i="1" dirty="0" err="1"/>
              <a:t>dizer</a:t>
            </a:r>
            <a:r>
              <a:rPr lang="cs-CZ" b="1" i="1" dirty="0"/>
              <a:t> (a), </a:t>
            </a:r>
            <a:r>
              <a:rPr lang="cs-CZ" b="1" i="1" dirty="0" err="1"/>
              <a:t>impor</a:t>
            </a:r>
            <a:r>
              <a:rPr lang="cs-CZ" b="1" i="1" dirty="0"/>
              <a:t> (a) </a:t>
            </a:r>
            <a:r>
              <a:rPr lang="cs-CZ" b="1" i="1" dirty="0" err="1"/>
              <a:t>insistir</a:t>
            </a:r>
            <a:r>
              <a:rPr lang="cs-CZ" b="1" i="1" dirty="0"/>
              <a:t> (</a:t>
            </a:r>
            <a:r>
              <a:rPr lang="cs-CZ" b="1" i="1" dirty="0" err="1"/>
              <a:t>com</a:t>
            </a:r>
            <a:r>
              <a:rPr lang="cs-CZ" b="1" i="1" dirty="0"/>
              <a:t>), </a:t>
            </a:r>
            <a:r>
              <a:rPr lang="cs-CZ" b="1" i="1" dirty="0" err="1"/>
              <a:t>pedir</a:t>
            </a:r>
            <a:r>
              <a:rPr lang="cs-CZ" b="1" i="1" dirty="0"/>
              <a:t> (a), </a:t>
            </a:r>
            <a:r>
              <a:rPr lang="cs-CZ" b="1" i="1" dirty="0" err="1"/>
              <a:t>permitir</a:t>
            </a:r>
            <a:r>
              <a:rPr lang="cs-CZ" b="1" i="1" dirty="0"/>
              <a:t> (a), </a:t>
            </a:r>
            <a:r>
              <a:rPr lang="cs-CZ" b="1" i="1" dirty="0" err="1"/>
              <a:t>recomendar</a:t>
            </a:r>
            <a:r>
              <a:rPr lang="cs-CZ" b="1" i="1" dirty="0"/>
              <a:t> (a), </a:t>
            </a:r>
            <a:r>
              <a:rPr lang="cs-CZ" b="1" i="1" dirty="0" err="1"/>
              <a:t>sugerir</a:t>
            </a:r>
            <a:r>
              <a:rPr lang="cs-CZ" b="1" i="1" dirty="0"/>
              <a:t> (a)</a:t>
            </a:r>
            <a:r>
              <a:rPr lang="cs-CZ" dirty="0"/>
              <a:t> apod. </a:t>
            </a:r>
            <a:endParaRPr lang="cs-CZ" dirty="0" smtClean="0"/>
          </a:p>
          <a:p>
            <a:endParaRPr lang="cs-CZ" dirty="0" smtClean="0"/>
          </a:p>
          <a:p>
            <a:pPr marL="800100" lvl="2" indent="0">
              <a:buNone/>
            </a:pPr>
            <a:r>
              <a:rPr lang="cs-CZ" sz="1900" dirty="0"/>
              <a:t>[Os </a:t>
            </a:r>
            <a:r>
              <a:rPr lang="cs-CZ" sz="1900" dirty="0" err="1"/>
              <a:t>miúdos</a:t>
            </a:r>
            <a:r>
              <a:rPr lang="cs-CZ" sz="1900" dirty="0"/>
              <a:t>]</a:t>
            </a:r>
            <a:r>
              <a:rPr lang="cs-CZ" sz="1900" baseline="-25000" dirty="0"/>
              <a:t>i</a:t>
            </a:r>
            <a:r>
              <a:rPr lang="cs-CZ" sz="1900" dirty="0"/>
              <a:t> </a:t>
            </a:r>
            <a:r>
              <a:rPr lang="cs-CZ" sz="1900" b="1" u="sng" dirty="0" err="1"/>
              <a:t>pediram</a:t>
            </a:r>
            <a:r>
              <a:rPr lang="cs-CZ" sz="1900" b="1" dirty="0"/>
              <a:t> [</a:t>
            </a:r>
            <a:r>
              <a:rPr lang="cs-CZ" sz="1900" b="1" dirty="0" err="1"/>
              <a:t>aos</a:t>
            </a:r>
            <a:r>
              <a:rPr lang="cs-CZ" sz="1900" b="1" dirty="0"/>
              <a:t> </a:t>
            </a:r>
            <a:r>
              <a:rPr lang="cs-CZ" sz="1900" b="1" dirty="0" err="1"/>
              <a:t>pais</a:t>
            </a:r>
            <a:r>
              <a:rPr lang="cs-CZ" sz="1900" b="1" dirty="0"/>
              <a:t>]</a:t>
            </a:r>
            <a:r>
              <a:rPr lang="cs-CZ" sz="1900" b="1" baseline="-25000" dirty="0"/>
              <a:t>j</a:t>
            </a:r>
            <a:r>
              <a:rPr lang="cs-CZ" sz="1900" b="1" dirty="0"/>
              <a:t> [</a:t>
            </a:r>
            <a:r>
              <a:rPr lang="cs-CZ" sz="1900" b="1" i="1" dirty="0"/>
              <a:t>para </a:t>
            </a:r>
            <a:r>
              <a:rPr lang="cs-CZ" sz="1900" b="1" dirty="0"/>
              <a:t>[-]</a:t>
            </a:r>
            <a:r>
              <a:rPr lang="cs-CZ" sz="1900" b="1" baseline="-25000" dirty="0"/>
              <a:t>i</a:t>
            </a:r>
            <a:r>
              <a:rPr lang="cs-CZ" sz="1900" b="1" dirty="0"/>
              <a:t> </a:t>
            </a:r>
            <a:r>
              <a:rPr lang="cs-CZ" sz="1900" b="1" dirty="0" err="1"/>
              <a:t>acampar</a:t>
            </a:r>
            <a:r>
              <a:rPr lang="cs-CZ" sz="1900" dirty="0"/>
              <a:t> no </a:t>
            </a:r>
            <a:r>
              <a:rPr lang="cs-CZ" sz="1900" dirty="0" err="1"/>
              <a:t>próximo</a:t>
            </a:r>
            <a:r>
              <a:rPr lang="cs-CZ" sz="1900" dirty="0"/>
              <a:t> </a:t>
            </a:r>
            <a:r>
              <a:rPr lang="cs-CZ" sz="1900" dirty="0" err="1"/>
              <a:t>fim</a:t>
            </a:r>
            <a:r>
              <a:rPr lang="cs-CZ" sz="1900" dirty="0"/>
              <a:t>-de-</a:t>
            </a:r>
            <a:r>
              <a:rPr lang="cs-CZ" sz="1900" dirty="0" err="1"/>
              <a:t>semana</a:t>
            </a:r>
            <a:r>
              <a:rPr lang="cs-CZ" sz="1900" dirty="0"/>
              <a:t>].</a:t>
            </a:r>
          </a:p>
          <a:p>
            <a:pPr marL="800100" lvl="2" indent="0">
              <a:buNone/>
            </a:pPr>
            <a:r>
              <a:rPr lang="cs-CZ" sz="1900" i="1" dirty="0"/>
              <a:t>Děti požádali rodiče, aby stanovali příští víkend. </a:t>
            </a:r>
            <a:endParaRPr lang="cs-CZ" sz="1900" dirty="0"/>
          </a:p>
          <a:p>
            <a:pPr marL="800100" lvl="2" indent="0">
              <a:buNone/>
            </a:pPr>
            <a:r>
              <a:rPr lang="cs-CZ" sz="1900" dirty="0"/>
              <a:t>[Os </a:t>
            </a:r>
            <a:r>
              <a:rPr lang="cs-CZ" sz="1900" dirty="0" err="1"/>
              <a:t>pais</a:t>
            </a:r>
            <a:r>
              <a:rPr lang="cs-CZ" sz="1900" dirty="0"/>
              <a:t>]</a:t>
            </a:r>
            <a:r>
              <a:rPr lang="cs-CZ" sz="1900" baseline="-25000" dirty="0"/>
              <a:t>i</a:t>
            </a:r>
            <a:r>
              <a:rPr lang="cs-CZ" sz="1900" dirty="0"/>
              <a:t> </a:t>
            </a:r>
            <a:r>
              <a:rPr lang="cs-CZ" sz="1900" b="1" u="sng" dirty="0" err="1"/>
              <a:t>disseram</a:t>
            </a:r>
            <a:r>
              <a:rPr lang="cs-CZ" sz="1900" b="1" dirty="0"/>
              <a:t> [</a:t>
            </a:r>
            <a:r>
              <a:rPr lang="cs-CZ" sz="1900" b="1" dirty="0" err="1"/>
              <a:t>aos</a:t>
            </a:r>
            <a:r>
              <a:rPr lang="cs-CZ" sz="1900" b="1" dirty="0"/>
              <a:t> </a:t>
            </a:r>
            <a:r>
              <a:rPr lang="cs-CZ" sz="1900" b="1" dirty="0" err="1"/>
              <a:t>miúdos</a:t>
            </a:r>
            <a:r>
              <a:rPr lang="cs-CZ" sz="1900" b="1" dirty="0"/>
              <a:t>]</a:t>
            </a:r>
            <a:r>
              <a:rPr lang="cs-CZ" sz="1900" b="1" baseline="-25000" dirty="0"/>
              <a:t>j</a:t>
            </a:r>
            <a:r>
              <a:rPr lang="cs-CZ" sz="1900" b="1" dirty="0"/>
              <a:t> [</a:t>
            </a:r>
            <a:r>
              <a:rPr lang="cs-CZ" sz="1900" b="1" i="1" dirty="0"/>
              <a:t>para </a:t>
            </a:r>
            <a:r>
              <a:rPr lang="cs-CZ" sz="1900" b="1" dirty="0"/>
              <a:t>[-]</a:t>
            </a:r>
            <a:r>
              <a:rPr lang="cs-CZ" sz="1900" b="1" baseline="-25000" dirty="0"/>
              <a:t>j</a:t>
            </a:r>
            <a:r>
              <a:rPr lang="cs-CZ" sz="1900" b="1" dirty="0"/>
              <a:t> </a:t>
            </a:r>
            <a:r>
              <a:rPr lang="cs-CZ" sz="1900" b="1" dirty="0" err="1"/>
              <a:t>chegar</a:t>
            </a:r>
            <a:r>
              <a:rPr lang="cs-CZ" sz="1900" dirty="0"/>
              <a:t> </a:t>
            </a:r>
            <a:r>
              <a:rPr lang="cs-CZ" sz="1900" dirty="0" err="1"/>
              <a:t>cedo</a:t>
            </a:r>
            <a:r>
              <a:rPr lang="cs-CZ" sz="1900" dirty="0"/>
              <a:t> à </a:t>
            </a:r>
            <a:r>
              <a:rPr lang="cs-CZ" sz="1900" dirty="0" err="1"/>
              <a:t>casa</a:t>
            </a:r>
            <a:r>
              <a:rPr lang="cs-CZ" sz="1900" dirty="0"/>
              <a:t>].</a:t>
            </a:r>
          </a:p>
          <a:p>
            <a:pPr marL="800100" lvl="2" indent="0">
              <a:buNone/>
            </a:pPr>
            <a:r>
              <a:rPr lang="cs-CZ" sz="1900" i="1" dirty="0"/>
              <a:t>Rodiče řekli dětem, aby přišli brzo domů</a:t>
            </a:r>
            <a:r>
              <a:rPr lang="cs-CZ" sz="1900" dirty="0"/>
              <a:t>. </a:t>
            </a:r>
          </a:p>
          <a:p>
            <a:pPr marL="800100" lvl="2" indent="0">
              <a:buNone/>
            </a:pPr>
            <a:r>
              <a:rPr lang="cs-CZ" sz="1900" dirty="0"/>
              <a:t>[Os </a:t>
            </a:r>
            <a:r>
              <a:rPr lang="cs-CZ" sz="1900" dirty="0" err="1"/>
              <a:t>alunos</a:t>
            </a:r>
            <a:r>
              <a:rPr lang="cs-CZ" sz="1900" dirty="0"/>
              <a:t>]</a:t>
            </a:r>
            <a:r>
              <a:rPr lang="cs-CZ" sz="1900" baseline="-25000" dirty="0"/>
              <a:t>i</a:t>
            </a:r>
            <a:r>
              <a:rPr lang="cs-CZ" sz="1900" dirty="0"/>
              <a:t> </a:t>
            </a:r>
            <a:r>
              <a:rPr lang="cs-CZ" sz="1900" u="sng" dirty="0" err="1"/>
              <a:t>pediram</a:t>
            </a:r>
            <a:r>
              <a:rPr lang="cs-CZ" sz="1900" dirty="0"/>
              <a:t> [</a:t>
            </a:r>
            <a:r>
              <a:rPr lang="cs-CZ" sz="1900" b="1" dirty="0" err="1"/>
              <a:t>aos</a:t>
            </a:r>
            <a:r>
              <a:rPr lang="cs-CZ" sz="1900" b="1" dirty="0"/>
              <a:t> </a:t>
            </a:r>
            <a:r>
              <a:rPr lang="cs-CZ" sz="1900" b="1" dirty="0" err="1"/>
              <a:t>professores</a:t>
            </a:r>
            <a:r>
              <a:rPr lang="cs-CZ" sz="1900" b="1" dirty="0"/>
              <a:t>]</a:t>
            </a:r>
            <a:r>
              <a:rPr lang="cs-CZ" sz="1900" b="1" baseline="-25000" dirty="0"/>
              <a:t>j</a:t>
            </a:r>
            <a:r>
              <a:rPr lang="cs-CZ" sz="1900" b="1" dirty="0"/>
              <a:t> [</a:t>
            </a:r>
            <a:r>
              <a:rPr lang="cs-CZ" sz="1900" b="1" i="1" dirty="0"/>
              <a:t>para </a:t>
            </a:r>
            <a:r>
              <a:rPr lang="cs-CZ" sz="1900" b="1" dirty="0"/>
              <a:t>[-]</a:t>
            </a:r>
            <a:r>
              <a:rPr lang="cs-CZ" sz="1900" b="1" baseline="-25000" dirty="0"/>
              <a:t>j</a:t>
            </a:r>
            <a:r>
              <a:rPr lang="cs-CZ" sz="1900" b="1" dirty="0"/>
              <a:t> </a:t>
            </a:r>
            <a:r>
              <a:rPr lang="cs-CZ" sz="1900" b="1" dirty="0" err="1"/>
              <a:t>adiarem</a:t>
            </a:r>
            <a:r>
              <a:rPr lang="cs-CZ" sz="1900" dirty="0"/>
              <a:t> o teste].</a:t>
            </a:r>
          </a:p>
          <a:p>
            <a:pPr marL="800100" lvl="2" indent="0">
              <a:buNone/>
            </a:pPr>
            <a:r>
              <a:rPr lang="cs-CZ" sz="1900" i="1" dirty="0"/>
              <a:t>Žáci požádali učitele, aby odložili test.</a:t>
            </a:r>
            <a:endParaRPr lang="cs-CZ" sz="19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26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Sloveso </a:t>
            </a:r>
            <a:r>
              <a:rPr lang="cs-CZ" dirty="0" err="1" smtClean="0"/>
              <a:t>mandar</a:t>
            </a:r>
            <a:r>
              <a:rPr lang="cs-CZ" dirty="0" smtClean="0"/>
              <a:t> / </a:t>
            </a:r>
            <a:r>
              <a:rPr lang="cs-CZ" dirty="0" err="1" smtClean="0"/>
              <a:t>acontecer</a:t>
            </a:r>
            <a:r>
              <a:rPr lang="cs-CZ" dirty="0" smtClean="0"/>
              <a:t>, </a:t>
            </a:r>
            <a:r>
              <a:rPr lang="cs-CZ" dirty="0" err="1" smtClean="0"/>
              <a:t>ocorrer</a:t>
            </a:r>
            <a:r>
              <a:rPr lang="cs-CZ" dirty="0" smtClean="0"/>
              <a:t>, </a:t>
            </a:r>
            <a:r>
              <a:rPr lang="cs-CZ" dirty="0" err="1" smtClean="0"/>
              <a:t>parecer</a:t>
            </a:r>
            <a:r>
              <a:rPr lang="cs-CZ" dirty="0" smtClean="0"/>
              <a:t> a </a:t>
            </a:r>
            <a:r>
              <a:rPr lang="cs-CZ" dirty="0" err="1" smtClean="0"/>
              <a:t>suceder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Sloveso </a:t>
            </a:r>
            <a:r>
              <a:rPr lang="cs-CZ" sz="2400" b="1" i="1" dirty="0" err="1"/>
              <a:t>mandar</a:t>
            </a:r>
            <a:r>
              <a:rPr lang="cs-CZ" sz="2400" dirty="0"/>
              <a:t> též umožňuje kontrolu předmětu </a:t>
            </a:r>
            <a:r>
              <a:rPr lang="cs-CZ" sz="2400" dirty="0" smtClean="0"/>
              <a:t>nepřímého. Přítomnost </a:t>
            </a:r>
            <a:r>
              <a:rPr lang="cs-CZ" sz="2400" dirty="0"/>
              <a:t>shody v infinitivní větě </a:t>
            </a:r>
            <a:r>
              <a:rPr lang="cs-CZ" sz="2400" b="1" u="sng" dirty="0"/>
              <a:t>není obvyklá </a:t>
            </a:r>
            <a:r>
              <a:rPr lang="cs-CZ" sz="2400" dirty="0"/>
              <a:t>a to zvláště, pokud se jedná </a:t>
            </a:r>
            <a:r>
              <a:rPr lang="cs-CZ" sz="2400" b="1" u="sng" dirty="0"/>
              <a:t>o tvar druhé osoby </a:t>
            </a:r>
            <a:r>
              <a:rPr lang="cs-CZ" sz="2400" b="1" u="sng" dirty="0" smtClean="0"/>
              <a:t>a </a:t>
            </a:r>
            <a:r>
              <a:rPr lang="cs-CZ" sz="2400" b="1" u="sng" dirty="0"/>
              <a:t>první osoby plurálu. </a:t>
            </a:r>
            <a:endParaRPr lang="cs-CZ" sz="2400" b="1" u="sng" dirty="0" smtClean="0"/>
          </a:p>
          <a:p>
            <a:pPr algn="just"/>
            <a:endParaRPr lang="cs-CZ" sz="2400" b="1" u="sng" dirty="0"/>
          </a:p>
          <a:p>
            <a:pPr algn="just"/>
            <a:r>
              <a:rPr lang="cs-CZ" sz="2400" dirty="0" smtClean="0"/>
              <a:t>Rovněž </a:t>
            </a:r>
            <a:r>
              <a:rPr lang="cs-CZ" sz="2400" dirty="0"/>
              <a:t>u sloves, která si volí infinitivní větu namísto argumentu podmětu, jako je </a:t>
            </a:r>
            <a:r>
              <a:rPr lang="cs-CZ" sz="2400" b="1" i="1" dirty="0" err="1"/>
              <a:t>acontecer</a:t>
            </a:r>
            <a:r>
              <a:rPr lang="cs-CZ" sz="2400" b="1" i="1" dirty="0"/>
              <a:t>, </a:t>
            </a:r>
            <a:r>
              <a:rPr lang="cs-CZ" sz="2400" b="1" i="1" dirty="0" err="1"/>
              <a:t>ocorrer</a:t>
            </a:r>
            <a:r>
              <a:rPr lang="cs-CZ" sz="2400" b="1" i="1" dirty="0"/>
              <a:t>, </a:t>
            </a:r>
            <a:r>
              <a:rPr lang="cs-CZ" sz="2400" b="1" i="1" dirty="0" err="1"/>
              <a:t>parecer</a:t>
            </a:r>
            <a:r>
              <a:rPr lang="cs-CZ" sz="2400" b="1" i="1" dirty="0"/>
              <a:t> </a:t>
            </a:r>
            <a:r>
              <a:rPr lang="cs-CZ" sz="2400" b="1" dirty="0"/>
              <a:t>a</a:t>
            </a:r>
            <a:r>
              <a:rPr lang="cs-CZ" sz="2400" b="1" i="1" dirty="0"/>
              <a:t> </a:t>
            </a:r>
            <a:r>
              <a:rPr lang="cs-CZ" sz="2400" b="1" i="1" dirty="0" err="1"/>
              <a:t>suceder</a:t>
            </a:r>
            <a:r>
              <a:rPr lang="cs-CZ" sz="2400" dirty="0"/>
              <a:t>, jsou obvyklejší </a:t>
            </a:r>
            <a:r>
              <a:rPr lang="cs-CZ" sz="2400" b="1" dirty="0"/>
              <a:t>neflektivní tvary </a:t>
            </a:r>
            <a:r>
              <a:rPr lang="cs-CZ" sz="2400" b="1" dirty="0" smtClean="0"/>
              <a:t>infinitivu, </a:t>
            </a:r>
            <a:r>
              <a:rPr lang="cs-CZ" sz="2400" b="1" dirty="0"/>
              <a:t>byť flektivní tvary </a:t>
            </a:r>
            <a:r>
              <a:rPr lang="cs-CZ" sz="2400" b="1" dirty="0" smtClean="0"/>
              <a:t>nelze </a:t>
            </a:r>
            <a:r>
              <a:rPr lang="cs-CZ" sz="2400" b="1" dirty="0"/>
              <a:t>označit za vyloženě negramatické</a:t>
            </a:r>
            <a:r>
              <a:rPr lang="cs-CZ" sz="2400" dirty="0"/>
              <a:t>, jen někteří mluvčí by je </a:t>
            </a:r>
            <a:r>
              <a:rPr lang="cs-CZ" sz="2400" dirty="0" smtClean="0"/>
              <a:t>nepreferovali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0964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4769" y="1570893"/>
            <a:ext cx="8629233" cy="4470470"/>
          </a:xfrm>
        </p:spPr>
        <p:txBody>
          <a:bodyPr>
            <a:normAutofit fontScale="55000" lnSpcReduction="20000"/>
          </a:bodyPr>
          <a:lstStyle/>
          <a:p>
            <a:pPr marL="800100" lvl="2" indent="0">
              <a:buNone/>
            </a:pPr>
            <a:endParaRPr lang="cs-CZ" sz="3800" dirty="0" smtClean="0"/>
          </a:p>
          <a:p>
            <a:pPr marL="800100" lvl="2" indent="0">
              <a:buNone/>
            </a:pPr>
            <a:r>
              <a:rPr lang="cs-CZ" sz="3800" dirty="0" smtClean="0"/>
              <a:t>[-]</a:t>
            </a:r>
            <a:r>
              <a:rPr lang="cs-CZ" sz="3800" baseline="-25000" dirty="0"/>
              <a:t>i</a:t>
            </a:r>
            <a:r>
              <a:rPr lang="cs-CZ" sz="3800" dirty="0"/>
              <a:t> </a:t>
            </a:r>
            <a:r>
              <a:rPr lang="cs-CZ" sz="3800" dirty="0" err="1"/>
              <a:t>Mandei</a:t>
            </a:r>
            <a:r>
              <a:rPr lang="cs-CZ" sz="3800" dirty="0"/>
              <a:t> </a:t>
            </a:r>
            <a:r>
              <a:rPr lang="cs-CZ" sz="3800" b="1" dirty="0"/>
              <a:t>[</a:t>
            </a:r>
            <a:r>
              <a:rPr lang="cs-CZ" sz="3800" b="1" dirty="0" err="1"/>
              <a:t>às</a:t>
            </a:r>
            <a:r>
              <a:rPr lang="cs-CZ" sz="3800" b="1" dirty="0"/>
              <a:t> </a:t>
            </a:r>
            <a:r>
              <a:rPr lang="cs-CZ" sz="3800" b="1" dirty="0" err="1"/>
              <a:t>crianças</a:t>
            </a:r>
            <a:r>
              <a:rPr lang="cs-CZ" sz="3800" b="1" dirty="0"/>
              <a:t>]</a:t>
            </a:r>
            <a:r>
              <a:rPr lang="cs-CZ" sz="3800" b="1" baseline="-25000" dirty="0"/>
              <a:t>j</a:t>
            </a:r>
            <a:r>
              <a:rPr lang="cs-CZ" sz="3800" b="1" dirty="0"/>
              <a:t> [</a:t>
            </a:r>
            <a:r>
              <a:rPr lang="cs-CZ" sz="3800" b="1" dirty="0" err="1"/>
              <a:t>sair</a:t>
            </a:r>
            <a:r>
              <a:rPr lang="cs-CZ" sz="3800" dirty="0"/>
              <a:t> [-]</a:t>
            </a:r>
            <a:r>
              <a:rPr lang="cs-CZ" sz="3800" baseline="-25000" dirty="0"/>
              <a:t>j</a:t>
            </a:r>
            <a:r>
              <a:rPr lang="cs-CZ" sz="3800" dirty="0"/>
              <a:t> do </a:t>
            </a:r>
            <a:r>
              <a:rPr lang="cs-CZ" sz="3800" dirty="0" err="1"/>
              <a:t>quarto</a:t>
            </a:r>
            <a:r>
              <a:rPr lang="cs-CZ" sz="3800" dirty="0"/>
              <a:t> </a:t>
            </a:r>
            <a:r>
              <a:rPr lang="cs-CZ" sz="3800" dirty="0" err="1"/>
              <a:t>há</a:t>
            </a:r>
            <a:r>
              <a:rPr lang="cs-CZ" sz="3800" dirty="0"/>
              <a:t> </a:t>
            </a:r>
            <a:r>
              <a:rPr lang="cs-CZ" sz="3800" dirty="0" err="1"/>
              <a:t>muito</a:t>
            </a:r>
            <a:r>
              <a:rPr lang="cs-CZ" sz="3800" dirty="0"/>
              <a:t> tempo].</a:t>
            </a:r>
          </a:p>
          <a:p>
            <a:pPr marL="800100" lvl="2" indent="0">
              <a:buNone/>
            </a:pPr>
            <a:r>
              <a:rPr lang="cs-CZ" sz="3800" i="1" dirty="0"/>
              <a:t>Nechal jsem děti odejít z pokoje před dlouhým </a:t>
            </a:r>
            <a:r>
              <a:rPr lang="cs-CZ" sz="3800" i="1" dirty="0" smtClean="0"/>
              <a:t>časem.</a:t>
            </a:r>
          </a:p>
          <a:p>
            <a:pPr marL="800100" lvl="2" indent="0">
              <a:buNone/>
            </a:pPr>
            <a:endParaRPr lang="cs-CZ" sz="3800" dirty="0"/>
          </a:p>
          <a:p>
            <a:pPr marL="800100" lvl="2" indent="0">
              <a:buNone/>
            </a:pPr>
            <a:r>
              <a:rPr lang="cs-CZ" sz="3800" dirty="0"/>
              <a:t>* </a:t>
            </a:r>
            <a:r>
              <a:rPr lang="cs-CZ" sz="3800" dirty="0" err="1"/>
              <a:t>Mandei-</a:t>
            </a:r>
            <a:r>
              <a:rPr lang="cs-CZ" sz="3800" strike="sngStrike" dirty="0" err="1"/>
              <a:t>te</a:t>
            </a:r>
            <a:r>
              <a:rPr lang="cs-CZ" sz="3800" strike="sngStrike" dirty="0"/>
              <a:t> [</a:t>
            </a:r>
            <a:r>
              <a:rPr lang="cs-CZ" sz="3800" strike="sngStrike" dirty="0" err="1"/>
              <a:t>saires</a:t>
            </a:r>
            <a:r>
              <a:rPr lang="cs-CZ" sz="3800" strike="sngStrike" dirty="0"/>
              <a:t> </a:t>
            </a:r>
            <a:r>
              <a:rPr lang="cs-CZ" sz="3800" dirty="0"/>
              <a:t>do </a:t>
            </a:r>
            <a:r>
              <a:rPr lang="cs-CZ" sz="3800" dirty="0" err="1"/>
              <a:t>quarto</a:t>
            </a:r>
            <a:r>
              <a:rPr lang="cs-CZ" sz="3800" dirty="0"/>
              <a:t> </a:t>
            </a:r>
            <a:r>
              <a:rPr lang="cs-CZ" sz="3800" dirty="0" err="1"/>
              <a:t>há</a:t>
            </a:r>
            <a:r>
              <a:rPr lang="cs-CZ" sz="3800" dirty="0"/>
              <a:t> </a:t>
            </a:r>
            <a:r>
              <a:rPr lang="cs-CZ" sz="3800" dirty="0" err="1"/>
              <a:t>muito</a:t>
            </a:r>
            <a:r>
              <a:rPr lang="cs-CZ" sz="3800" dirty="0"/>
              <a:t> tempo].</a:t>
            </a:r>
          </a:p>
          <a:p>
            <a:pPr marL="800100" lvl="2" indent="0">
              <a:buNone/>
            </a:pPr>
            <a:r>
              <a:rPr lang="cs-CZ" sz="3800" i="1" dirty="0"/>
              <a:t>Nechal jsem tě odejít z pokoje před dlouhým časem</a:t>
            </a:r>
            <a:r>
              <a:rPr lang="cs-CZ" sz="3800" i="1" dirty="0" smtClean="0"/>
              <a:t>.</a:t>
            </a:r>
          </a:p>
          <a:p>
            <a:pPr marL="800100" lvl="2" indent="0">
              <a:buNone/>
            </a:pPr>
            <a:endParaRPr lang="cs-CZ" sz="3800" dirty="0"/>
          </a:p>
          <a:p>
            <a:pPr marL="800100" lvl="2" indent="0">
              <a:buNone/>
            </a:pPr>
            <a:r>
              <a:rPr lang="cs-CZ" sz="3800" dirty="0" err="1"/>
              <a:t>Aconteceu</a:t>
            </a:r>
            <a:r>
              <a:rPr lang="cs-CZ" sz="3800" b="1" dirty="0"/>
              <a:t>-[</a:t>
            </a:r>
            <a:r>
              <a:rPr lang="cs-CZ" sz="3800" b="1" dirty="0" err="1"/>
              <a:t>lhes</a:t>
            </a:r>
            <a:r>
              <a:rPr lang="cs-CZ" sz="3800" b="1" dirty="0"/>
              <a:t>]</a:t>
            </a:r>
            <a:r>
              <a:rPr lang="cs-CZ" sz="3800" b="1" baseline="-25000" dirty="0"/>
              <a:t> i</a:t>
            </a:r>
            <a:r>
              <a:rPr lang="cs-CZ" sz="3800" b="1" dirty="0"/>
              <a:t> [[-]</a:t>
            </a:r>
            <a:r>
              <a:rPr lang="cs-CZ" sz="3800" b="1" baseline="-25000" dirty="0"/>
              <a:t>i</a:t>
            </a:r>
            <a:r>
              <a:rPr lang="cs-CZ" sz="3800" b="1" dirty="0"/>
              <a:t> </a:t>
            </a:r>
            <a:r>
              <a:rPr lang="cs-CZ" sz="3800" b="1" dirty="0" err="1"/>
              <a:t>perder</a:t>
            </a:r>
            <a:r>
              <a:rPr lang="cs-CZ" sz="3800" dirty="0"/>
              <a:t> o </a:t>
            </a:r>
            <a:r>
              <a:rPr lang="cs-CZ" sz="3800" dirty="0" err="1"/>
              <a:t>autocarro</a:t>
            </a:r>
            <a:r>
              <a:rPr lang="cs-CZ" sz="3800" dirty="0"/>
              <a:t>].</a:t>
            </a:r>
          </a:p>
          <a:p>
            <a:pPr marL="800100" lvl="2" indent="0">
              <a:buNone/>
            </a:pPr>
            <a:r>
              <a:rPr lang="cs-CZ" sz="3800" dirty="0" err="1"/>
              <a:t>Aconteceu-</a:t>
            </a:r>
            <a:r>
              <a:rPr lang="cs-CZ" sz="3800" b="1" dirty="0" err="1"/>
              <a:t>lhes</a:t>
            </a:r>
            <a:r>
              <a:rPr lang="cs-CZ" sz="3800" b="1" dirty="0"/>
              <a:t> </a:t>
            </a:r>
            <a:r>
              <a:rPr lang="cs-CZ" sz="3800" b="1" dirty="0" err="1"/>
              <a:t>perderem</a:t>
            </a:r>
            <a:r>
              <a:rPr lang="cs-CZ" sz="3800" dirty="0"/>
              <a:t> o </a:t>
            </a:r>
            <a:r>
              <a:rPr lang="cs-CZ" sz="3800" dirty="0" err="1"/>
              <a:t>autocarro</a:t>
            </a:r>
            <a:r>
              <a:rPr lang="cs-CZ" sz="3800" dirty="0" smtClean="0"/>
              <a:t>.</a:t>
            </a:r>
          </a:p>
          <a:p>
            <a:pPr marL="800100" lvl="2" indent="0">
              <a:buNone/>
            </a:pPr>
            <a:endParaRPr lang="cs-CZ" sz="3800" dirty="0"/>
          </a:p>
          <a:p>
            <a:pPr marL="800100" lvl="2" indent="0">
              <a:buNone/>
            </a:pPr>
            <a:r>
              <a:rPr lang="cs-CZ" sz="3800" i="1" dirty="0"/>
              <a:t>Stalo se jim, že jim ujel autobus</a:t>
            </a:r>
            <a:r>
              <a:rPr lang="cs-CZ" sz="3800" i="1" dirty="0" smtClean="0"/>
              <a:t>.</a:t>
            </a:r>
            <a:endParaRPr lang="cs-CZ" sz="3800" dirty="0"/>
          </a:p>
        </p:txBody>
      </p:sp>
      <p:sp>
        <p:nvSpPr>
          <p:cNvPr id="4" name="Zahnutá šipka nahoru 3"/>
          <p:cNvSpPr/>
          <p:nvPr/>
        </p:nvSpPr>
        <p:spPr>
          <a:xfrm flipH="1" flipV="1">
            <a:off x="3153507" y="1576752"/>
            <a:ext cx="1910862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 flipH="1" flipV="1">
            <a:off x="2965938" y="3815859"/>
            <a:ext cx="1910862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3100" dirty="0" smtClean="0"/>
              <a:t>Slovesa </a:t>
            </a:r>
            <a:r>
              <a:rPr lang="cs-CZ" sz="3100" dirty="0"/>
              <a:t>se specifickými syntaktickými vlastnostmi, tj. s </a:t>
            </a:r>
            <a:r>
              <a:rPr lang="cs-CZ" sz="3100" b="1" dirty="0"/>
              <a:t>nehomogenními schopnostmi </a:t>
            </a:r>
            <a:r>
              <a:rPr lang="cs-CZ" sz="3100" b="1" dirty="0" err="1"/>
              <a:t>subkategorizace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Podskupinou sloves s kontrolou předmětu jsou slovesa se specifickými syntaktickými vlastnostmi, tj. s </a:t>
            </a:r>
            <a:r>
              <a:rPr lang="cs-CZ" sz="2400" b="1" dirty="0"/>
              <a:t>nehomogenními schopnostmi </a:t>
            </a:r>
            <a:r>
              <a:rPr lang="cs-CZ" sz="2400" b="1" dirty="0" err="1"/>
              <a:t>subkategorizace</a:t>
            </a:r>
            <a:r>
              <a:rPr lang="cs-CZ" sz="2400" dirty="0"/>
              <a:t>. Tato slovesa, jmenujme mezi nimi </a:t>
            </a:r>
            <a:r>
              <a:rPr lang="cs-CZ" sz="2400" i="1" u="sng" dirty="0" err="1"/>
              <a:t>exluir</a:t>
            </a:r>
            <a:r>
              <a:rPr lang="cs-CZ" sz="2400" i="1" u="sng" dirty="0"/>
              <a:t>, </a:t>
            </a:r>
            <a:r>
              <a:rPr lang="cs-CZ" sz="2400" i="1" u="sng" dirty="0" err="1"/>
              <a:t>impedir</a:t>
            </a:r>
            <a:r>
              <a:rPr lang="cs-CZ" sz="2400" i="1" u="sng" dirty="0"/>
              <a:t>, </a:t>
            </a:r>
            <a:r>
              <a:rPr lang="cs-CZ" sz="2400" i="1" u="sng" dirty="0" err="1"/>
              <a:t>impossibilitar</a:t>
            </a:r>
            <a:r>
              <a:rPr lang="cs-CZ" sz="2400" i="1" u="sng" dirty="0"/>
              <a:t>, </a:t>
            </a:r>
            <a:r>
              <a:rPr lang="cs-CZ" sz="2400" i="1" u="sng" dirty="0" err="1"/>
              <a:t>interditar</a:t>
            </a:r>
            <a:r>
              <a:rPr lang="cs-CZ" sz="2400" u="sng" dirty="0"/>
              <a:t> a </a:t>
            </a:r>
            <a:r>
              <a:rPr lang="cs-CZ" sz="2400" i="1" u="sng" dirty="0" err="1" smtClean="0"/>
              <a:t>proibir</a:t>
            </a:r>
            <a:r>
              <a:rPr lang="cs-CZ" sz="2400" i="1" u="sng" dirty="0" smtClean="0"/>
              <a:t>,</a:t>
            </a:r>
            <a:r>
              <a:rPr lang="cs-CZ" sz="2400" u="sng" dirty="0" smtClean="0"/>
              <a:t> </a:t>
            </a:r>
            <a:r>
              <a:rPr lang="cs-CZ" sz="2400" dirty="0"/>
              <a:t>jsou </a:t>
            </a:r>
            <a:r>
              <a:rPr lang="cs-CZ" sz="2400" b="1" dirty="0"/>
              <a:t>bivalentní povahy </a:t>
            </a:r>
            <a:r>
              <a:rPr lang="cs-CZ" sz="2400" dirty="0"/>
              <a:t>(tj. mají dva argumenty), pokud uvozují </a:t>
            </a:r>
            <a:r>
              <a:rPr lang="cs-CZ" sz="2400" dirty="0" err="1"/>
              <a:t>kompletivní</a:t>
            </a:r>
            <a:r>
              <a:rPr lang="cs-CZ" sz="2400" dirty="0"/>
              <a:t> větu </a:t>
            </a:r>
            <a:r>
              <a:rPr lang="cs-CZ" sz="2400" dirty="0" err="1"/>
              <a:t>finitivní</a:t>
            </a:r>
            <a:r>
              <a:rPr lang="cs-CZ" sz="2400" dirty="0"/>
              <a:t>, jež zastane funkci jednoho z argumentů. Pokud tato slovesa uvozují věty infinitivní, stávají se z nich </a:t>
            </a:r>
            <a:r>
              <a:rPr lang="cs-CZ" sz="2400" dirty="0" err="1"/>
              <a:t>trivalentní</a:t>
            </a:r>
            <a:r>
              <a:rPr lang="cs-CZ" sz="2400" dirty="0"/>
              <a:t> (se třemi argumenty</a:t>
            </a:r>
            <a:r>
              <a:rPr lang="cs-CZ" sz="2400" dirty="0" smtClean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slovesa se specifickými syntaktickými vlastnostmi, tj. s </a:t>
            </a:r>
            <a:r>
              <a:rPr lang="cs-CZ" sz="2800" b="1" dirty="0"/>
              <a:t>nehomogenními schopnostmi </a:t>
            </a:r>
            <a:r>
              <a:rPr lang="cs-CZ" sz="2800" b="1" dirty="0" err="1"/>
              <a:t>subkategorizace</a:t>
            </a:r>
            <a:r>
              <a:rPr lang="cs-CZ" sz="2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cs-CZ" dirty="0" smtClean="0"/>
          </a:p>
          <a:p>
            <a:pPr marL="400050" lvl="1" indent="0">
              <a:buNone/>
            </a:pPr>
            <a:r>
              <a:rPr lang="cs-CZ" sz="2400" dirty="0" smtClean="0"/>
              <a:t>bivalentní</a:t>
            </a:r>
          </a:p>
          <a:p>
            <a:pPr marL="400050" lvl="1" indent="0">
              <a:buNone/>
            </a:pPr>
            <a:r>
              <a:rPr lang="cs-CZ" sz="2400" dirty="0"/>
              <a:t>Os </a:t>
            </a:r>
            <a:r>
              <a:rPr lang="cs-CZ" sz="2400" dirty="0" err="1"/>
              <a:t>polícias</a:t>
            </a:r>
            <a:r>
              <a:rPr lang="cs-CZ" sz="2400" dirty="0"/>
              <a:t> </a:t>
            </a:r>
            <a:r>
              <a:rPr lang="cs-CZ" sz="2400" b="1" u="sng" dirty="0" err="1"/>
              <a:t>impediram</a:t>
            </a:r>
            <a:r>
              <a:rPr lang="cs-CZ" sz="2400" b="1" dirty="0"/>
              <a:t> </a:t>
            </a:r>
            <a:r>
              <a:rPr lang="cs-CZ" sz="2400" b="1" dirty="0" err="1" smtClean="0"/>
              <a:t>que</a:t>
            </a:r>
            <a:r>
              <a:rPr lang="cs-CZ" sz="2400" b="1" dirty="0" smtClean="0"/>
              <a:t> os </a:t>
            </a:r>
            <a:r>
              <a:rPr lang="cs-CZ" sz="2400" b="1" dirty="0" err="1" smtClean="0"/>
              <a:t>ladrões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roubassem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dirty="0" err="1"/>
              <a:t>ourivesaria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endParaRPr lang="cs-CZ" sz="2400" dirty="0" smtClean="0"/>
          </a:p>
          <a:p>
            <a:pPr marL="400050" lvl="1" indent="0">
              <a:buNone/>
            </a:pPr>
            <a:r>
              <a:rPr lang="cs-CZ" sz="2400" dirty="0" err="1" smtClean="0"/>
              <a:t>trivalentní</a:t>
            </a:r>
            <a:endParaRPr lang="cs-CZ" sz="2400" dirty="0"/>
          </a:p>
          <a:p>
            <a:pPr marL="400050" lvl="1" indent="0">
              <a:buNone/>
            </a:pPr>
            <a:r>
              <a:rPr lang="cs-CZ" sz="2400" dirty="0" smtClean="0"/>
              <a:t>Os </a:t>
            </a:r>
            <a:r>
              <a:rPr lang="cs-CZ" sz="2400" dirty="0" err="1"/>
              <a:t>polícias</a:t>
            </a:r>
            <a:r>
              <a:rPr lang="cs-CZ" sz="2400" dirty="0"/>
              <a:t> </a:t>
            </a:r>
            <a:r>
              <a:rPr lang="cs-CZ" sz="2400" b="1" u="sng" dirty="0" err="1"/>
              <a:t>impediram</a:t>
            </a:r>
            <a:r>
              <a:rPr lang="cs-CZ" sz="2400" b="1" dirty="0"/>
              <a:t> [os </a:t>
            </a:r>
            <a:r>
              <a:rPr lang="cs-CZ" sz="2400" b="1" dirty="0" err="1"/>
              <a:t>ladrões</a:t>
            </a:r>
            <a:r>
              <a:rPr lang="cs-CZ" sz="2400" b="1" dirty="0"/>
              <a:t>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i="1" dirty="0"/>
              <a:t>de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roubar</a:t>
            </a:r>
            <a:r>
              <a:rPr lang="cs-CZ" sz="2400" dirty="0"/>
              <a:t> a </a:t>
            </a:r>
            <a:r>
              <a:rPr lang="cs-CZ" sz="2400" dirty="0" err="1"/>
              <a:t>ourivesaria</a:t>
            </a:r>
            <a:r>
              <a:rPr lang="cs-CZ" sz="2400" dirty="0" smtClean="0"/>
              <a:t>].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i="1" dirty="0"/>
              <a:t>Policisté zabránili tomu, aby zloději vyloupili zlatnictví. </a:t>
            </a:r>
            <a:endParaRPr lang="cs-CZ" sz="2400" dirty="0"/>
          </a:p>
          <a:p>
            <a:pPr marL="40005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6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Slovesa vyjadřující zákaz či dovolení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Jiná skupina </a:t>
            </a:r>
            <a:r>
              <a:rPr lang="cs-CZ" dirty="0" err="1"/>
              <a:t>trivalentních</a:t>
            </a:r>
            <a:r>
              <a:rPr lang="cs-CZ" dirty="0"/>
              <a:t> sloves, která vyjadřují zákaz či dovolení, jako např. </a:t>
            </a:r>
            <a:r>
              <a:rPr lang="cs-CZ" i="1" dirty="0" err="1"/>
              <a:t>dispensar</a:t>
            </a:r>
            <a:r>
              <a:rPr lang="cs-CZ" i="1" dirty="0"/>
              <a:t>, </a:t>
            </a:r>
            <a:r>
              <a:rPr lang="cs-CZ" i="1" dirty="0" err="1"/>
              <a:t>imcumbir</a:t>
            </a:r>
            <a:r>
              <a:rPr lang="cs-CZ" i="1" dirty="0"/>
              <a:t>, </a:t>
            </a:r>
            <a:r>
              <a:rPr lang="cs-CZ" i="1" dirty="0" err="1"/>
              <a:t>isentar</a:t>
            </a:r>
            <a:r>
              <a:rPr lang="cs-CZ" i="1" dirty="0"/>
              <a:t>, </a:t>
            </a:r>
            <a:r>
              <a:rPr lang="cs-CZ" i="1" dirty="0" err="1"/>
              <a:t>privar</a:t>
            </a:r>
            <a:r>
              <a:rPr lang="cs-CZ" dirty="0"/>
              <a:t>, mohou </a:t>
            </a:r>
            <a:r>
              <a:rPr lang="cs-CZ" dirty="0" smtClean="0"/>
              <a:t>u</a:t>
            </a:r>
            <a:r>
              <a:rPr lang="cs-CZ" b="1" dirty="0" smtClean="0"/>
              <a:t>vozovat pouze infinitivní </a:t>
            </a:r>
            <a:r>
              <a:rPr lang="cs-CZ" b="1" dirty="0" err="1" smtClean="0"/>
              <a:t>kompletivní</a:t>
            </a:r>
            <a:r>
              <a:rPr lang="cs-CZ" b="1" dirty="0" smtClean="0"/>
              <a:t> věty v podobě konstrukcí kontroly předmětu</a:t>
            </a:r>
            <a:r>
              <a:rPr lang="cs-CZ" dirty="0" smtClean="0"/>
              <a:t>.. </a:t>
            </a:r>
            <a:r>
              <a:rPr lang="cs-CZ" dirty="0"/>
              <a:t>Nemohou být tedy za žádných okolností bivalentní </a:t>
            </a:r>
            <a:r>
              <a:rPr lang="cs-CZ" dirty="0" smtClean="0"/>
              <a:t>povahy</a:t>
            </a:r>
            <a:r>
              <a:rPr lang="cs-CZ" dirty="0"/>
              <a:t>. </a:t>
            </a:r>
          </a:p>
          <a:p>
            <a:endParaRPr lang="cs-CZ" dirty="0"/>
          </a:p>
          <a:p>
            <a:pPr marL="800100" lvl="2" indent="0">
              <a:buNone/>
            </a:pPr>
            <a:r>
              <a:rPr lang="cs-CZ" sz="2400" dirty="0"/>
              <a:t>O </a:t>
            </a:r>
            <a:r>
              <a:rPr lang="cs-CZ" sz="2400" dirty="0" err="1"/>
              <a:t>professor</a:t>
            </a:r>
            <a:r>
              <a:rPr lang="cs-CZ" sz="2400" dirty="0"/>
              <a:t> </a:t>
            </a:r>
            <a:r>
              <a:rPr lang="cs-CZ" sz="2400" u="sng" dirty="0" err="1"/>
              <a:t>dispensou</a:t>
            </a:r>
            <a:r>
              <a:rPr lang="cs-CZ" sz="2400" dirty="0"/>
              <a:t> [os </a:t>
            </a:r>
            <a:r>
              <a:rPr lang="cs-CZ" sz="2400" dirty="0" err="1"/>
              <a:t>alunos</a:t>
            </a:r>
            <a:r>
              <a:rPr lang="cs-CZ" sz="2400" dirty="0"/>
              <a:t> </a:t>
            </a:r>
            <a:r>
              <a:rPr lang="cs-CZ" sz="2400" dirty="0" err="1"/>
              <a:t>com</a:t>
            </a:r>
            <a:r>
              <a:rPr lang="cs-CZ" sz="2400" dirty="0"/>
              <a:t> </a:t>
            </a:r>
            <a:r>
              <a:rPr lang="cs-CZ" sz="2400" dirty="0" err="1"/>
              <a:t>classificação</a:t>
            </a:r>
            <a:r>
              <a:rPr lang="cs-CZ" sz="2400" dirty="0"/>
              <a:t> de </a:t>
            </a:r>
            <a:r>
              <a:rPr lang="cs-CZ" sz="2400" dirty="0" err="1"/>
              <a:t>Bom</a:t>
            </a:r>
            <a:r>
              <a:rPr lang="cs-CZ" sz="2400" dirty="0"/>
              <a:t>]</a:t>
            </a:r>
            <a:r>
              <a:rPr lang="cs-CZ" sz="2400" baseline="-25000" dirty="0"/>
              <a:t>i</a:t>
            </a:r>
            <a:r>
              <a:rPr lang="cs-CZ" sz="2400" dirty="0"/>
              <a:t> </a:t>
            </a:r>
            <a:r>
              <a:rPr lang="cs-CZ" sz="2400" i="1" dirty="0"/>
              <a:t>de</a:t>
            </a:r>
            <a:r>
              <a:rPr lang="cs-CZ" sz="2400" dirty="0"/>
              <a:t> [[-]</a:t>
            </a:r>
            <a:r>
              <a:rPr lang="cs-CZ" sz="2400" baseline="-25000" dirty="0"/>
              <a:t>i</a:t>
            </a:r>
            <a:r>
              <a:rPr lang="cs-CZ" sz="2400" dirty="0"/>
              <a:t> </a:t>
            </a:r>
            <a:r>
              <a:rPr lang="cs-CZ" sz="2400" dirty="0" err="1"/>
              <a:t>realizar</a:t>
            </a:r>
            <a:r>
              <a:rPr lang="cs-CZ" sz="2400" dirty="0"/>
              <a:t>(</a:t>
            </a:r>
            <a:r>
              <a:rPr lang="cs-CZ" sz="2400" dirty="0" err="1"/>
              <a:t>em</a:t>
            </a:r>
            <a:r>
              <a:rPr lang="cs-CZ" sz="2400" dirty="0"/>
              <a:t>) o </a:t>
            </a:r>
            <a:r>
              <a:rPr lang="cs-CZ" sz="2400" dirty="0" err="1"/>
              <a:t>terceiro</a:t>
            </a:r>
            <a:r>
              <a:rPr lang="cs-CZ" sz="2400" dirty="0"/>
              <a:t> teste</a:t>
            </a:r>
            <a:r>
              <a:rPr lang="cs-CZ" sz="2400" dirty="0" smtClean="0"/>
              <a:t>].</a:t>
            </a:r>
          </a:p>
          <a:p>
            <a:pPr marL="800100" lvl="2" indent="0">
              <a:buNone/>
            </a:pPr>
            <a:endParaRPr lang="cs-CZ" sz="2400" dirty="0"/>
          </a:p>
          <a:p>
            <a:pPr marL="800100" lvl="2" indent="0">
              <a:buNone/>
            </a:pPr>
            <a:r>
              <a:rPr lang="cs-CZ" sz="2400" i="1" dirty="0"/>
              <a:t>Profesor odpustil žákům s hodnocením dobře, aby psali třetí test.</a:t>
            </a:r>
            <a:endParaRPr lang="cs-CZ" sz="2400" dirty="0"/>
          </a:p>
          <a:p>
            <a:pPr marL="800100" lvl="2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29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Elevace podmětu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dirty="0"/>
              <a:t>Slovesa, která nemají externí argument, jako např. </a:t>
            </a:r>
            <a:r>
              <a:rPr lang="cs-CZ" sz="2800" b="1" i="1" dirty="0" err="1"/>
              <a:t>parecer</a:t>
            </a:r>
            <a:r>
              <a:rPr lang="cs-CZ" sz="2800" b="1" i="1" dirty="0"/>
              <a:t>, </a:t>
            </a:r>
            <a:r>
              <a:rPr lang="cs-CZ" sz="2800" b="1" i="1" dirty="0" err="1"/>
              <a:t>dever</a:t>
            </a:r>
            <a:r>
              <a:rPr lang="cs-CZ" sz="2800" b="1" i="1" dirty="0"/>
              <a:t>, poder</a:t>
            </a:r>
            <a:r>
              <a:rPr lang="cs-CZ" sz="2800" b="1" dirty="0"/>
              <a:t>,</a:t>
            </a:r>
            <a:r>
              <a:rPr lang="cs-CZ" sz="2800" dirty="0"/>
              <a:t> umožňují </a:t>
            </a:r>
            <a:r>
              <a:rPr lang="cs-CZ" sz="2800" i="1" dirty="0"/>
              <a:t>elevaci podmětu.</a:t>
            </a:r>
            <a:r>
              <a:rPr lang="cs-CZ" sz="2800" dirty="0"/>
              <a:t> Jedná se o proces, při níž se </a:t>
            </a:r>
            <a:r>
              <a:rPr lang="cs-CZ" sz="2800" b="1" u="sng" dirty="0"/>
              <a:t>podmět infinitivní </a:t>
            </a:r>
            <a:r>
              <a:rPr lang="cs-CZ" sz="2800" b="1" u="sng" dirty="0" err="1"/>
              <a:t>kompletivní</a:t>
            </a:r>
            <a:r>
              <a:rPr lang="cs-CZ" sz="2800" b="1" u="sng" dirty="0"/>
              <a:t> věty</a:t>
            </a:r>
            <a:r>
              <a:rPr lang="cs-CZ" sz="2800" dirty="0"/>
              <a:t>, kterou zmíněná slovesa uvozují, </a:t>
            </a:r>
            <a:r>
              <a:rPr lang="cs-CZ" sz="2800" u="sng" dirty="0"/>
              <a:t>povýší na </a:t>
            </a:r>
            <a:r>
              <a:rPr lang="cs-CZ" sz="2800" b="1" u="sng" dirty="0"/>
              <a:t>podmět věty řídící</a:t>
            </a:r>
            <a:r>
              <a:rPr lang="cs-CZ" sz="2800" b="1" dirty="0"/>
              <a:t>.</a:t>
            </a:r>
            <a:r>
              <a:rPr lang="cs-CZ" sz="2800" dirty="0"/>
              <a:t> Sémanticky zůstává tento podmět věty řídící stále argumentem slovesa </a:t>
            </a:r>
            <a:r>
              <a:rPr lang="cs-CZ" sz="2800" dirty="0" err="1"/>
              <a:t>kompletivní</a:t>
            </a:r>
            <a:r>
              <a:rPr lang="cs-CZ" sz="2800" dirty="0"/>
              <a:t> věty. Podmět věty řídící proto zůstává podmětem věty </a:t>
            </a:r>
            <a:r>
              <a:rPr lang="cs-CZ" sz="2800" dirty="0" err="1"/>
              <a:t>kompletivní</a:t>
            </a:r>
            <a:r>
              <a:rPr lang="cs-CZ" sz="2800" dirty="0"/>
              <a:t> (zanechává zde stopu), byť zde není foneticky </a:t>
            </a:r>
            <a:r>
              <a:rPr lang="cs-CZ" sz="2800" dirty="0" smtClean="0"/>
              <a:t>realizován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5397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ideia</a:t>
            </a:r>
            <a:r>
              <a:rPr lang="cs-CZ" dirty="0"/>
              <a:t> de [os </a:t>
            </a:r>
            <a:r>
              <a:rPr lang="cs-CZ" dirty="0" err="1"/>
              <a:t>projetos</a:t>
            </a:r>
            <a:r>
              <a:rPr lang="cs-CZ" dirty="0"/>
              <a:t> </a:t>
            </a:r>
            <a:r>
              <a:rPr lang="cs-CZ" u="sng" dirty="0" err="1"/>
              <a:t>serem</a:t>
            </a:r>
            <a:r>
              <a:rPr lang="cs-CZ" dirty="0"/>
              <a:t> </a:t>
            </a:r>
            <a:r>
              <a:rPr lang="cs-CZ" dirty="0" err="1"/>
              <a:t>apresentados</a:t>
            </a:r>
            <a:r>
              <a:rPr lang="cs-CZ" dirty="0"/>
              <a:t> </a:t>
            </a:r>
            <a:r>
              <a:rPr lang="cs-CZ" dirty="0" err="1"/>
              <a:t>publicamente</a:t>
            </a:r>
            <a:r>
              <a:rPr lang="cs-CZ" dirty="0"/>
              <a:t>] é </a:t>
            </a:r>
            <a:r>
              <a:rPr lang="cs-CZ" dirty="0" err="1"/>
              <a:t>excelente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(2) *A </a:t>
            </a:r>
            <a:r>
              <a:rPr lang="cs-CZ" dirty="0" err="1"/>
              <a:t>ideia</a:t>
            </a:r>
            <a:r>
              <a:rPr lang="cs-CZ" dirty="0"/>
              <a:t> de [os </a:t>
            </a:r>
            <a:r>
              <a:rPr lang="cs-CZ" dirty="0" err="1"/>
              <a:t>projetos</a:t>
            </a:r>
            <a:r>
              <a:rPr lang="cs-CZ" dirty="0"/>
              <a:t> </a:t>
            </a:r>
            <a:r>
              <a:rPr lang="cs-CZ" u="sng" dirty="0"/>
              <a:t>ser</a:t>
            </a:r>
            <a:r>
              <a:rPr lang="cs-CZ" dirty="0"/>
              <a:t> </a:t>
            </a:r>
            <a:r>
              <a:rPr lang="cs-CZ" dirty="0" err="1"/>
              <a:t>apresentados</a:t>
            </a:r>
            <a:r>
              <a:rPr lang="cs-CZ" dirty="0"/>
              <a:t> </a:t>
            </a:r>
            <a:r>
              <a:rPr lang="cs-CZ" dirty="0" err="1"/>
              <a:t>publicamente</a:t>
            </a:r>
            <a:r>
              <a:rPr lang="cs-CZ" dirty="0"/>
              <a:t>] é </a:t>
            </a:r>
            <a:r>
              <a:rPr lang="cs-CZ" dirty="0" err="1"/>
              <a:t>excelente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i="1" dirty="0" smtClean="0"/>
              <a:t>Myšlenka</a:t>
            </a:r>
            <a:r>
              <a:rPr lang="cs-CZ" i="1" dirty="0"/>
              <a:t>, že projekty budou představeny </a:t>
            </a:r>
            <a:r>
              <a:rPr lang="cs-CZ" i="1" dirty="0" smtClean="0"/>
              <a:t>veřejnosti, </a:t>
            </a:r>
            <a:r>
              <a:rPr lang="cs-CZ" i="1" dirty="0"/>
              <a:t>je výborná.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0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podmětu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endParaRPr lang="cs-CZ" sz="2400" b="1" dirty="0" smtClean="0"/>
          </a:p>
          <a:p>
            <a:pPr marL="400050" lvl="1" indent="0">
              <a:buNone/>
            </a:pPr>
            <a:r>
              <a:rPr lang="cs-CZ" sz="2400" b="1" dirty="0" err="1" smtClean="0"/>
              <a:t>Parece</a:t>
            </a:r>
            <a:r>
              <a:rPr lang="cs-CZ" sz="2400" b="1" dirty="0" smtClean="0"/>
              <a:t> </a:t>
            </a:r>
            <a:r>
              <a:rPr lang="cs-CZ" sz="2400" b="1" dirty="0"/>
              <a:t>[</a:t>
            </a:r>
            <a:r>
              <a:rPr lang="cs-CZ" sz="2400" b="1" dirty="0" err="1"/>
              <a:t>que</a:t>
            </a:r>
            <a:r>
              <a:rPr lang="cs-CZ" sz="2400" b="1" dirty="0"/>
              <a:t> </a:t>
            </a:r>
            <a:r>
              <a:rPr lang="cs-CZ" sz="2400" b="1" u="sng" dirty="0"/>
              <a:t>os </a:t>
            </a:r>
            <a:r>
              <a:rPr lang="cs-CZ" sz="2400" b="1" u="sng" dirty="0" err="1"/>
              <a:t>organizadores</a:t>
            </a:r>
            <a:r>
              <a:rPr lang="cs-CZ" sz="2400" b="1" u="sng" dirty="0"/>
              <a:t> </a:t>
            </a:r>
            <a:r>
              <a:rPr lang="cs-CZ" sz="2400" b="1" dirty="0" err="1"/>
              <a:t>adiaram</a:t>
            </a:r>
            <a:r>
              <a:rPr lang="cs-CZ" sz="2400" dirty="0"/>
              <a:t> o </a:t>
            </a:r>
            <a:r>
              <a:rPr lang="cs-CZ" sz="2400" dirty="0" err="1"/>
              <a:t>congresso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Zdá se, že organizátoři odložili kongres na později</a:t>
            </a:r>
            <a:r>
              <a:rPr lang="cs-CZ" sz="2400" i="1" dirty="0" smtClean="0"/>
              <a:t>.</a:t>
            </a:r>
          </a:p>
          <a:p>
            <a:pPr marL="400050" lvl="1" indent="0">
              <a:buNone/>
            </a:pPr>
            <a:endParaRPr lang="cs-CZ" sz="2400" dirty="0"/>
          </a:p>
          <a:p>
            <a:pPr marL="400050" lvl="1" indent="0">
              <a:buNone/>
            </a:pPr>
            <a:r>
              <a:rPr lang="cs-CZ" sz="2400" dirty="0"/>
              <a:t>[</a:t>
            </a:r>
            <a:r>
              <a:rPr lang="cs-CZ" sz="2400" b="1" u="sng" dirty="0"/>
              <a:t>Os </a:t>
            </a:r>
            <a:r>
              <a:rPr lang="cs-CZ" sz="2400" b="1" u="sng" dirty="0" err="1"/>
              <a:t>organizadores</a:t>
            </a:r>
            <a:r>
              <a:rPr lang="cs-CZ" sz="2400" b="1" u="sng" dirty="0"/>
              <a:t>]</a:t>
            </a:r>
            <a:r>
              <a:rPr lang="cs-CZ" sz="2400" b="1" u="sng" baseline="-25000" dirty="0"/>
              <a:t>i</a:t>
            </a:r>
            <a:r>
              <a:rPr lang="cs-CZ" sz="2400" b="1" u="sng" dirty="0"/>
              <a:t> </a:t>
            </a:r>
            <a:r>
              <a:rPr lang="cs-CZ" sz="2400" b="1" dirty="0" err="1"/>
              <a:t>parec</a:t>
            </a:r>
            <a:r>
              <a:rPr lang="cs-CZ" sz="2400" b="1" u="sng" dirty="0" err="1"/>
              <a:t>em</a:t>
            </a:r>
            <a:r>
              <a:rPr lang="cs-CZ" sz="2400" b="1" dirty="0"/>
              <a:t> [[-]</a:t>
            </a:r>
            <a:r>
              <a:rPr lang="cs-CZ" sz="2400" b="1" baseline="-25000" dirty="0"/>
              <a:t>i</a:t>
            </a:r>
            <a:r>
              <a:rPr lang="cs-CZ" sz="2400" b="1" dirty="0"/>
              <a:t> </a:t>
            </a:r>
            <a:r>
              <a:rPr lang="cs-CZ" sz="2400" b="1" dirty="0" err="1"/>
              <a:t>ter</a:t>
            </a:r>
            <a:r>
              <a:rPr lang="cs-CZ" sz="2400" b="1" dirty="0"/>
              <a:t> </a:t>
            </a:r>
            <a:r>
              <a:rPr lang="cs-CZ" sz="2400" b="1" dirty="0" err="1"/>
              <a:t>adiado</a:t>
            </a:r>
            <a:r>
              <a:rPr lang="cs-CZ" sz="2400" dirty="0"/>
              <a:t> o </a:t>
            </a:r>
            <a:r>
              <a:rPr lang="cs-CZ" sz="2400" dirty="0" err="1"/>
              <a:t>congresso</a:t>
            </a:r>
            <a:r>
              <a:rPr lang="cs-CZ" sz="2400" dirty="0"/>
              <a:t>].</a:t>
            </a:r>
          </a:p>
          <a:p>
            <a:pPr marL="400050" lvl="1" indent="0">
              <a:buNone/>
            </a:pPr>
            <a:r>
              <a:rPr lang="cs-CZ" sz="2400" i="1" dirty="0"/>
              <a:t>Organizátoři vypadají, že odložili kongres na později</a:t>
            </a:r>
            <a:r>
              <a:rPr lang="cs-CZ" sz="2400" dirty="0"/>
              <a:t> </a:t>
            </a:r>
            <a:endParaRPr lang="cs-CZ" sz="2400" dirty="0" smtClean="0"/>
          </a:p>
          <a:p>
            <a:pPr marL="40005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88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PARECER –jen jedna shoda!!!!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/>
              <a:t>Inês</a:t>
            </a:r>
            <a:r>
              <a:rPr lang="cs-CZ" sz="2000" dirty="0"/>
              <a:t> </a:t>
            </a:r>
            <a:r>
              <a:rPr lang="cs-CZ" sz="2000" dirty="0" err="1"/>
              <a:t>Duarte</a:t>
            </a:r>
            <a:r>
              <a:rPr lang="cs-CZ" sz="2000" dirty="0"/>
              <a:t> poukazuje na skutečnost, že je elevace podmětu, kterou obecně nazývá jako „</a:t>
            </a:r>
            <a:r>
              <a:rPr lang="cs-CZ" sz="2000" b="1" dirty="0" err="1"/>
              <a:t>construção</a:t>
            </a:r>
            <a:r>
              <a:rPr lang="cs-CZ" sz="2000" b="1" dirty="0"/>
              <a:t> de </a:t>
            </a:r>
            <a:r>
              <a:rPr lang="cs-CZ" sz="2000" b="1" dirty="0" err="1"/>
              <a:t>elevação</a:t>
            </a:r>
            <a:r>
              <a:rPr lang="cs-CZ" sz="2000" dirty="0"/>
              <a:t>“, možná pouze v případě </a:t>
            </a:r>
            <a:r>
              <a:rPr lang="cs-CZ" sz="2000" b="1" dirty="0"/>
              <a:t>infinitivních </a:t>
            </a:r>
            <a:r>
              <a:rPr lang="cs-CZ" sz="2000" b="1" dirty="0" err="1"/>
              <a:t>kompletivních</a:t>
            </a:r>
            <a:r>
              <a:rPr lang="cs-CZ" sz="2000" b="1" dirty="0"/>
              <a:t> vět s neflektivním infinitivem</a:t>
            </a:r>
            <a:r>
              <a:rPr lang="cs-CZ" sz="2000" dirty="0"/>
              <a:t>. Ani u </a:t>
            </a:r>
            <a:r>
              <a:rPr lang="cs-CZ" sz="2000" dirty="0" err="1"/>
              <a:t>finitivní</a:t>
            </a:r>
            <a:r>
              <a:rPr lang="cs-CZ" sz="2000" dirty="0"/>
              <a:t> </a:t>
            </a:r>
            <a:r>
              <a:rPr lang="cs-CZ" sz="2000" dirty="0" err="1"/>
              <a:t>kompletivních</a:t>
            </a:r>
            <a:r>
              <a:rPr lang="cs-CZ" sz="2000" dirty="0"/>
              <a:t> vět ani u </a:t>
            </a:r>
            <a:r>
              <a:rPr lang="cs-CZ" sz="2000" dirty="0" err="1"/>
              <a:t>kompletivních</a:t>
            </a:r>
            <a:r>
              <a:rPr lang="cs-CZ" sz="2000" dirty="0"/>
              <a:t> vět s flektivním infinitivem elevace není gramaticky </a:t>
            </a:r>
            <a:r>
              <a:rPr lang="cs-CZ" sz="2000" dirty="0" smtClean="0"/>
              <a:t>legitimní.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*[</a:t>
            </a:r>
            <a:r>
              <a:rPr lang="cs-CZ" dirty="0"/>
              <a:t>Os </a:t>
            </a:r>
            <a:r>
              <a:rPr lang="cs-CZ" b="1" dirty="0" err="1"/>
              <a:t>organizadores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dirty="0"/>
              <a:t> </a:t>
            </a:r>
            <a:r>
              <a:rPr lang="cs-CZ" dirty="0" err="1"/>
              <a:t>parece</a:t>
            </a:r>
            <a:r>
              <a:rPr lang="cs-CZ" strike="sngStrike" dirty="0" err="1"/>
              <a:t>m</a:t>
            </a:r>
            <a:r>
              <a:rPr lang="cs-CZ" dirty="0"/>
              <a:t> [</a:t>
            </a:r>
            <a:r>
              <a:rPr lang="cs-CZ" dirty="0" err="1"/>
              <a:t>que</a:t>
            </a:r>
            <a:r>
              <a:rPr lang="cs-CZ" dirty="0"/>
              <a:t> [-]</a:t>
            </a:r>
            <a:r>
              <a:rPr lang="cs-CZ" baseline="-25000" dirty="0"/>
              <a:t>i</a:t>
            </a:r>
            <a:r>
              <a:rPr lang="cs-CZ" dirty="0"/>
              <a:t> </a:t>
            </a:r>
            <a:r>
              <a:rPr lang="cs-CZ" b="1" dirty="0" err="1"/>
              <a:t>adiaram</a:t>
            </a:r>
            <a:r>
              <a:rPr lang="cs-CZ" dirty="0"/>
              <a:t> o </a:t>
            </a:r>
            <a:r>
              <a:rPr lang="cs-CZ" dirty="0" err="1"/>
              <a:t>congresso</a:t>
            </a:r>
            <a:r>
              <a:rPr lang="cs-CZ" dirty="0" smtClean="0"/>
              <a:t>].</a:t>
            </a:r>
          </a:p>
          <a:p>
            <a:pPr marL="0" indent="0">
              <a:buNone/>
            </a:pPr>
            <a:r>
              <a:rPr lang="cs-CZ" dirty="0" smtClean="0"/>
              <a:t>*[</a:t>
            </a:r>
            <a:r>
              <a:rPr lang="cs-CZ" dirty="0"/>
              <a:t>Os </a:t>
            </a:r>
            <a:r>
              <a:rPr lang="cs-CZ" b="1" dirty="0" err="1"/>
              <a:t>organizadores</a:t>
            </a:r>
            <a:r>
              <a:rPr lang="cs-CZ" b="1" dirty="0"/>
              <a:t>]</a:t>
            </a:r>
            <a:r>
              <a:rPr lang="cs-CZ" b="1" baseline="-25000" dirty="0"/>
              <a:t>i</a:t>
            </a:r>
            <a:r>
              <a:rPr lang="cs-CZ" dirty="0"/>
              <a:t> </a:t>
            </a:r>
            <a:r>
              <a:rPr lang="cs-CZ" b="1" dirty="0" err="1"/>
              <a:t>parecem</a:t>
            </a:r>
            <a:r>
              <a:rPr lang="cs-CZ" dirty="0"/>
              <a:t> [[-]</a:t>
            </a:r>
            <a:r>
              <a:rPr lang="cs-CZ" baseline="-25000" dirty="0"/>
              <a:t>i</a:t>
            </a:r>
            <a:r>
              <a:rPr lang="cs-CZ" dirty="0"/>
              <a:t> ter</a:t>
            </a:r>
            <a:r>
              <a:rPr lang="cs-CZ" strike="sngStrike" dirty="0"/>
              <a:t>em</a:t>
            </a:r>
            <a:r>
              <a:rPr lang="cs-CZ" dirty="0"/>
              <a:t> </a:t>
            </a:r>
            <a:r>
              <a:rPr lang="cs-CZ" dirty="0" err="1"/>
              <a:t>adiado</a:t>
            </a:r>
            <a:r>
              <a:rPr lang="cs-CZ" dirty="0"/>
              <a:t> o </a:t>
            </a:r>
            <a:r>
              <a:rPr lang="cs-CZ" dirty="0" err="1"/>
              <a:t>congresso</a:t>
            </a:r>
            <a:r>
              <a:rPr lang="cs-CZ" dirty="0"/>
              <a:t>].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6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Elevace předmětu (</a:t>
            </a:r>
            <a:r>
              <a:rPr lang="cs-CZ" sz="2400" dirty="0" err="1"/>
              <a:t>Elevação</a:t>
            </a:r>
            <a:r>
              <a:rPr lang="cs-CZ" sz="2400" dirty="0"/>
              <a:t> de Objeto), neboli komplexní adjektivní věta (</a:t>
            </a:r>
            <a:r>
              <a:rPr lang="cs-CZ" sz="2400" dirty="0" err="1"/>
              <a:t>Adjetival</a:t>
            </a:r>
            <a:r>
              <a:rPr lang="cs-CZ" sz="2400" dirty="0"/>
              <a:t> </a:t>
            </a:r>
            <a:r>
              <a:rPr lang="cs-CZ" sz="2400" dirty="0" err="1"/>
              <a:t>Complexa</a:t>
            </a:r>
            <a:r>
              <a:rPr lang="cs-CZ" sz="2400" dirty="0"/>
              <a:t>), je označení pro proces analogický k elevaci podmětu. Setkáme se s ním u vět, kde si hodnotící adjektivum volí </a:t>
            </a:r>
            <a:r>
              <a:rPr lang="cs-CZ" sz="2400" dirty="0" err="1"/>
              <a:t>kompletivní</a:t>
            </a:r>
            <a:r>
              <a:rPr lang="cs-CZ" sz="2400" dirty="0"/>
              <a:t> větu podmětnou, která mu předchází, nebo za ním následuje. Podmět </a:t>
            </a:r>
            <a:r>
              <a:rPr lang="cs-CZ" sz="2400" dirty="0" err="1"/>
              <a:t>kompletivní</a:t>
            </a:r>
            <a:r>
              <a:rPr lang="cs-CZ" sz="2400" dirty="0"/>
              <a:t> věty není foneticky vyjádřen </a:t>
            </a:r>
            <a:r>
              <a:rPr lang="cs-CZ" sz="2400" dirty="0" smtClean="0"/>
              <a:t>a </a:t>
            </a:r>
            <a:r>
              <a:rPr lang="cs-CZ" sz="2400" dirty="0"/>
              <a:t>jeho interpretace je </a:t>
            </a:r>
            <a:r>
              <a:rPr lang="cs-CZ" sz="2400" dirty="0" smtClean="0"/>
              <a:t>vágní.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729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předmětu – příklady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adjektivy, které elevaci předmětu umožňují uveďme </a:t>
            </a:r>
            <a:r>
              <a:rPr lang="cs-CZ" i="1" dirty="0" err="1"/>
              <a:t>agradável</a:t>
            </a:r>
            <a:r>
              <a:rPr lang="cs-CZ" i="1" dirty="0"/>
              <a:t>, </a:t>
            </a:r>
            <a:r>
              <a:rPr lang="cs-CZ" i="1" dirty="0" err="1"/>
              <a:t>bom</a:t>
            </a:r>
            <a:r>
              <a:rPr lang="cs-CZ" i="1" dirty="0"/>
              <a:t>, </a:t>
            </a:r>
            <a:r>
              <a:rPr lang="cs-CZ" i="1" dirty="0" err="1"/>
              <a:t>complicado</a:t>
            </a:r>
            <a:r>
              <a:rPr lang="cs-CZ" i="1" dirty="0"/>
              <a:t>, </a:t>
            </a:r>
            <a:r>
              <a:rPr lang="cs-CZ" i="1" dirty="0" err="1"/>
              <a:t>custoso</a:t>
            </a:r>
            <a:r>
              <a:rPr lang="cs-CZ" i="1" dirty="0"/>
              <a:t>, </a:t>
            </a:r>
            <a:r>
              <a:rPr lang="cs-CZ" i="1" dirty="0" err="1"/>
              <a:t>desagradável</a:t>
            </a:r>
            <a:r>
              <a:rPr lang="cs-CZ" i="1" dirty="0"/>
              <a:t>, </a:t>
            </a:r>
            <a:r>
              <a:rPr lang="cs-CZ" i="1" dirty="0" err="1"/>
              <a:t>desinteresante</a:t>
            </a:r>
            <a:r>
              <a:rPr lang="cs-CZ" i="1" dirty="0"/>
              <a:t>, </a:t>
            </a:r>
            <a:r>
              <a:rPr lang="cs-CZ" i="1" dirty="0" err="1"/>
              <a:t>difícil</a:t>
            </a:r>
            <a:r>
              <a:rPr lang="cs-CZ" i="1" dirty="0"/>
              <a:t>, </a:t>
            </a:r>
            <a:r>
              <a:rPr lang="cs-CZ" i="1" dirty="0" err="1"/>
              <a:t>divertido</a:t>
            </a:r>
            <a:r>
              <a:rPr lang="cs-CZ" i="1" dirty="0"/>
              <a:t>, </a:t>
            </a:r>
            <a:r>
              <a:rPr lang="cs-CZ" i="1" dirty="0" err="1"/>
              <a:t>fácil</a:t>
            </a:r>
            <a:r>
              <a:rPr lang="cs-CZ" i="1" dirty="0"/>
              <a:t>, </a:t>
            </a:r>
            <a:r>
              <a:rPr lang="cs-CZ" i="1" dirty="0" err="1"/>
              <a:t>horrível</a:t>
            </a:r>
            <a:r>
              <a:rPr lang="cs-CZ" i="1" dirty="0"/>
              <a:t>, </a:t>
            </a:r>
            <a:r>
              <a:rPr lang="cs-CZ" i="1" dirty="0" err="1"/>
              <a:t>interessante</a:t>
            </a:r>
            <a:r>
              <a:rPr lang="cs-CZ" i="1" dirty="0"/>
              <a:t>, </a:t>
            </a:r>
            <a:r>
              <a:rPr lang="cs-CZ" i="1" dirty="0" err="1"/>
              <a:t>penoso</a:t>
            </a:r>
            <a:r>
              <a:rPr lang="cs-CZ" i="1" dirty="0"/>
              <a:t>, </a:t>
            </a:r>
            <a:r>
              <a:rPr lang="cs-CZ" i="1" dirty="0" err="1"/>
              <a:t>simples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 marL="1257300" lvl="3" indent="0">
              <a:buNone/>
            </a:pPr>
            <a:r>
              <a:rPr lang="cs-CZ" sz="2000" dirty="0" smtClean="0"/>
              <a:t> [[-] </a:t>
            </a:r>
            <a:r>
              <a:rPr lang="cs-CZ" sz="2000" b="1" dirty="0" err="1"/>
              <a:t>Guiar</a:t>
            </a:r>
            <a:r>
              <a:rPr lang="cs-CZ" sz="2000" b="1" dirty="0"/>
              <a:t> </a:t>
            </a:r>
            <a:r>
              <a:rPr lang="cs-CZ" sz="2000" b="1" i="1" dirty="0" err="1"/>
              <a:t>estes</a:t>
            </a:r>
            <a:r>
              <a:rPr lang="cs-CZ" sz="2000" b="1" i="1" dirty="0"/>
              <a:t> </a:t>
            </a:r>
            <a:r>
              <a:rPr lang="cs-CZ" sz="2000" b="1" i="1" dirty="0" err="1"/>
              <a:t>automóveis</a:t>
            </a:r>
            <a:r>
              <a:rPr lang="cs-CZ" sz="2000" b="1" dirty="0"/>
              <a:t>] é </a:t>
            </a:r>
            <a:r>
              <a:rPr lang="cs-CZ" sz="2000" b="1" u="sng" dirty="0" err="1"/>
              <a:t>agradável</a:t>
            </a:r>
            <a:r>
              <a:rPr lang="cs-CZ" sz="2000" dirty="0"/>
              <a:t>.</a:t>
            </a:r>
          </a:p>
          <a:p>
            <a:pPr marL="1257300" lvl="3" indent="0">
              <a:buNone/>
            </a:pPr>
            <a:r>
              <a:rPr lang="cs-CZ" sz="2000" dirty="0"/>
              <a:t>	</a:t>
            </a:r>
            <a:r>
              <a:rPr lang="cs-CZ" sz="2000" i="1" dirty="0"/>
              <a:t>Řídit tyto automobily je příjemné</a:t>
            </a:r>
            <a:r>
              <a:rPr lang="cs-CZ" sz="2000" i="1" dirty="0" smtClean="0"/>
              <a:t>.</a:t>
            </a:r>
          </a:p>
          <a:p>
            <a:pPr marL="1257300" lvl="3" indent="0">
              <a:buNone/>
            </a:pPr>
            <a:endParaRPr lang="cs-CZ" sz="2000" i="1" dirty="0" smtClean="0"/>
          </a:p>
          <a:p>
            <a:pPr marL="1257300" lvl="3" indent="0">
              <a:buNone/>
            </a:pPr>
            <a:r>
              <a:rPr lang="cs-CZ" sz="2000" b="1" dirty="0" smtClean="0"/>
              <a:t> É </a:t>
            </a:r>
            <a:r>
              <a:rPr lang="cs-CZ" sz="2000" b="1" u="sng" dirty="0" err="1"/>
              <a:t>difícil</a:t>
            </a:r>
            <a:r>
              <a:rPr lang="cs-CZ" sz="2000" b="1" dirty="0"/>
              <a:t> [[-] </a:t>
            </a:r>
            <a:r>
              <a:rPr lang="cs-CZ" sz="2000" b="1" dirty="0" err="1"/>
              <a:t>engolir</a:t>
            </a:r>
            <a:r>
              <a:rPr lang="cs-CZ" sz="2000" b="1" dirty="0"/>
              <a:t> </a:t>
            </a:r>
            <a:r>
              <a:rPr lang="cs-CZ" sz="2000" b="1" i="1" dirty="0" err="1"/>
              <a:t>insultos</a:t>
            </a:r>
            <a:r>
              <a:rPr lang="cs-CZ" sz="2000" b="1" i="1" dirty="0"/>
              <a:t> </a:t>
            </a:r>
            <a:r>
              <a:rPr lang="cs-CZ" sz="2000" b="1" i="1" dirty="0" err="1"/>
              <a:t>desses</a:t>
            </a:r>
            <a:r>
              <a:rPr lang="cs-CZ" sz="2000" dirty="0"/>
              <a:t>].</a:t>
            </a:r>
          </a:p>
          <a:p>
            <a:pPr marL="1257300" lvl="3" indent="0">
              <a:buNone/>
            </a:pPr>
            <a:r>
              <a:rPr lang="cs-CZ" sz="2000" i="1" dirty="0"/>
              <a:t>	Je těžké spolknout takové urážky</a:t>
            </a:r>
            <a:r>
              <a:rPr lang="cs-CZ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17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Elevace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elevaci předmětu se </a:t>
            </a:r>
            <a:r>
              <a:rPr lang="cs-CZ" dirty="0" err="1"/>
              <a:t>kompletivní</a:t>
            </a:r>
            <a:r>
              <a:rPr lang="cs-CZ" dirty="0"/>
              <a:t> věta zredukuje na neflektivní infinitiv, který se stane komplementem adjektiva, k němuž je připojen předložkou </a:t>
            </a:r>
            <a:r>
              <a:rPr lang="cs-CZ" i="1" dirty="0"/>
              <a:t>de</a:t>
            </a:r>
            <a:r>
              <a:rPr lang="cs-CZ" dirty="0"/>
              <a:t>. Předmět </a:t>
            </a:r>
            <a:r>
              <a:rPr lang="cs-CZ" dirty="0" err="1"/>
              <a:t>kompletivní</a:t>
            </a:r>
            <a:r>
              <a:rPr lang="cs-CZ" dirty="0"/>
              <a:t> věty, který musí být interním argumentem slovesa v infinitivu (jinak elevace předmětu není možná) je povýšen na podmět řídící věty. Nový podmět řídící věty si vyžádá shodu v čísle u predikativního adjektiva a sponového slovesa.   </a:t>
            </a:r>
          </a:p>
          <a:p>
            <a:pPr marL="800100" lvl="2" indent="0">
              <a:buNone/>
            </a:pPr>
            <a:r>
              <a:rPr lang="cs-CZ" sz="2400" i="1" dirty="0"/>
              <a:t> </a:t>
            </a:r>
            <a:endParaRPr lang="cs-CZ" sz="2400" dirty="0"/>
          </a:p>
          <a:p>
            <a:pPr marL="800100" lvl="2" indent="0">
              <a:buNone/>
            </a:pPr>
            <a:r>
              <a:rPr lang="cs-CZ" sz="2400" b="1" i="1" dirty="0" err="1"/>
              <a:t>Estes</a:t>
            </a:r>
            <a:r>
              <a:rPr lang="cs-CZ" sz="2400" b="1" i="1" dirty="0"/>
              <a:t> </a:t>
            </a:r>
            <a:r>
              <a:rPr lang="cs-CZ" sz="2400" b="1" i="1" dirty="0" err="1"/>
              <a:t>automóveis</a:t>
            </a:r>
            <a:r>
              <a:rPr lang="cs-CZ" sz="2400" b="1" dirty="0"/>
              <a:t> </a:t>
            </a:r>
            <a:r>
              <a:rPr lang="cs-CZ" sz="2400" b="1" dirty="0" err="1"/>
              <a:t>são</a:t>
            </a:r>
            <a:r>
              <a:rPr lang="cs-CZ" sz="2400" b="1" dirty="0"/>
              <a:t> </a:t>
            </a:r>
            <a:r>
              <a:rPr lang="cs-CZ" sz="2400" b="1" u="sng" dirty="0" err="1"/>
              <a:t>agradáveis</a:t>
            </a:r>
            <a:r>
              <a:rPr lang="cs-CZ" sz="2400" b="1" dirty="0"/>
              <a:t> de [</a:t>
            </a:r>
            <a:r>
              <a:rPr lang="cs-CZ" sz="2400" b="1" dirty="0" err="1"/>
              <a:t>guiar</a:t>
            </a:r>
            <a:r>
              <a:rPr lang="cs-CZ" sz="2400" b="1" dirty="0"/>
              <a:t>].</a:t>
            </a:r>
            <a:endParaRPr lang="cs-CZ" sz="2400" dirty="0"/>
          </a:p>
          <a:p>
            <a:pPr marL="800100" lvl="2" indent="0">
              <a:buNone/>
            </a:pPr>
            <a:r>
              <a:rPr lang="cs-CZ" sz="2400" b="1" i="1" dirty="0" err="1"/>
              <a:t>Insultos</a:t>
            </a:r>
            <a:r>
              <a:rPr lang="cs-CZ" sz="2400" b="1" i="1" dirty="0"/>
              <a:t> </a:t>
            </a:r>
            <a:r>
              <a:rPr lang="cs-CZ" sz="2400" b="1" i="1" dirty="0" err="1"/>
              <a:t>desses</a:t>
            </a:r>
            <a:r>
              <a:rPr lang="cs-CZ" sz="2400" b="1" dirty="0"/>
              <a:t> </a:t>
            </a:r>
            <a:r>
              <a:rPr lang="cs-CZ" sz="2400" b="1" dirty="0" err="1"/>
              <a:t>são</a:t>
            </a:r>
            <a:r>
              <a:rPr lang="cs-CZ" sz="2400" b="1" dirty="0"/>
              <a:t> </a:t>
            </a:r>
            <a:r>
              <a:rPr lang="cs-CZ" sz="2400" b="1" u="sng" dirty="0" err="1"/>
              <a:t>difíceis</a:t>
            </a:r>
            <a:r>
              <a:rPr lang="cs-CZ" sz="2400" b="1" dirty="0"/>
              <a:t> de [</a:t>
            </a:r>
            <a:r>
              <a:rPr lang="cs-CZ" sz="2400" b="1" dirty="0" err="1"/>
              <a:t>engolir</a:t>
            </a:r>
            <a:r>
              <a:rPr lang="cs-CZ" sz="2400" b="1" dirty="0"/>
              <a:t>].</a:t>
            </a:r>
            <a:endParaRPr lang="cs-CZ" sz="2400" dirty="0"/>
          </a:p>
          <a:p>
            <a:pPr marL="800100" lvl="2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332</TotalTime>
  <Words>4319</Words>
  <Application>Microsoft Office PowerPoint</Application>
  <PresentationFormat>Vlastní</PresentationFormat>
  <Paragraphs>587</Paragraphs>
  <Slides>94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94</vt:i4>
      </vt:variant>
    </vt:vector>
  </HeadingPairs>
  <TitlesOfParts>
    <vt:vector size="95" baseType="lpstr">
      <vt:lpstr>Faseta</vt:lpstr>
      <vt:lpstr>KLASIFIKACE INFINITIVNÍCH VĚT V PORTUGALŠTINĚ</vt:lpstr>
      <vt:lpstr>Infinitivní věty obecně</vt:lpstr>
      <vt:lpstr>Kompletivní vedlejší věty (Subordinação Completiva) </vt:lpstr>
      <vt:lpstr>Terminologie kompletivních vět</vt:lpstr>
      <vt:lpstr>Finitní a ne finitní věty kompletivní</vt:lpstr>
      <vt:lpstr>Gerundivní infinitiv</vt:lpstr>
      <vt:lpstr>Infinitivní kompletivní věty (Completivas Finitas) </vt:lpstr>
      <vt:lpstr>Flektivní a neflektivní infinitiv</vt:lpstr>
      <vt:lpstr>Příklady </vt:lpstr>
      <vt:lpstr>Podmět  u flektivního infinitivu</vt:lpstr>
      <vt:lpstr>Podmět u neflektivního infinitivu</vt:lpstr>
      <vt:lpstr>Podmět II  neflektivní infinitiv - IMPOSSÍVEL</vt:lpstr>
      <vt:lpstr>Kompletivní věty podmětné</vt:lpstr>
      <vt:lpstr>Slovesa vyjadřující psychologický stav </vt:lpstr>
      <vt:lpstr>Slovesa vyjadřující psychologický stav </vt:lpstr>
      <vt:lpstr>Slovesa vyjadřující psychologický stav </vt:lpstr>
      <vt:lpstr>Slovesa vyjadřující psychologický stav </vt:lpstr>
      <vt:lpstr>Slovesa vyjadřující psychologický stav </vt:lpstr>
      <vt:lpstr>Tranzitivní slovesa s kauzativním významem (Verbos transitivos com sentido causal)</vt:lpstr>
      <vt:lpstr>2 skupiny sloves </vt:lpstr>
      <vt:lpstr>Příklady </vt:lpstr>
      <vt:lpstr>osobní či neosobní infinitiv ? </vt:lpstr>
      <vt:lpstr>Faktivní interpretace </vt:lpstr>
      <vt:lpstr>Příklady </vt:lpstr>
      <vt:lpstr> Tranzitivní slovesa odvozovací (Verbos transitivos inferenciais) </vt:lpstr>
      <vt:lpstr>Příklady tranzitivní slovesa odvozovací</vt:lpstr>
      <vt:lpstr>Existenční slovesa (Verbos existenciais)</vt:lpstr>
      <vt:lpstr>Nominální a adjektivní predikáty (Predicadores nominais e adjetivais) </vt:lpstr>
      <vt:lpstr>Příklady </vt:lpstr>
      <vt:lpstr>Kompletivní věty předmětné přímé (Completivas com a relação gramatical de objeto direto) </vt:lpstr>
      <vt:lpstr>Slovesa hodnotící (Verbos avaliativos) </vt:lpstr>
      <vt:lpstr>Slovesa hodnotící (Verbos avaliativos)  </vt:lpstr>
      <vt:lpstr>Faktivní interpretace </vt:lpstr>
      <vt:lpstr> Slovesa epistemická a deklarativní (Verbos epistémicos e declarativos) </vt:lpstr>
      <vt:lpstr> Pozice podmětu</vt:lpstr>
      <vt:lpstr>Pozice podmětu</vt:lpstr>
      <vt:lpstr>Podmět VH = podmět VV</vt:lpstr>
      <vt:lpstr>Slovesa deklarativní - závazková</vt:lpstr>
      <vt:lpstr>Slovesa direktivní - zjišťovací a určovací (Verbos de inquirição e declarativos de ordem)</vt:lpstr>
      <vt:lpstr>Direktivní slovesa</vt:lpstr>
      <vt:lpstr>Direktivní slovesa s „para“</vt:lpstr>
      <vt:lpstr>Fakultativní flektivní infinitiv </vt:lpstr>
      <vt:lpstr>Insistir para ou em? </vt:lpstr>
      <vt:lpstr>Exigir </vt:lpstr>
      <vt:lpstr>Interpretace podmětu</vt:lpstr>
      <vt:lpstr>Preference volit flexi</vt:lpstr>
      <vt:lpstr>Interpretace podmětu</vt:lpstr>
      <vt:lpstr>Pozor na rozdíl dizer que a dizer para+ infinitiv</vt:lpstr>
      <vt:lpstr>Ostatní  slovesa: para, por (význam předložky, možnost nahrazení isso) </vt:lpstr>
      <vt:lpstr> Kompletivní věty předmětné nepřímé (Completivas com uma Relação Gramatical Oblíqua) </vt:lpstr>
      <vt:lpstr>Subkategorizace adjektivy a substantivy</vt:lpstr>
      <vt:lpstr> Kompletivní věty s funkcí předmětu nepřímého subkategorizovány slovesy   </vt:lpstr>
      <vt:lpstr>Reflexivnost – zvratnost </vt:lpstr>
      <vt:lpstr>Preference neflektivního infinitivu</vt:lpstr>
      <vt:lpstr>Faktivní interpretace </vt:lpstr>
      <vt:lpstr>Kompletivní věty s funkcí předmětu nepřímého subkategorizovány adjektivy  </vt:lpstr>
      <vt:lpstr>Subkategorizace adjektivy  příklady</vt:lpstr>
      <vt:lpstr>Flektivní infinitiv u subkategorizace adjektivy</vt:lpstr>
      <vt:lpstr>Kompletivní věty s funkcí předmětu nepřímého subkategorizovány substantivy (Completivas com uma relação gramatical oblíqua seleccionadas por substantivos)</vt:lpstr>
      <vt:lpstr>Kompletivní věty s funkcí předmětu nepřímého subkategorizovány substantivy (Completivas com uma relação gramatical oblíqua seleccionadas por substantivos)</vt:lpstr>
      <vt:lpstr>Kompletivní věty s funkcí předmětu nepřímého subkategorizovány substantivy (Completivas com uma relação gramatical oblíqua seleccionadas por substantivos)</vt:lpstr>
      <vt:lpstr>Verbos leves</vt:lpstr>
      <vt:lpstr>Kanonické vedlejší věty a status pádu</vt:lpstr>
      <vt:lpstr>Syntaktické vlastnosti infinitivních kompletivních vět</vt:lpstr>
      <vt:lpstr>Status času </vt:lpstr>
      <vt:lpstr>Závislý a nezávislý čas</vt:lpstr>
      <vt:lpstr>Nezávislý čas  příklady</vt:lpstr>
      <vt:lpstr>Závislý čas  Příklady</vt:lpstr>
      <vt:lpstr>Kompletivní věty s flektivním infinitivem uvedené členem určitým </vt:lpstr>
      <vt:lpstr>Tyto věty mohou být ve své podstatě považovány za zjednodušení vět, kde je kompletivní věta argumentem substantiva facto</vt:lpstr>
      <vt:lpstr>Omezení – postavení podmětu</vt:lpstr>
      <vt:lpstr>Příklady správného a špatného postavení </vt:lpstr>
      <vt:lpstr>Kontrola podmětu</vt:lpstr>
      <vt:lpstr>Kontrola podmětu - příklady</vt:lpstr>
      <vt:lpstr>Slovesa optativní reflexivní a slovesa úniku – nikdy s finitní větou</vt:lpstr>
      <vt:lpstr>Příklady</vt:lpstr>
      <vt:lpstr>Kontrola podmětu povinná  </vt:lpstr>
      <vt:lpstr>Kontrola podmětu nepovinná</vt:lpstr>
      <vt:lpstr>Příklady </vt:lpstr>
      <vt:lpstr>Kontrola předmětu</vt:lpstr>
      <vt:lpstr>Kontrola předmětu</vt:lpstr>
      <vt:lpstr>Kontrola předmětu a neflektivní inf.</vt:lpstr>
      <vt:lpstr>Slovesa direktivní a kontrola podmětu či předmětu</vt:lpstr>
      <vt:lpstr>Sloveso mandar / acontecer, ocorrer, parecer a suceder </vt:lpstr>
      <vt:lpstr>Příklady </vt:lpstr>
      <vt:lpstr>Slovesa se specifickými syntaktickými vlastnostmi, tj. s nehomogenními schopnostmi subkategorizace.</vt:lpstr>
      <vt:lpstr>slovesa se specifickými syntaktickými vlastnostmi, tj. s nehomogenními schopnostmi subkategorizace.</vt:lpstr>
      <vt:lpstr>Slovesa vyjadřující zákaz či dovolení</vt:lpstr>
      <vt:lpstr>Elevace podmětu </vt:lpstr>
      <vt:lpstr>Elevace podmětu</vt:lpstr>
      <vt:lpstr>PARECER –jen jedna shoda!!!! </vt:lpstr>
      <vt:lpstr>Elevace předmětu </vt:lpstr>
      <vt:lpstr>Elevace předmětu – příklady </vt:lpstr>
      <vt:lpstr>Elevace předmětu 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KLASIFIKACE INFINITIVNÍCH VĚT V PORTUGALŠTINĚ</dc:title>
  <dc:creator>Iva Svobodová</dc:creator>
  <cp:lastModifiedBy>win</cp:lastModifiedBy>
  <cp:revision>34</cp:revision>
  <dcterms:created xsi:type="dcterms:W3CDTF">2017-03-16T10:13:05Z</dcterms:created>
  <dcterms:modified xsi:type="dcterms:W3CDTF">2018-03-24T10:16:20Z</dcterms:modified>
</cp:coreProperties>
</file>