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37"/>
  </p:notesMasterIdLst>
  <p:handoutMasterIdLst>
    <p:handoutMasterId r:id="rId38"/>
  </p:handoutMasterIdLst>
  <p:sldIdLst>
    <p:sldId id="256" r:id="rId2"/>
    <p:sldId id="257" r:id="rId3"/>
    <p:sldId id="259" r:id="rId4"/>
    <p:sldId id="258" r:id="rId5"/>
    <p:sldId id="260" r:id="rId6"/>
    <p:sldId id="261" r:id="rId7"/>
    <p:sldId id="262" r:id="rId8"/>
    <p:sldId id="263" r:id="rId9"/>
    <p:sldId id="264" r:id="rId10"/>
    <p:sldId id="265" r:id="rId11"/>
    <p:sldId id="266" r:id="rId12"/>
    <p:sldId id="268" r:id="rId13"/>
    <p:sldId id="267" r:id="rId14"/>
    <p:sldId id="269" r:id="rId15"/>
    <p:sldId id="270" r:id="rId16"/>
    <p:sldId id="271" r:id="rId17"/>
    <p:sldId id="275" r:id="rId18"/>
    <p:sldId id="272" r:id="rId19"/>
    <p:sldId id="273" r:id="rId20"/>
    <p:sldId id="274" r:id="rId21"/>
    <p:sldId id="276" r:id="rId22"/>
    <p:sldId id="277" r:id="rId23"/>
    <p:sldId id="278" r:id="rId24"/>
    <p:sldId id="279" r:id="rId25"/>
    <p:sldId id="280" r:id="rId26"/>
    <p:sldId id="281" r:id="rId27"/>
    <p:sldId id="282" r:id="rId28"/>
    <p:sldId id="283" r:id="rId29"/>
    <p:sldId id="284" r:id="rId30"/>
    <p:sldId id="286" r:id="rId31"/>
    <p:sldId id="285" r:id="rId32"/>
    <p:sldId id="287" r:id="rId33"/>
    <p:sldId id="288" r:id="rId34"/>
    <p:sldId id="289" r:id="rId35"/>
    <p:sldId id="290" r:id="rId3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p15:clr>
            <a:srgbClr val="A4A3A4"/>
          </p15:clr>
        </p15:guide>
        <p15:guide id="2" orient="horz" pos="1272">
          <p15:clr>
            <a:srgbClr val="A4A3A4"/>
          </p15:clr>
        </p15:guide>
        <p15:guide id="3" orient="horz" pos="715">
          <p15:clr>
            <a:srgbClr val="A4A3A4"/>
          </p15:clr>
        </p15:guide>
        <p15:guide id="4" orient="horz" pos="3861">
          <p15:clr>
            <a:srgbClr val="A4A3A4"/>
          </p15:clr>
        </p15:guide>
        <p15:guide id="5" orient="horz" pos="3944">
          <p15:clr>
            <a:srgbClr val="A4A3A4"/>
          </p15:clr>
        </p15:guide>
        <p15:guide id="6" pos="321">
          <p15:clr>
            <a:srgbClr val="A4A3A4"/>
          </p15:clr>
        </p15:guide>
        <p15:guide id="7" pos="5418">
          <p15:clr>
            <a:srgbClr val="A4A3A4"/>
          </p15:clr>
        </p15:guide>
        <p15:guide id="8" pos="682">
          <p15:clr>
            <a:srgbClr val="A4A3A4"/>
          </p15:clr>
        </p15:guide>
        <p15:guide id="9" pos="2766">
          <p15:clr>
            <a:srgbClr val="A4A3A4"/>
          </p15:clr>
        </p15:guide>
        <p15:guide id="10" pos="2976">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833" autoAdjust="0"/>
    <p:restoredTop sz="94611" autoAdjust="0"/>
  </p:normalViewPr>
  <p:slideViewPr>
    <p:cSldViewPr snapToGrid="0">
      <p:cViewPr varScale="1">
        <p:scale>
          <a:sx n="74" d="100"/>
          <a:sy n="74" d="100"/>
        </p:scale>
        <p:origin x="1128" y="56"/>
      </p:cViewPr>
      <p:guideLst>
        <p:guide orient="horz" pos="1120"/>
        <p:guide orient="horz" pos="1272"/>
        <p:guide orient="horz" pos="715"/>
        <p:guide orient="horz" pos="3861"/>
        <p:guide orient="horz" pos="3944"/>
        <p:guide pos="321"/>
        <p:guide pos="5418"/>
        <p:guide pos="682"/>
        <p:guide pos="2766"/>
        <p:guide pos="2976"/>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65548" name="Rectangle 12"/>
          <p:cNvSpPr>
            <a:spLocks noGrp="1" noChangeArrowheads="1"/>
          </p:cNvSpPr>
          <p:nvPr>
            <p:ph type="ctrTitle"/>
          </p:nvPr>
        </p:nvSpPr>
        <p:spPr>
          <a:xfrm>
            <a:off x="1082675" y="2565401"/>
            <a:ext cx="7518400" cy="2663825"/>
          </a:xfrm>
        </p:spPr>
        <p:txBody>
          <a:bodyPr tIns="0" bIns="0" anchor="ctr"/>
          <a:lstStyle>
            <a:lvl1pPr>
              <a:defRPr sz="3200"/>
            </a:lvl1pPr>
          </a:lstStyle>
          <a:p>
            <a:pPr lvl="0"/>
            <a:r>
              <a:rPr lang="cs-CZ" altLang="cs-CZ" noProof="0" dirty="0"/>
              <a:t>Kliknutím lze upravit styl.</a:t>
            </a:r>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cs-CZ" altLang="cs-CZ" dirty="0"/>
              <a:t>Definujte zápatí - název prezentace / pracoviště</a:t>
            </a:r>
          </a:p>
        </p:txBody>
      </p:sp>
      <p:sp>
        <p:nvSpPr>
          <p:cNvPr id="8"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defRPr>
            </a:lvl1pPr>
          </a:lstStyle>
          <a:p>
            <a:fld id="{0DE708CC-0C3F-4567-9698-B54C0F35BD31}" type="slidenum">
              <a:rPr lang="cs-CZ" altLang="cs-CZ" smtClean="0"/>
              <a:pPr/>
              <a:t>‹#›</a:t>
            </a:fld>
            <a:endParaRPr lang="cs-CZ" altLang="cs-CZ"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dirty="0"/>
              <a:t>Kliknutím lze upravit styly předlohy textu.</a:t>
            </a:r>
          </a:p>
          <a:p>
            <a:pPr lvl="1"/>
            <a:r>
              <a:rPr lang="cs-CZ" dirty="0"/>
              <a:t>Druhá úroveň</a:t>
            </a:r>
          </a:p>
        </p:txBody>
      </p:sp>
      <p:sp>
        <p:nvSpPr>
          <p:cNvPr id="4" name="Zástupný symbol pro zápatí 3"/>
          <p:cNvSpPr>
            <a:spLocks noGrp="1"/>
          </p:cNvSpPr>
          <p:nvPr>
            <p:ph type="ftr" sz="quarter" idx="10"/>
          </p:nvPr>
        </p:nvSpPr>
        <p:spPr/>
        <p:txBody>
          <a:bodyPr/>
          <a:lstStyle>
            <a:lvl1pPr>
              <a:defRPr/>
            </a:lvl1pPr>
          </a:lstStyle>
          <a:p>
            <a:r>
              <a:rPr lang="cs-CZ" altLang="cs-CZ"/>
              <a:t>Definujte zápatí - název prezentace / pracoviště</a:t>
            </a:r>
          </a:p>
        </p:txBody>
      </p:sp>
      <p:sp>
        <p:nvSpPr>
          <p:cNvPr id="5" name="Zástupný symbol pro číslo snímku 4"/>
          <p:cNvSpPr>
            <a:spLocks noGrp="1"/>
          </p:cNvSpPr>
          <p:nvPr>
            <p:ph type="sldNum" sz="quarter" idx="11"/>
          </p:nvPr>
        </p:nvSpPr>
        <p:spPr/>
        <p:txBody>
          <a:bodyPr/>
          <a:lstStyle>
            <a:lvl1pPr>
              <a:defRPr/>
            </a:lvl1pPr>
          </a:lstStyle>
          <a:p>
            <a:fld id="{BFD44865-E482-4274-BA0A-6D969A5DE30D}" type="slidenum">
              <a:rPr lang="cs-CZ" altLang="cs-CZ"/>
              <a:pPr/>
              <a:t>‹#›</a:t>
            </a:fld>
            <a:endParaRPr lang="cs-CZ" altLang="cs-CZ" dirty="0"/>
          </a:p>
        </p:txBody>
      </p:sp>
    </p:spTree>
    <p:extLst>
      <p:ext uri="{BB962C8B-B14F-4D97-AF65-F5344CB8AC3E}">
        <p14:creationId xmlns:p14="http://schemas.microsoft.com/office/powerpoint/2010/main" val="1390616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97689" y="1125539"/>
            <a:ext cx="1703387" cy="500697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509588" y="1125539"/>
            <a:ext cx="6037861" cy="5006975"/>
          </a:xfrm>
        </p:spPr>
        <p:txBody>
          <a:bodyPr vert="eaVert"/>
          <a:lstStyle/>
          <a:p>
            <a:pPr lvl="0"/>
            <a:r>
              <a:rPr lang="cs-CZ" dirty="0"/>
              <a:t>Kliknutím lze upravit styly předlohy textu.</a:t>
            </a:r>
          </a:p>
          <a:p>
            <a:pPr lvl="1"/>
            <a:r>
              <a:rPr lang="cs-CZ" dirty="0"/>
              <a:t>Druhá úroveň</a:t>
            </a:r>
          </a:p>
        </p:txBody>
      </p:sp>
      <p:sp>
        <p:nvSpPr>
          <p:cNvPr id="4" name="Zástupný symbol pro zápatí 3"/>
          <p:cNvSpPr>
            <a:spLocks noGrp="1"/>
          </p:cNvSpPr>
          <p:nvPr>
            <p:ph type="ftr" sz="quarter" idx="10"/>
          </p:nvPr>
        </p:nvSpPr>
        <p:spPr/>
        <p:txBody>
          <a:bodyPr/>
          <a:lstStyle>
            <a:lvl1pPr>
              <a:defRPr/>
            </a:lvl1pPr>
          </a:lstStyle>
          <a:p>
            <a:r>
              <a:rPr lang="cs-CZ" altLang="cs-CZ"/>
              <a:t>Definujte zápatí - název prezentace / pracoviště</a:t>
            </a:r>
          </a:p>
        </p:txBody>
      </p:sp>
      <p:sp>
        <p:nvSpPr>
          <p:cNvPr id="5" name="Zástupný symbol pro číslo snímku 4"/>
          <p:cNvSpPr>
            <a:spLocks noGrp="1"/>
          </p:cNvSpPr>
          <p:nvPr>
            <p:ph type="sldNum" sz="quarter" idx="11"/>
          </p:nvPr>
        </p:nvSpPr>
        <p:spPr/>
        <p:txBody>
          <a:bodyPr/>
          <a:lstStyle>
            <a:lvl1pPr>
              <a:defRPr/>
            </a:lvl1pPr>
          </a:lstStyle>
          <a:p>
            <a:fld id="{67153075-B133-4825-BEAD-9495BA665D34}" type="slidenum">
              <a:rPr lang="cs-CZ" altLang="cs-CZ"/>
              <a:pPr/>
              <a:t>‹#›</a:t>
            </a:fld>
            <a:endParaRPr lang="cs-CZ" altLang="cs-CZ"/>
          </a:p>
        </p:txBody>
      </p:sp>
    </p:spTree>
    <p:extLst>
      <p:ext uri="{BB962C8B-B14F-4D97-AF65-F5344CB8AC3E}">
        <p14:creationId xmlns:p14="http://schemas.microsoft.com/office/powerpoint/2010/main" val="2752727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Kliknutím lze upravit styl.</a:t>
            </a:r>
          </a:p>
        </p:txBody>
      </p:sp>
      <p:sp>
        <p:nvSpPr>
          <p:cNvPr id="3" name="Zástupný symbol pro obsah 2"/>
          <p:cNvSpPr>
            <a:spLocks noGrp="1"/>
          </p:cNvSpPr>
          <p:nvPr>
            <p:ph idx="1"/>
          </p:nvPr>
        </p:nvSpPr>
        <p:spPr/>
        <p:txBody>
          <a:bodyPr/>
          <a:lstStyle>
            <a:lvl1pPr marL="342900" indent="-342900">
              <a:buClr>
                <a:srgbClr val="00287D"/>
              </a:buClr>
              <a:buSzPct val="100000"/>
              <a:buFont typeface="Wingdings" panose="05000000000000000000" pitchFamily="2" charset="2"/>
              <a:buChar char="§"/>
              <a:defRPr/>
            </a:lvl1pPr>
            <a:lvl2pPr marL="742950" indent="-285750">
              <a:buClr>
                <a:srgbClr val="00287D"/>
              </a:buClr>
              <a:buFont typeface="Wingdings" panose="05000000000000000000" pitchFamily="2" charset="2"/>
              <a:buChar char="§"/>
              <a:defRPr/>
            </a:lvl2pPr>
            <a:lvl3pPr marL="914400" indent="0">
              <a:buNone/>
              <a:defRPr/>
            </a:lvl3pPr>
          </a:lstStyle>
          <a:p>
            <a:pPr lvl="0"/>
            <a:r>
              <a:rPr lang="cs-CZ" dirty="0"/>
              <a:t>Kliknutím lze upravit styly předlohy textu.</a:t>
            </a:r>
          </a:p>
          <a:p>
            <a:pPr lvl="1"/>
            <a:r>
              <a:rPr lang="cs-CZ" dirty="0"/>
              <a:t>Druhá úroveň</a:t>
            </a:r>
          </a:p>
        </p:txBody>
      </p:sp>
      <p:sp>
        <p:nvSpPr>
          <p:cNvPr id="4" name="Zástupný symbol pro zápatí 3"/>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Tree>
    <p:extLst>
      <p:ext uri="{BB962C8B-B14F-4D97-AF65-F5344CB8AC3E}">
        <p14:creationId xmlns:p14="http://schemas.microsoft.com/office/powerpoint/2010/main" val="2686047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509589" y="4406901"/>
            <a:ext cx="8091487" cy="1362075"/>
          </a:xfrm>
        </p:spPr>
        <p:txBody>
          <a:bodyPr anchor="t"/>
          <a:lstStyle>
            <a:lvl1pPr algn="l">
              <a:defRPr sz="4000" b="1" cap="all"/>
            </a:lvl1pPr>
          </a:lstStyle>
          <a:p>
            <a:r>
              <a:rPr lang="cs-CZ" dirty="0"/>
              <a:t>Kliknutím lze upravit styl.</a:t>
            </a:r>
          </a:p>
        </p:txBody>
      </p:sp>
      <p:sp>
        <p:nvSpPr>
          <p:cNvPr id="3" name="Zástupný symbol pro text 2"/>
          <p:cNvSpPr>
            <a:spLocks noGrp="1"/>
          </p:cNvSpPr>
          <p:nvPr>
            <p:ph type="body" idx="1"/>
          </p:nvPr>
        </p:nvSpPr>
        <p:spPr>
          <a:xfrm>
            <a:off x="509589" y="2906713"/>
            <a:ext cx="8091487"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dirty="0"/>
              <a:t>Kliknutím lze upravit styly předlohy textu.</a:t>
            </a:r>
          </a:p>
        </p:txBody>
      </p:sp>
      <p:sp>
        <p:nvSpPr>
          <p:cNvPr id="4" name="Zástupný symbol pro zápatí 3"/>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5" name="Zástupný symbol pro číslo snímku 4"/>
          <p:cNvSpPr>
            <a:spLocks noGrp="1"/>
          </p:cNvSpPr>
          <p:nvPr>
            <p:ph type="sldNum" sz="quarter" idx="11"/>
          </p:nvPr>
        </p:nvSpPr>
        <p:spPr/>
        <p:txBody>
          <a:bodyPr/>
          <a:lstStyle>
            <a:lvl1pPr>
              <a:defRPr/>
            </a:lvl1pPr>
          </a:lstStyle>
          <a:p>
            <a:fld id="{B7F5D36C-8A95-44A1-B2E3-4B4CEE4AA93A}" type="slidenum">
              <a:rPr lang="cs-CZ" altLang="cs-CZ"/>
              <a:pPr/>
              <a:t>‹#›</a:t>
            </a:fld>
            <a:endParaRPr lang="cs-CZ" altLang="cs-CZ" dirty="0"/>
          </a:p>
        </p:txBody>
      </p:sp>
    </p:spTree>
    <p:extLst>
      <p:ext uri="{BB962C8B-B14F-4D97-AF65-F5344CB8AC3E}">
        <p14:creationId xmlns:p14="http://schemas.microsoft.com/office/powerpoint/2010/main" val="2563645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509588"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dirty="0"/>
              <a:t>Kliknutím lze upravit styly předlohy textu.</a:t>
            </a:r>
          </a:p>
          <a:p>
            <a:pPr lvl="1"/>
            <a:r>
              <a:rPr lang="cs-CZ" dirty="0"/>
              <a:t>Druhá úroveň</a:t>
            </a:r>
          </a:p>
        </p:txBody>
      </p:sp>
      <p:sp>
        <p:nvSpPr>
          <p:cNvPr id="4" name="Zástupný symbol pro obsah 3"/>
          <p:cNvSpPr>
            <a:spLocks noGrp="1"/>
          </p:cNvSpPr>
          <p:nvPr>
            <p:ph sz="half" idx="2"/>
          </p:nvPr>
        </p:nvSpPr>
        <p:spPr>
          <a:xfrm>
            <a:off x="4724131"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dirty="0"/>
              <a:t>Kliknutím lze upravit styly předlohy textu.</a:t>
            </a:r>
          </a:p>
          <a:p>
            <a:pPr lvl="1"/>
            <a:r>
              <a:rPr lang="cs-CZ" dirty="0"/>
              <a:t>Druhá úroveň</a:t>
            </a:r>
          </a:p>
        </p:txBody>
      </p:sp>
      <p:sp>
        <p:nvSpPr>
          <p:cNvPr id="5" name="Zástupný symbol pro zápatí 4"/>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6" name="Zástupný symbol pro číslo snímku 5"/>
          <p:cNvSpPr>
            <a:spLocks noGrp="1"/>
          </p:cNvSpPr>
          <p:nvPr>
            <p:ph type="sldNum" sz="quarter" idx="11"/>
          </p:nvPr>
        </p:nvSpPr>
        <p:spPr/>
        <p:txBody>
          <a:bodyPr/>
          <a:lstStyle>
            <a:lvl1pPr>
              <a:defRPr/>
            </a:lvl1pPr>
          </a:lstStyle>
          <a:p>
            <a:fld id="{91152B74-69A5-4C0F-AF65-094CC50B2C3C}" type="slidenum">
              <a:rPr lang="cs-CZ" altLang="cs-CZ"/>
              <a:pPr/>
              <a:t>‹#›</a:t>
            </a:fld>
            <a:endParaRPr lang="cs-CZ" altLang="cs-CZ" dirty="0"/>
          </a:p>
        </p:txBody>
      </p:sp>
    </p:spTree>
    <p:extLst>
      <p:ext uri="{BB962C8B-B14F-4D97-AF65-F5344CB8AC3E}">
        <p14:creationId xmlns:p14="http://schemas.microsoft.com/office/powerpoint/2010/main" val="2240045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9589" y="1134533"/>
            <a:ext cx="8091487" cy="643467"/>
          </a:xfrm>
        </p:spPr>
        <p:txBody>
          <a:bodyPr/>
          <a:lstStyle>
            <a:lvl1pPr>
              <a:defRPr/>
            </a:lvl1pPr>
          </a:lstStyle>
          <a:p>
            <a:r>
              <a:rPr lang="cs-CZ" dirty="0"/>
              <a:t>Kliknutím lze upravit styl.</a:t>
            </a:r>
          </a:p>
        </p:txBody>
      </p:sp>
      <p:sp>
        <p:nvSpPr>
          <p:cNvPr id="3" name="Zástupný symbol pro text 2"/>
          <p:cNvSpPr>
            <a:spLocks noGrp="1"/>
          </p:cNvSpPr>
          <p:nvPr>
            <p:ph type="body" idx="1"/>
          </p:nvPr>
        </p:nvSpPr>
        <p:spPr>
          <a:xfrm>
            <a:off x="512369" y="2019300"/>
            <a:ext cx="38786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dirty="0"/>
              <a:t>Kliknutím lze upravit styly předlohy textu.</a:t>
            </a:r>
          </a:p>
        </p:txBody>
      </p:sp>
      <p:sp>
        <p:nvSpPr>
          <p:cNvPr id="4" name="Zástupný symbol pro obsah 3"/>
          <p:cNvSpPr>
            <a:spLocks noGrp="1"/>
          </p:cNvSpPr>
          <p:nvPr>
            <p:ph sz="half" idx="2"/>
          </p:nvPr>
        </p:nvSpPr>
        <p:spPr>
          <a:xfrm>
            <a:off x="509588" y="2915728"/>
            <a:ext cx="3874282" cy="321043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dirty="0"/>
              <a:t>Kliknutím lze upravit styly předlohy textu.</a:t>
            </a:r>
          </a:p>
          <a:p>
            <a:pPr lvl="1"/>
            <a:r>
              <a:rPr lang="cs-CZ" dirty="0"/>
              <a:t>Druhá úroveň</a:t>
            </a:r>
          </a:p>
        </p:txBody>
      </p:sp>
      <p:sp>
        <p:nvSpPr>
          <p:cNvPr id="5" name="Zástupný symbol pro text 4"/>
          <p:cNvSpPr>
            <a:spLocks noGrp="1"/>
          </p:cNvSpPr>
          <p:nvPr>
            <p:ph type="body" sz="quarter" idx="3"/>
          </p:nvPr>
        </p:nvSpPr>
        <p:spPr>
          <a:xfrm>
            <a:off x="4723119" y="2019300"/>
            <a:ext cx="38779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dirty="0"/>
              <a:t>Kliknutím lze upravit styly předlohy textu.</a:t>
            </a:r>
          </a:p>
        </p:txBody>
      </p:sp>
      <p:sp>
        <p:nvSpPr>
          <p:cNvPr id="6" name="Zástupný symbol pro obsah 5"/>
          <p:cNvSpPr>
            <a:spLocks noGrp="1"/>
          </p:cNvSpPr>
          <p:nvPr>
            <p:ph sz="quarter" idx="4"/>
          </p:nvPr>
        </p:nvSpPr>
        <p:spPr>
          <a:xfrm>
            <a:off x="4722963" y="2938734"/>
            <a:ext cx="3878113" cy="319113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dirty="0"/>
              <a:t>Kliknutím lze upravit styly předlohy textu.</a:t>
            </a:r>
          </a:p>
          <a:p>
            <a:pPr lvl="1"/>
            <a:r>
              <a:rPr lang="cs-CZ" dirty="0"/>
              <a:t>Druhá úroveň</a:t>
            </a:r>
          </a:p>
        </p:txBody>
      </p:sp>
      <p:sp>
        <p:nvSpPr>
          <p:cNvPr id="7" name="Zástupný symbol pro zápatí 6"/>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8" name="Zástupný symbol pro číslo snímku 7"/>
          <p:cNvSpPr>
            <a:spLocks noGrp="1"/>
          </p:cNvSpPr>
          <p:nvPr>
            <p:ph type="sldNum" sz="quarter" idx="11"/>
          </p:nvPr>
        </p:nvSpPr>
        <p:spPr/>
        <p:txBody>
          <a:bodyPr/>
          <a:lstStyle>
            <a:lvl1pPr>
              <a:defRPr/>
            </a:lvl1pPr>
          </a:lstStyle>
          <a:p>
            <a:fld id="{C595CD6F-6F72-494C-9F75-EA7F2E402090}" type="slidenum">
              <a:rPr lang="cs-CZ" altLang="cs-CZ"/>
              <a:pPr/>
              <a:t>‹#›</a:t>
            </a:fld>
            <a:endParaRPr lang="cs-CZ" altLang="cs-CZ" dirty="0"/>
          </a:p>
        </p:txBody>
      </p:sp>
    </p:spTree>
    <p:extLst>
      <p:ext uri="{BB962C8B-B14F-4D97-AF65-F5344CB8AC3E}">
        <p14:creationId xmlns:p14="http://schemas.microsoft.com/office/powerpoint/2010/main" val="3525317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Kliknutím lze upravit styl.</a:t>
            </a:r>
          </a:p>
        </p:txBody>
      </p:sp>
      <p:sp>
        <p:nvSpPr>
          <p:cNvPr id="3" name="Zástupný symbol pro zápatí 2"/>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4" name="Zástupný symbol pro číslo snímku 3"/>
          <p:cNvSpPr>
            <a:spLocks noGrp="1"/>
          </p:cNvSpPr>
          <p:nvPr>
            <p:ph type="sldNum" sz="quarter" idx="11"/>
          </p:nvPr>
        </p:nvSpPr>
        <p:spPr/>
        <p:txBody>
          <a:bodyPr/>
          <a:lstStyle>
            <a:lvl1pPr>
              <a:defRPr/>
            </a:lvl1pPr>
          </a:lstStyle>
          <a:p>
            <a:fld id="{927DA5A4-BFC5-452F-9F43-ADC3A6F1509E}" type="slidenum">
              <a:rPr lang="cs-CZ" altLang="cs-CZ"/>
              <a:pPr/>
              <a:t>‹#›</a:t>
            </a:fld>
            <a:endParaRPr lang="cs-CZ" altLang="cs-CZ" dirty="0"/>
          </a:p>
        </p:txBody>
      </p:sp>
      <p:sp>
        <p:nvSpPr>
          <p:cNvPr id="5" name="Zástupný symbol pro text 3"/>
          <p:cNvSpPr>
            <a:spLocks noGrp="1"/>
          </p:cNvSpPr>
          <p:nvPr>
            <p:ph type="body" sz="half" idx="2"/>
          </p:nvPr>
        </p:nvSpPr>
        <p:spPr>
          <a:xfrm>
            <a:off x="509588" y="2019300"/>
            <a:ext cx="8091487"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dirty="0"/>
              <a:t>Kliknutím lze upravit styly předlohy textu.</a:t>
            </a:r>
          </a:p>
        </p:txBody>
      </p:sp>
    </p:spTree>
    <p:extLst>
      <p:ext uri="{BB962C8B-B14F-4D97-AF65-F5344CB8AC3E}">
        <p14:creationId xmlns:p14="http://schemas.microsoft.com/office/powerpoint/2010/main" val="3710002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Tree>
    <p:extLst>
      <p:ext uri="{BB962C8B-B14F-4D97-AF65-F5344CB8AC3E}">
        <p14:creationId xmlns:p14="http://schemas.microsoft.com/office/powerpoint/2010/main" val="2954064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09588" y="1134534"/>
            <a:ext cx="8091487" cy="643465"/>
          </a:xfrm>
        </p:spPr>
        <p:txBody>
          <a:bodyPr/>
          <a:lstStyle>
            <a:lvl1pPr algn="l">
              <a:defRPr sz="2000" b="1"/>
            </a:lvl1pPr>
          </a:lstStyle>
          <a:p>
            <a:r>
              <a:rPr lang="cs-CZ" dirty="0"/>
              <a:t>Kliknutím lze upravit styl.</a:t>
            </a:r>
          </a:p>
        </p:txBody>
      </p:sp>
      <p:sp>
        <p:nvSpPr>
          <p:cNvPr id="3" name="Zástupný symbol pro obsah 2"/>
          <p:cNvSpPr>
            <a:spLocks noGrp="1"/>
          </p:cNvSpPr>
          <p:nvPr>
            <p:ph idx="1"/>
          </p:nvPr>
        </p:nvSpPr>
        <p:spPr>
          <a:xfrm>
            <a:off x="3575051" y="2019300"/>
            <a:ext cx="5026025" cy="410686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dirty="0"/>
              <a:t>Kliknutím lze upravit styly předlohy textu.</a:t>
            </a:r>
          </a:p>
          <a:p>
            <a:pPr lvl="1"/>
            <a:r>
              <a:rPr lang="cs-CZ" dirty="0"/>
              <a:t>Druhá úroveň</a:t>
            </a:r>
          </a:p>
        </p:txBody>
      </p:sp>
      <p:sp>
        <p:nvSpPr>
          <p:cNvPr id="4" name="Zástupný symbol pro text 3"/>
          <p:cNvSpPr>
            <a:spLocks noGrp="1"/>
          </p:cNvSpPr>
          <p:nvPr>
            <p:ph type="body" sz="half" idx="2"/>
          </p:nvPr>
        </p:nvSpPr>
        <p:spPr>
          <a:xfrm>
            <a:off x="509588" y="2019300"/>
            <a:ext cx="2746884"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dirty="0"/>
              <a:t>Kliknutím lze upravit styly předlohy textu.</a:t>
            </a:r>
          </a:p>
        </p:txBody>
      </p:sp>
      <p:sp>
        <p:nvSpPr>
          <p:cNvPr id="5" name="Zástupný symbol pro zápatí 4"/>
          <p:cNvSpPr>
            <a:spLocks noGrp="1"/>
          </p:cNvSpPr>
          <p:nvPr>
            <p:ph type="ftr" sz="quarter" idx="10"/>
          </p:nvPr>
        </p:nvSpPr>
        <p:spPr/>
        <p:txBody>
          <a:bodyPr/>
          <a:lstStyle>
            <a:lvl1pPr>
              <a:defRPr/>
            </a:lvl1pPr>
          </a:lstStyle>
          <a:p>
            <a:r>
              <a:rPr lang="cs-CZ" altLang="cs-CZ"/>
              <a:t>Definujte zápatí - název prezentace / pracoviště</a:t>
            </a:r>
          </a:p>
        </p:txBody>
      </p:sp>
      <p:sp>
        <p:nvSpPr>
          <p:cNvPr id="6" name="Zástupný symbol pro číslo snímku 5"/>
          <p:cNvSpPr>
            <a:spLocks noGrp="1"/>
          </p:cNvSpPr>
          <p:nvPr>
            <p:ph type="sldNum" sz="quarter" idx="11"/>
          </p:nvPr>
        </p:nvSpPr>
        <p:spPr/>
        <p:txBody>
          <a:bodyPr/>
          <a:lstStyle>
            <a:lvl1pPr>
              <a:defRPr/>
            </a:lvl1pPr>
          </a:lstStyle>
          <a:p>
            <a:fld id="{EA562BE3-FB3A-4F01-A26A-8D36CDF01ADA}" type="slidenum">
              <a:rPr lang="cs-CZ" altLang="cs-CZ"/>
              <a:pPr/>
              <a:t>‹#›</a:t>
            </a:fld>
            <a:endParaRPr lang="cs-CZ" altLang="cs-CZ" dirty="0"/>
          </a:p>
        </p:txBody>
      </p:sp>
    </p:spTree>
    <p:extLst>
      <p:ext uri="{BB962C8B-B14F-4D97-AF65-F5344CB8AC3E}">
        <p14:creationId xmlns:p14="http://schemas.microsoft.com/office/powerpoint/2010/main" val="231545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5087507"/>
            <a:ext cx="5486400" cy="566739"/>
          </a:xfrm>
        </p:spPr>
        <p:txBody>
          <a:bodyPr/>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1134533"/>
            <a:ext cx="5486400" cy="38745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dirty="0"/>
              <a:t>Kliknutím na ikonu přidáte obrázek.</a:t>
            </a:r>
          </a:p>
        </p:txBody>
      </p:sp>
      <p:sp>
        <p:nvSpPr>
          <p:cNvPr id="4" name="Zástupný symbol pro text 3"/>
          <p:cNvSpPr>
            <a:spLocks noGrp="1"/>
          </p:cNvSpPr>
          <p:nvPr>
            <p:ph type="body" sz="half" idx="2"/>
          </p:nvPr>
        </p:nvSpPr>
        <p:spPr>
          <a:xfrm>
            <a:off x="1792288" y="5654246"/>
            <a:ext cx="5486400" cy="47562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zápatí 4"/>
          <p:cNvSpPr>
            <a:spLocks noGrp="1"/>
          </p:cNvSpPr>
          <p:nvPr>
            <p:ph type="ftr" sz="quarter" idx="10"/>
          </p:nvPr>
        </p:nvSpPr>
        <p:spPr/>
        <p:txBody>
          <a:bodyPr/>
          <a:lstStyle>
            <a:lvl1pPr>
              <a:defRPr/>
            </a:lvl1pPr>
          </a:lstStyle>
          <a:p>
            <a:r>
              <a:rPr lang="cs-CZ" altLang="cs-CZ"/>
              <a:t>Definujte zápatí - název prezentace / pracoviště</a:t>
            </a:r>
          </a:p>
        </p:txBody>
      </p:sp>
      <p:sp>
        <p:nvSpPr>
          <p:cNvPr id="6" name="Zástupný symbol pro číslo snímku 5"/>
          <p:cNvSpPr>
            <a:spLocks noGrp="1"/>
          </p:cNvSpPr>
          <p:nvPr>
            <p:ph type="sldNum" sz="quarter" idx="11"/>
          </p:nvPr>
        </p:nvSpPr>
        <p:spPr/>
        <p:txBody>
          <a:bodyPr/>
          <a:lstStyle>
            <a:lvl1pPr>
              <a:defRPr/>
            </a:lvl1pPr>
          </a:lstStyle>
          <a:p>
            <a:fld id="{2268BFBB-FD49-4E22-AEFE-2646EB3E88CA}" type="slidenum">
              <a:rPr lang="cs-CZ" altLang="cs-CZ"/>
              <a:pPr/>
              <a:t>‹#›</a:t>
            </a:fld>
            <a:endParaRPr lang="cs-CZ" altLang="cs-CZ" dirty="0"/>
          </a:p>
        </p:txBody>
      </p:sp>
    </p:spTree>
    <p:extLst>
      <p:ext uri="{BB962C8B-B14F-4D97-AF65-F5344CB8AC3E}">
        <p14:creationId xmlns:p14="http://schemas.microsoft.com/office/powerpoint/2010/main" val="695320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64521" name="Rectangle 9"/>
          <p:cNvSpPr>
            <a:spLocks noGrp="1" noChangeArrowheads="1"/>
          </p:cNvSpPr>
          <p:nvPr>
            <p:ph type="title"/>
          </p:nvPr>
        </p:nvSpPr>
        <p:spPr bwMode="auto">
          <a:xfrm>
            <a:off x="509589" y="1125539"/>
            <a:ext cx="8086635"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b" anchorCtr="0" compatLnSpc="1">
            <a:prstTxWarp prst="textNoShape">
              <a:avLst/>
            </a:prstTxWarp>
          </a:bodyPr>
          <a:lstStyle/>
          <a:p>
            <a:pPr lvl="0"/>
            <a:r>
              <a:rPr lang="cs-CZ" altLang="cs-CZ" dirty="0"/>
              <a:t>Klepnutím lze upravit styl předlohy nadpisů.</a:t>
            </a:r>
          </a:p>
        </p:txBody>
      </p:sp>
      <p:sp>
        <p:nvSpPr>
          <p:cNvPr id="64522" name="Rectangle 10"/>
          <p:cNvSpPr>
            <a:spLocks noGrp="1" noChangeArrowheads="1"/>
          </p:cNvSpPr>
          <p:nvPr>
            <p:ph type="body" idx="1"/>
          </p:nvPr>
        </p:nvSpPr>
        <p:spPr bwMode="auto">
          <a:xfrm>
            <a:off x="509589" y="2017713"/>
            <a:ext cx="8082321"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cs-CZ" altLang="cs-CZ" dirty="0"/>
              <a:t>Klepnutím lze upravit styly předlohy textu.</a:t>
            </a:r>
          </a:p>
          <a:p>
            <a:pPr lvl="1"/>
            <a:r>
              <a:rPr lang="cs-CZ" altLang="cs-CZ" dirty="0"/>
              <a:t>Druhá úroveň</a:t>
            </a:r>
          </a:p>
        </p:txBody>
      </p:sp>
      <p:sp>
        <p:nvSpPr>
          <p:cNvPr id="64529"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latin typeface="+mj-lt"/>
              </a:defRPr>
            </a:lvl1pPr>
          </a:lstStyle>
          <a:p>
            <a:r>
              <a:rPr lang="cs-CZ" altLang="cs-CZ" dirty="0"/>
              <a:t>Definujte zápatí - název prezentace / pracoviště</a:t>
            </a:r>
          </a:p>
        </p:txBody>
      </p:sp>
      <p:sp>
        <p:nvSpPr>
          <p:cNvPr id="64530"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latin typeface="+mj-lt"/>
              </a:defRPr>
            </a:lvl1pPr>
          </a:lstStyle>
          <a:p>
            <a:fld id="{0DE708CC-0C3F-4567-9698-B54C0F35BD31}" type="slidenum">
              <a:rPr lang="cs-CZ" altLang="cs-CZ" smtClean="0"/>
              <a:pPr/>
              <a:t>‹#›</a:t>
            </a:fld>
            <a:endParaRPr lang="cs-CZ" altLang="cs-CZ" dirty="0"/>
          </a:p>
        </p:txBody>
      </p:sp>
    </p:spTree>
  </p:cSld>
  <p:clrMap bg1="lt1" tx1="dk1" bg2="lt2" tx2="dk2" accent1="accent1" accent2="accent2" accent3="accent3" accent4="accent4" accent5="accent5" accent6="accent6" hlink="hlink" folHlink="folHlink"/>
  <p:sldLayoutIdLst>
    <p:sldLayoutId id="2147483658"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hdr="0" dt="0"/>
  <p:txStyles>
    <p:titleStyle>
      <a:lvl1pPr algn="l" rtl="0" eaLnBrk="1" fontAlgn="base" hangingPunct="1">
        <a:spcBef>
          <a:spcPct val="0"/>
        </a:spcBef>
        <a:spcAft>
          <a:spcPct val="0"/>
        </a:spcAft>
        <a:defRPr sz="2400" b="1">
          <a:solidFill>
            <a:srgbClr val="00287D"/>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342900" indent="-342900" algn="l" rtl="0" eaLnBrk="1" fontAlgn="base" hangingPunct="1">
        <a:spcBef>
          <a:spcPct val="20000"/>
        </a:spcBef>
        <a:spcAft>
          <a:spcPct val="0"/>
        </a:spcAft>
        <a:buClr>
          <a:srgbClr val="00287D"/>
        </a:buClr>
        <a:buSzPct val="100000"/>
        <a:buFont typeface="Wingdings" pitchFamily="2" charset="2"/>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rgbClr val="00287D"/>
        </a:buClr>
        <a:buSzPct val="80000"/>
        <a:buFont typeface="Wingdings" pitchFamily="2" charset="2"/>
        <a:buChar char="§"/>
        <a:defRPr sz="2400">
          <a:solidFill>
            <a:schemeClr val="tx1"/>
          </a:solidFill>
          <a:latin typeface="+mn-lt"/>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4"/>
        </a:buBlip>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4"/>
        </a:buBlip>
        <a:defRPr sz="2000">
          <a:solidFill>
            <a:schemeClr val="tx1"/>
          </a:solidFill>
          <a:latin typeface="+mn-lt"/>
        </a:defRPr>
      </a:lvl4pPr>
      <a:lvl5pPr marL="20574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5.xml"/><Relationship Id="rId4" Type="http://schemas.openxmlformats.org/officeDocument/2006/relationships/image" Target="../media/image6.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5.xml"/><Relationship Id="rId5" Type="http://schemas.openxmlformats.org/officeDocument/2006/relationships/image" Target="../media/image11.png"/><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2.png"/><Relationship Id="rId1" Type="http://schemas.openxmlformats.org/officeDocument/2006/relationships/slideLayout" Target="../slideLayouts/slideLayout5.xml"/><Relationship Id="rId4" Type="http://schemas.openxmlformats.org/officeDocument/2006/relationships/image" Target="../media/image13.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5"/>
          <p:cNvSpPr>
            <a:spLocks noGrp="1" noChangeArrowheads="1"/>
          </p:cNvSpPr>
          <p:nvPr>
            <p:ph type="ftr" sz="quarter" idx="3"/>
          </p:nvPr>
        </p:nvSpPr>
        <p:spPr>
          <a:xfrm>
            <a:off x="414068" y="6248400"/>
            <a:ext cx="6314536" cy="457200"/>
          </a:xfrm>
        </p:spPr>
        <p:txBody>
          <a:bodyPr/>
          <a:lstStyle/>
          <a:p>
            <a:r>
              <a:rPr lang="cs-CZ" altLang="cs-CZ" dirty="0"/>
              <a:t>Kariérní centrum Masarykovy univerzity</a:t>
            </a:r>
          </a:p>
        </p:txBody>
      </p:sp>
      <p:sp>
        <p:nvSpPr>
          <p:cNvPr id="4" name="Rectangle 16"/>
          <p:cNvSpPr>
            <a:spLocks noGrp="1" noChangeArrowheads="1"/>
          </p:cNvSpPr>
          <p:nvPr>
            <p:ph type="sldNum" sz="quarter" idx="4"/>
          </p:nvPr>
        </p:nvSpPr>
        <p:spPr>
          <a:xfrm>
            <a:off x="6858000" y="6248400"/>
            <a:ext cx="1833113" cy="457200"/>
          </a:xfrm>
        </p:spPr>
        <p:txBody>
          <a:bodyPr/>
          <a:lstStyle/>
          <a:p>
            <a:fld id="{EA4ADC9B-C3B1-4CB1-8B0D-14D528DA44A1}" type="slidenum">
              <a:rPr lang="cs-CZ" altLang="cs-CZ"/>
              <a:pPr/>
              <a:t>1</a:t>
            </a:fld>
            <a:endParaRPr lang="cs-CZ" altLang="cs-CZ" dirty="0"/>
          </a:p>
        </p:txBody>
      </p:sp>
      <p:sp>
        <p:nvSpPr>
          <p:cNvPr id="95234" name="Rectangle 2"/>
          <p:cNvSpPr>
            <a:spLocks noGrp="1" noChangeArrowheads="1"/>
          </p:cNvSpPr>
          <p:nvPr>
            <p:ph type="ctrTitle"/>
          </p:nvPr>
        </p:nvSpPr>
        <p:spPr/>
        <p:txBody>
          <a:bodyPr/>
          <a:lstStyle/>
          <a:p>
            <a:r>
              <a:rPr lang="cs-CZ" altLang="cs-CZ" dirty="0"/>
              <a:t>Základy pracovního práva, </a:t>
            </a:r>
            <a:br>
              <a:rPr lang="cs-CZ" altLang="cs-CZ" dirty="0"/>
            </a:br>
            <a:r>
              <a:rPr lang="cs-CZ" altLang="cs-CZ" dirty="0"/>
              <a:t>služební zákon</a:t>
            </a:r>
            <a:br>
              <a:rPr lang="cs-CZ" altLang="cs-CZ" dirty="0"/>
            </a:br>
            <a:br>
              <a:rPr lang="cs-CZ" altLang="cs-CZ" dirty="0"/>
            </a:br>
            <a:r>
              <a:rPr lang="cs-CZ" altLang="cs-CZ" sz="2000" b="0" dirty="0"/>
              <a:t>Mgr. Markéta </a:t>
            </a:r>
            <a:r>
              <a:rPr lang="cs-CZ" altLang="cs-CZ" sz="2000" b="0" dirty="0" err="1"/>
              <a:t>Rolincová</a:t>
            </a:r>
            <a:endParaRPr lang="cs-CZ" altLang="cs-CZ"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Pracovní smlouva</a:t>
            </a:r>
          </a:p>
        </p:txBody>
      </p:sp>
      <p:sp>
        <p:nvSpPr>
          <p:cNvPr id="3" name="Zástupný symbol pro obsah 2"/>
          <p:cNvSpPr>
            <a:spLocks noGrp="1"/>
          </p:cNvSpPr>
          <p:nvPr>
            <p:ph idx="1"/>
          </p:nvPr>
        </p:nvSpPr>
        <p:spPr/>
        <p:txBody>
          <a:bodyPr/>
          <a:lstStyle/>
          <a:p>
            <a:pPr algn="just" fontAlgn="auto">
              <a:lnSpc>
                <a:spcPct val="150000"/>
              </a:lnSpc>
              <a:spcAft>
                <a:spcPts val="0"/>
              </a:spcAft>
              <a:buFont typeface="Arial" pitchFamily="34" charset="0"/>
              <a:buChar char="•"/>
              <a:defRPr/>
            </a:pPr>
            <a:r>
              <a:rPr lang="cs-CZ" dirty="0"/>
              <a:t>povinný obsah: </a:t>
            </a:r>
          </a:p>
          <a:p>
            <a:pPr algn="just" fontAlgn="auto">
              <a:lnSpc>
                <a:spcPct val="150000"/>
              </a:lnSpc>
              <a:spcAft>
                <a:spcPts val="0"/>
              </a:spcAft>
              <a:buFont typeface="Arial" pitchFamily="34" charset="0"/>
              <a:buChar char="•"/>
              <a:defRPr/>
            </a:pPr>
            <a:r>
              <a:rPr lang="cs-CZ" dirty="0"/>
              <a:t>druh práce, místo výkonu práce  a den nástupu do práce x fakultativní obsah</a:t>
            </a:r>
          </a:p>
          <a:p>
            <a:pPr algn="just" fontAlgn="auto">
              <a:lnSpc>
                <a:spcPct val="150000"/>
              </a:lnSpc>
              <a:spcAft>
                <a:spcPts val="0"/>
              </a:spcAft>
              <a:buFont typeface="Arial" pitchFamily="34" charset="0"/>
              <a:buChar char="•"/>
              <a:defRPr/>
            </a:pPr>
            <a:r>
              <a:rPr lang="cs-CZ" dirty="0"/>
              <a:t> povinně písemná forma</a:t>
            </a:r>
          </a:p>
          <a:p>
            <a:pPr algn="just" fontAlgn="auto">
              <a:lnSpc>
                <a:spcPct val="150000"/>
              </a:lnSpc>
              <a:spcAft>
                <a:spcPts val="0"/>
              </a:spcAft>
              <a:buFont typeface="Arial" pitchFamily="34" charset="0"/>
              <a:buChar char="•"/>
              <a:defRPr/>
            </a:pPr>
            <a:r>
              <a:rPr lang="cs-CZ" dirty="0"/>
              <a:t> rovnost při sjednávání </a:t>
            </a:r>
          </a:p>
          <a:p>
            <a:pPr algn="just" fontAlgn="auto">
              <a:lnSpc>
                <a:spcPct val="150000"/>
              </a:lnSpc>
              <a:spcAft>
                <a:spcPts val="0"/>
              </a:spcAft>
              <a:buFont typeface="Arial" pitchFamily="34" charset="0"/>
              <a:buChar char="•"/>
              <a:defRPr/>
            </a:pPr>
            <a:r>
              <a:rPr lang="cs-CZ" dirty="0"/>
              <a:t> možnosti odstoupení</a:t>
            </a:r>
          </a:p>
          <a:p>
            <a:pPr algn="just" fontAlgn="auto">
              <a:lnSpc>
                <a:spcPct val="150000"/>
              </a:lnSpc>
              <a:spcAft>
                <a:spcPts val="0"/>
              </a:spcAft>
              <a:buFont typeface="Arial" pitchFamily="34" charset="0"/>
              <a:buChar char="•"/>
              <a:defRPr/>
            </a:pPr>
            <a:r>
              <a:rPr lang="cs-CZ" dirty="0"/>
              <a:t> omezení v počtu?</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7" name="Zástupný symbol pro zápatí 6"/>
          <p:cNvSpPr>
            <a:spLocks noGrp="1"/>
          </p:cNvSpPr>
          <p:nvPr>
            <p:ph type="ftr" sz="quarter" idx="10"/>
          </p:nvPr>
        </p:nvSpPr>
        <p:spPr>
          <a:xfrm>
            <a:off x="422694" y="6248400"/>
            <a:ext cx="6305910" cy="457200"/>
          </a:xfrm>
        </p:spPr>
        <p:txBody>
          <a:bodyPr/>
          <a:lstStyle/>
          <a:p>
            <a:r>
              <a:rPr lang="cs-CZ" altLang="cs-CZ" dirty="0"/>
              <a:t>Kariérní centrum Masarykovy univerzity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Příklady</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6" name="Shape 113"/>
          <p:cNvSpPr>
            <a:spLocks noGrp="1"/>
          </p:cNvSpPr>
          <p:nvPr>
            <p:ph idx="1"/>
          </p:nvPr>
        </p:nvSpPr>
        <p:spPr>
          <a:xfrm>
            <a:off x="756477" y="1839544"/>
            <a:ext cx="8082321" cy="3648178"/>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p>
            <a:pPr algn="ctr">
              <a:buNone/>
            </a:pPr>
            <a:r>
              <a:rPr lang="cs-CZ" sz="1800" b="1" dirty="0"/>
              <a:t>Pracovní smlouva</a:t>
            </a:r>
            <a:endParaRPr lang="cs-CZ" sz="1800" dirty="0"/>
          </a:p>
          <a:p>
            <a:pPr algn="just">
              <a:buNone/>
            </a:pPr>
            <a:r>
              <a:rPr lang="cs-CZ" sz="1800" dirty="0"/>
              <a:t>Petr Novotný, IČ: ………. , se sídlem ………. (zaměstnavatel) a</a:t>
            </a:r>
          </a:p>
          <a:p>
            <a:pPr algn="just">
              <a:buNone/>
            </a:pPr>
            <a:r>
              <a:rPr lang="cs-CZ" sz="1800" dirty="0"/>
              <a:t>Josef Navrátil, bytem ………. (zaměstnanec)</a:t>
            </a:r>
          </a:p>
          <a:p>
            <a:pPr algn="just">
              <a:buNone/>
            </a:pPr>
            <a:r>
              <a:rPr lang="cs-CZ" sz="1800" dirty="0"/>
              <a:t>uzavírají tuto pracovní smlouvu:</a:t>
            </a:r>
            <a:endParaRPr lang="cs-CZ" sz="1800" b="1" dirty="0"/>
          </a:p>
          <a:p>
            <a:pPr marL="400050" indent="-400050" algn="just">
              <a:buAutoNum type="romanUcPeriod"/>
            </a:pPr>
            <a:r>
              <a:rPr lang="cs-CZ" sz="1800" b="1" dirty="0"/>
              <a:t>Vznik pracovního poměru</a:t>
            </a:r>
          </a:p>
          <a:p>
            <a:pPr marL="400050" indent="-400050" algn="just">
              <a:buNone/>
            </a:pPr>
            <a:r>
              <a:rPr lang="cs-CZ" sz="1800" dirty="0"/>
              <a:t>Pracovní poměr vzniká dne 4.4.2016.</a:t>
            </a:r>
          </a:p>
          <a:p>
            <a:pPr algn="just">
              <a:buNone/>
            </a:pPr>
            <a:r>
              <a:rPr lang="cs-CZ" sz="1800" b="1" dirty="0"/>
              <a:t>II. Druh práce</a:t>
            </a:r>
          </a:p>
          <a:p>
            <a:pPr algn="just">
              <a:buNone/>
            </a:pPr>
            <a:r>
              <a:rPr lang="cs-CZ" sz="1800" dirty="0"/>
              <a:t>Zaměstnanec bude vykonávat práci kuchaře. Výkon práce obnáší přípravu pokrmů a pomocné práce spojené s jejich přípravou.</a:t>
            </a:r>
          </a:p>
          <a:p>
            <a:pPr algn="just">
              <a:buNone/>
            </a:pPr>
            <a:r>
              <a:rPr lang="cs-CZ" sz="1800" b="1" dirty="0"/>
              <a:t>III. Místo výkonu práce</a:t>
            </a:r>
          </a:p>
          <a:p>
            <a:pPr algn="just">
              <a:buNone/>
            </a:pPr>
            <a:r>
              <a:rPr lang="cs-CZ" sz="1800" dirty="0"/>
              <a:t>Místem výkonu práce je restaurace na adrese Tučkova 30, Brno, 602 00.</a:t>
            </a:r>
            <a:endParaRPr lang="cs-CZ" sz="1800" dirty="0">
              <a:latin typeface="Helvetica Neue Light"/>
              <a:ea typeface="Helvetica Neue Light"/>
              <a:cs typeface="Helvetica Neue Light"/>
              <a:sym typeface="Helvetica Neue Light"/>
            </a:endParaRPr>
          </a:p>
        </p:txBody>
      </p:sp>
      <p:sp>
        <p:nvSpPr>
          <p:cNvPr id="7" name="Zástupný symbol pro zápatí 6"/>
          <p:cNvSpPr>
            <a:spLocks noGrp="1"/>
          </p:cNvSpPr>
          <p:nvPr>
            <p:ph type="ftr" sz="quarter" idx="10"/>
          </p:nvPr>
        </p:nvSpPr>
        <p:spPr>
          <a:xfrm>
            <a:off x="422694" y="6248400"/>
            <a:ext cx="6305910" cy="457200"/>
          </a:xfrm>
        </p:spPr>
        <p:txBody>
          <a:bodyPr/>
          <a:lstStyle/>
          <a:p>
            <a:r>
              <a:rPr lang="cs-CZ" altLang="cs-CZ" dirty="0"/>
              <a:t>Kariérní centrum Masarykovy univerzity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Příklady</a:t>
            </a:r>
          </a:p>
        </p:txBody>
      </p:sp>
      <p:sp>
        <p:nvSpPr>
          <p:cNvPr id="3" name="Zástupný symbol pro obsah 2"/>
          <p:cNvSpPr>
            <a:spLocks noGrp="1"/>
          </p:cNvSpPr>
          <p:nvPr>
            <p:ph idx="1"/>
          </p:nvPr>
        </p:nvSpPr>
        <p:spPr/>
        <p:txBody>
          <a:bodyPr/>
          <a:lstStyle/>
          <a:p>
            <a:pPr algn="just">
              <a:buNone/>
            </a:pPr>
            <a:r>
              <a:rPr lang="cs-CZ" sz="1800" b="1" dirty="0"/>
              <a:t>IV. Doba pracovního poměru</a:t>
            </a:r>
          </a:p>
          <a:p>
            <a:pPr algn="just">
              <a:buNone/>
            </a:pPr>
            <a:r>
              <a:rPr lang="cs-CZ" sz="1800" dirty="0"/>
              <a:t>Pracovní poměr se sjednává na jeden rok. </a:t>
            </a:r>
          </a:p>
          <a:p>
            <a:pPr algn="just">
              <a:buNone/>
            </a:pPr>
            <a:r>
              <a:rPr lang="cs-CZ" sz="1800" b="1" dirty="0"/>
              <a:t>V. Zkušební doba</a:t>
            </a:r>
          </a:p>
          <a:p>
            <a:pPr algn="just">
              <a:buNone/>
            </a:pPr>
            <a:r>
              <a:rPr lang="cs-CZ" sz="1800" dirty="0"/>
              <a:t>Sjednává se zkušební doba v délce 3 měsíců.</a:t>
            </a:r>
          </a:p>
          <a:p>
            <a:pPr algn="just">
              <a:buNone/>
            </a:pPr>
            <a:r>
              <a:rPr lang="cs-CZ" sz="1800" b="1" dirty="0"/>
              <a:t>VI. Mzda</a:t>
            </a:r>
          </a:p>
          <a:p>
            <a:pPr algn="just">
              <a:buNone/>
            </a:pPr>
            <a:r>
              <a:rPr lang="cs-CZ" sz="1800" dirty="0"/>
              <a:t>Zaměstnanci náleží za vykonanou práci mzda ve výši 15 000 Kč (patnáct tisíc korun českých). </a:t>
            </a:r>
          </a:p>
          <a:p>
            <a:pPr algn="just">
              <a:buNone/>
            </a:pPr>
            <a:r>
              <a:rPr lang="cs-CZ" sz="1800" dirty="0"/>
              <a:t>Mzda je splatná po vykonání práce, a to do 5. dne následujícího měsíce, ve kterém vzniklo právo na úhradu mzdy.</a:t>
            </a:r>
          </a:p>
          <a:p>
            <a:pPr algn="just">
              <a:buNone/>
            </a:pPr>
            <a:r>
              <a:rPr lang="cs-CZ" sz="1800" b="1" dirty="0"/>
              <a:t>VII. Výpovědní doba</a:t>
            </a:r>
          </a:p>
          <a:p>
            <a:pPr algn="just">
              <a:buNone/>
            </a:pPr>
            <a:r>
              <a:rPr lang="cs-CZ" sz="1800" dirty="0"/>
              <a:t>Výpovědní doba činí u obou účastníků 2 měsíce.</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7" name="Zástupný symbol pro zápatí 6"/>
          <p:cNvSpPr>
            <a:spLocks noGrp="1"/>
          </p:cNvSpPr>
          <p:nvPr>
            <p:ph type="ftr" sz="quarter" idx="10"/>
          </p:nvPr>
        </p:nvSpPr>
        <p:spPr>
          <a:xfrm>
            <a:off x="422694" y="6248400"/>
            <a:ext cx="6305910" cy="457200"/>
          </a:xfrm>
        </p:spPr>
        <p:txBody>
          <a:bodyPr/>
          <a:lstStyle/>
          <a:p>
            <a:r>
              <a:rPr lang="cs-CZ" altLang="cs-CZ" dirty="0"/>
              <a:t>Kariérní centrum Masarykovy univerzity</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Příklady</a:t>
            </a:r>
          </a:p>
        </p:txBody>
      </p:sp>
      <p:sp>
        <p:nvSpPr>
          <p:cNvPr id="3" name="Zástupný symbol pro obsah 2"/>
          <p:cNvSpPr>
            <a:spLocks noGrp="1"/>
          </p:cNvSpPr>
          <p:nvPr>
            <p:ph idx="1"/>
          </p:nvPr>
        </p:nvSpPr>
        <p:spPr/>
        <p:txBody>
          <a:bodyPr/>
          <a:lstStyle/>
          <a:p>
            <a:pPr algn="just">
              <a:buNone/>
            </a:pPr>
            <a:r>
              <a:rPr lang="cs-CZ" sz="1800" b="1" dirty="0"/>
              <a:t>VIII. Ostatní ustanovení</a:t>
            </a:r>
          </a:p>
          <a:p>
            <a:pPr algn="just">
              <a:buNone/>
            </a:pPr>
            <a:r>
              <a:rPr lang="cs-CZ" sz="1800" dirty="0"/>
              <a:t>Ostatní práva a povinnosti účastníků smlouvy se řídí ustanoveními zákoníku práce a souvisejícími pracovně právními předpisy.</a:t>
            </a:r>
          </a:p>
          <a:p>
            <a:pPr algn="just">
              <a:buNone/>
            </a:pPr>
            <a:r>
              <a:rPr lang="cs-CZ" sz="1800" b="1" dirty="0"/>
              <a:t>IX. Prohlášení stran</a:t>
            </a:r>
          </a:p>
          <a:p>
            <a:pPr algn="just">
              <a:buNone/>
            </a:pPr>
            <a:r>
              <a:rPr lang="cs-CZ" sz="1800" dirty="0"/>
              <a:t>Obě strany prohlašují, že si pracovní smlouvu sepsanou na základě svobodné vůle přečetly a s jejím obsahem souhlasí. Na důkaz toho připojují své podpisy.</a:t>
            </a:r>
          </a:p>
          <a:p>
            <a:pPr algn="just">
              <a:buNone/>
            </a:pPr>
            <a:endParaRPr lang="cs-CZ" sz="1800" dirty="0"/>
          </a:p>
          <a:p>
            <a:pPr algn="just">
              <a:buNone/>
            </a:pPr>
            <a:r>
              <a:rPr lang="cs-CZ" sz="1800" dirty="0"/>
              <a:t>V Brně dne 20.2.2016</a:t>
            </a:r>
          </a:p>
          <a:p>
            <a:pPr algn="just">
              <a:buNone/>
            </a:pPr>
            <a:r>
              <a:rPr lang="cs-CZ" sz="1800" dirty="0"/>
              <a:t>-----------------</a:t>
            </a:r>
          </a:p>
          <a:p>
            <a:pPr algn="just">
              <a:buNone/>
            </a:pPr>
            <a:r>
              <a:rPr lang="cs-CZ" sz="1800" dirty="0"/>
              <a:t>Petr Novotný(zaměstnavatel)</a:t>
            </a:r>
          </a:p>
          <a:p>
            <a:pPr algn="just">
              <a:buNone/>
            </a:pPr>
            <a:r>
              <a:rPr lang="cs-CZ" sz="1800" dirty="0"/>
              <a:t>-----------------</a:t>
            </a:r>
          </a:p>
          <a:p>
            <a:pPr algn="just">
              <a:buNone/>
            </a:pPr>
            <a:r>
              <a:rPr lang="cs-CZ" sz="1800" dirty="0"/>
              <a:t>Josef Navrátil (zaměstnanec)</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6" name="Zástupný symbol pro zápatí 6"/>
          <p:cNvSpPr>
            <a:spLocks noGrp="1"/>
          </p:cNvSpPr>
          <p:nvPr>
            <p:ph type="ftr" sz="quarter" idx="10"/>
          </p:nvPr>
        </p:nvSpPr>
        <p:spPr>
          <a:xfrm>
            <a:off x="422694" y="6248400"/>
            <a:ext cx="6305910" cy="457200"/>
          </a:xfrm>
        </p:spPr>
        <p:txBody>
          <a:bodyPr/>
          <a:lstStyle/>
          <a:p>
            <a:r>
              <a:rPr lang="cs-CZ" altLang="cs-CZ" dirty="0"/>
              <a:t>Kariérní centrum Masarykovy univerzity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Příklady</a:t>
            </a:r>
          </a:p>
        </p:txBody>
      </p:sp>
      <p:sp>
        <p:nvSpPr>
          <p:cNvPr id="3" name="Zástupný symbol pro obsah 2"/>
          <p:cNvSpPr>
            <a:spLocks noGrp="1"/>
          </p:cNvSpPr>
          <p:nvPr>
            <p:ph idx="1"/>
          </p:nvPr>
        </p:nvSpPr>
        <p:spPr/>
        <p:txBody>
          <a:bodyPr/>
          <a:lstStyle/>
          <a:p>
            <a:pPr algn="ctr">
              <a:buNone/>
            </a:pPr>
            <a:r>
              <a:rPr lang="cs-CZ" sz="1800" b="1" dirty="0"/>
              <a:t>Pracovní smlouva</a:t>
            </a:r>
            <a:endParaRPr lang="cs-CZ" sz="1800" dirty="0"/>
          </a:p>
          <a:p>
            <a:pPr>
              <a:buNone/>
            </a:pPr>
            <a:r>
              <a:rPr lang="cs-CZ" sz="1800" dirty="0"/>
              <a:t>Ingrid Brzobohatá, IČ: ………. , se sídlem ………. (zaměstnavatel) a</a:t>
            </a:r>
          </a:p>
          <a:p>
            <a:pPr>
              <a:buNone/>
            </a:pPr>
            <a:r>
              <a:rPr lang="cs-CZ" sz="1800" dirty="0"/>
              <a:t>Aleš Housle, bytem ………. (zaměstnanec)</a:t>
            </a:r>
          </a:p>
          <a:p>
            <a:pPr algn="just">
              <a:buNone/>
            </a:pPr>
            <a:r>
              <a:rPr lang="cs-CZ" sz="1800" dirty="0"/>
              <a:t>uzavírají tuto pracovní smlouvu:</a:t>
            </a:r>
            <a:endParaRPr lang="cs-CZ" sz="1800" b="1" dirty="0"/>
          </a:p>
          <a:p>
            <a:pPr marL="400050" indent="-400050" algn="just">
              <a:buAutoNum type="romanUcPeriod"/>
            </a:pPr>
            <a:r>
              <a:rPr lang="cs-CZ" sz="1800" b="1" dirty="0"/>
              <a:t>Vznik pracovního poměru</a:t>
            </a:r>
          </a:p>
          <a:p>
            <a:pPr marL="400050" indent="-400050" algn="just">
              <a:buNone/>
            </a:pPr>
            <a:r>
              <a:rPr lang="cs-CZ" sz="1800" dirty="0"/>
              <a:t>Pracovní poměr vzniká dne 12.12.2012.</a:t>
            </a:r>
          </a:p>
          <a:p>
            <a:pPr algn="just">
              <a:buNone/>
            </a:pPr>
            <a:r>
              <a:rPr lang="cs-CZ" sz="1800" b="1" dirty="0"/>
              <a:t>II. Druh práce</a:t>
            </a:r>
          </a:p>
          <a:p>
            <a:pPr algn="just">
              <a:buNone/>
            </a:pPr>
            <a:r>
              <a:rPr lang="cs-CZ" sz="1800" dirty="0"/>
              <a:t>Zaměstnanec bude vykonávat práci správce Nebeské brány. Výkon práce obnáší rozřazování uchazečů o vstup na hříšníky a hodné lidi. Při své práci bude spolupracovat s peklem.</a:t>
            </a:r>
          </a:p>
          <a:p>
            <a:pPr algn="just">
              <a:buNone/>
            </a:pPr>
            <a:r>
              <a:rPr lang="cs-CZ" sz="1800" b="1" dirty="0"/>
              <a:t>III. Místo výkonu práce</a:t>
            </a:r>
          </a:p>
          <a:p>
            <a:pPr algn="just">
              <a:buNone/>
            </a:pPr>
            <a:r>
              <a:rPr lang="cs-CZ" sz="1800" dirty="0"/>
              <a:t>Místem výkonu práce je brána na adrese Nebe, Ulice příchozí, 111 11.</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6" name="Zástupný symbol pro zápatí 6"/>
          <p:cNvSpPr>
            <a:spLocks noGrp="1"/>
          </p:cNvSpPr>
          <p:nvPr>
            <p:ph type="ftr" sz="quarter" idx="10"/>
          </p:nvPr>
        </p:nvSpPr>
        <p:spPr>
          <a:xfrm>
            <a:off x="422694" y="6248400"/>
            <a:ext cx="6305910" cy="457200"/>
          </a:xfrm>
        </p:spPr>
        <p:txBody>
          <a:bodyPr/>
          <a:lstStyle/>
          <a:p>
            <a:r>
              <a:rPr lang="cs-CZ" altLang="cs-CZ" dirty="0"/>
              <a:t>Kariérní centrum Masarykovy univerzity</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Příklady</a:t>
            </a:r>
          </a:p>
        </p:txBody>
      </p:sp>
      <p:sp>
        <p:nvSpPr>
          <p:cNvPr id="3" name="Zástupný symbol pro obsah 2"/>
          <p:cNvSpPr>
            <a:spLocks noGrp="1"/>
          </p:cNvSpPr>
          <p:nvPr>
            <p:ph idx="1"/>
          </p:nvPr>
        </p:nvSpPr>
        <p:spPr/>
        <p:txBody>
          <a:bodyPr/>
          <a:lstStyle/>
          <a:p>
            <a:pPr algn="ctr">
              <a:buNone/>
            </a:pPr>
            <a:r>
              <a:rPr lang="cs-CZ" sz="1800" b="1" dirty="0"/>
              <a:t>Pracovní smlouva</a:t>
            </a:r>
            <a:endParaRPr lang="cs-CZ" sz="1800" dirty="0"/>
          </a:p>
          <a:p>
            <a:pPr>
              <a:buNone/>
            </a:pPr>
            <a:r>
              <a:rPr lang="cs-CZ" sz="1800" dirty="0"/>
              <a:t>Ingrid Brzobohatá, IČ: ………. , se sídlem ………. (zaměstnavatel) a</a:t>
            </a:r>
          </a:p>
          <a:p>
            <a:pPr>
              <a:buNone/>
            </a:pPr>
            <a:r>
              <a:rPr lang="cs-CZ" sz="1800" dirty="0"/>
              <a:t>Aleš Housle, bytem ………. (zaměstnanec)</a:t>
            </a:r>
          </a:p>
          <a:p>
            <a:pPr algn="just">
              <a:buNone/>
            </a:pPr>
            <a:r>
              <a:rPr lang="cs-CZ" sz="1800" dirty="0"/>
              <a:t>uzavírají tuto pracovní smlouvu:</a:t>
            </a:r>
            <a:endParaRPr lang="cs-CZ" sz="1800" b="1" dirty="0"/>
          </a:p>
          <a:p>
            <a:pPr marL="400050" indent="-400050" algn="just">
              <a:buAutoNum type="romanUcPeriod"/>
            </a:pPr>
            <a:r>
              <a:rPr lang="cs-CZ" sz="1800" b="1" dirty="0"/>
              <a:t>Vznik pracovního poměru</a:t>
            </a:r>
          </a:p>
          <a:p>
            <a:pPr marL="400050" indent="-400050" algn="just">
              <a:buNone/>
            </a:pPr>
            <a:r>
              <a:rPr lang="cs-CZ" sz="1800" dirty="0"/>
              <a:t>Pracovní poměr vzniká dne 12.12.2013.</a:t>
            </a:r>
          </a:p>
          <a:p>
            <a:pPr algn="just">
              <a:buNone/>
            </a:pPr>
            <a:r>
              <a:rPr lang="cs-CZ" sz="1800" b="1" dirty="0"/>
              <a:t>II. Druh práce</a:t>
            </a:r>
          </a:p>
          <a:p>
            <a:pPr algn="just">
              <a:buNone/>
            </a:pPr>
            <a:r>
              <a:rPr lang="cs-CZ" sz="1800" dirty="0"/>
              <a:t>Zaměstnanec bude vykonávat práci obchodního zástupce. Náplní práce bude setkávání se s klienty, nabízení služeb naší a partnerských firem, uzavírání obchodů. Zaměstnanec bude při své práci hodně cestovat. </a:t>
            </a:r>
          </a:p>
          <a:p>
            <a:pPr algn="just">
              <a:buNone/>
            </a:pPr>
            <a:r>
              <a:rPr lang="cs-CZ" sz="1800" b="1" dirty="0"/>
              <a:t>III. Místo výkonu práce</a:t>
            </a:r>
          </a:p>
          <a:p>
            <a:pPr algn="just">
              <a:buNone/>
            </a:pPr>
            <a:r>
              <a:rPr lang="cs-CZ" sz="1800" dirty="0"/>
              <a:t>Místem výkonu práce je Česká republika.</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6" name="Zástupný symbol pro zápatí 6"/>
          <p:cNvSpPr>
            <a:spLocks noGrp="1"/>
          </p:cNvSpPr>
          <p:nvPr>
            <p:ph type="ftr" sz="quarter" idx="10"/>
          </p:nvPr>
        </p:nvSpPr>
        <p:spPr>
          <a:xfrm>
            <a:off x="422694" y="6248400"/>
            <a:ext cx="6305910" cy="457200"/>
          </a:xfrm>
        </p:spPr>
        <p:txBody>
          <a:bodyPr/>
          <a:lstStyle/>
          <a:p>
            <a:r>
              <a:rPr lang="cs-CZ" altLang="cs-CZ" dirty="0"/>
              <a:t>Kariérní centrum Masarykovy univerzity</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Příklady</a:t>
            </a:r>
          </a:p>
        </p:txBody>
      </p:sp>
      <p:sp>
        <p:nvSpPr>
          <p:cNvPr id="3" name="Zástupný symbol pro obsah 2"/>
          <p:cNvSpPr>
            <a:spLocks noGrp="1"/>
          </p:cNvSpPr>
          <p:nvPr>
            <p:ph idx="1"/>
          </p:nvPr>
        </p:nvSpPr>
        <p:spPr/>
        <p:txBody>
          <a:bodyPr/>
          <a:lstStyle/>
          <a:p>
            <a:pPr algn="just">
              <a:buNone/>
            </a:pPr>
            <a:r>
              <a:rPr lang="cs-CZ" sz="1800" b="1" dirty="0"/>
              <a:t>IV. Doba pracovního poměru</a:t>
            </a:r>
          </a:p>
          <a:p>
            <a:pPr algn="just">
              <a:buNone/>
            </a:pPr>
            <a:r>
              <a:rPr lang="cs-CZ" sz="1800" dirty="0"/>
              <a:t>Pracovní poměr se sjednává na sedm let. </a:t>
            </a:r>
          </a:p>
          <a:p>
            <a:pPr algn="just">
              <a:buNone/>
            </a:pPr>
            <a:r>
              <a:rPr lang="cs-CZ" sz="1800" b="1" dirty="0"/>
              <a:t>V. Zkušební doba</a:t>
            </a:r>
          </a:p>
          <a:p>
            <a:pPr algn="just">
              <a:buNone/>
            </a:pPr>
            <a:r>
              <a:rPr lang="cs-CZ" sz="1800" dirty="0"/>
              <a:t>Sjednává se zkušební doba v délce 4 měsíců.</a:t>
            </a:r>
          </a:p>
          <a:p>
            <a:pPr algn="just">
              <a:buNone/>
            </a:pPr>
            <a:r>
              <a:rPr lang="cs-CZ" sz="1800" b="1" dirty="0"/>
              <a:t>VI. Mzda</a:t>
            </a:r>
          </a:p>
          <a:p>
            <a:pPr algn="just">
              <a:buNone/>
            </a:pPr>
            <a:r>
              <a:rPr lang="cs-CZ" sz="1800" dirty="0"/>
              <a:t>Zaměstnanci náleží za vykonanou práci mzda ve výši 2 000 Kč (dva tisíce korun českých). Mzda je splatná po vykonání práce, a to do 5. dne následujícího měsíce, ve kterém vzniklo právo na úhradu mzdy.</a:t>
            </a:r>
          </a:p>
          <a:p>
            <a:pPr algn="just">
              <a:buNone/>
            </a:pPr>
            <a:r>
              <a:rPr lang="cs-CZ" sz="1800" b="1" dirty="0"/>
              <a:t>VII. Výpovědní doba</a:t>
            </a:r>
          </a:p>
          <a:p>
            <a:pPr algn="just">
              <a:buNone/>
            </a:pPr>
            <a:r>
              <a:rPr lang="cs-CZ" sz="1800" dirty="0"/>
              <a:t>Výpovědní doba činí u obou účastníků 1 měsíc.</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
        <p:nvSpPr>
          <p:cNvPr id="6" name="Zástupný symbol pro zápatí 6"/>
          <p:cNvSpPr>
            <a:spLocks noGrp="1"/>
          </p:cNvSpPr>
          <p:nvPr>
            <p:ph type="ftr" sz="quarter" idx="10"/>
          </p:nvPr>
        </p:nvSpPr>
        <p:spPr>
          <a:xfrm>
            <a:off x="422694" y="6248400"/>
            <a:ext cx="6305910" cy="457200"/>
          </a:xfrm>
        </p:spPr>
        <p:txBody>
          <a:bodyPr/>
          <a:lstStyle/>
          <a:p>
            <a:r>
              <a:rPr lang="cs-CZ" altLang="cs-CZ" dirty="0"/>
              <a:t>Kariérní centrum Masarykovy univerzity</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 judikatury</a:t>
            </a:r>
          </a:p>
        </p:txBody>
      </p:sp>
      <p:sp>
        <p:nvSpPr>
          <p:cNvPr id="3" name="Zástupný symbol pro obsah 2"/>
          <p:cNvSpPr>
            <a:spLocks noGrp="1"/>
          </p:cNvSpPr>
          <p:nvPr>
            <p:ph idx="1"/>
          </p:nvPr>
        </p:nvSpPr>
        <p:spPr/>
        <p:txBody>
          <a:bodyPr/>
          <a:lstStyle/>
          <a:p>
            <a:r>
              <a:rPr lang="cs-CZ" dirty="0"/>
              <a:t>Nález Ústavního soudu ze dne 12. 5. 2011, </a:t>
            </a:r>
            <a:r>
              <a:rPr lang="cs-CZ" dirty="0" err="1"/>
              <a:t>sp</a:t>
            </a:r>
            <a:r>
              <a:rPr lang="cs-CZ" dirty="0"/>
              <a:t>. zn. III. ÚS 3616/10 – „provozovny společnosti na území ČR“</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
        <p:nvSpPr>
          <p:cNvPr id="6" name="Zástupný symbol pro zápatí 6"/>
          <p:cNvSpPr>
            <a:spLocks noGrp="1"/>
          </p:cNvSpPr>
          <p:nvPr>
            <p:ph type="ftr" sz="quarter" idx="10"/>
          </p:nvPr>
        </p:nvSpPr>
        <p:spPr>
          <a:xfrm>
            <a:off x="422694" y="6248400"/>
            <a:ext cx="6305910" cy="457200"/>
          </a:xfrm>
        </p:spPr>
        <p:txBody>
          <a:bodyPr/>
          <a:lstStyle/>
          <a:p>
            <a:r>
              <a:rPr lang="cs-CZ" altLang="cs-CZ" dirty="0"/>
              <a:t>Kariérní centrum Masarykovy univerzity</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Pracovní poměr</a:t>
            </a:r>
          </a:p>
        </p:txBody>
      </p:sp>
      <p:sp>
        <p:nvSpPr>
          <p:cNvPr id="3" name="Zástupný symbol pro obsah 2"/>
          <p:cNvSpPr>
            <a:spLocks noGrp="1"/>
          </p:cNvSpPr>
          <p:nvPr>
            <p:ph idx="1"/>
          </p:nvPr>
        </p:nvSpPr>
        <p:spPr/>
        <p:txBody>
          <a:bodyPr/>
          <a:lstStyle/>
          <a:p>
            <a:pPr algn="just">
              <a:buFont typeface="Arial" pitchFamily="34" charset="0"/>
              <a:buChar char="•"/>
            </a:pPr>
            <a:r>
              <a:rPr lang="cs-CZ" dirty="0"/>
              <a:t> vznik – dnem, který byl sjednán jako den nástupu do práce</a:t>
            </a:r>
          </a:p>
          <a:p>
            <a:pPr algn="just">
              <a:buFont typeface="Arial" pitchFamily="34" charset="0"/>
              <a:buChar char="•"/>
            </a:pPr>
            <a:endParaRPr lang="cs-CZ" dirty="0"/>
          </a:p>
          <a:p>
            <a:pPr algn="just">
              <a:buFont typeface="Arial" pitchFamily="34" charset="0"/>
              <a:buChar char="•"/>
            </a:pPr>
            <a:r>
              <a:rPr lang="cs-CZ" dirty="0"/>
              <a:t> informační povinnost zaměstnavatele </a:t>
            </a:r>
          </a:p>
          <a:p>
            <a:pPr algn="just">
              <a:buFont typeface="Arial" pitchFamily="34" charset="0"/>
              <a:buChar char="•"/>
            </a:pPr>
            <a:endParaRPr lang="cs-CZ" dirty="0"/>
          </a:p>
          <a:p>
            <a:pPr algn="just">
              <a:buFont typeface="Arial" pitchFamily="34" charset="0"/>
              <a:buChar char="•"/>
            </a:pPr>
            <a:r>
              <a:rPr lang="cs-CZ" dirty="0"/>
              <a:t>povinnost zaměstnavatele – přidělovat práci, platit za práci/ povinnost zaměstnance – osobní a řádný výkon práce</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
        <p:nvSpPr>
          <p:cNvPr id="6" name="Zástupný symbol pro zápatí 6"/>
          <p:cNvSpPr>
            <a:spLocks noGrp="1"/>
          </p:cNvSpPr>
          <p:nvPr>
            <p:ph type="ftr" sz="quarter" idx="10"/>
          </p:nvPr>
        </p:nvSpPr>
        <p:spPr>
          <a:xfrm>
            <a:off x="422694" y="6248400"/>
            <a:ext cx="6305910" cy="457200"/>
          </a:xfrm>
        </p:spPr>
        <p:txBody>
          <a:bodyPr/>
          <a:lstStyle/>
          <a:p>
            <a:r>
              <a:rPr lang="cs-CZ" altLang="cs-CZ" dirty="0"/>
              <a:t>Kariérní centrum Masarykovy univerzity</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Pracovní poměr na dobu určitou</a:t>
            </a:r>
          </a:p>
        </p:txBody>
      </p:sp>
      <p:sp>
        <p:nvSpPr>
          <p:cNvPr id="3" name="Zástupný symbol pro obsah 2"/>
          <p:cNvSpPr>
            <a:spLocks noGrp="1"/>
          </p:cNvSpPr>
          <p:nvPr>
            <p:ph idx="1"/>
          </p:nvPr>
        </p:nvSpPr>
        <p:spPr/>
        <p:txBody>
          <a:bodyPr/>
          <a:lstStyle/>
          <a:p>
            <a:pPr lvl="0">
              <a:lnSpc>
                <a:spcPct val="150000"/>
              </a:lnSpc>
              <a:buFont typeface="Arial" pitchFamily="34" charset="0"/>
              <a:buChar char="•"/>
            </a:pPr>
            <a:r>
              <a:rPr lang="cs-CZ" dirty="0"/>
              <a:t>není-li uvedeno – doba neurčitá</a:t>
            </a:r>
          </a:p>
          <a:p>
            <a:pPr lvl="0">
              <a:lnSpc>
                <a:spcPct val="150000"/>
              </a:lnSpc>
              <a:buFont typeface="Arial" pitchFamily="34" charset="0"/>
              <a:buChar char="•"/>
            </a:pPr>
            <a:r>
              <a:rPr lang="cs-CZ" dirty="0"/>
              <a:t> maximálně 3 roky – 2krát za sebou (i  prodloužení)</a:t>
            </a:r>
          </a:p>
          <a:p>
            <a:pPr lvl="0">
              <a:lnSpc>
                <a:spcPct val="150000"/>
              </a:lnSpc>
              <a:buFont typeface="Arial" pitchFamily="34" charset="0"/>
              <a:buChar char="•"/>
            </a:pPr>
            <a:r>
              <a:rPr lang="cs-CZ" dirty="0"/>
              <a:t> rozpor – doba neurčitá (k soudu 2 měsíce)</a:t>
            </a:r>
          </a:p>
          <a:p>
            <a:pPr>
              <a:lnSpc>
                <a:spcPct val="150000"/>
              </a:lnSpc>
              <a:buFont typeface="Arial" pitchFamily="34" charset="0"/>
              <a:buChar char="•"/>
            </a:pPr>
            <a:r>
              <a:rPr lang="cs-CZ" dirty="0"/>
              <a:t> možnost řetězení</a:t>
            </a:r>
            <a:endParaRPr lang="cs-CZ" dirty="0">
              <a:latin typeface="Helvetica Neue Light"/>
              <a:ea typeface="Helvetica Neue Light"/>
              <a:cs typeface="Helvetica Neue Light"/>
              <a:sym typeface="Helvetica Neue Light"/>
            </a:endParaRPr>
          </a:p>
          <a:p>
            <a:endParaRPr 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
        <p:nvSpPr>
          <p:cNvPr id="6" name="Zástupný symbol pro zápatí 6"/>
          <p:cNvSpPr>
            <a:spLocks noGrp="1"/>
          </p:cNvSpPr>
          <p:nvPr>
            <p:ph type="ftr" sz="quarter" idx="10"/>
          </p:nvPr>
        </p:nvSpPr>
        <p:spPr>
          <a:xfrm>
            <a:off x="422694" y="6248400"/>
            <a:ext cx="6305910" cy="457200"/>
          </a:xfrm>
        </p:spPr>
        <p:txBody>
          <a:bodyPr/>
          <a:lstStyle/>
          <a:p>
            <a:r>
              <a:rPr lang="cs-CZ" altLang="cs-CZ" dirty="0"/>
              <a:t>Kariérní centrum Masarykovy univerzity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r>
              <a:rPr lang="cs-CZ" altLang="cs-CZ" dirty="0"/>
              <a:t>Kariérní centrum Masarykovy univerzity</a:t>
            </a:r>
          </a:p>
        </p:txBody>
      </p:sp>
      <p:sp>
        <p:nvSpPr>
          <p:cNvPr id="5" name="Zástupný symbol pro číslo snímku 4"/>
          <p:cNvSpPr>
            <a:spLocks noGrp="1"/>
          </p:cNvSpPr>
          <p:nvPr>
            <p:ph type="sldNum" sz="quarter" idx="11"/>
          </p:nvPr>
        </p:nvSpPr>
        <p:spPr/>
        <p:txBody>
          <a:bodyPr/>
          <a:lstStyle/>
          <a:p>
            <a:fld id="{DFCCE4E1-ABCF-4F5D-BF07-EFB1B1F25C69}" type="slidenum">
              <a:rPr lang="cs-CZ" altLang="cs-CZ"/>
              <a:pPr/>
              <a:t>2</a:t>
            </a:fld>
            <a:endParaRPr lang="cs-CZ" altLang="cs-CZ"/>
          </a:p>
        </p:txBody>
      </p:sp>
      <p:sp>
        <p:nvSpPr>
          <p:cNvPr id="96258" name="Rectangle 2"/>
          <p:cNvSpPr>
            <a:spLocks noGrp="1" noChangeArrowheads="1"/>
          </p:cNvSpPr>
          <p:nvPr>
            <p:ph type="title"/>
          </p:nvPr>
        </p:nvSpPr>
        <p:spPr/>
        <p:txBody>
          <a:bodyPr/>
          <a:lstStyle/>
          <a:p>
            <a:r>
              <a:rPr lang="cs-CZ" altLang="cs-CZ" dirty="0"/>
              <a:t>O čem to dnes bude?</a:t>
            </a:r>
          </a:p>
        </p:txBody>
      </p:sp>
      <p:sp>
        <p:nvSpPr>
          <p:cNvPr id="96259" name="Rectangle 3"/>
          <p:cNvSpPr>
            <a:spLocks noGrp="1" noChangeArrowheads="1"/>
          </p:cNvSpPr>
          <p:nvPr>
            <p:ph type="body" idx="1"/>
          </p:nvPr>
        </p:nvSpPr>
        <p:spPr/>
        <p:txBody>
          <a:bodyPr/>
          <a:lstStyle/>
          <a:p>
            <a:pPr lvl="0"/>
            <a:r>
              <a:rPr lang="cs-CZ" dirty="0"/>
              <a:t>pracovní právo obecně – vznik, předmět</a:t>
            </a:r>
          </a:p>
          <a:p>
            <a:pPr lvl="0"/>
            <a:r>
              <a:rPr lang="cs-CZ" dirty="0"/>
              <a:t>zařazení pracovního práva v systému práva, zásady pracovního práva</a:t>
            </a:r>
          </a:p>
          <a:p>
            <a:pPr lvl="0"/>
            <a:r>
              <a:rPr lang="cs-CZ" dirty="0"/>
              <a:t>prameny pracovního práva</a:t>
            </a:r>
          </a:p>
          <a:p>
            <a:pPr lvl="0"/>
            <a:r>
              <a:rPr lang="cs-CZ" dirty="0"/>
              <a:t>vznik pracovně-právního vztahu, pracovní smlouva</a:t>
            </a:r>
          </a:p>
          <a:p>
            <a:pPr lvl="0"/>
            <a:r>
              <a:rPr lang="cs-CZ" dirty="0"/>
              <a:t>dohody o pracích konaných mimo pracovní poměr</a:t>
            </a:r>
          </a:p>
          <a:p>
            <a:pPr lvl="0"/>
            <a:r>
              <a:rPr lang="cs-CZ" dirty="0"/>
              <a:t>zánik pracovního poměru – způsoby zániku</a:t>
            </a:r>
          </a:p>
          <a:p>
            <a:r>
              <a:rPr lang="cs-CZ" altLang="cs-CZ" dirty="0"/>
              <a:t>služební zákon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Zkušení doba</a:t>
            </a:r>
          </a:p>
        </p:txBody>
      </p:sp>
      <p:sp>
        <p:nvSpPr>
          <p:cNvPr id="3" name="Zástupný symbol pro obsah 2"/>
          <p:cNvSpPr>
            <a:spLocks noGrp="1"/>
          </p:cNvSpPr>
          <p:nvPr>
            <p:ph idx="1"/>
          </p:nvPr>
        </p:nvSpPr>
        <p:spPr/>
        <p:txBody>
          <a:bodyPr/>
          <a:lstStyle/>
          <a:p>
            <a:pPr algn="just" fontAlgn="auto">
              <a:lnSpc>
                <a:spcPct val="115000"/>
              </a:lnSpc>
              <a:spcAft>
                <a:spcPts val="0"/>
              </a:spcAft>
              <a:buFont typeface="Symbol"/>
              <a:buChar char=""/>
              <a:defRPr/>
            </a:pPr>
            <a:r>
              <a:rPr lang="cs-CZ" dirty="0">
                <a:ea typeface="Calibri"/>
                <a:cs typeface="Times New Roman"/>
              </a:rPr>
              <a:t>maximální délka 3 měsíce</a:t>
            </a:r>
          </a:p>
          <a:p>
            <a:pPr algn="just" fontAlgn="auto">
              <a:lnSpc>
                <a:spcPct val="115000"/>
              </a:lnSpc>
              <a:spcAft>
                <a:spcPts val="0"/>
              </a:spcAft>
              <a:buFont typeface="Symbol"/>
              <a:buChar char=""/>
              <a:defRPr/>
            </a:pPr>
            <a:r>
              <a:rPr lang="cs-CZ" dirty="0">
                <a:ea typeface="Calibri"/>
                <a:cs typeface="Times New Roman"/>
              </a:rPr>
              <a:t> zákaz dodatečného prodlužování/nemoc</a:t>
            </a:r>
          </a:p>
          <a:p>
            <a:pPr algn="just" fontAlgn="auto">
              <a:lnSpc>
                <a:spcPct val="115000"/>
              </a:lnSpc>
              <a:spcAft>
                <a:spcPts val="0"/>
              </a:spcAft>
              <a:buFont typeface="Symbol"/>
              <a:buChar char=""/>
              <a:defRPr/>
            </a:pPr>
            <a:r>
              <a:rPr lang="cs-CZ" dirty="0">
                <a:ea typeface="Calibri"/>
                <a:cs typeface="Times New Roman"/>
              </a:rPr>
              <a:t> písemná forma , jinak je neplatná</a:t>
            </a:r>
          </a:p>
          <a:p>
            <a:pPr algn="just" fontAlgn="auto">
              <a:lnSpc>
                <a:spcPct val="115000"/>
              </a:lnSpc>
              <a:spcAft>
                <a:spcPts val="0"/>
              </a:spcAft>
              <a:buFont typeface="Symbol"/>
              <a:buChar char=""/>
              <a:defRPr/>
            </a:pPr>
            <a:r>
              <a:rPr lang="cs-CZ" dirty="0">
                <a:ea typeface="Calibri"/>
                <a:cs typeface="Times New Roman"/>
              </a:rPr>
              <a:t> zrušení PP ve zkušební době</a:t>
            </a:r>
          </a:p>
          <a:p>
            <a:pPr algn="just" fontAlgn="auto">
              <a:lnSpc>
                <a:spcPct val="115000"/>
              </a:lnSpc>
              <a:spcAft>
                <a:spcPts val="1000"/>
              </a:spcAft>
              <a:buFont typeface="Symbol"/>
              <a:buChar char=""/>
              <a:defRPr/>
            </a:pPr>
            <a:r>
              <a:rPr lang="cs-CZ" b="1" dirty="0">
                <a:ea typeface="Calibri"/>
                <a:cs typeface="Times New Roman"/>
              </a:rPr>
              <a:t> neexistuje možnost tzv. zkoušet pracovníka mimo pracovněprávní vztah!!!</a:t>
            </a:r>
            <a:endParaRPr 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
        <p:nvSpPr>
          <p:cNvPr id="6" name="Zástupný symbol pro zápatí 6"/>
          <p:cNvSpPr>
            <a:spLocks noGrp="1"/>
          </p:cNvSpPr>
          <p:nvPr>
            <p:ph type="ftr" sz="quarter" idx="10"/>
          </p:nvPr>
        </p:nvSpPr>
        <p:spPr>
          <a:xfrm>
            <a:off x="422694" y="6248400"/>
            <a:ext cx="6305910" cy="457200"/>
          </a:xfrm>
        </p:spPr>
        <p:txBody>
          <a:bodyPr/>
          <a:lstStyle/>
          <a:p>
            <a:r>
              <a:rPr lang="cs-CZ" altLang="cs-CZ" dirty="0"/>
              <a:t>Kariérní centrum Masarykovy univerzity</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Zkušení doba - příklad</a:t>
            </a:r>
          </a:p>
        </p:txBody>
      </p:sp>
      <p:sp>
        <p:nvSpPr>
          <p:cNvPr id="3" name="Zástupný symbol pro obsah 2"/>
          <p:cNvSpPr>
            <a:spLocks noGrp="1"/>
          </p:cNvSpPr>
          <p:nvPr>
            <p:ph idx="1"/>
          </p:nvPr>
        </p:nvSpPr>
        <p:spPr/>
        <p:txBody>
          <a:bodyPr/>
          <a:lstStyle/>
          <a:p>
            <a:pPr algn="just"/>
            <a:r>
              <a:rPr lang="cs-CZ" sz="2200" dirty="0"/>
              <a:t>František V. Uzavřel s obchodní společností pracovní smlouvu s druhem práce referent v obchodním oddělení. Den nástupu do práce byl sjednán na 1. 10. 2012 a současně byla sjednána 3 měsíční zkušební doba. Zaměstnanec byl rozhodnutím příslušného orgánu uznán dočasně práce neschopným a jeho dočasná pracovní neschopnost trvala od 10. 11. 2012 do 25. 11. 2012. Dne 10. 1. 2013 mu zaměstnavatel předal zrušení pracovního poměru ve zkušební době. Zaměstnanec namítal, že zkušební doba již skončila, a proto, pokud chce s ní zaměstnavatel skončit pracovní poměr, musí mu dát výpověď.</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
        <p:nvSpPr>
          <p:cNvPr id="6" name="Zástupný symbol pro zápatí 6"/>
          <p:cNvSpPr>
            <a:spLocks noGrp="1"/>
          </p:cNvSpPr>
          <p:nvPr>
            <p:ph type="ftr" sz="quarter" idx="10"/>
          </p:nvPr>
        </p:nvSpPr>
        <p:spPr>
          <a:xfrm>
            <a:off x="422694" y="6248400"/>
            <a:ext cx="6305910" cy="457200"/>
          </a:xfrm>
        </p:spPr>
        <p:txBody>
          <a:bodyPr/>
          <a:lstStyle/>
          <a:p>
            <a:r>
              <a:rPr lang="cs-CZ" altLang="cs-CZ" dirty="0"/>
              <a:t>Kariérní centrum Masarykovy univerzity</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Zkušení doba - příklad</a:t>
            </a:r>
          </a:p>
        </p:txBody>
      </p:sp>
      <p:sp>
        <p:nvSpPr>
          <p:cNvPr id="3" name="Zástupný symbol pro obsah 2"/>
          <p:cNvSpPr>
            <a:spLocks noGrp="1"/>
          </p:cNvSpPr>
          <p:nvPr>
            <p:ph idx="1"/>
          </p:nvPr>
        </p:nvSpPr>
        <p:spPr/>
        <p:txBody>
          <a:bodyPr/>
          <a:lstStyle/>
          <a:p>
            <a:pPr algn="just">
              <a:lnSpc>
                <a:spcPct val="150000"/>
              </a:lnSpc>
              <a:buNone/>
            </a:pPr>
            <a:r>
              <a:rPr lang="cs-CZ" dirty="0"/>
              <a:t>Otázky:</a:t>
            </a:r>
          </a:p>
          <a:p>
            <a:pPr lvl="0" algn="just">
              <a:lnSpc>
                <a:spcPct val="150000"/>
              </a:lnSpc>
            </a:pPr>
            <a:r>
              <a:rPr lang="cs-CZ" dirty="0"/>
              <a:t>Skončil pracovní poměr ve zkušební době?</a:t>
            </a:r>
          </a:p>
          <a:p>
            <a:pPr lvl="0" algn="just">
              <a:lnSpc>
                <a:spcPct val="150000"/>
              </a:lnSpc>
            </a:pPr>
            <a:r>
              <a:rPr lang="cs-CZ" dirty="0"/>
              <a:t>Kdy uplynula zkušební doba?</a:t>
            </a:r>
          </a:p>
          <a:p>
            <a:pPr lvl="0" algn="just">
              <a:lnSpc>
                <a:spcPct val="150000"/>
              </a:lnSpc>
            </a:pPr>
            <a:r>
              <a:rPr lang="cs-CZ" dirty="0"/>
              <a:t>Lze zkušební dobu sjednat po vzniku pracovního poměru?</a:t>
            </a:r>
          </a:p>
          <a:p>
            <a:pPr algn="just">
              <a:lnSpc>
                <a:spcPct val="150000"/>
              </a:lnSpc>
            </a:pPr>
            <a:r>
              <a:rPr lang="cs-CZ" dirty="0"/>
              <a:t>Je možné zkušební dobu dodatečně prodloužit?</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sp>
        <p:nvSpPr>
          <p:cNvPr id="6" name="Zástupný symbol pro zápatí 6"/>
          <p:cNvSpPr>
            <a:spLocks noGrp="1"/>
          </p:cNvSpPr>
          <p:nvPr>
            <p:ph type="ftr" sz="quarter" idx="10"/>
          </p:nvPr>
        </p:nvSpPr>
        <p:spPr>
          <a:xfrm>
            <a:off x="422694" y="6248400"/>
            <a:ext cx="6305910" cy="457200"/>
          </a:xfrm>
        </p:spPr>
        <p:txBody>
          <a:bodyPr/>
          <a:lstStyle/>
          <a:p>
            <a:r>
              <a:rPr lang="cs-CZ" altLang="cs-CZ" dirty="0"/>
              <a:t>Kariérní centrum Masarykovy univerzity</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Konkurenční doložka</a:t>
            </a:r>
          </a:p>
        </p:txBody>
      </p:sp>
      <p:sp>
        <p:nvSpPr>
          <p:cNvPr id="3" name="Zástupný symbol pro obsah 2"/>
          <p:cNvSpPr>
            <a:spLocks noGrp="1"/>
          </p:cNvSpPr>
          <p:nvPr>
            <p:ph idx="1"/>
          </p:nvPr>
        </p:nvSpPr>
        <p:spPr/>
        <p:txBody>
          <a:bodyPr/>
          <a:lstStyle/>
          <a:p>
            <a:pPr algn="just">
              <a:lnSpc>
                <a:spcPct val="150000"/>
              </a:lnSpc>
              <a:buFont typeface="Arial" pitchFamily="34" charset="0"/>
              <a:buChar char="•"/>
            </a:pPr>
            <a:r>
              <a:rPr lang="cs-CZ" dirty="0"/>
              <a:t>zdržení se shodné činnosti/soutěžní povaha</a:t>
            </a:r>
          </a:p>
          <a:p>
            <a:pPr algn="just">
              <a:lnSpc>
                <a:spcPct val="150000"/>
              </a:lnSpc>
              <a:buFont typeface="Arial" pitchFamily="34" charset="0"/>
              <a:buChar char="•"/>
            </a:pPr>
            <a:r>
              <a:rPr lang="cs-CZ" dirty="0"/>
              <a:t> max. 1 rok</a:t>
            </a:r>
          </a:p>
          <a:p>
            <a:pPr algn="just">
              <a:lnSpc>
                <a:spcPct val="150000"/>
              </a:lnSpc>
              <a:buFont typeface="Arial" pitchFamily="34" charset="0"/>
              <a:buChar char="•"/>
            </a:pPr>
            <a:r>
              <a:rPr lang="cs-CZ" dirty="0"/>
              <a:t> peněžní kompenzace – nejméně ½ výdělku</a:t>
            </a:r>
          </a:p>
          <a:p>
            <a:pPr algn="just">
              <a:lnSpc>
                <a:spcPct val="150000"/>
              </a:lnSpc>
              <a:buFont typeface="Arial" pitchFamily="34" charset="0"/>
              <a:buChar char="•"/>
            </a:pPr>
            <a:r>
              <a:rPr lang="cs-CZ" dirty="0"/>
              <a:t> smluvní pokuta (přiměřeně) – zánik závazku</a:t>
            </a:r>
          </a:p>
          <a:p>
            <a:pPr algn="just">
              <a:lnSpc>
                <a:spcPct val="150000"/>
              </a:lnSpc>
              <a:buFont typeface="Arial" pitchFamily="34" charset="0"/>
              <a:buChar char="•"/>
            </a:pPr>
            <a:r>
              <a:rPr lang="cs-CZ" dirty="0"/>
              <a:t> možnosti odstoupení/výpovědi</a:t>
            </a:r>
          </a:p>
          <a:p>
            <a:pPr algn="just">
              <a:lnSpc>
                <a:spcPct val="150000"/>
              </a:lnSpc>
              <a:buFont typeface="Arial" pitchFamily="34" charset="0"/>
              <a:buChar char="•"/>
            </a:pPr>
            <a:r>
              <a:rPr lang="cs-CZ" dirty="0"/>
              <a:t> povinně písemná forma</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
        <p:nvSpPr>
          <p:cNvPr id="6" name="Zástupný symbol pro zápatí 6"/>
          <p:cNvSpPr>
            <a:spLocks noGrp="1"/>
          </p:cNvSpPr>
          <p:nvPr>
            <p:ph type="ftr" sz="quarter" idx="10"/>
          </p:nvPr>
        </p:nvSpPr>
        <p:spPr>
          <a:xfrm>
            <a:off x="422694" y="6248400"/>
            <a:ext cx="6305910" cy="457200"/>
          </a:xfrm>
        </p:spPr>
        <p:txBody>
          <a:bodyPr/>
          <a:lstStyle/>
          <a:p>
            <a:r>
              <a:rPr lang="cs-CZ" altLang="cs-CZ" dirty="0"/>
              <a:t>Kariérní centrum Masarykovy univerzity</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Dohody o pracích konaných mimo pracovní poměr</a:t>
            </a:r>
          </a:p>
        </p:txBody>
      </p:sp>
      <p:sp>
        <p:nvSpPr>
          <p:cNvPr id="3" name="Zástupný symbol pro obsah 2"/>
          <p:cNvSpPr>
            <a:spLocks noGrp="1"/>
          </p:cNvSpPr>
          <p:nvPr>
            <p:ph idx="1"/>
          </p:nvPr>
        </p:nvSpPr>
        <p:spPr/>
        <p:txBody>
          <a:bodyPr/>
          <a:lstStyle/>
          <a:p>
            <a:pPr algn="just"/>
            <a:r>
              <a:rPr lang="cs-CZ" b="1" dirty="0"/>
              <a:t>Dohoda o provedení práce</a:t>
            </a:r>
          </a:p>
          <a:p>
            <a:pPr algn="just"/>
            <a:endParaRPr lang="cs-CZ" dirty="0"/>
          </a:p>
          <a:p>
            <a:pPr algn="just"/>
            <a:r>
              <a:rPr lang="cs-CZ" b="1" dirty="0"/>
              <a:t>Dohoda o pracovní činnosti</a:t>
            </a:r>
          </a:p>
          <a:p>
            <a:pPr algn="just"/>
            <a:endParaRPr lang="cs-CZ" dirty="0"/>
          </a:p>
          <a:p>
            <a:pPr algn="just"/>
            <a:r>
              <a:rPr lang="cs-CZ" dirty="0"/>
              <a:t>není povinnost rozvrhnout pracovní dobu</a:t>
            </a:r>
          </a:p>
          <a:p>
            <a:pPr algn="just"/>
            <a:r>
              <a:rPr lang="cs-CZ" dirty="0"/>
              <a:t>povinně písemná forma</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
        <p:nvSpPr>
          <p:cNvPr id="6" name="Zástupný symbol pro zápatí 6"/>
          <p:cNvSpPr>
            <a:spLocks noGrp="1"/>
          </p:cNvSpPr>
          <p:nvPr>
            <p:ph type="ftr" sz="quarter" idx="10"/>
          </p:nvPr>
        </p:nvSpPr>
        <p:spPr>
          <a:xfrm>
            <a:off x="422694" y="6248400"/>
            <a:ext cx="6305910" cy="457200"/>
          </a:xfrm>
        </p:spPr>
        <p:txBody>
          <a:bodyPr/>
          <a:lstStyle/>
          <a:p>
            <a:r>
              <a:rPr lang="cs-CZ" altLang="cs-CZ" dirty="0"/>
              <a:t>Kariérní centrum Masarykovy univerzity</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Dohoda o provedení práce</a:t>
            </a:r>
          </a:p>
        </p:txBody>
      </p:sp>
      <p:sp>
        <p:nvSpPr>
          <p:cNvPr id="3" name="Zástupný symbol pro obsah 2"/>
          <p:cNvSpPr>
            <a:spLocks noGrp="1"/>
          </p:cNvSpPr>
          <p:nvPr>
            <p:ph idx="1"/>
          </p:nvPr>
        </p:nvSpPr>
        <p:spPr/>
        <p:txBody>
          <a:bodyPr/>
          <a:lstStyle/>
          <a:p>
            <a:pPr algn="just" fontAlgn="auto">
              <a:lnSpc>
                <a:spcPct val="150000"/>
              </a:lnSpc>
              <a:spcAft>
                <a:spcPts val="0"/>
              </a:spcAft>
              <a:buFont typeface="Arial" pitchFamily="34" charset="0"/>
              <a:buChar char="•"/>
              <a:defRPr/>
            </a:pPr>
            <a:r>
              <a:rPr lang="cs-CZ" dirty="0"/>
              <a:t>rozsah práce max.300 hodin v kalendářním roce u jednoho zaměstnavatele</a:t>
            </a:r>
          </a:p>
          <a:p>
            <a:pPr algn="just" fontAlgn="auto">
              <a:lnSpc>
                <a:spcPct val="150000"/>
              </a:lnSpc>
              <a:spcAft>
                <a:spcPts val="0"/>
              </a:spcAft>
              <a:buFont typeface="Arial" pitchFamily="34" charset="0"/>
              <a:buChar char="•"/>
              <a:defRPr/>
            </a:pPr>
            <a:r>
              <a:rPr lang="cs-CZ" dirty="0"/>
              <a:t> je-li více dohod, hodiny se sčítají</a:t>
            </a:r>
          </a:p>
          <a:p>
            <a:pPr algn="just" fontAlgn="auto">
              <a:lnSpc>
                <a:spcPct val="150000"/>
              </a:lnSpc>
              <a:spcAft>
                <a:spcPts val="0"/>
              </a:spcAft>
              <a:buFont typeface="Arial" pitchFamily="34" charset="0"/>
              <a:buChar char="•"/>
              <a:defRPr/>
            </a:pPr>
            <a:r>
              <a:rPr lang="cs-CZ" dirty="0"/>
              <a:t> povinně – doba na kterou se dohoda uzavírá</a:t>
            </a:r>
          </a:p>
          <a:p>
            <a:pPr algn="just" fontAlgn="auto">
              <a:lnSpc>
                <a:spcPct val="150000"/>
              </a:lnSpc>
              <a:spcAft>
                <a:spcPts val="0"/>
              </a:spcAft>
              <a:buFont typeface="Arial" pitchFamily="34" charset="0"/>
              <a:buChar char="•"/>
              <a:defRPr/>
            </a:pPr>
            <a:r>
              <a:rPr lang="cs-CZ" dirty="0"/>
              <a:t> odvody/maximální částka výdělku (10 000 Kč)</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sp>
        <p:nvSpPr>
          <p:cNvPr id="6" name="Zástupný symbol pro zápatí 6"/>
          <p:cNvSpPr>
            <a:spLocks noGrp="1"/>
          </p:cNvSpPr>
          <p:nvPr>
            <p:ph type="ftr" sz="quarter" idx="10"/>
          </p:nvPr>
        </p:nvSpPr>
        <p:spPr>
          <a:xfrm>
            <a:off x="422694" y="6248400"/>
            <a:ext cx="6305910" cy="457200"/>
          </a:xfrm>
        </p:spPr>
        <p:txBody>
          <a:bodyPr/>
          <a:lstStyle/>
          <a:p>
            <a:r>
              <a:rPr lang="cs-CZ" altLang="cs-CZ" dirty="0"/>
              <a:t>Kariérní centrum Masarykovy univerzity</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Dohoda o pracovní činnosti</a:t>
            </a:r>
          </a:p>
        </p:txBody>
      </p:sp>
      <p:sp>
        <p:nvSpPr>
          <p:cNvPr id="3" name="Zástupný symbol pro obsah 2"/>
          <p:cNvSpPr>
            <a:spLocks noGrp="1"/>
          </p:cNvSpPr>
          <p:nvPr>
            <p:ph idx="1"/>
          </p:nvPr>
        </p:nvSpPr>
        <p:spPr/>
        <p:txBody>
          <a:bodyPr/>
          <a:lstStyle/>
          <a:p>
            <a:pPr algn="just" fontAlgn="auto">
              <a:lnSpc>
                <a:spcPct val="150000"/>
              </a:lnSpc>
              <a:spcAft>
                <a:spcPts val="0"/>
              </a:spcAft>
              <a:buFont typeface="Arial" pitchFamily="34" charset="0"/>
              <a:buChar char="•"/>
              <a:defRPr/>
            </a:pPr>
            <a:r>
              <a:rPr lang="cs-CZ" dirty="0"/>
              <a:t>rozsah práce – ne víc jak ½ týdenní pracovní doby (20 hodin)</a:t>
            </a:r>
          </a:p>
          <a:p>
            <a:pPr algn="just" fontAlgn="auto">
              <a:lnSpc>
                <a:spcPct val="150000"/>
              </a:lnSpc>
              <a:spcAft>
                <a:spcPts val="0"/>
              </a:spcAft>
              <a:buFont typeface="Arial" pitchFamily="34" charset="0"/>
              <a:buChar char="•"/>
              <a:defRPr/>
            </a:pPr>
            <a:r>
              <a:rPr lang="cs-CZ" dirty="0"/>
              <a:t> obsah - sjednaná práce, doba, na kterou se uzavírá  a rozsah pracovní doby</a:t>
            </a:r>
          </a:p>
          <a:p>
            <a:pPr algn="just" fontAlgn="auto">
              <a:lnSpc>
                <a:spcPct val="150000"/>
              </a:lnSpc>
              <a:spcAft>
                <a:spcPts val="0"/>
              </a:spcAft>
              <a:buFont typeface="Arial" pitchFamily="34" charset="0"/>
              <a:buChar char="•"/>
              <a:defRPr/>
            </a:pPr>
            <a:r>
              <a:rPr lang="cs-CZ" dirty="0"/>
              <a:t> povinnost odvádět pojistné (výdělek nad 2 500 Kč)</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26</a:t>
            </a:fld>
            <a:endParaRPr lang="cs-CZ" altLang="cs-CZ" dirty="0"/>
          </a:p>
        </p:txBody>
      </p:sp>
      <p:sp>
        <p:nvSpPr>
          <p:cNvPr id="6" name="Zástupný symbol pro zápatí 6"/>
          <p:cNvSpPr>
            <a:spLocks noGrp="1"/>
          </p:cNvSpPr>
          <p:nvPr>
            <p:ph type="ftr" sz="quarter" idx="10"/>
          </p:nvPr>
        </p:nvSpPr>
        <p:spPr>
          <a:xfrm>
            <a:off x="422694" y="6248400"/>
            <a:ext cx="6305910" cy="457200"/>
          </a:xfrm>
        </p:spPr>
        <p:txBody>
          <a:bodyPr/>
          <a:lstStyle/>
          <a:p>
            <a:r>
              <a:rPr lang="cs-CZ" altLang="cs-CZ" dirty="0"/>
              <a:t>Kariérní centrum Masarykovy univerzity</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Zánik pracovního poměru</a:t>
            </a:r>
          </a:p>
        </p:txBody>
      </p:sp>
      <p:sp>
        <p:nvSpPr>
          <p:cNvPr id="3" name="Zástupný symbol pro obsah 2"/>
          <p:cNvSpPr>
            <a:spLocks noGrp="1"/>
          </p:cNvSpPr>
          <p:nvPr>
            <p:ph idx="1"/>
          </p:nvPr>
        </p:nvSpPr>
        <p:spPr/>
        <p:txBody>
          <a:bodyPr/>
          <a:lstStyle/>
          <a:p>
            <a:pPr algn="just" fontAlgn="auto">
              <a:lnSpc>
                <a:spcPct val="150000"/>
              </a:lnSpc>
              <a:spcAft>
                <a:spcPts val="0"/>
              </a:spcAft>
              <a:buFont typeface="Arial" pitchFamily="34" charset="0"/>
              <a:buChar char="•"/>
              <a:defRPr/>
            </a:pPr>
            <a:r>
              <a:rPr lang="cs-CZ" dirty="0"/>
              <a:t>Dohoda</a:t>
            </a:r>
          </a:p>
          <a:p>
            <a:pPr algn="just" fontAlgn="auto">
              <a:lnSpc>
                <a:spcPct val="150000"/>
              </a:lnSpc>
              <a:spcAft>
                <a:spcPts val="0"/>
              </a:spcAft>
              <a:buFont typeface="Arial" pitchFamily="34" charset="0"/>
              <a:buChar char="•"/>
              <a:defRPr/>
            </a:pPr>
            <a:r>
              <a:rPr lang="cs-CZ" dirty="0"/>
              <a:t> Výpověď</a:t>
            </a:r>
          </a:p>
          <a:p>
            <a:pPr algn="just" fontAlgn="auto">
              <a:lnSpc>
                <a:spcPct val="150000"/>
              </a:lnSpc>
              <a:spcAft>
                <a:spcPts val="0"/>
              </a:spcAft>
              <a:buFont typeface="Arial" pitchFamily="34" charset="0"/>
              <a:buChar char="•"/>
              <a:defRPr/>
            </a:pPr>
            <a:r>
              <a:rPr lang="cs-CZ" dirty="0"/>
              <a:t> Uplynutí doby</a:t>
            </a:r>
          </a:p>
          <a:p>
            <a:pPr algn="just" fontAlgn="auto">
              <a:lnSpc>
                <a:spcPct val="150000"/>
              </a:lnSpc>
              <a:spcAft>
                <a:spcPts val="0"/>
              </a:spcAft>
              <a:buFont typeface="Arial" pitchFamily="34" charset="0"/>
              <a:buChar char="•"/>
              <a:defRPr/>
            </a:pPr>
            <a:r>
              <a:rPr lang="cs-CZ" dirty="0"/>
              <a:t> Okamžitým zrušením</a:t>
            </a:r>
          </a:p>
          <a:p>
            <a:pPr algn="just" fontAlgn="auto">
              <a:lnSpc>
                <a:spcPct val="150000"/>
              </a:lnSpc>
              <a:spcAft>
                <a:spcPts val="0"/>
              </a:spcAft>
              <a:buFont typeface="Arial" pitchFamily="34" charset="0"/>
              <a:buChar char="•"/>
              <a:defRPr/>
            </a:pPr>
            <a:r>
              <a:rPr lang="cs-CZ" dirty="0"/>
              <a:t> Zrušením ve zkušební době</a:t>
            </a:r>
          </a:p>
          <a:p>
            <a:pPr algn="just" fontAlgn="auto">
              <a:lnSpc>
                <a:spcPct val="150000"/>
              </a:lnSpc>
              <a:spcAft>
                <a:spcPts val="0"/>
              </a:spcAft>
              <a:buFont typeface="Arial" pitchFamily="34" charset="0"/>
              <a:buChar char="•"/>
              <a:defRPr/>
            </a:pPr>
            <a:r>
              <a:rPr lang="cs-CZ" dirty="0"/>
              <a:t> Smrtí zaměstnance</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27</a:t>
            </a:fld>
            <a:endParaRPr lang="cs-CZ" altLang="cs-CZ" dirty="0"/>
          </a:p>
        </p:txBody>
      </p:sp>
      <p:sp>
        <p:nvSpPr>
          <p:cNvPr id="6" name="Zástupný symbol pro zápatí 6"/>
          <p:cNvSpPr>
            <a:spLocks noGrp="1"/>
          </p:cNvSpPr>
          <p:nvPr>
            <p:ph type="ftr" sz="quarter" idx="10"/>
          </p:nvPr>
        </p:nvSpPr>
        <p:spPr>
          <a:xfrm>
            <a:off x="422694" y="6248400"/>
            <a:ext cx="6305910" cy="457200"/>
          </a:xfrm>
        </p:spPr>
        <p:txBody>
          <a:bodyPr/>
          <a:lstStyle/>
          <a:p>
            <a:r>
              <a:rPr lang="cs-CZ" altLang="cs-CZ" dirty="0"/>
              <a:t>Kariérní centrum Masarykovy univerzity</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Výpověď</a:t>
            </a:r>
          </a:p>
        </p:txBody>
      </p:sp>
      <p:sp>
        <p:nvSpPr>
          <p:cNvPr id="3" name="Zástupný symbol pro obsah 2"/>
          <p:cNvSpPr>
            <a:spLocks noGrp="1"/>
          </p:cNvSpPr>
          <p:nvPr>
            <p:ph idx="1"/>
          </p:nvPr>
        </p:nvSpPr>
        <p:spPr/>
        <p:txBody>
          <a:bodyPr/>
          <a:lstStyle/>
          <a:p>
            <a:pPr lvl="0" algn="just">
              <a:lnSpc>
                <a:spcPct val="150000"/>
              </a:lnSpc>
              <a:buFont typeface="Arial" pitchFamily="34" charset="0"/>
              <a:buChar char="•"/>
            </a:pPr>
            <a:r>
              <a:rPr lang="cs-CZ" dirty="0"/>
              <a:t>písemná, zaměstnanec bez udání důvodů</a:t>
            </a:r>
          </a:p>
          <a:p>
            <a:pPr lvl="0" algn="just">
              <a:lnSpc>
                <a:spcPct val="150000"/>
              </a:lnSpc>
              <a:buFont typeface="Arial" pitchFamily="34" charset="0"/>
              <a:buChar char="•"/>
            </a:pPr>
            <a:r>
              <a:rPr lang="cs-CZ" dirty="0"/>
              <a:t> zaměstnavatel – taxativně stanovené důvody</a:t>
            </a:r>
          </a:p>
          <a:p>
            <a:pPr lvl="0" algn="just">
              <a:lnSpc>
                <a:spcPct val="150000"/>
              </a:lnSpc>
              <a:buFont typeface="Arial" pitchFamily="34" charset="0"/>
              <a:buChar char="•"/>
            </a:pPr>
            <a:r>
              <a:rPr lang="cs-CZ" dirty="0"/>
              <a:t> nelze v ochranné době</a:t>
            </a:r>
          </a:p>
          <a:p>
            <a:pPr lvl="0" algn="just">
              <a:lnSpc>
                <a:spcPct val="150000"/>
              </a:lnSpc>
              <a:buFont typeface="Arial" pitchFamily="34" charset="0"/>
              <a:buChar char="•"/>
            </a:pPr>
            <a:r>
              <a:rPr lang="cs-CZ" dirty="0"/>
              <a:t> min. 2 měsíční VD</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28</a:t>
            </a:fld>
            <a:endParaRPr lang="cs-CZ" altLang="cs-CZ" dirty="0"/>
          </a:p>
        </p:txBody>
      </p:sp>
      <p:sp>
        <p:nvSpPr>
          <p:cNvPr id="6" name="Zástupný symbol pro zápatí 6"/>
          <p:cNvSpPr>
            <a:spLocks noGrp="1"/>
          </p:cNvSpPr>
          <p:nvPr>
            <p:ph type="ftr" sz="quarter" idx="10"/>
          </p:nvPr>
        </p:nvSpPr>
        <p:spPr>
          <a:xfrm>
            <a:off x="422694" y="6248400"/>
            <a:ext cx="6305910" cy="457200"/>
          </a:xfrm>
        </p:spPr>
        <p:txBody>
          <a:bodyPr/>
          <a:lstStyle/>
          <a:p>
            <a:r>
              <a:rPr lang="cs-CZ" altLang="cs-CZ" dirty="0"/>
              <a:t>Kariérní centrum Masarykovy univerzity</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 judikatury</a:t>
            </a:r>
          </a:p>
        </p:txBody>
      </p:sp>
      <p:sp>
        <p:nvSpPr>
          <p:cNvPr id="3" name="Zástupný symbol pro obsah 2"/>
          <p:cNvSpPr>
            <a:spLocks noGrp="1"/>
          </p:cNvSpPr>
          <p:nvPr>
            <p:ph idx="1"/>
          </p:nvPr>
        </p:nvSpPr>
        <p:spPr/>
        <p:txBody>
          <a:bodyPr/>
          <a:lstStyle/>
          <a:p>
            <a:pPr lvl="0" algn="just"/>
            <a:r>
              <a:rPr lang="cs-CZ" dirty="0"/>
              <a:t>Rozsudek Nejvyššího soudu ze dne 12. 4. 2005, </a:t>
            </a:r>
            <a:r>
              <a:rPr lang="cs-CZ" dirty="0" err="1"/>
              <a:t>sp</a:t>
            </a:r>
            <a:r>
              <a:rPr lang="cs-CZ" dirty="0"/>
              <a:t>. zn. 21 </a:t>
            </a:r>
            <a:r>
              <a:rPr lang="cs-CZ" dirty="0" err="1"/>
              <a:t>Cdo</a:t>
            </a:r>
            <a:r>
              <a:rPr lang="cs-CZ" dirty="0"/>
              <a:t> 2095/2004 – výpověď pro nadbytečnost po návratu z mateřské dovolené</a:t>
            </a:r>
          </a:p>
          <a:p>
            <a:pPr lvl="0" algn="just"/>
            <a:endParaRPr lang="cs-CZ" dirty="0"/>
          </a:p>
          <a:p>
            <a:pPr lvl="0" algn="just"/>
            <a:r>
              <a:rPr lang="cs-CZ" dirty="0"/>
              <a:t>Rozsudek Nejvyššího soudu ze dne 18. 1. 2011, </a:t>
            </a:r>
            <a:r>
              <a:rPr lang="cs-CZ" dirty="0" err="1"/>
              <a:t>sp</a:t>
            </a:r>
            <a:r>
              <a:rPr lang="cs-CZ" dirty="0"/>
              <a:t>. zn. 21 </a:t>
            </a:r>
            <a:r>
              <a:rPr lang="cs-CZ" dirty="0" err="1"/>
              <a:t>Cdo</a:t>
            </a:r>
            <a:r>
              <a:rPr lang="cs-CZ" dirty="0"/>
              <a:t> 619/2010 - méně závažné porušování povinností vyplývajících z právních předpisů vztahujících (soustavnost, neuspokojivé pracovní výsledky)</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29</a:t>
            </a:fld>
            <a:endParaRPr lang="cs-CZ" altLang="cs-CZ" dirty="0"/>
          </a:p>
        </p:txBody>
      </p:sp>
      <p:sp>
        <p:nvSpPr>
          <p:cNvPr id="6" name="Zástupný symbol pro zápatí 6"/>
          <p:cNvSpPr>
            <a:spLocks noGrp="1"/>
          </p:cNvSpPr>
          <p:nvPr>
            <p:ph type="ftr" sz="quarter" idx="10"/>
          </p:nvPr>
        </p:nvSpPr>
        <p:spPr>
          <a:xfrm>
            <a:off x="422694" y="6248400"/>
            <a:ext cx="6305910" cy="457200"/>
          </a:xfrm>
        </p:spPr>
        <p:txBody>
          <a:bodyPr/>
          <a:lstStyle/>
          <a:p>
            <a:r>
              <a:rPr lang="cs-CZ" altLang="cs-CZ" dirty="0"/>
              <a:t>Kariérní centrum Masarykovy univerzity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p:cNvSpPr>
            <a:spLocks noGrp="1"/>
          </p:cNvSpPr>
          <p:nvPr>
            <p:ph type="title"/>
          </p:nvPr>
        </p:nvSpPr>
        <p:spPr>
          <a:xfrm>
            <a:off x="2041378" y="377274"/>
            <a:ext cx="8091487" cy="643467"/>
          </a:xfrm>
        </p:spPr>
        <p:txBody>
          <a:bodyPr/>
          <a:lstStyle/>
          <a:p>
            <a:r>
              <a:rPr lang="cs-CZ" dirty="0"/>
              <a:t>O pracovním právu obecně</a:t>
            </a:r>
            <a:br>
              <a:rPr lang="cs-CZ" dirty="0"/>
            </a:br>
            <a:r>
              <a:rPr lang="cs-CZ" sz="2000" dirty="0"/>
              <a:t>Co to je pracovní právo?</a:t>
            </a:r>
          </a:p>
        </p:txBody>
      </p:sp>
      <p:sp>
        <p:nvSpPr>
          <p:cNvPr id="9" name="Zástupný symbol pro text 8"/>
          <p:cNvSpPr>
            <a:spLocks noGrp="1"/>
          </p:cNvSpPr>
          <p:nvPr>
            <p:ph type="body" idx="1"/>
          </p:nvPr>
        </p:nvSpPr>
        <p:spPr>
          <a:xfrm>
            <a:off x="529302" y="2734733"/>
            <a:ext cx="3878657" cy="1033463"/>
          </a:xfrm>
        </p:spPr>
        <p:txBody>
          <a:bodyPr/>
          <a:lstStyle/>
          <a:p>
            <a:endParaRPr lang="cs-CZ" dirty="0"/>
          </a:p>
          <a:p>
            <a:endParaRPr lang="cs-CZ" dirty="0"/>
          </a:p>
          <a:p>
            <a:r>
              <a:rPr lang="cs-CZ" dirty="0"/>
              <a:t>Prodávající</a:t>
            </a:r>
          </a:p>
          <a:p>
            <a:r>
              <a:rPr lang="cs-CZ" dirty="0"/>
              <a:t>Zaměstnanec</a:t>
            </a:r>
          </a:p>
          <a:p>
            <a:pPr>
              <a:buFontTx/>
              <a:buChar char="-"/>
            </a:pPr>
            <a:r>
              <a:rPr lang="cs-CZ" sz="1600" dirty="0"/>
              <a:t>Osobní výkon práce</a:t>
            </a:r>
          </a:p>
          <a:p>
            <a:pPr>
              <a:buFontTx/>
              <a:buChar char="-"/>
            </a:pPr>
            <a:r>
              <a:rPr lang="cs-CZ" sz="1600" dirty="0"/>
              <a:t>Pracovat řádně, podle svých sil, znalostí a schopností</a:t>
            </a:r>
          </a:p>
          <a:p>
            <a:pPr>
              <a:buFontTx/>
              <a:buChar char="-"/>
            </a:pPr>
            <a:r>
              <a:rPr lang="cs-CZ" sz="1600" dirty="0"/>
              <a:t>Loajalita</a:t>
            </a:r>
          </a:p>
          <a:p>
            <a:pPr>
              <a:buFontTx/>
              <a:buChar char="-"/>
            </a:pPr>
            <a:endParaRPr lang="cs-CZ" sz="1600" dirty="0"/>
          </a:p>
          <a:p>
            <a:endParaRPr lang="cs-CZ" dirty="0"/>
          </a:p>
        </p:txBody>
      </p:sp>
      <p:sp>
        <p:nvSpPr>
          <p:cNvPr id="10" name="Zástupný symbol pro text 9"/>
          <p:cNvSpPr>
            <a:spLocks noGrp="1"/>
          </p:cNvSpPr>
          <p:nvPr>
            <p:ph type="body" sz="quarter" idx="3"/>
          </p:nvPr>
        </p:nvSpPr>
        <p:spPr>
          <a:xfrm>
            <a:off x="5121053" y="2381504"/>
            <a:ext cx="3877957" cy="1338263"/>
          </a:xfrm>
        </p:spPr>
        <p:txBody>
          <a:bodyPr/>
          <a:lstStyle/>
          <a:p>
            <a:endParaRPr lang="cs-CZ" dirty="0"/>
          </a:p>
          <a:p>
            <a:endParaRPr lang="cs-CZ" dirty="0"/>
          </a:p>
          <a:p>
            <a:endParaRPr lang="cs-CZ" dirty="0"/>
          </a:p>
          <a:p>
            <a:endParaRPr lang="cs-CZ" dirty="0"/>
          </a:p>
          <a:p>
            <a:endParaRPr lang="cs-CZ" dirty="0"/>
          </a:p>
          <a:p>
            <a:endParaRPr lang="cs-CZ" dirty="0"/>
          </a:p>
          <a:p>
            <a:endParaRPr lang="cs-CZ" dirty="0"/>
          </a:p>
          <a:p>
            <a:endParaRPr lang="cs-CZ" dirty="0"/>
          </a:p>
          <a:p>
            <a:r>
              <a:rPr lang="cs-CZ" dirty="0"/>
              <a:t>                                   Kupující</a:t>
            </a:r>
          </a:p>
          <a:p>
            <a:r>
              <a:rPr lang="cs-CZ" dirty="0"/>
              <a:t>Zaměstnavatel</a:t>
            </a:r>
          </a:p>
          <a:p>
            <a:pPr>
              <a:buFontTx/>
              <a:buChar char="-"/>
            </a:pPr>
            <a:r>
              <a:rPr lang="cs-CZ" sz="1600" dirty="0"/>
              <a:t>Platit mzdu, přidělovat práci</a:t>
            </a:r>
          </a:p>
          <a:p>
            <a:pPr>
              <a:buFontTx/>
              <a:buChar char="-"/>
            </a:pPr>
            <a:r>
              <a:rPr lang="cs-CZ" sz="1600" dirty="0"/>
              <a:t>Vytvářet pracovní podmínky</a:t>
            </a:r>
          </a:p>
          <a:p>
            <a:pPr>
              <a:buFontTx/>
              <a:buChar char="-"/>
            </a:pPr>
            <a:r>
              <a:rPr lang="cs-CZ" sz="1600" dirty="0"/>
              <a:t>Dodržovat ostatní pracovní podmínky</a:t>
            </a:r>
          </a:p>
          <a:p>
            <a:pPr>
              <a:buFontTx/>
              <a:buChar char="-"/>
            </a:pPr>
            <a:r>
              <a:rPr lang="cs-CZ" sz="1600" dirty="0"/>
              <a:t>Zajistit bezpečnost a ochranu zdraví při práci</a:t>
            </a:r>
          </a:p>
          <a:p>
            <a:endParaRPr lang="cs-CZ" dirty="0"/>
          </a:p>
        </p:txBody>
      </p:sp>
      <p:pic>
        <p:nvPicPr>
          <p:cNvPr id="14" name="Zástupný symbol pro obsah 13" descr="zaměstnavatel.jpg"/>
          <p:cNvPicPr>
            <a:picLocks noGrp="1" noChangeAspect="1"/>
          </p:cNvPicPr>
          <p:nvPr>
            <p:ph sz="quarter" idx="4"/>
          </p:nvPr>
        </p:nvPicPr>
        <p:blipFill>
          <a:blip r:embed="rId2" cstate="print"/>
          <a:stretch>
            <a:fillRect/>
          </a:stretch>
        </p:blipFill>
        <p:spPr>
          <a:xfrm>
            <a:off x="5975899" y="3005666"/>
            <a:ext cx="2146417" cy="2818871"/>
          </a:xfrm>
        </p:spPr>
      </p:pic>
      <p:sp>
        <p:nvSpPr>
          <p:cNvPr id="3" name="Zástupný symbol pro zápatí 3"/>
          <p:cNvSpPr>
            <a:spLocks noGrp="1"/>
          </p:cNvSpPr>
          <p:nvPr>
            <p:ph type="ftr" sz="quarter" idx="10"/>
          </p:nvPr>
        </p:nvSpPr>
        <p:spPr/>
        <p:txBody>
          <a:bodyPr/>
          <a:lstStyle/>
          <a:p>
            <a:r>
              <a:rPr lang="cs-CZ" altLang="cs-CZ" dirty="0"/>
              <a:t>Kariérní centrum Masarykovy univerzity</a:t>
            </a:r>
          </a:p>
        </p:txBody>
      </p:sp>
      <p:sp>
        <p:nvSpPr>
          <p:cNvPr id="4" name="Zástupný symbol pro číslo snímku 4"/>
          <p:cNvSpPr>
            <a:spLocks noGrp="1"/>
          </p:cNvSpPr>
          <p:nvPr>
            <p:ph type="sldNum" sz="quarter" idx="11"/>
          </p:nvPr>
        </p:nvSpPr>
        <p:spPr/>
        <p:txBody>
          <a:bodyPr/>
          <a:lstStyle/>
          <a:p>
            <a:fld id="{144F1E0D-48A8-445D-BC38-B468E187C867}" type="slidenum">
              <a:rPr lang="cs-CZ" altLang="cs-CZ"/>
              <a:pPr/>
              <a:t>3</a:t>
            </a:fld>
            <a:endParaRPr lang="cs-CZ" altLang="cs-CZ"/>
          </a:p>
        </p:txBody>
      </p:sp>
      <p:pic>
        <p:nvPicPr>
          <p:cNvPr id="13" name="Zástupný symbol pro obsah 12" descr="zaměstnanec.png"/>
          <p:cNvPicPr>
            <a:picLocks noGrp="1" noChangeAspect="1"/>
          </p:cNvPicPr>
          <p:nvPr>
            <p:ph sz="half" idx="2"/>
          </p:nvPr>
        </p:nvPicPr>
        <p:blipFill>
          <a:blip r:embed="rId3" cstate="print"/>
          <a:stretch>
            <a:fillRect/>
          </a:stretch>
        </p:blipFill>
        <p:spPr>
          <a:xfrm>
            <a:off x="1305882" y="3064933"/>
            <a:ext cx="1322964" cy="2675467"/>
          </a:xfrm>
        </p:spPr>
      </p:pic>
      <p:pic>
        <p:nvPicPr>
          <p:cNvPr id="1029" name="Picture 5" descr="C:\Users\PC\Desktop\Mrkvetka\Přednášky prcovní právo pro psychology a laiky\šipka doprava.jpg"/>
          <p:cNvPicPr>
            <a:picLocks noChangeAspect="1" noChangeArrowheads="1"/>
          </p:cNvPicPr>
          <p:nvPr/>
        </p:nvPicPr>
        <p:blipFill>
          <a:blip r:embed="rId4" cstate="print"/>
          <a:srcRect/>
          <a:stretch>
            <a:fillRect/>
          </a:stretch>
        </p:blipFill>
        <p:spPr bwMode="auto">
          <a:xfrm>
            <a:off x="3522133" y="2827868"/>
            <a:ext cx="1557867" cy="1557867"/>
          </a:xfrm>
          <a:prstGeom prst="rect">
            <a:avLst/>
          </a:prstGeom>
          <a:noFill/>
        </p:spPr>
      </p:pic>
      <p:pic>
        <p:nvPicPr>
          <p:cNvPr id="18" name="Picture 5" descr="C:\Users\PC\Desktop\Mrkvetka\Přednášky prcovní právo pro psychology a laiky\šipka doprava.jpg"/>
          <p:cNvPicPr>
            <a:picLocks noChangeAspect="1" noChangeArrowheads="1"/>
          </p:cNvPicPr>
          <p:nvPr/>
        </p:nvPicPr>
        <p:blipFill>
          <a:blip r:embed="rId4" cstate="print"/>
          <a:srcRect/>
          <a:stretch>
            <a:fillRect/>
          </a:stretch>
        </p:blipFill>
        <p:spPr bwMode="auto">
          <a:xfrm rot="10800000">
            <a:off x="3585105" y="3818468"/>
            <a:ext cx="1490132" cy="1490132"/>
          </a:xfrm>
          <a:prstGeom prst="rect">
            <a:avLst/>
          </a:prstGeom>
          <a:noFill/>
        </p:spPr>
      </p:pic>
      <p:sp>
        <p:nvSpPr>
          <p:cNvPr id="20" name="TextovéPole 19"/>
          <p:cNvSpPr txBox="1"/>
          <p:nvPr/>
        </p:nvSpPr>
        <p:spPr>
          <a:xfrm>
            <a:off x="3411389" y="5064760"/>
            <a:ext cx="3090334" cy="1938992"/>
          </a:xfrm>
          <a:prstGeom prst="rect">
            <a:avLst/>
          </a:prstGeom>
          <a:noFill/>
        </p:spPr>
        <p:txBody>
          <a:bodyPr wrap="square" rtlCol="0">
            <a:spAutoFit/>
          </a:bodyPr>
          <a:lstStyle/>
          <a:p>
            <a:pPr algn="ctr"/>
            <a:r>
              <a:rPr lang="cs-CZ" sz="1600" b="1" dirty="0">
                <a:latin typeface="+mn-lt"/>
              </a:rPr>
              <a:t>Závislá práce</a:t>
            </a:r>
          </a:p>
          <a:p>
            <a:pPr algn="ctr"/>
            <a:endParaRPr lang="cs-CZ" sz="1600" b="1" dirty="0">
              <a:latin typeface="+mn-lt"/>
            </a:endParaRPr>
          </a:p>
          <a:p>
            <a:pPr>
              <a:buFontTx/>
              <a:buChar char="-"/>
            </a:pPr>
            <a:r>
              <a:rPr lang="cs-CZ" sz="1600" b="1" dirty="0">
                <a:latin typeface="+mn-lt"/>
              </a:rPr>
              <a:t>Pracovní doba a doba odpočinku</a:t>
            </a:r>
          </a:p>
          <a:p>
            <a:pPr>
              <a:buFontTx/>
              <a:buChar char="-"/>
            </a:pPr>
            <a:r>
              <a:rPr lang="cs-CZ" sz="1600" b="1" dirty="0">
                <a:latin typeface="+mn-lt"/>
              </a:rPr>
              <a:t>Ochrana zaměstnance</a:t>
            </a:r>
          </a:p>
          <a:p>
            <a:pPr>
              <a:buFontTx/>
              <a:buChar char="-"/>
            </a:pPr>
            <a:r>
              <a:rPr lang="cs-CZ" sz="1600" b="1" dirty="0">
                <a:latin typeface="+mn-lt"/>
              </a:rPr>
              <a:t>Povinnost k náhradě škody</a:t>
            </a:r>
          </a:p>
          <a:p>
            <a:endParaRPr lang="cs-CZ" b="1" dirty="0">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0">
                                            <p:txEl>
                                              <p:pRg st="8" end="8"/>
                                            </p:txEl>
                                          </p:spTgt>
                                        </p:tgtEl>
                                        <p:attrNameLst>
                                          <p:attrName>style.visibility</p:attrName>
                                        </p:attrNameLst>
                                      </p:cBhvr>
                                      <p:to>
                                        <p:strVal val="visible"/>
                                      </p:to>
                                    </p:set>
                                    <p:anim calcmode="lin" valueType="num">
                                      <p:cBhvr additive="base">
                                        <p:cTn id="25" dur="500" fill="hold"/>
                                        <p:tgtEl>
                                          <p:spTgt spid="10">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029"/>
                                        </p:tgtEl>
                                        <p:attrNameLst>
                                          <p:attrName>style.visibility</p:attrName>
                                        </p:attrNameLst>
                                      </p:cBhvr>
                                      <p:to>
                                        <p:strVal val="visible"/>
                                      </p:to>
                                    </p:set>
                                    <p:anim calcmode="lin" valueType="num">
                                      <p:cBhvr additive="base">
                                        <p:cTn id="31" dur="500" fill="hold"/>
                                        <p:tgtEl>
                                          <p:spTgt spid="1029"/>
                                        </p:tgtEl>
                                        <p:attrNameLst>
                                          <p:attrName>ppt_x</p:attrName>
                                        </p:attrNameLst>
                                      </p:cBhvr>
                                      <p:tavLst>
                                        <p:tav tm="0">
                                          <p:val>
                                            <p:strVal val="#ppt_x"/>
                                          </p:val>
                                        </p:tav>
                                        <p:tav tm="100000">
                                          <p:val>
                                            <p:strVal val="#ppt_x"/>
                                          </p:val>
                                        </p:tav>
                                      </p:tavLst>
                                    </p:anim>
                                    <p:anim calcmode="lin" valueType="num">
                                      <p:cBhvr additive="base">
                                        <p:cTn id="32" dur="500" fill="hold"/>
                                        <p:tgtEl>
                                          <p:spTgt spid="102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additive="base">
                                        <p:cTn id="37" dur="500" fill="hold"/>
                                        <p:tgtEl>
                                          <p:spTgt spid="18"/>
                                        </p:tgtEl>
                                        <p:attrNameLst>
                                          <p:attrName>ppt_x</p:attrName>
                                        </p:attrNameLst>
                                      </p:cBhvr>
                                      <p:tavLst>
                                        <p:tav tm="0">
                                          <p:val>
                                            <p:strVal val="#ppt_x"/>
                                          </p:val>
                                        </p:tav>
                                        <p:tav tm="100000">
                                          <p:val>
                                            <p:strVal val="#ppt_x"/>
                                          </p:val>
                                        </p:tav>
                                      </p:tavLst>
                                    </p:anim>
                                    <p:anim calcmode="lin" valueType="num">
                                      <p:cBhvr additive="base">
                                        <p:cTn id="3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9">
                                            <p:txEl>
                                              <p:pRg st="3" end="3"/>
                                            </p:txEl>
                                          </p:spTgt>
                                        </p:tgtEl>
                                        <p:attrNameLst>
                                          <p:attrName>style.visibility</p:attrName>
                                        </p:attrNameLst>
                                      </p:cBhvr>
                                      <p:to>
                                        <p:strVal val="visible"/>
                                      </p:to>
                                    </p:set>
                                    <p:anim calcmode="lin" valueType="num">
                                      <p:cBhvr additive="base">
                                        <p:cTn id="43"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0">
                                            <p:txEl>
                                              <p:pRg st="9" end="9"/>
                                            </p:txEl>
                                          </p:spTgt>
                                        </p:tgtEl>
                                        <p:attrNameLst>
                                          <p:attrName>style.visibility</p:attrName>
                                        </p:attrNameLst>
                                      </p:cBhvr>
                                      <p:to>
                                        <p:strVal val="visible"/>
                                      </p:to>
                                    </p:set>
                                    <p:anim calcmode="lin" valueType="num">
                                      <p:cBhvr additive="base">
                                        <p:cTn id="49" dur="500" fill="hold"/>
                                        <p:tgtEl>
                                          <p:spTgt spid="10">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0">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6" presetClass="emph" presetSubtype="0" fill="hold" nodeType="clickEffect">
                                  <p:stCondLst>
                                    <p:cond delay="0"/>
                                  </p:stCondLst>
                                  <p:childTnLst>
                                    <p:animEffect transition="out" filter="fade">
                                      <p:cBhvr>
                                        <p:cTn id="54" dur="500" tmFilter="0, 0; .2, .5; .8, .5; 1, 0"/>
                                        <p:tgtEl>
                                          <p:spTgt spid="18"/>
                                        </p:tgtEl>
                                      </p:cBhvr>
                                    </p:animEffect>
                                    <p:animScale>
                                      <p:cBhvr>
                                        <p:cTn id="55" dur="250" autoRev="1" fill="hold"/>
                                        <p:tgtEl>
                                          <p:spTgt spid="18"/>
                                        </p:tgtEl>
                                      </p:cBhvr>
                                      <p:by x="105000" y="105000"/>
                                    </p:animScale>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nodeType="clickEffect">
                                  <p:stCondLst>
                                    <p:cond delay="0"/>
                                  </p:stCondLst>
                                  <p:childTnLst>
                                    <p:set>
                                      <p:cBhvr>
                                        <p:cTn id="59" dur="1" fill="hold">
                                          <p:stCondLst>
                                            <p:cond delay="0"/>
                                          </p:stCondLst>
                                        </p:cTn>
                                        <p:tgtEl>
                                          <p:spTgt spid="10">
                                            <p:txEl>
                                              <p:pRg st="10" end="10"/>
                                            </p:txEl>
                                          </p:spTgt>
                                        </p:tgtEl>
                                        <p:attrNameLst>
                                          <p:attrName>style.visibility</p:attrName>
                                        </p:attrNameLst>
                                      </p:cBhvr>
                                      <p:to>
                                        <p:strVal val="visible"/>
                                      </p:to>
                                    </p:set>
                                    <p:anim calcmode="lin" valueType="num">
                                      <p:cBhvr additive="base">
                                        <p:cTn id="60" dur="500" fill="hold"/>
                                        <p:tgtEl>
                                          <p:spTgt spid="10">
                                            <p:txEl>
                                              <p:pRg st="10" end="10"/>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10">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6" presetClass="emph" presetSubtype="0" fill="hold" nodeType="clickEffect">
                                  <p:stCondLst>
                                    <p:cond delay="0"/>
                                  </p:stCondLst>
                                  <p:childTnLst>
                                    <p:animEffect transition="out" filter="fade">
                                      <p:cBhvr>
                                        <p:cTn id="65" dur="500" tmFilter="0, 0; .2, .5; .8, .5; 1, 0"/>
                                        <p:tgtEl>
                                          <p:spTgt spid="1029"/>
                                        </p:tgtEl>
                                      </p:cBhvr>
                                    </p:animEffect>
                                    <p:animScale>
                                      <p:cBhvr>
                                        <p:cTn id="66" dur="250" autoRev="1" fill="hold"/>
                                        <p:tgtEl>
                                          <p:spTgt spid="1029"/>
                                        </p:tgtEl>
                                      </p:cBhvr>
                                      <p:by x="105000" y="105000"/>
                                    </p:animScale>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nodeType="clickEffect">
                                  <p:stCondLst>
                                    <p:cond delay="0"/>
                                  </p:stCondLst>
                                  <p:childTnLst>
                                    <p:set>
                                      <p:cBhvr>
                                        <p:cTn id="70" dur="1" fill="hold">
                                          <p:stCondLst>
                                            <p:cond delay="0"/>
                                          </p:stCondLst>
                                        </p:cTn>
                                        <p:tgtEl>
                                          <p:spTgt spid="9">
                                            <p:txEl>
                                              <p:pRg st="4" end="4"/>
                                            </p:txEl>
                                          </p:spTgt>
                                        </p:tgtEl>
                                        <p:attrNameLst>
                                          <p:attrName>style.visibility</p:attrName>
                                        </p:attrNameLst>
                                      </p:cBhvr>
                                      <p:to>
                                        <p:strVal val="visible"/>
                                      </p:to>
                                    </p:set>
                                    <p:anim calcmode="lin" valueType="num">
                                      <p:cBhvr additive="base">
                                        <p:cTn id="71"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nodeType="clickEffect">
                                  <p:stCondLst>
                                    <p:cond delay="0"/>
                                  </p:stCondLst>
                                  <p:childTnLst>
                                    <p:set>
                                      <p:cBhvr>
                                        <p:cTn id="76" dur="1" fill="hold">
                                          <p:stCondLst>
                                            <p:cond delay="0"/>
                                          </p:stCondLst>
                                        </p:cTn>
                                        <p:tgtEl>
                                          <p:spTgt spid="10">
                                            <p:txEl>
                                              <p:pRg st="11" end="11"/>
                                            </p:txEl>
                                          </p:spTgt>
                                        </p:tgtEl>
                                        <p:attrNameLst>
                                          <p:attrName>style.visibility</p:attrName>
                                        </p:attrNameLst>
                                      </p:cBhvr>
                                      <p:to>
                                        <p:strVal val="visible"/>
                                      </p:to>
                                    </p:set>
                                    <p:anim calcmode="lin" valueType="num">
                                      <p:cBhvr additive="base">
                                        <p:cTn id="77" dur="500" fill="hold"/>
                                        <p:tgtEl>
                                          <p:spTgt spid="10">
                                            <p:txEl>
                                              <p:pRg st="11" end="11"/>
                                            </p:txEl>
                                          </p:spTgt>
                                        </p:tgtEl>
                                        <p:attrNameLst>
                                          <p:attrName>ppt_x</p:attrName>
                                        </p:attrNameLst>
                                      </p:cBhvr>
                                      <p:tavLst>
                                        <p:tav tm="0">
                                          <p:val>
                                            <p:strVal val="#ppt_x"/>
                                          </p:val>
                                        </p:tav>
                                        <p:tav tm="100000">
                                          <p:val>
                                            <p:strVal val="#ppt_x"/>
                                          </p:val>
                                        </p:tav>
                                      </p:tavLst>
                                    </p:anim>
                                    <p:anim calcmode="lin" valueType="num">
                                      <p:cBhvr additive="base">
                                        <p:cTn id="78" dur="500" fill="hold"/>
                                        <p:tgtEl>
                                          <p:spTgt spid="10">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nodeType="clickEffect">
                                  <p:stCondLst>
                                    <p:cond delay="0"/>
                                  </p:stCondLst>
                                  <p:childTnLst>
                                    <p:set>
                                      <p:cBhvr>
                                        <p:cTn id="82" dur="1" fill="hold">
                                          <p:stCondLst>
                                            <p:cond delay="0"/>
                                          </p:stCondLst>
                                        </p:cTn>
                                        <p:tgtEl>
                                          <p:spTgt spid="10">
                                            <p:txEl>
                                              <p:pRg st="12" end="12"/>
                                            </p:txEl>
                                          </p:spTgt>
                                        </p:tgtEl>
                                        <p:attrNameLst>
                                          <p:attrName>style.visibility</p:attrName>
                                        </p:attrNameLst>
                                      </p:cBhvr>
                                      <p:to>
                                        <p:strVal val="visible"/>
                                      </p:to>
                                    </p:set>
                                    <p:anim calcmode="lin" valueType="num">
                                      <p:cBhvr additive="base">
                                        <p:cTn id="83" dur="500" fill="hold"/>
                                        <p:tgtEl>
                                          <p:spTgt spid="10">
                                            <p:txEl>
                                              <p:pRg st="12" end="12"/>
                                            </p:txEl>
                                          </p:spTgt>
                                        </p:tgtEl>
                                        <p:attrNameLst>
                                          <p:attrName>ppt_x</p:attrName>
                                        </p:attrNameLst>
                                      </p:cBhvr>
                                      <p:tavLst>
                                        <p:tav tm="0">
                                          <p:val>
                                            <p:strVal val="#ppt_x"/>
                                          </p:val>
                                        </p:tav>
                                        <p:tav tm="100000">
                                          <p:val>
                                            <p:strVal val="#ppt_x"/>
                                          </p:val>
                                        </p:tav>
                                      </p:tavLst>
                                    </p:anim>
                                    <p:anim calcmode="lin" valueType="num">
                                      <p:cBhvr additive="base">
                                        <p:cTn id="84" dur="500" fill="hold"/>
                                        <p:tgtEl>
                                          <p:spTgt spid="10">
                                            <p:txEl>
                                              <p:pRg st="12" end="12"/>
                                            </p:txEl>
                                          </p:spTgt>
                                        </p:tgtEl>
                                        <p:attrNameLst>
                                          <p:attrName>ppt_y</p:attrName>
                                        </p:attrNameLst>
                                      </p:cBhvr>
                                      <p:tavLst>
                                        <p:tav tm="0">
                                          <p:val>
                                            <p:strVal val="1+#ppt_h/2"/>
                                          </p:val>
                                        </p:tav>
                                        <p:tav tm="100000">
                                          <p:val>
                                            <p:strVal val="#ppt_y"/>
                                          </p:val>
                                        </p:tav>
                                      </p:tavLst>
                                    </p:anim>
                                  </p:childTnLst>
                                </p:cTn>
                              </p:par>
                              <p:par>
                                <p:cTn id="85" presetID="2" presetClass="entr" presetSubtype="4" fill="hold" nodeType="withEffect">
                                  <p:stCondLst>
                                    <p:cond delay="0"/>
                                  </p:stCondLst>
                                  <p:childTnLst>
                                    <p:set>
                                      <p:cBhvr>
                                        <p:cTn id="86" dur="1" fill="hold">
                                          <p:stCondLst>
                                            <p:cond delay="0"/>
                                          </p:stCondLst>
                                        </p:cTn>
                                        <p:tgtEl>
                                          <p:spTgt spid="10">
                                            <p:txEl>
                                              <p:pRg st="13" end="13"/>
                                            </p:txEl>
                                          </p:spTgt>
                                        </p:tgtEl>
                                        <p:attrNameLst>
                                          <p:attrName>style.visibility</p:attrName>
                                        </p:attrNameLst>
                                      </p:cBhvr>
                                      <p:to>
                                        <p:strVal val="visible"/>
                                      </p:to>
                                    </p:set>
                                    <p:anim calcmode="lin" valueType="num">
                                      <p:cBhvr additive="base">
                                        <p:cTn id="87" dur="500" fill="hold"/>
                                        <p:tgtEl>
                                          <p:spTgt spid="10">
                                            <p:txEl>
                                              <p:pRg st="13" end="13"/>
                                            </p:txEl>
                                          </p:spTgt>
                                        </p:tgtEl>
                                        <p:attrNameLst>
                                          <p:attrName>ppt_x</p:attrName>
                                        </p:attrNameLst>
                                      </p:cBhvr>
                                      <p:tavLst>
                                        <p:tav tm="0">
                                          <p:val>
                                            <p:strVal val="#ppt_x"/>
                                          </p:val>
                                        </p:tav>
                                        <p:tav tm="100000">
                                          <p:val>
                                            <p:strVal val="#ppt_x"/>
                                          </p:val>
                                        </p:tav>
                                      </p:tavLst>
                                    </p:anim>
                                    <p:anim calcmode="lin" valueType="num">
                                      <p:cBhvr additive="base">
                                        <p:cTn id="88" dur="500" fill="hold"/>
                                        <p:tgtEl>
                                          <p:spTgt spid="10">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2" presetClass="entr" presetSubtype="4" fill="hold" nodeType="clickEffect">
                                  <p:stCondLst>
                                    <p:cond delay="0"/>
                                  </p:stCondLst>
                                  <p:childTnLst>
                                    <p:set>
                                      <p:cBhvr>
                                        <p:cTn id="92" dur="1" fill="hold">
                                          <p:stCondLst>
                                            <p:cond delay="0"/>
                                          </p:stCondLst>
                                        </p:cTn>
                                        <p:tgtEl>
                                          <p:spTgt spid="9">
                                            <p:txEl>
                                              <p:pRg st="5" end="5"/>
                                            </p:txEl>
                                          </p:spTgt>
                                        </p:tgtEl>
                                        <p:attrNameLst>
                                          <p:attrName>style.visibility</p:attrName>
                                        </p:attrNameLst>
                                      </p:cBhvr>
                                      <p:to>
                                        <p:strVal val="visible"/>
                                      </p:to>
                                    </p:set>
                                    <p:anim calcmode="lin" valueType="num">
                                      <p:cBhvr additive="base">
                                        <p:cTn id="93"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additive="base">
                                        <p:cTn id="94" dur="500" fill="hold"/>
                                        <p:tgtEl>
                                          <p:spTgt spid="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2" presetClass="entr" presetSubtype="4" fill="hold" nodeType="clickEffect">
                                  <p:stCondLst>
                                    <p:cond delay="0"/>
                                  </p:stCondLst>
                                  <p:childTnLst>
                                    <p:set>
                                      <p:cBhvr>
                                        <p:cTn id="98" dur="1" fill="hold">
                                          <p:stCondLst>
                                            <p:cond delay="0"/>
                                          </p:stCondLst>
                                        </p:cTn>
                                        <p:tgtEl>
                                          <p:spTgt spid="9">
                                            <p:txEl>
                                              <p:pRg st="6" end="6"/>
                                            </p:txEl>
                                          </p:spTgt>
                                        </p:tgtEl>
                                        <p:attrNameLst>
                                          <p:attrName>style.visibility</p:attrName>
                                        </p:attrNameLst>
                                      </p:cBhvr>
                                      <p:to>
                                        <p:strVal val="visible"/>
                                      </p:to>
                                    </p:set>
                                    <p:anim calcmode="lin" valueType="num">
                                      <p:cBhvr additive="base">
                                        <p:cTn id="99" dur="500" fill="hold"/>
                                        <p:tgtEl>
                                          <p:spTgt spid="9">
                                            <p:txEl>
                                              <p:pRg st="6" end="6"/>
                                            </p:txEl>
                                          </p:spTgt>
                                        </p:tgtEl>
                                        <p:attrNameLst>
                                          <p:attrName>ppt_x</p:attrName>
                                        </p:attrNameLst>
                                      </p:cBhvr>
                                      <p:tavLst>
                                        <p:tav tm="0">
                                          <p:val>
                                            <p:strVal val="#ppt_x"/>
                                          </p:val>
                                        </p:tav>
                                        <p:tav tm="100000">
                                          <p:val>
                                            <p:strVal val="#ppt_x"/>
                                          </p:val>
                                        </p:tav>
                                      </p:tavLst>
                                    </p:anim>
                                    <p:anim calcmode="lin" valueType="num">
                                      <p:cBhvr additive="base">
                                        <p:cTn id="100" dur="500" fill="hold"/>
                                        <p:tgtEl>
                                          <p:spTgt spid="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2" presetClass="entr" presetSubtype="4" fill="hold" nodeType="clickEffect">
                                  <p:stCondLst>
                                    <p:cond delay="0"/>
                                  </p:stCondLst>
                                  <p:childTnLst>
                                    <p:set>
                                      <p:cBhvr>
                                        <p:cTn id="104" dur="1" fill="hold">
                                          <p:stCondLst>
                                            <p:cond delay="0"/>
                                          </p:stCondLst>
                                        </p:cTn>
                                        <p:tgtEl>
                                          <p:spTgt spid="20">
                                            <p:txEl>
                                              <p:pRg st="0" end="0"/>
                                            </p:txEl>
                                          </p:spTgt>
                                        </p:tgtEl>
                                        <p:attrNameLst>
                                          <p:attrName>style.visibility</p:attrName>
                                        </p:attrNameLst>
                                      </p:cBhvr>
                                      <p:to>
                                        <p:strVal val="visible"/>
                                      </p:to>
                                    </p:set>
                                    <p:anim calcmode="lin" valueType="num">
                                      <p:cBhvr additive="base">
                                        <p:cTn id="105" dur="500" fill="hold"/>
                                        <p:tgtEl>
                                          <p:spTgt spid="20">
                                            <p:txEl>
                                              <p:pRg st="0" end="0"/>
                                            </p:txEl>
                                          </p:spTgt>
                                        </p:tgtEl>
                                        <p:attrNameLst>
                                          <p:attrName>ppt_x</p:attrName>
                                        </p:attrNameLst>
                                      </p:cBhvr>
                                      <p:tavLst>
                                        <p:tav tm="0">
                                          <p:val>
                                            <p:strVal val="#ppt_x"/>
                                          </p:val>
                                        </p:tav>
                                        <p:tav tm="100000">
                                          <p:val>
                                            <p:strVal val="#ppt_x"/>
                                          </p:val>
                                        </p:tav>
                                      </p:tavLst>
                                    </p:anim>
                                    <p:anim calcmode="lin" valueType="num">
                                      <p:cBhvr additive="base">
                                        <p:cTn id="106" dur="500" fill="hold"/>
                                        <p:tgtEl>
                                          <p:spTgt spid="2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07" fill="hold">
                      <p:stCondLst>
                        <p:cond delay="indefinite"/>
                      </p:stCondLst>
                      <p:childTnLst>
                        <p:par>
                          <p:cTn id="108" fill="hold">
                            <p:stCondLst>
                              <p:cond delay="0"/>
                            </p:stCondLst>
                            <p:childTnLst>
                              <p:par>
                                <p:cTn id="109" presetID="2" presetClass="entr" presetSubtype="4" fill="hold" nodeType="clickEffect">
                                  <p:stCondLst>
                                    <p:cond delay="0"/>
                                  </p:stCondLst>
                                  <p:childTnLst>
                                    <p:set>
                                      <p:cBhvr>
                                        <p:cTn id="110" dur="1" fill="hold">
                                          <p:stCondLst>
                                            <p:cond delay="0"/>
                                          </p:stCondLst>
                                        </p:cTn>
                                        <p:tgtEl>
                                          <p:spTgt spid="20">
                                            <p:txEl>
                                              <p:pRg st="2" end="2"/>
                                            </p:txEl>
                                          </p:spTgt>
                                        </p:tgtEl>
                                        <p:attrNameLst>
                                          <p:attrName>style.visibility</p:attrName>
                                        </p:attrNameLst>
                                      </p:cBhvr>
                                      <p:to>
                                        <p:strVal val="visible"/>
                                      </p:to>
                                    </p:set>
                                    <p:anim calcmode="lin" valueType="num">
                                      <p:cBhvr additive="base">
                                        <p:cTn id="111" dur="500" fill="hold"/>
                                        <p:tgtEl>
                                          <p:spTgt spid="20">
                                            <p:txEl>
                                              <p:pRg st="2" end="2"/>
                                            </p:txEl>
                                          </p:spTgt>
                                        </p:tgtEl>
                                        <p:attrNameLst>
                                          <p:attrName>ppt_x</p:attrName>
                                        </p:attrNameLst>
                                      </p:cBhvr>
                                      <p:tavLst>
                                        <p:tav tm="0">
                                          <p:val>
                                            <p:strVal val="#ppt_x"/>
                                          </p:val>
                                        </p:tav>
                                        <p:tav tm="100000">
                                          <p:val>
                                            <p:strVal val="#ppt_x"/>
                                          </p:val>
                                        </p:tav>
                                      </p:tavLst>
                                    </p:anim>
                                    <p:anim calcmode="lin" valueType="num">
                                      <p:cBhvr additive="base">
                                        <p:cTn id="112" dur="500" fill="hold"/>
                                        <p:tgtEl>
                                          <p:spTgt spid="20">
                                            <p:txEl>
                                              <p:pRg st="2" end="2"/>
                                            </p:txEl>
                                          </p:spTgt>
                                        </p:tgtEl>
                                        <p:attrNameLst>
                                          <p:attrName>ppt_y</p:attrName>
                                        </p:attrNameLst>
                                      </p:cBhvr>
                                      <p:tavLst>
                                        <p:tav tm="0">
                                          <p:val>
                                            <p:strVal val="1+#ppt_h/2"/>
                                          </p:val>
                                        </p:tav>
                                        <p:tav tm="100000">
                                          <p:val>
                                            <p:strVal val="#ppt_y"/>
                                          </p:val>
                                        </p:tav>
                                      </p:tavLst>
                                    </p:anim>
                                  </p:childTnLst>
                                </p:cTn>
                              </p:par>
                              <p:par>
                                <p:cTn id="113" presetID="2" presetClass="entr" presetSubtype="4" fill="hold" nodeType="withEffect">
                                  <p:stCondLst>
                                    <p:cond delay="0"/>
                                  </p:stCondLst>
                                  <p:childTnLst>
                                    <p:set>
                                      <p:cBhvr>
                                        <p:cTn id="114" dur="1" fill="hold">
                                          <p:stCondLst>
                                            <p:cond delay="0"/>
                                          </p:stCondLst>
                                        </p:cTn>
                                        <p:tgtEl>
                                          <p:spTgt spid="20">
                                            <p:txEl>
                                              <p:pRg st="3" end="3"/>
                                            </p:txEl>
                                          </p:spTgt>
                                        </p:tgtEl>
                                        <p:attrNameLst>
                                          <p:attrName>style.visibility</p:attrName>
                                        </p:attrNameLst>
                                      </p:cBhvr>
                                      <p:to>
                                        <p:strVal val="visible"/>
                                      </p:to>
                                    </p:set>
                                    <p:anim calcmode="lin" valueType="num">
                                      <p:cBhvr additive="base">
                                        <p:cTn id="115" dur="500" fill="hold"/>
                                        <p:tgtEl>
                                          <p:spTgt spid="20">
                                            <p:txEl>
                                              <p:pRg st="3" end="3"/>
                                            </p:txEl>
                                          </p:spTgt>
                                        </p:tgtEl>
                                        <p:attrNameLst>
                                          <p:attrName>ppt_x</p:attrName>
                                        </p:attrNameLst>
                                      </p:cBhvr>
                                      <p:tavLst>
                                        <p:tav tm="0">
                                          <p:val>
                                            <p:strVal val="#ppt_x"/>
                                          </p:val>
                                        </p:tav>
                                        <p:tav tm="100000">
                                          <p:val>
                                            <p:strVal val="#ppt_x"/>
                                          </p:val>
                                        </p:tav>
                                      </p:tavLst>
                                    </p:anim>
                                    <p:anim calcmode="lin" valueType="num">
                                      <p:cBhvr additive="base">
                                        <p:cTn id="116" dur="500" fill="hold"/>
                                        <p:tgtEl>
                                          <p:spTgt spid="20">
                                            <p:txEl>
                                              <p:pRg st="3" end="3"/>
                                            </p:txEl>
                                          </p:spTgt>
                                        </p:tgtEl>
                                        <p:attrNameLst>
                                          <p:attrName>ppt_y</p:attrName>
                                        </p:attrNameLst>
                                      </p:cBhvr>
                                      <p:tavLst>
                                        <p:tav tm="0">
                                          <p:val>
                                            <p:strVal val="1+#ppt_h/2"/>
                                          </p:val>
                                        </p:tav>
                                        <p:tav tm="100000">
                                          <p:val>
                                            <p:strVal val="#ppt_y"/>
                                          </p:val>
                                        </p:tav>
                                      </p:tavLst>
                                    </p:anim>
                                  </p:childTnLst>
                                </p:cTn>
                              </p:par>
                              <p:par>
                                <p:cTn id="117" presetID="2" presetClass="entr" presetSubtype="4" fill="hold" nodeType="withEffect">
                                  <p:stCondLst>
                                    <p:cond delay="0"/>
                                  </p:stCondLst>
                                  <p:childTnLst>
                                    <p:set>
                                      <p:cBhvr>
                                        <p:cTn id="118" dur="1" fill="hold">
                                          <p:stCondLst>
                                            <p:cond delay="0"/>
                                          </p:stCondLst>
                                        </p:cTn>
                                        <p:tgtEl>
                                          <p:spTgt spid="20">
                                            <p:txEl>
                                              <p:pRg st="4" end="4"/>
                                            </p:txEl>
                                          </p:spTgt>
                                        </p:tgtEl>
                                        <p:attrNameLst>
                                          <p:attrName>style.visibility</p:attrName>
                                        </p:attrNameLst>
                                      </p:cBhvr>
                                      <p:to>
                                        <p:strVal val="visible"/>
                                      </p:to>
                                    </p:set>
                                    <p:anim calcmode="lin" valueType="num">
                                      <p:cBhvr additive="base">
                                        <p:cTn id="119" dur="500" fill="hold"/>
                                        <p:tgtEl>
                                          <p:spTgt spid="20">
                                            <p:txEl>
                                              <p:pRg st="4" end="4"/>
                                            </p:txEl>
                                          </p:spTgt>
                                        </p:tgtEl>
                                        <p:attrNameLst>
                                          <p:attrName>ppt_x</p:attrName>
                                        </p:attrNameLst>
                                      </p:cBhvr>
                                      <p:tavLst>
                                        <p:tav tm="0">
                                          <p:val>
                                            <p:strVal val="#ppt_x"/>
                                          </p:val>
                                        </p:tav>
                                        <p:tav tm="100000">
                                          <p:val>
                                            <p:strVal val="#ppt_x"/>
                                          </p:val>
                                        </p:tav>
                                      </p:tavLst>
                                    </p:anim>
                                    <p:anim calcmode="lin" valueType="num">
                                      <p:cBhvr additive="base">
                                        <p:cTn id="120" dur="500" fill="hold"/>
                                        <p:tgtEl>
                                          <p:spTgt spid="20">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Okamžité zrušení</a:t>
            </a:r>
          </a:p>
        </p:txBody>
      </p:sp>
      <p:sp>
        <p:nvSpPr>
          <p:cNvPr id="3" name="Zástupný symbol pro obsah 2"/>
          <p:cNvSpPr>
            <a:spLocks noGrp="1"/>
          </p:cNvSpPr>
          <p:nvPr>
            <p:ph idx="1"/>
          </p:nvPr>
        </p:nvSpPr>
        <p:spPr/>
        <p:txBody>
          <a:bodyPr/>
          <a:lstStyle/>
          <a:p>
            <a:pPr lvl="0" algn="just">
              <a:buFont typeface="Arial" pitchFamily="34" charset="0"/>
              <a:buChar char="•"/>
              <a:defRPr/>
            </a:pPr>
            <a:r>
              <a:rPr lang="cs-CZ" dirty="0"/>
              <a:t>zaměstnavatel - odsouzení pro úmyslný trestný čin – víc jak 1 rok, hrubé porušení zákonné povinnosti</a:t>
            </a:r>
          </a:p>
          <a:p>
            <a:pPr lvl="0" algn="just">
              <a:buFont typeface="Arial" pitchFamily="34" charset="0"/>
              <a:buChar char="•"/>
              <a:defRPr/>
            </a:pPr>
            <a:endParaRPr lang="cs-CZ" dirty="0"/>
          </a:p>
          <a:p>
            <a:pPr lvl="0" algn="just">
              <a:buFont typeface="Arial" pitchFamily="34" charset="0"/>
              <a:buChar char="•"/>
              <a:defRPr/>
            </a:pPr>
            <a:r>
              <a:rPr lang="cs-CZ" dirty="0"/>
              <a:t> zaměstnanec – nemůže dále vykonávat práci ze zdravotních důvodů, zaměstnavatel nevyplatil mzdu – 15 dnů po splatnosti</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30</a:t>
            </a:fld>
            <a:endParaRPr lang="cs-CZ" altLang="cs-CZ" dirty="0"/>
          </a:p>
        </p:txBody>
      </p:sp>
      <p:sp>
        <p:nvSpPr>
          <p:cNvPr id="6" name="Zástupný symbol pro zápatí 6"/>
          <p:cNvSpPr>
            <a:spLocks noGrp="1"/>
          </p:cNvSpPr>
          <p:nvPr>
            <p:ph type="ftr" sz="quarter" idx="10"/>
          </p:nvPr>
        </p:nvSpPr>
        <p:spPr>
          <a:xfrm>
            <a:off x="422694" y="6248400"/>
            <a:ext cx="6305910" cy="457200"/>
          </a:xfrm>
        </p:spPr>
        <p:txBody>
          <a:bodyPr/>
          <a:lstStyle/>
          <a:p>
            <a:r>
              <a:rPr lang="cs-CZ" altLang="cs-CZ" dirty="0"/>
              <a:t>Kariérní centrum Masarykovy univerzity</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 judikatury</a:t>
            </a:r>
          </a:p>
        </p:txBody>
      </p:sp>
      <p:sp>
        <p:nvSpPr>
          <p:cNvPr id="3" name="Zástupný symbol pro obsah 2"/>
          <p:cNvSpPr>
            <a:spLocks noGrp="1"/>
          </p:cNvSpPr>
          <p:nvPr>
            <p:ph idx="1"/>
          </p:nvPr>
        </p:nvSpPr>
        <p:spPr/>
        <p:txBody>
          <a:bodyPr/>
          <a:lstStyle/>
          <a:p>
            <a:pPr algn="just"/>
            <a:r>
              <a:rPr lang="cs-CZ" dirty="0"/>
              <a:t>Rozsudek Nejvyššího soudu ze dne 15. 12. 2005, </a:t>
            </a:r>
            <a:r>
              <a:rPr lang="cs-CZ" dirty="0" err="1"/>
              <a:t>sp</a:t>
            </a:r>
            <a:r>
              <a:rPr lang="cs-CZ" dirty="0"/>
              <a:t>. zn. 21 </a:t>
            </a:r>
            <a:r>
              <a:rPr lang="cs-CZ" dirty="0" err="1"/>
              <a:t>Cdo</a:t>
            </a:r>
            <a:r>
              <a:rPr lang="cs-CZ" dirty="0"/>
              <a:t> 59/2005 - zaměstnankyně v době, která pro ni nebyla pracovní dobou, chtěla opustit areál zaměstnavatele (prodejnu) se zbožím, které nezaplatila</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31</a:t>
            </a:fld>
            <a:endParaRPr lang="cs-CZ" altLang="cs-CZ" dirty="0"/>
          </a:p>
        </p:txBody>
      </p:sp>
      <p:sp>
        <p:nvSpPr>
          <p:cNvPr id="6" name="Zástupný symbol pro zápatí 6"/>
          <p:cNvSpPr>
            <a:spLocks noGrp="1"/>
          </p:cNvSpPr>
          <p:nvPr>
            <p:ph type="ftr" sz="quarter" idx="10"/>
          </p:nvPr>
        </p:nvSpPr>
        <p:spPr>
          <a:xfrm>
            <a:off x="422694" y="6248400"/>
            <a:ext cx="6305910" cy="457200"/>
          </a:xfrm>
        </p:spPr>
        <p:txBody>
          <a:bodyPr/>
          <a:lstStyle/>
          <a:p>
            <a:r>
              <a:rPr lang="cs-CZ" altLang="cs-CZ" dirty="0"/>
              <a:t>Kariérní centrum Masarykovy univerzity</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Nároky související se skončením pracovního poměru</a:t>
            </a:r>
          </a:p>
        </p:txBody>
      </p:sp>
      <p:sp>
        <p:nvSpPr>
          <p:cNvPr id="3" name="Zástupný symbol pro obsah 2"/>
          <p:cNvSpPr>
            <a:spLocks noGrp="1"/>
          </p:cNvSpPr>
          <p:nvPr>
            <p:ph idx="1"/>
          </p:nvPr>
        </p:nvSpPr>
        <p:spPr/>
        <p:txBody>
          <a:bodyPr/>
          <a:lstStyle/>
          <a:p>
            <a:pPr algn="just">
              <a:buFont typeface="Arial" pitchFamily="34" charset="0"/>
              <a:buChar char="•"/>
            </a:pPr>
            <a:r>
              <a:rPr lang="cs-CZ" dirty="0"/>
              <a:t>pracovní volno k hledání zaměstnání</a:t>
            </a:r>
          </a:p>
          <a:p>
            <a:pPr algn="just"/>
            <a:endParaRPr lang="cs-CZ" dirty="0"/>
          </a:p>
          <a:p>
            <a:pPr algn="just">
              <a:buFont typeface="Arial" pitchFamily="34" charset="0"/>
              <a:buChar char="•"/>
            </a:pPr>
            <a:r>
              <a:rPr lang="cs-CZ" dirty="0"/>
              <a:t> pracovní posudek a potvrzení o zaměstnání</a:t>
            </a:r>
          </a:p>
          <a:p>
            <a:pPr algn="just"/>
            <a:endParaRPr lang="cs-CZ" dirty="0"/>
          </a:p>
          <a:p>
            <a:pPr algn="just">
              <a:buFont typeface="Arial" pitchFamily="34" charset="0"/>
              <a:buChar char="•"/>
            </a:pPr>
            <a:r>
              <a:rPr lang="cs-CZ" dirty="0"/>
              <a:t> odstupné</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32</a:t>
            </a:fld>
            <a:endParaRPr lang="cs-CZ" altLang="cs-CZ" dirty="0"/>
          </a:p>
        </p:txBody>
      </p:sp>
      <p:sp>
        <p:nvSpPr>
          <p:cNvPr id="6" name="Zástupný symbol pro zápatí 6"/>
          <p:cNvSpPr>
            <a:spLocks noGrp="1"/>
          </p:cNvSpPr>
          <p:nvPr>
            <p:ph type="ftr" sz="quarter" idx="10"/>
          </p:nvPr>
        </p:nvSpPr>
        <p:spPr>
          <a:xfrm>
            <a:off x="422694" y="6248400"/>
            <a:ext cx="6305910" cy="457200"/>
          </a:xfrm>
        </p:spPr>
        <p:txBody>
          <a:bodyPr/>
          <a:lstStyle/>
          <a:p>
            <a:r>
              <a:rPr lang="cs-CZ" altLang="cs-CZ" dirty="0"/>
              <a:t>Kariérní centrum Masarykovy univerzity</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Služební zákon</a:t>
            </a:r>
          </a:p>
        </p:txBody>
      </p:sp>
      <p:sp>
        <p:nvSpPr>
          <p:cNvPr id="3" name="Zástupný symbol pro obsah 2"/>
          <p:cNvSpPr>
            <a:spLocks noGrp="1"/>
          </p:cNvSpPr>
          <p:nvPr>
            <p:ph idx="1"/>
          </p:nvPr>
        </p:nvSpPr>
        <p:spPr/>
        <p:txBody>
          <a:bodyPr/>
          <a:lstStyle/>
          <a:p>
            <a:r>
              <a:rPr lang="cs-CZ" dirty="0"/>
              <a:t>zákon č. 234/2014 Sb., o státní službě</a:t>
            </a:r>
          </a:p>
          <a:p>
            <a:r>
              <a:rPr lang="cs-CZ" dirty="0"/>
              <a:t>služební poměr</a:t>
            </a:r>
          </a:p>
          <a:p>
            <a:r>
              <a:rPr lang="cs-CZ" dirty="0"/>
              <a:t>veřejnoprávní vztah – jedna ze stran orgán veřejné moci, způsob zakládání vztahu</a:t>
            </a:r>
          </a:p>
          <a:p>
            <a:r>
              <a:rPr lang="cs-CZ" dirty="0"/>
              <a:t>vztah k zákoníku práce a soukromoprávním předpisům</a:t>
            </a:r>
          </a:p>
          <a:p>
            <a:r>
              <a:rPr lang="cs-CZ" dirty="0"/>
              <a:t>vztah ke správnímu řádu a veřejnoprávním předpisům</a:t>
            </a:r>
          </a:p>
          <a:p>
            <a:r>
              <a:rPr lang="cs-CZ" dirty="0"/>
              <a:t>ujednání pouze v rámci možností daných zákonem</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33</a:t>
            </a:fld>
            <a:endParaRPr lang="cs-CZ" altLang="cs-CZ" dirty="0"/>
          </a:p>
        </p:txBody>
      </p:sp>
      <p:sp>
        <p:nvSpPr>
          <p:cNvPr id="6" name="Zástupný symbol pro zápatí 6"/>
          <p:cNvSpPr>
            <a:spLocks noGrp="1"/>
          </p:cNvSpPr>
          <p:nvPr>
            <p:ph type="ftr" sz="quarter" idx="10"/>
          </p:nvPr>
        </p:nvSpPr>
        <p:spPr>
          <a:xfrm>
            <a:off x="422694" y="6248400"/>
            <a:ext cx="6305910" cy="457200"/>
          </a:xfrm>
        </p:spPr>
        <p:txBody>
          <a:bodyPr/>
          <a:lstStyle/>
          <a:p>
            <a:r>
              <a:rPr lang="cs-CZ" altLang="cs-CZ" dirty="0"/>
              <a:t>Kariérní centrum Masarykovy univerzity</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Způsob vzniku služebního poměru</a:t>
            </a:r>
          </a:p>
        </p:txBody>
      </p:sp>
      <p:sp>
        <p:nvSpPr>
          <p:cNvPr id="3" name="Zástupný symbol pro obsah 2"/>
          <p:cNvSpPr>
            <a:spLocks noGrp="1"/>
          </p:cNvSpPr>
          <p:nvPr>
            <p:ph idx="1"/>
          </p:nvPr>
        </p:nvSpPr>
        <p:spPr/>
        <p:txBody>
          <a:bodyPr/>
          <a:lstStyle/>
          <a:p>
            <a:r>
              <a:rPr lang="cs-CZ" dirty="0"/>
              <a:t>přijetí do SP rozhodnutím správního orgánu</a:t>
            </a:r>
          </a:p>
          <a:p>
            <a:r>
              <a:rPr lang="cs-CZ" dirty="0"/>
              <a:t>povinnost konat výběrové řízení</a:t>
            </a:r>
          </a:p>
          <a:p>
            <a:r>
              <a:rPr lang="cs-CZ" dirty="0"/>
              <a:t>žádost o přijetí do služebního poměru</a:t>
            </a:r>
          </a:p>
          <a:p>
            <a:pPr lvl="1">
              <a:buFont typeface="Arial" pitchFamily="34" charset="0"/>
              <a:buChar char="•"/>
            </a:pPr>
            <a:r>
              <a:rPr lang="cs-CZ" dirty="0"/>
              <a:t>státní občan ČR, občan jiného členského státu EU nebo Dohody </a:t>
            </a:r>
            <a:r>
              <a:rPr lang="cs-CZ"/>
              <a:t>o EHP</a:t>
            </a:r>
            <a:endParaRPr lang="cs-CZ" dirty="0"/>
          </a:p>
          <a:p>
            <a:pPr lvl="1">
              <a:buFont typeface="Arial" pitchFamily="34" charset="0"/>
              <a:buChar char="•"/>
            </a:pPr>
            <a:r>
              <a:rPr lang="cs-CZ" dirty="0"/>
              <a:t>18 let</a:t>
            </a:r>
          </a:p>
          <a:p>
            <a:pPr lvl="1">
              <a:buFont typeface="Arial" pitchFamily="34" charset="0"/>
              <a:buChar char="•"/>
            </a:pPr>
            <a:r>
              <a:rPr lang="cs-CZ" dirty="0"/>
              <a:t>svéprávnost, bezúhonnost</a:t>
            </a:r>
          </a:p>
          <a:p>
            <a:pPr lvl="1">
              <a:buFont typeface="Arial" pitchFamily="34" charset="0"/>
              <a:buChar char="•"/>
            </a:pPr>
            <a:r>
              <a:rPr lang="cs-CZ" dirty="0"/>
              <a:t>vzdělání a zdravotní způsobilost</a:t>
            </a:r>
          </a:p>
          <a:p>
            <a:r>
              <a:rPr lang="cs-CZ" dirty="0"/>
              <a:t>služební poměr se vztahuje na pracovníky s rozhodovací pravomocí</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34</a:t>
            </a:fld>
            <a:endParaRPr lang="cs-CZ" altLang="cs-CZ" dirty="0"/>
          </a:p>
        </p:txBody>
      </p:sp>
      <p:sp>
        <p:nvSpPr>
          <p:cNvPr id="6" name="Zástupný symbol pro zápatí 6"/>
          <p:cNvSpPr>
            <a:spLocks noGrp="1"/>
          </p:cNvSpPr>
          <p:nvPr>
            <p:ph type="ftr" sz="quarter" idx="10"/>
          </p:nvPr>
        </p:nvSpPr>
        <p:spPr>
          <a:xfrm>
            <a:off x="422694" y="6248400"/>
            <a:ext cx="6305910" cy="457200"/>
          </a:xfrm>
        </p:spPr>
        <p:txBody>
          <a:bodyPr/>
          <a:lstStyle/>
          <a:p>
            <a:r>
              <a:rPr lang="cs-CZ" altLang="cs-CZ" dirty="0"/>
              <a:t>Kariérní centrum Masarykovy univerzity</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Ukončení služebního poměru</a:t>
            </a:r>
          </a:p>
        </p:txBody>
      </p:sp>
      <p:sp>
        <p:nvSpPr>
          <p:cNvPr id="3" name="Zástupný symbol pro obsah 2"/>
          <p:cNvSpPr>
            <a:spLocks noGrp="1"/>
          </p:cNvSpPr>
          <p:nvPr>
            <p:ph idx="1"/>
          </p:nvPr>
        </p:nvSpPr>
        <p:spPr/>
        <p:txBody>
          <a:bodyPr/>
          <a:lstStyle/>
          <a:p>
            <a:r>
              <a:rPr lang="cs-CZ" dirty="0"/>
              <a:t>nastanou-li zákonné důvody, nutnost ukončit</a:t>
            </a:r>
          </a:p>
          <a:p>
            <a:r>
              <a:rPr lang="cs-CZ" dirty="0"/>
              <a:t>ukončení rozhodnutím správního orgánu (nesplnění podmínky občanství, nevyhovující výsledky, nesplnění předpokladů pro výkon SS, organizační důvody – odbytné)</a:t>
            </a:r>
          </a:p>
          <a:p>
            <a:r>
              <a:rPr lang="cs-CZ" dirty="0"/>
              <a:t>odbytné i při zdravotní nezpůsobilosti </a:t>
            </a:r>
          </a:p>
          <a:p>
            <a:r>
              <a:rPr lang="cs-CZ" dirty="0"/>
              <a:t>ukončení ze zákona (např. trestní stíhání, zákaz činnosti, omezení svéprávnosti, věk) </a:t>
            </a:r>
          </a:p>
          <a:p>
            <a:r>
              <a:rPr lang="cs-CZ" dirty="0"/>
              <a:t>na žádost zaměstnance, 60 dní od podání</a:t>
            </a:r>
          </a:p>
          <a:p>
            <a:r>
              <a:rPr lang="cs-CZ" dirty="0"/>
              <a:t>spory – </a:t>
            </a:r>
            <a:r>
              <a:rPr lang="cs-CZ" dirty="0" err="1"/>
              <a:t>instančnost</a:t>
            </a:r>
            <a:r>
              <a:rPr lang="cs-CZ" dirty="0"/>
              <a:t>, správní soudnictví</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35</a:t>
            </a:fld>
            <a:endParaRPr lang="cs-CZ" altLang="cs-CZ" dirty="0"/>
          </a:p>
        </p:txBody>
      </p:sp>
      <p:sp>
        <p:nvSpPr>
          <p:cNvPr id="6" name="Zástupný symbol pro zápatí 6"/>
          <p:cNvSpPr>
            <a:spLocks noGrp="1"/>
          </p:cNvSpPr>
          <p:nvPr>
            <p:ph type="ftr" sz="quarter" idx="10"/>
          </p:nvPr>
        </p:nvSpPr>
        <p:spPr>
          <a:xfrm>
            <a:off x="422694" y="6248400"/>
            <a:ext cx="6305910" cy="457200"/>
          </a:xfrm>
        </p:spPr>
        <p:txBody>
          <a:bodyPr/>
          <a:lstStyle/>
          <a:p>
            <a:r>
              <a:rPr lang="cs-CZ" altLang="cs-CZ" dirty="0"/>
              <a:t>Kariérní centrum Masarykovy univerzity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a:xfrm>
            <a:off x="509588" y="816103"/>
            <a:ext cx="8091487" cy="621792"/>
          </a:xfrm>
        </p:spPr>
        <p:txBody>
          <a:bodyPr/>
          <a:lstStyle/>
          <a:p>
            <a:r>
              <a:rPr lang="cs-CZ" dirty="0"/>
              <a:t>Závislá práce (§ 2 ZP)</a:t>
            </a:r>
          </a:p>
        </p:txBody>
      </p:sp>
      <p:pic>
        <p:nvPicPr>
          <p:cNvPr id="10" name="Zástupný symbol pro obsah 9" descr="zaměstnanec.png"/>
          <p:cNvPicPr>
            <a:picLocks noGrp="1" noChangeAspect="1"/>
          </p:cNvPicPr>
          <p:nvPr>
            <p:ph idx="1"/>
          </p:nvPr>
        </p:nvPicPr>
        <p:blipFill>
          <a:blip r:embed="rId2" cstate="print"/>
          <a:stretch>
            <a:fillRect/>
          </a:stretch>
        </p:blipFill>
        <p:spPr>
          <a:xfrm>
            <a:off x="3947970" y="3099816"/>
            <a:ext cx="1365343" cy="2761171"/>
          </a:xfrm>
        </p:spPr>
      </p:pic>
      <p:sp>
        <p:nvSpPr>
          <p:cNvPr id="9" name="Zástupný symbol pro text 8"/>
          <p:cNvSpPr>
            <a:spLocks noGrp="1"/>
          </p:cNvSpPr>
          <p:nvPr>
            <p:ph type="body" sz="half" idx="2"/>
          </p:nvPr>
        </p:nvSpPr>
        <p:spPr>
          <a:xfrm>
            <a:off x="509588" y="1525524"/>
            <a:ext cx="2746884" cy="4106864"/>
          </a:xfrm>
        </p:spPr>
        <p:txBody>
          <a:bodyPr/>
          <a:lstStyle/>
          <a:p>
            <a:r>
              <a:rPr lang="cs-CZ" sz="1800" dirty="0"/>
              <a:t>práce, vykonávána </a:t>
            </a:r>
          </a:p>
          <a:p>
            <a:pPr marL="342900" indent="-342900">
              <a:buAutoNum type="arabicParenR"/>
            </a:pPr>
            <a:r>
              <a:rPr lang="cs-CZ" sz="1800" dirty="0"/>
              <a:t>ve vztahu nadřízenosti a podřízenosti</a:t>
            </a:r>
          </a:p>
          <a:p>
            <a:pPr marL="342900" indent="-342900">
              <a:buAutoNum type="arabicParenR"/>
            </a:pPr>
            <a:r>
              <a:rPr lang="cs-CZ" sz="1800" dirty="0"/>
              <a:t>výlučně se musí jednat o </a:t>
            </a:r>
            <a:r>
              <a:rPr lang="cs-CZ" sz="1800" u="sng" dirty="0"/>
              <a:t>osobní výkon </a:t>
            </a:r>
            <a:r>
              <a:rPr lang="cs-CZ" sz="1800" dirty="0"/>
              <a:t>práce</a:t>
            </a:r>
          </a:p>
          <a:p>
            <a:pPr marL="342900" indent="-342900">
              <a:buAutoNum type="arabicParenR"/>
            </a:pPr>
            <a:r>
              <a:rPr lang="cs-CZ" sz="1800" dirty="0"/>
              <a:t>podle pokynu zaměstnavatele,</a:t>
            </a:r>
          </a:p>
          <a:p>
            <a:pPr marL="342900" indent="-342900">
              <a:buAutoNum type="arabicParenR"/>
            </a:pPr>
            <a:r>
              <a:rPr lang="cs-CZ" sz="1800" u="sng" dirty="0"/>
              <a:t>jeho jménem</a:t>
            </a:r>
            <a:endParaRPr lang="cs-CZ" sz="1800" dirty="0"/>
          </a:p>
          <a:p>
            <a:pPr marL="342900" indent="-342900">
              <a:buAutoNum type="arabicParenR"/>
            </a:pPr>
            <a:r>
              <a:rPr lang="cs-CZ" sz="1800" u="sng" dirty="0"/>
              <a:t>za mzdu</a:t>
            </a:r>
            <a:r>
              <a:rPr lang="cs-CZ" sz="1800" dirty="0"/>
              <a:t>, plat nebo odměnu za práci</a:t>
            </a:r>
          </a:p>
          <a:p>
            <a:pPr marL="342900" indent="-342900">
              <a:buAutoNum type="arabicParenR"/>
            </a:pPr>
            <a:r>
              <a:rPr lang="cs-CZ" sz="1800" dirty="0"/>
              <a:t>v pracovní době na pracovišti zaměstnavatele</a:t>
            </a:r>
          </a:p>
          <a:p>
            <a:pPr marL="342900" indent="-342900">
              <a:buAutoNum type="arabicParenR"/>
            </a:pPr>
            <a:r>
              <a:rPr lang="cs-CZ" sz="1800" dirty="0"/>
              <a:t>na náklady zaměstnavatele </a:t>
            </a:r>
          </a:p>
          <a:p>
            <a:pPr marL="342900" indent="-342900">
              <a:buAutoNum type="arabicParenR"/>
            </a:pPr>
            <a:r>
              <a:rPr lang="cs-CZ" sz="1800" dirty="0"/>
              <a:t>a na jeho odpovědnost</a:t>
            </a:r>
          </a:p>
        </p:txBody>
      </p:sp>
      <p:sp>
        <p:nvSpPr>
          <p:cNvPr id="3" name="Zástupný symbol pro zápatí 3"/>
          <p:cNvSpPr>
            <a:spLocks noGrp="1"/>
          </p:cNvSpPr>
          <p:nvPr>
            <p:ph type="ftr" sz="quarter" idx="10"/>
          </p:nvPr>
        </p:nvSpPr>
        <p:spPr/>
        <p:txBody>
          <a:bodyPr/>
          <a:lstStyle/>
          <a:p>
            <a:r>
              <a:rPr lang="cs-CZ" altLang="cs-CZ" dirty="0"/>
              <a:t>Kariérní centrum Masarykovy univerzity</a:t>
            </a:r>
          </a:p>
        </p:txBody>
      </p:sp>
      <p:sp>
        <p:nvSpPr>
          <p:cNvPr id="4" name="Zástupný symbol pro číslo snímku 4"/>
          <p:cNvSpPr>
            <a:spLocks noGrp="1"/>
          </p:cNvSpPr>
          <p:nvPr>
            <p:ph type="sldNum" sz="quarter" idx="11"/>
          </p:nvPr>
        </p:nvSpPr>
        <p:spPr/>
        <p:txBody>
          <a:bodyPr/>
          <a:lstStyle/>
          <a:p>
            <a:fld id="{7E028F59-B1F6-4801-94DB-4C8B6157CAC0}" type="slidenum">
              <a:rPr lang="cs-CZ" altLang="cs-CZ"/>
              <a:pPr/>
              <a:t>4</a:t>
            </a:fld>
            <a:endParaRPr lang="cs-CZ" altLang="cs-CZ"/>
          </a:p>
        </p:txBody>
      </p:sp>
      <p:sp>
        <p:nvSpPr>
          <p:cNvPr id="6" name="Nadpis 1"/>
          <p:cNvSpPr txBox="1">
            <a:spLocks/>
          </p:cNvSpPr>
          <p:nvPr/>
        </p:nvSpPr>
        <p:spPr bwMode="auto">
          <a:xfrm>
            <a:off x="2032234" y="377274"/>
            <a:ext cx="8091487" cy="6434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cs-CZ" sz="2400" b="1" i="0" u="none" strike="noStrike" kern="0" cap="none" spc="0" normalizeH="0" baseline="0" noProof="0" dirty="0">
                <a:ln>
                  <a:noFill/>
                </a:ln>
                <a:solidFill>
                  <a:srgbClr val="00287D"/>
                </a:solidFill>
                <a:effectLst/>
                <a:uLnTx/>
                <a:uFillTx/>
                <a:latin typeface="+mj-lt"/>
                <a:ea typeface="+mj-ea"/>
                <a:cs typeface="+mj-cs"/>
              </a:rPr>
              <a:t>O pracovním právu obecně</a:t>
            </a:r>
            <a:br>
              <a:rPr kumimoji="0" lang="cs-CZ" sz="2400" b="1" i="0" u="none" strike="noStrike" kern="0" cap="none" spc="0" normalizeH="0" baseline="0" noProof="0" dirty="0">
                <a:ln>
                  <a:noFill/>
                </a:ln>
                <a:solidFill>
                  <a:srgbClr val="00287D"/>
                </a:solidFill>
                <a:effectLst/>
                <a:uLnTx/>
                <a:uFillTx/>
                <a:latin typeface="+mj-lt"/>
                <a:ea typeface="+mj-ea"/>
                <a:cs typeface="+mj-cs"/>
              </a:rPr>
            </a:br>
            <a:r>
              <a:rPr kumimoji="0" lang="cs-CZ" sz="2000" b="1" i="0" u="none" strike="noStrike" kern="0" cap="none" spc="0" normalizeH="0" baseline="0" noProof="0" dirty="0">
                <a:ln>
                  <a:noFill/>
                </a:ln>
                <a:solidFill>
                  <a:srgbClr val="00287D"/>
                </a:solidFill>
                <a:effectLst/>
                <a:uLnTx/>
                <a:uFillTx/>
                <a:latin typeface="+mj-lt"/>
                <a:ea typeface="+mj-ea"/>
                <a:cs typeface="+mj-cs"/>
              </a:rPr>
              <a:t>Předmět pracovního práva</a:t>
            </a:r>
          </a:p>
        </p:txBody>
      </p:sp>
      <p:pic>
        <p:nvPicPr>
          <p:cNvPr id="2050" name="Picture 2" descr="C:\Users\PC\Desktop\Mrkvetka\Přednášky prcovní právo pro psychology a laiky\zaměstnavatel.jpg"/>
          <p:cNvPicPr>
            <a:picLocks noChangeAspect="1" noChangeArrowheads="1"/>
          </p:cNvPicPr>
          <p:nvPr/>
        </p:nvPicPr>
        <p:blipFill>
          <a:blip r:embed="rId3" cstate="print"/>
          <a:srcRect/>
          <a:stretch>
            <a:fillRect/>
          </a:stretch>
        </p:blipFill>
        <p:spPr bwMode="auto">
          <a:xfrm>
            <a:off x="5592064" y="768096"/>
            <a:ext cx="3273804" cy="429945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050"/>
                                        </p:tgtEl>
                                        <p:attrNameLst>
                                          <p:attrName>style.visibility</p:attrName>
                                        </p:attrNameLst>
                                      </p:cBhvr>
                                      <p:to>
                                        <p:strVal val="visible"/>
                                      </p:to>
                                    </p:set>
                                    <p:anim calcmode="lin" valueType="num">
                                      <p:cBhvr additive="base">
                                        <p:cTn id="25" dur="500" fill="hold"/>
                                        <p:tgtEl>
                                          <p:spTgt spid="2050"/>
                                        </p:tgtEl>
                                        <p:attrNameLst>
                                          <p:attrName>ppt_x</p:attrName>
                                        </p:attrNameLst>
                                      </p:cBhvr>
                                      <p:tavLst>
                                        <p:tav tm="0">
                                          <p:val>
                                            <p:strVal val="#ppt_x"/>
                                          </p:val>
                                        </p:tav>
                                        <p:tav tm="100000">
                                          <p:val>
                                            <p:strVal val="#ppt_x"/>
                                          </p:val>
                                        </p:tav>
                                      </p:tavLst>
                                    </p:anim>
                                    <p:anim calcmode="lin" valueType="num">
                                      <p:cBhvr additive="base">
                                        <p:cTn id="26"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9">
                                            <p:txEl>
                                              <p:pRg st="3" end="3"/>
                                            </p:txEl>
                                          </p:spTgt>
                                        </p:tgtEl>
                                        <p:attrNameLst>
                                          <p:attrName>style.visibility</p:attrName>
                                        </p:attrNameLst>
                                      </p:cBhvr>
                                      <p:to>
                                        <p:strVal val="visible"/>
                                      </p:to>
                                    </p:set>
                                    <p:anim calcmode="lin" valueType="num">
                                      <p:cBhvr additive="base">
                                        <p:cTn id="31"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9">
                                            <p:txEl>
                                              <p:pRg st="4" end="4"/>
                                            </p:txEl>
                                          </p:spTgt>
                                        </p:tgtEl>
                                        <p:attrNameLst>
                                          <p:attrName>style.visibility</p:attrName>
                                        </p:attrNameLst>
                                      </p:cBhvr>
                                      <p:to>
                                        <p:strVal val="visible"/>
                                      </p:to>
                                    </p:set>
                                    <p:anim calcmode="lin" valueType="num">
                                      <p:cBhvr additive="base">
                                        <p:cTn id="37"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9">
                                            <p:txEl>
                                              <p:pRg st="5" end="5"/>
                                            </p:txEl>
                                          </p:spTgt>
                                        </p:tgtEl>
                                        <p:attrNameLst>
                                          <p:attrName>style.visibility</p:attrName>
                                        </p:attrNameLst>
                                      </p:cBhvr>
                                      <p:to>
                                        <p:strVal val="visible"/>
                                      </p:to>
                                    </p:set>
                                    <p:anim calcmode="lin" valueType="num">
                                      <p:cBhvr additive="base">
                                        <p:cTn id="43"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9">
                                            <p:txEl>
                                              <p:pRg st="6" end="6"/>
                                            </p:txEl>
                                          </p:spTgt>
                                        </p:tgtEl>
                                        <p:attrNameLst>
                                          <p:attrName>style.visibility</p:attrName>
                                        </p:attrNameLst>
                                      </p:cBhvr>
                                      <p:to>
                                        <p:strVal val="visible"/>
                                      </p:to>
                                    </p:set>
                                    <p:anim calcmode="lin" valueType="num">
                                      <p:cBhvr additive="base">
                                        <p:cTn id="49" dur="500" fill="hold"/>
                                        <p:tgtEl>
                                          <p:spTgt spid="9">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9">
                                            <p:txEl>
                                              <p:pRg st="7" end="7"/>
                                            </p:txEl>
                                          </p:spTgt>
                                        </p:tgtEl>
                                        <p:attrNameLst>
                                          <p:attrName>style.visibility</p:attrName>
                                        </p:attrNameLst>
                                      </p:cBhvr>
                                      <p:to>
                                        <p:strVal val="visible"/>
                                      </p:to>
                                    </p:set>
                                    <p:anim calcmode="lin" valueType="num">
                                      <p:cBhvr additive="base">
                                        <p:cTn id="55" dur="500" fill="hold"/>
                                        <p:tgtEl>
                                          <p:spTgt spid="9">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9">
                                            <p:txEl>
                                              <p:pRg st="8" end="8"/>
                                            </p:txEl>
                                          </p:spTgt>
                                        </p:tgtEl>
                                        <p:attrNameLst>
                                          <p:attrName>style.visibility</p:attrName>
                                        </p:attrNameLst>
                                      </p:cBhvr>
                                      <p:to>
                                        <p:strVal val="visible"/>
                                      </p:to>
                                    </p:set>
                                    <p:anim calcmode="lin" valueType="num">
                                      <p:cBhvr additive="base">
                                        <p:cTn id="61" dur="500" fill="hold"/>
                                        <p:tgtEl>
                                          <p:spTgt spid="9">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9">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Vznik pracovního práva</a:t>
            </a:r>
          </a:p>
        </p:txBody>
      </p:sp>
      <p:sp>
        <p:nvSpPr>
          <p:cNvPr id="3" name="Zástupný symbol pro obsah 2"/>
          <p:cNvSpPr>
            <a:spLocks noGrp="1"/>
          </p:cNvSpPr>
          <p:nvPr>
            <p:ph idx="1"/>
          </p:nvPr>
        </p:nvSpPr>
        <p:spPr>
          <a:xfrm>
            <a:off x="509589" y="1874838"/>
            <a:ext cx="8082321" cy="4114800"/>
          </a:xfrm>
        </p:spPr>
        <p:txBody>
          <a:bodyPr/>
          <a:lstStyle/>
          <a:p>
            <a:r>
              <a:rPr lang="cs-CZ" dirty="0"/>
              <a:t>vydělilo se z práva občanského</a:t>
            </a:r>
          </a:p>
          <a:p>
            <a:r>
              <a:rPr lang="cs-CZ" dirty="0"/>
              <a:t>ústavní základy pracovního práva (čl. 26 a následující):</a:t>
            </a:r>
          </a:p>
          <a:p>
            <a:pPr lvl="1"/>
            <a:r>
              <a:rPr lang="cs-CZ" dirty="0"/>
              <a:t>rovné zacházení, </a:t>
            </a:r>
          </a:p>
          <a:p>
            <a:pPr lvl="1"/>
            <a:r>
              <a:rPr lang="cs-CZ" dirty="0"/>
              <a:t>právo na práci, svobodná volba povolání,</a:t>
            </a:r>
          </a:p>
          <a:p>
            <a:pPr lvl="1"/>
            <a:r>
              <a:rPr lang="cs-CZ" dirty="0"/>
              <a:t>zákaz nucené práce,</a:t>
            </a:r>
          </a:p>
          <a:p>
            <a:pPr lvl="1"/>
            <a:r>
              <a:rPr lang="cs-CZ" dirty="0"/>
              <a:t>spravedlivá odměna za práci,</a:t>
            </a:r>
          </a:p>
          <a:p>
            <a:pPr lvl="1"/>
            <a:r>
              <a:rPr lang="cs-CZ" dirty="0"/>
              <a:t>svoboda sdružování k ochraně hospodářských a sociálních práv, právo na stávku</a:t>
            </a:r>
          </a:p>
          <a:p>
            <a:r>
              <a:rPr lang="cs-CZ" dirty="0"/>
              <a:t>potřeba pracovního práva vznikla s průmyslovou revolucí k ochraně slabší smluvní strany</a:t>
            </a:r>
          </a:p>
          <a:p>
            <a:pPr lvl="1">
              <a:buNone/>
            </a:pPr>
            <a:endParaRPr lang="cs-CZ" dirty="0"/>
          </a:p>
        </p:txBody>
      </p:sp>
      <p:sp>
        <p:nvSpPr>
          <p:cNvPr id="4" name="Zástupný symbol pro zápatí 3"/>
          <p:cNvSpPr>
            <a:spLocks noGrp="1"/>
          </p:cNvSpPr>
          <p:nvPr>
            <p:ph type="ftr" sz="quarter" idx="10"/>
          </p:nvPr>
        </p:nvSpPr>
        <p:spPr/>
        <p:txBody>
          <a:bodyPr/>
          <a:lstStyle/>
          <a:p>
            <a:r>
              <a:rPr lang="cs-CZ" altLang="cs-CZ" dirty="0"/>
              <a:t>Kariérní centrum Masarykovy univerzity</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anim calcmode="lin" valueType="num">
                                      <p:cBhvr additive="base">
                                        <p:cTn id="1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iterate type="lt">
                                    <p:tmPct val="0"/>
                                  </p:iterate>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iterate type="lt">
                                    <p:tmPct val="0"/>
                                  </p:iterate>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additive="base">
                                        <p:cTn id="2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iterate type="lt">
                                    <p:tmPct val="0"/>
                                  </p:iterate>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iterate type="lt">
                                    <p:tmPct val="0"/>
                                  </p:iterate>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iterate type="lt">
                                    <p:tmPct val="0"/>
                                  </p:iterate>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18" presetClass="emph" presetSubtype="0" fill="hold" nodeType="clickEffect">
                                  <p:stCondLst>
                                    <p:cond delay="0"/>
                                  </p:stCondLst>
                                  <p:iterate type="lt">
                                    <p:tmPct val="4000"/>
                                  </p:iterate>
                                  <p:childTnLst>
                                    <p:set>
                                      <p:cBhvr override="childStyle">
                                        <p:cTn id="44" dur="500" fill="hold"/>
                                        <p:tgtEl>
                                          <p:spTgt spid="3">
                                            <p:txEl>
                                              <p:pRg st="2" end="2"/>
                                            </p:txEl>
                                          </p:spTgt>
                                        </p:tgtEl>
                                        <p:attrNameLst>
                                          <p:attrName>style.textDecorationUnderline</p:attrName>
                                        </p:attrNameLst>
                                      </p:cBhvr>
                                      <p:to>
                                        <p:strVal val="true"/>
                                      </p:to>
                                    </p:set>
                                  </p:childTnLst>
                                </p:cTn>
                              </p:par>
                            </p:childTnLst>
                          </p:cTn>
                        </p:par>
                      </p:childTnLst>
                    </p:cTn>
                  </p:par>
                  <p:par>
                    <p:cTn id="45" fill="hold">
                      <p:stCondLst>
                        <p:cond delay="indefinite"/>
                      </p:stCondLst>
                      <p:childTnLst>
                        <p:par>
                          <p:cTn id="46" fill="hold">
                            <p:stCondLst>
                              <p:cond delay="0"/>
                            </p:stCondLst>
                            <p:childTnLst>
                              <p:par>
                                <p:cTn id="47" presetID="18" presetClass="emph" presetSubtype="0" fill="hold" nodeType="clickEffect">
                                  <p:stCondLst>
                                    <p:cond delay="0"/>
                                  </p:stCondLst>
                                  <p:iterate type="lt">
                                    <p:tmPct val="4000"/>
                                  </p:iterate>
                                  <p:childTnLst>
                                    <p:set>
                                      <p:cBhvr override="childStyle">
                                        <p:cTn id="48" dur="500" fill="hold"/>
                                        <p:tgtEl>
                                          <p:spTgt spid="3">
                                            <p:txEl>
                                              <p:pRg st="3" end="3"/>
                                            </p:txEl>
                                          </p:spTgt>
                                        </p:tgtEl>
                                        <p:attrNameLst>
                                          <p:attrName>style.textDecorationUnderline</p:attrName>
                                        </p:attrNameLst>
                                      </p:cBhvr>
                                      <p:to>
                                        <p:strVal val="true"/>
                                      </p:to>
                                    </p:set>
                                  </p:childTnLst>
                                </p:cTn>
                              </p:par>
                            </p:childTnLst>
                          </p:cTn>
                        </p:par>
                      </p:childTnLst>
                    </p:cTn>
                  </p:par>
                  <p:par>
                    <p:cTn id="49" fill="hold">
                      <p:stCondLst>
                        <p:cond delay="indefinite"/>
                      </p:stCondLst>
                      <p:childTnLst>
                        <p:par>
                          <p:cTn id="50" fill="hold">
                            <p:stCondLst>
                              <p:cond delay="0"/>
                            </p:stCondLst>
                            <p:childTnLst>
                              <p:par>
                                <p:cTn id="51" presetID="18" presetClass="emph" presetSubtype="0" fill="hold" nodeType="clickEffect">
                                  <p:stCondLst>
                                    <p:cond delay="0"/>
                                  </p:stCondLst>
                                  <p:iterate type="lt">
                                    <p:tmPct val="4000"/>
                                  </p:iterate>
                                  <p:childTnLst>
                                    <p:set>
                                      <p:cBhvr override="childStyle">
                                        <p:cTn id="52" dur="500" fill="hold"/>
                                        <p:tgtEl>
                                          <p:spTgt spid="3">
                                            <p:txEl>
                                              <p:pRg st="4" end="4"/>
                                            </p:txEl>
                                          </p:spTgt>
                                        </p:tgtEl>
                                        <p:attrNameLst>
                                          <p:attrName>style.textDecorationUnderline</p:attrName>
                                        </p:attrNameLst>
                                      </p:cBhvr>
                                      <p:to>
                                        <p:strVal val="true"/>
                                      </p:to>
                                    </p:set>
                                  </p:childTnLst>
                                </p:cTn>
                              </p:par>
                            </p:childTnLst>
                          </p:cTn>
                        </p:par>
                      </p:childTnLst>
                    </p:cTn>
                  </p:par>
                  <p:par>
                    <p:cTn id="53" fill="hold">
                      <p:stCondLst>
                        <p:cond delay="indefinite"/>
                      </p:stCondLst>
                      <p:childTnLst>
                        <p:par>
                          <p:cTn id="54" fill="hold">
                            <p:stCondLst>
                              <p:cond delay="0"/>
                            </p:stCondLst>
                            <p:childTnLst>
                              <p:par>
                                <p:cTn id="55" presetID="18" presetClass="emph" presetSubtype="0" fill="hold" nodeType="clickEffect">
                                  <p:stCondLst>
                                    <p:cond delay="0"/>
                                  </p:stCondLst>
                                  <p:iterate type="lt">
                                    <p:tmPct val="4000"/>
                                  </p:iterate>
                                  <p:childTnLst>
                                    <p:set>
                                      <p:cBhvr override="childStyle">
                                        <p:cTn id="56" dur="500" fill="hold"/>
                                        <p:tgtEl>
                                          <p:spTgt spid="3">
                                            <p:txEl>
                                              <p:pRg st="5" end="5"/>
                                            </p:txEl>
                                          </p:spTgt>
                                        </p:tgtEl>
                                        <p:attrNameLst>
                                          <p:attrName>style.textDecorationUnderline</p:attrName>
                                        </p:attrNameLst>
                                      </p:cBhvr>
                                      <p:to>
                                        <p:strVal val="true"/>
                                      </p:to>
                                    </p:set>
                                  </p:childTnLst>
                                </p:cTn>
                              </p:par>
                            </p:childTnLst>
                          </p:cTn>
                        </p:par>
                      </p:childTnLst>
                    </p:cTn>
                  </p:par>
                  <p:par>
                    <p:cTn id="57" fill="hold">
                      <p:stCondLst>
                        <p:cond delay="indefinite"/>
                      </p:stCondLst>
                      <p:childTnLst>
                        <p:par>
                          <p:cTn id="58" fill="hold">
                            <p:stCondLst>
                              <p:cond delay="0"/>
                            </p:stCondLst>
                            <p:childTnLst>
                              <p:par>
                                <p:cTn id="59" presetID="18" presetClass="emph" presetSubtype="0" fill="hold" nodeType="clickEffect">
                                  <p:stCondLst>
                                    <p:cond delay="0"/>
                                  </p:stCondLst>
                                  <p:iterate type="lt">
                                    <p:tmPct val="4000"/>
                                  </p:iterate>
                                  <p:childTnLst>
                                    <p:set>
                                      <p:cBhvr override="childStyle">
                                        <p:cTn id="60" dur="500" fill="hold"/>
                                        <p:tgtEl>
                                          <p:spTgt spid="3">
                                            <p:txEl>
                                              <p:pRg st="6" end="6"/>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Zařazení pracovního práva v rámci systému práva</a:t>
            </a:r>
          </a:p>
        </p:txBody>
      </p:sp>
      <p:sp>
        <p:nvSpPr>
          <p:cNvPr id="6" name="Zástupný symbol pro text 5"/>
          <p:cNvSpPr>
            <a:spLocks noGrp="1"/>
          </p:cNvSpPr>
          <p:nvPr>
            <p:ph type="body" idx="1"/>
          </p:nvPr>
        </p:nvSpPr>
        <p:spPr>
          <a:xfrm>
            <a:off x="512369" y="1854708"/>
            <a:ext cx="3878657" cy="639763"/>
          </a:xfrm>
        </p:spPr>
        <p:txBody>
          <a:bodyPr/>
          <a:lstStyle/>
          <a:p>
            <a:r>
              <a:rPr lang="cs-CZ" dirty="0"/>
              <a:t>Soukromé právo</a:t>
            </a:r>
          </a:p>
        </p:txBody>
      </p:sp>
      <p:pic>
        <p:nvPicPr>
          <p:cNvPr id="10" name="Zástupný symbol pro obsah 9" descr="vlastnické právo.jpg"/>
          <p:cNvPicPr>
            <a:picLocks noGrp="1" noChangeAspect="1"/>
          </p:cNvPicPr>
          <p:nvPr>
            <p:ph sz="half" idx="2"/>
          </p:nvPr>
        </p:nvPicPr>
        <p:blipFill>
          <a:blip r:embed="rId2" cstate="print"/>
          <a:stretch>
            <a:fillRect/>
          </a:stretch>
        </p:blipFill>
        <p:spPr>
          <a:xfrm>
            <a:off x="546926" y="3100324"/>
            <a:ext cx="2057400" cy="1417320"/>
          </a:xfrm>
        </p:spPr>
      </p:pic>
      <p:sp>
        <p:nvSpPr>
          <p:cNvPr id="8" name="Zástupný symbol pro text 7"/>
          <p:cNvSpPr>
            <a:spLocks noGrp="1"/>
          </p:cNvSpPr>
          <p:nvPr>
            <p:ph type="body" sz="quarter" idx="3"/>
          </p:nvPr>
        </p:nvSpPr>
        <p:spPr>
          <a:xfrm>
            <a:off x="5266043" y="1869609"/>
            <a:ext cx="3877957" cy="639763"/>
          </a:xfrm>
        </p:spPr>
        <p:txBody>
          <a:bodyPr/>
          <a:lstStyle/>
          <a:p>
            <a:r>
              <a:rPr lang="cs-CZ" dirty="0"/>
              <a:t>Veřejné právo</a:t>
            </a:r>
          </a:p>
        </p:txBody>
      </p:sp>
      <p:pic>
        <p:nvPicPr>
          <p:cNvPr id="11" name="Zástupný symbol pro obsah 10" descr="život.jpg"/>
          <p:cNvPicPr>
            <a:picLocks noGrp="1" noChangeAspect="1"/>
          </p:cNvPicPr>
          <p:nvPr>
            <p:ph sz="quarter" idx="4"/>
          </p:nvPr>
        </p:nvPicPr>
        <p:blipFill>
          <a:blip r:embed="rId3" cstate="print"/>
          <a:stretch>
            <a:fillRect/>
          </a:stretch>
        </p:blipFill>
        <p:spPr>
          <a:xfrm>
            <a:off x="6322431" y="2880360"/>
            <a:ext cx="2154936" cy="2154936"/>
          </a:xfrm>
        </p:spPr>
      </p:pic>
      <p:sp>
        <p:nvSpPr>
          <p:cNvPr id="4" name="Zástupný symbol pro zápatí 3"/>
          <p:cNvSpPr>
            <a:spLocks noGrp="1"/>
          </p:cNvSpPr>
          <p:nvPr>
            <p:ph type="ftr" sz="quarter" idx="10"/>
          </p:nvPr>
        </p:nvSpPr>
        <p:spPr/>
        <p:txBody>
          <a:bodyPr/>
          <a:lstStyle/>
          <a:p>
            <a:r>
              <a:rPr lang="cs-CZ" altLang="cs-CZ" dirty="0"/>
              <a:t>Kariérní centrum Masarykovy univerzity</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12" name="TextovéPole 11"/>
          <p:cNvSpPr txBox="1"/>
          <p:nvPr/>
        </p:nvSpPr>
        <p:spPr>
          <a:xfrm>
            <a:off x="2912533" y="4331885"/>
            <a:ext cx="3098800" cy="1200329"/>
          </a:xfrm>
          <a:prstGeom prst="rect">
            <a:avLst/>
          </a:prstGeom>
          <a:noFill/>
        </p:spPr>
        <p:txBody>
          <a:bodyPr wrap="square" rtlCol="0">
            <a:spAutoFit/>
          </a:bodyPr>
          <a:lstStyle/>
          <a:p>
            <a:pPr algn="ctr"/>
            <a:r>
              <a:rPr lang="cs-CZ" dirty="0">
                <a:latin typeface="+mn-lt"/>
              </a:rPr>
              <a:t>Teorie zájmová</a:t>
            </a:r>
          </a:p>
          <a:p>
            <a:pPr algn="ctr"/>
            <a:r>
              <a:rPr lang="cs-CZ" dirty="0">
                <a:latin typeface="+mn-lt"/>
              </a:rPr>
              <a:t>Teorie orgánu</a:t>
            </a:r>
          </a:p>
          <a:p>
            <a:pPr algn="ctr"/>
            <a:r>
              <a:rPr lang="cs-CZ" dirty="0">
                <a:latin typeface="+mn-lt"/>
              </a:rPr>
              <a:t>Teorie mocenská</a:t>
            </a:r>
          </a:p>
        </p:txBody>
      </p:sp>
      <p:sp>
        <p:nvSpPr>
          <p:cNvPr id="13" name="TextovéPole 12"/>
          <p:cNvSpPr txBox="1"/>
          <p:nvPr/>
        </p:nvSpPr>
        <p:spPr>
          <a:xfrm>
            <a:off x="264161" y="4476835"/>
            <a:ext cx="3098800" cy="923330"/>
          </a:xfrm>
          <a:prstGeom prst="rect">
            <a:avLst/>
          </a:prstGeom>
          <a:noFill/>
        </p:spPr>
        <p:txBody>
          <a:bodyPr wrap="square" rtlCol="0">
            <a:spAutoFit/>
          </a:bodyPr>
          <a:lstStyle/>
          <a:p>
            <a:r>
              <a:rPr lang="cs-CZ" sz="1800" dirty="0">
                <a:latin typeface="+mn-lt"/>
              </a:rPr>
              <a:t>Bezplatné užívání</a:t>
            </a:r>
          </a:p>
          <a:p>
            <a:r>
              <a:rPr lang="cs-CZ" sz="1800" dirty="0">
                <a:latin typeface="+mn-lt"/>
              </a:rPr>
              <a:t>Nájem</a:t>
            </a:r>
          </a:p>
          <a:p>
            <a:r>
              <a:rPr lang="cs-CZ" sz="1800" dirty="0">
                <a:latin typeface="+mn-lt"/>
              </a:rPr>
              <a:t>Neoprávněné užívání</a:t>
            </a:r>
          </a:p>
        </p:txBody>
      </p:sp>
      <p:sp>
        <p:nvSpPr>
          <p:cNvPr id="14" name="TextovéPole 13"/>
          <p:cNvSpPr txBox="1"/>
          <p:nvPr/>
        </p:nvSpPr>
        <p:spPr>
          <a:xfrm>
            <a:off x="2438398" y="2652775"/>
            <a:ext cx="4021667" cy="1569660"/>
          </a:xfrm>
          <a:prstGeom prst="rect">
            <a:avLst/>
          </a:prstGeom>
          <a:noFill/>
        </p:spPr>
        <p:txBody>
          <a:bodyPr wrap="square" rtlCol="0">
            <a:spAutoFit/>
          </a:bodyPr>
          <a:lstStyle/>
          <a:p>
            <a:pPr algn="ctr"/>
            <a:r>
              <a:rPr lang="cs-CZ" dirty="0"/>
              <a:t>Možnost jej využít/</a:t>
            </a:r>
          </a:p>
          <a:p>
            <a:pPr algn="ctr"/>
            <a:r>
              <a:rPr lang="cs-CZ" dirty="0"/>
              <a:t>Povinnost</a:t>
            </a:r>
          </a:p>
          <a:p>
            <a:pPr algn="ctr"/>
            <a:r>
              <a:rPr lang="cs-CZ" dirty="0"/>
              <a:t>Rovnost</a:t>
            </a:r>
          </a:p>
          <a:p>
            <a:pPr algn="ctr"/>
            <a:r>
              <a:rPr lang="cs-CZ" dirty="0"/>
              <a:t>Nástroje k jeho ochraně</a:t>
            </a:r>
          </a:p>
        </p:txBody>
      </p:sp>
      <p:pic>
        <p:nvPicPr>
          <p:cNvPr id="3074" name="Picture 2" descr="C:\Users\PC\Desktop\Mrkvetka\Přednášky prcovní právo pro psychology a laiky\výpověď.jpg"/>
          <p:cNvPicPr>
            <a:picLocks noChangeAspect="1" noChangeArrowheads="1"/>
          </p:cNvPicPr>
          <p:nvPr/>
        </p:nvPicPr>
        <p:blipFill>
          <a:blip r:embed="rId4" cstate="print"/>
          <a:srcRect/>
          <a:stretch>
            <a:fillRect/>
          </a:stretch>
        </p:blipFill>
        <p:spPr bwMode="auto">
          <a:xfrm>
            <a:off x="6566154" y="4995672"/>
            <a:ext cx="1492758" cy="1492758"/>
          </a:xfrm>
          <a:prstGeom prst="rect">
            <a:avLst/>
          </a:prstGeom>
          <a:noFill/>
        </p:spPr>
      </p:pic>
      <p:pic>
        <p:nvPicPr>
          <p:cNvPr id="3075" name="Picture 3" descr="C:\Users\PC\Desktop\Mrkvetka\Přednášky prcovní právo pro psychology a laiky\pomezí.png"/>
          <p:cNvPicPr>
            <a:picLocks noChangeAspect="1" noChangeArrowheads="1"/>
          </p:cNvPicPr>
          <p:nvPr/>
        </p:nvPicPr>
        <p:blipFill>
          <a:blip r:embed="rId5" cstate="print"/>
          <a:srcRect/>
          <a:stretch>
            <a:fillRect/>
          </a:stretch>
        </p:blipFill>
        <p:spPr bwMode="auto">
          <a:xfrm>
            <a:off x="3762227" y="5611884"/>
            <a:ext cx="1664229" cy="112777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anim calcmode="lin" valueType="num">
                                      <p:cBhvr additive="base">
                                        <p:cTn id="13"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074"/>
                                        </p:tgtEl>
                                        <p:attrNameLst>
                                          <p:attrName>style.visibility</p:attrName>
                                        </p:attrNameLst>
                                      </p:cBhvr>
                                      <p:to>
                                        <p:strVal val="visible"/>
                                      </p:to>
                                    </p:set>
                                    <p:anim calcmode="lin" valueType="num">
                                      <p:cBhvr additive="base">
                                        <p:cTn id="19" dur="500" fill="hold"/>
                                        <p:tgtEl>
                                          <p:spTgt spid="3074"/>
                                        </p:tgtEl>
                                        <p:attrNameLst>
                                          <p:attrName>ppt_x</p:attrName>
                                        </p:attrNameLst>
                                      </p:cBhvr>
                                      <p:tavLst>
                                        <p:tav tm="0">
                                          <p:val>
                                            <p:strVal val="#ppt_x"/>
                                          </p:val>
                                        </p:tav>
                                        <p:tav tm="100000">
                                          <p:val>
                                            <p:strVal val="#ppt_x"/>
                                          </p:val>
                                        </p:tav>
                                      </p:tavLst>
                                    </p:anim>
                                    <p:anim calcmode="lin" valueType="num">
                                      <p:cBhvr additive="base">
                                        <p:cTn id="20" dur="500" fill="hold"/>
                                        <p:tgtEl>
                                          <p:spTgt spid="307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3">
                                            <p:txEl>
                                              <p:pRg st="0" end="0"/>
                                            </p:txEl>
                                          </p:spTgt>
                                        </p:tgtEl>
                                        <p:attrNameLst>
                                          <p:attrName>style.visibility</p:attrName>
                                        </p:attrNameLst>
                                      </p:cBhvr>
                                      <p:to>
                                        <p:strVal val="visible"/>
                                      </p:to>
                                    </p:set>
                                    <p:anim calcmode="lin" valueType="num">
                                      <p:cBhvr additive="base">
                                        <p:cTn id="3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3">
                                            <p:txEl>
                                              <p:pRg st="0" end="0"/>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13">
                                            <p:txEl>
                                              <p:pRg st="1" end="1"/>
                                            </p:txEl>
                                          </p:spTgt>
                                        </p:tgtEl>
                                        <p:attrNameLst>
                                          <p:attrName>style.visibility</p:attrName>
                                        </p:attrNameLst>
                                      </p:cBhvr>
                                      <p:to>
                                        <p:strVal val="visible"/>
                                      </p:to>
                                    </p:set>
                                    <p:anim calcmode="lin" valueType="num">
                                      <p:cBhvr additive="base">
                                        <p:cTn id="41" dur="500" fill="hold"/>
                                        <p:tgtEl>
                                          <p:spTgt spid="13">
                                            <p:txEl>
                                              <p:pRg st="1" end="1"/>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13">
                                            <p:txEl>
                                              <p:pRg st="1" end="1"/>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13">
                                            <p:txEl>
                                              <p:pRg st="2" end="2"/>
                                            </p:txEl>
                                          </p:spTgt>
                                        </p:tgtEl>
                                        <p:attrNameLst>
                                          <p:attrName>style.visibility</p:attrName>
                                        </p:attrNameLst>
                                      </p:cBhvr>
                                      <p:to>
                                        <p:strVal val="visible"/>
                                      </p:to>
                                    </p:set>
                                    <p:anim calcmode="lin" valueType="num">
                                      <p:cBhvr additive="base">
                                        <p:cTn id="45" dur="500" fill="hold"/>
                                        <p:tgtEl>
                                          <p:spTgt spid="13">
                                            <p:txEl>
                                              <p:pRg st="2" end="2"/>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1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14">
                                            <p:txEl>
                                              <p:pRg st="0" end="0"/>
                                            </p:txEl>
                                          </p:spTgt>
                                        </p:tgtEl>
                                        <p:attrNameLst>
                                          <p:attrName>style.visibility</p:attrName>
                                        </p:attrNameLst>
                                      </p:cBhvr>
                                      <p:to>
                                        <p:strVal val="visible"/>
                                      </p:to>
                                    </p:set>
                                    <p:anim calcmode="lin" valueType="num">
                                      <p:cBhvr additive="base">
                                        <p:cTn id="51"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14">
                                            <p:txEl>
                                              <p:pRg st="1" end="1"/>
                                            </p:txEl>
                                          </p:spTgt>
                                        </p:tgtEl>
                                        <p:attrNameLst>
                                          <p:attrName>style.visibility</p:attrName>
                                        </p:attrNameLst>
                                      </p:cBhvr>
                                      <p:to>
                                        <p:strVal val="visible"/>
                                      </p:to>
                                    </p:set>
                                    <p:anim calcmode="lin" valueType="num">
                                      <p:cBhvr additive="base">
                                        <p:cTn id="57" dur="500" fill="hold"/>
                                        <p:tgtEl>
                                          <p:spTgt spid="14">
                                            <p:txEl>
                                              <p:pRg st="1" end="1"/>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1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nodeType="clickEffect">
                                  <p:stCondLst>
                                    <p:cond delay="0"/>
                                  </p:stCondLst>
                                  <p:childTnLst>
                                    <p:set>
                                      <p:cBhvr>
                                        <p:cTn id="62" dur="1" fill="hold">
                                          <p:stCondLst>
                                            <p:cond delay="0"/>
                                          </p:stCondLst>
                                        </p:cTn>
                                        <p:tgtEl>
                                          <p:spTgt spid="14">
                                            <p:txEl>
                                              <p:pRg st="2" end="2"/>
                                            </p:txEl>
                                          </p:spTgt>
                                        </p:tgtEl>
                                        <p:attrNameLst>
                                          <p:attrName>style.visibility</p:attrName>
                                        </p:attrNameLst>
                                      </p:cBhvr>
                                      <p:to>
                                        <p:strVal val="visible"/>
                                      </p:to>
                                    </p:set>
                                    <p:anim calcmode="lin" valueType="num">
                                      <p:cBhvr additive="base">
                                        <p:cTn id="63" dur="500" fill="hold"/>
                                        <p:tgtEl>
                                          <p:spTgt spid="14">
                                            <p:txEl>
                                              <p:pRg st="2" end="2"/>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1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nodeType="clickEffect">
                                  <p:stCondLst>
                                    <p:cond delay="0"/>
                                  </p:stCondLst>
                                  <p:childTnLst>
                                    <p:set>
                                      <p:cBhvr>
                                        <p:cTn id="68" dur="1" fill="hold">
                                          <p:stCondLst>
                                            <p:cond delay="0"/>
                                          </p:stCondLst>
                                        </p:cTn>
                                        <p:tgtEl>
                                          <p:spTgt spid="14">
                                            <p:txEl>
                                              <p:pRg st="3" end="3"/>
                                            </p:txEl>
                                          </p:spTgt>
                                        </p:tgtEl>
                                        <p:attrNameLst>
                                          <p:attrName>style.visibility</p:attrName>
                                        </p:attrNameLst>
                                      </p:cBhvr>
                                      <p:to>
                                        <p:strVal val="visible"/>
                                      </p:to>
                                    </p:set>
                                    <p:anim calcmode="lin" valueType="num">
                                      <p:cBhvr additive="base">
                                        <p:cTn id="69" dur="500" fill="hold"/>
                                        <p:tgtEl>
                                          <p:spTgt spid="14">
                                            <p:txEl>
                                              <p:pRg st="3" end="3"/>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1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nodeType="clickEffect">
                                  <p:stCondLst>
                                    <p:cond delay="0"/>
                                  </p:stCondLst>
                                  <p:childTnLst>
                                    <p:set>
                                      <p:cBhvr>
                                        <p:cTn id="74" dur="1" fill="hold">
                                          <p:stCondLst>
                                            <p:cond delay="0"/>
                                          </p:stCondLst>
                                        </p:cTn>
                                        <p:tgtEl>
                                          <p:spTgt spid="12">
                                            <p:txEl>
                                              <p:pRg st="0" end="0"/>
                                            </p:txEl>
                                          </p:spTgt>
                                        </p:tgtEl>
                                        <p:attrNameLst>
                                          <p:attrName>style.visibility</p:attrName>
                                        </p:attrNameLst>
                                      </p:cBhvr>
                                      <p:to>
                                        <p:strVal val="visible"/>
                                      </p:to>
                                    </p:set>
                                    <p:anim calcmode="lin" valueType="num">
                                      <p:cBhvr additive="base">
                                        <p:cTn id="75"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12">
                                            <p:txEl>
                                              <p:pRg st="0" end="0"/>
                                            </p:txEl>
                                          </p:spTgt>
                                        </p:tgtEl>
                                        <p:attrNameLst>
                                          <p:attrName>ppt_y</p:attrName>
                                        </p:attrNameLst>
                                      </p:cBhvr>
                                      <p:tavLst>
                                        <p:tav tm="0">
                                          <p:val>
                                            <p:strVal val="1+#ppt_h/2"/>
                                          </p:val>
                                        </p:tav>
                                        <p:tav tm="100000">
                                          <p:val>
                                            <p:strVal val="#ppt_y"/>
                                          </p:val>
                                        </p:tav>
                                      </p:tavLst>
                                    </p:anim>
                                  </p:childTnLst>
                                </p:cTn>
                              </p:par>
                              <p:par>
                                <p:cTn id="77" presetID="2" presetClass="entr" presetSubtype="4" fill="hold" nodeType="withEffect">
                                  <p:stCondLst>
                                    <p:cond delay="0"/>
                                  </p:stCondLst>
                                  <p:childTnLst>
                                    <p:set>
                                      <p:cBhvr>
                                        <p:cTn id="78" dur="1" fill="hold">
                                          <p:stCondLst>
                                            <p:cond delay="0"/>
                                          </p:stCondLst>
                                        </p:cTn>
                                        <p:tgtEl>
                                          <p:spTgt spid="12">
                                            <p:txEl>
                                              <p:pRg st="1" end="1"/>
                                            </p:txEl>
                                          </p:spTgt>
                                        </p:tgtEl>
                                        <p:attrNameLst>
                                          <p:attrName>style.visibility</p:attrName>
                                        </p:attrNameLst>
                                      </p:cBhvr>
                                      <p:to>
                                        <p:strVal val="visible"/>
                                      </p:to>
                                    </p:set>
                                    <p:anim calcmode="lin" valueType="num">
                                      <p:cBhvr additive="base">
                                        <p:cTn id="79" dur="500" fill="hold"/>
                                        <p:tgtEl>
                                          <p:spTgt spid="12">
                                            <p:txEl>
                                              <p:pRg st="1" end="1"/>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12">
                                            <p:txEl>
                                              <p:pRg st="1" end="1"/>
                                            </p:txEl>
                                          </p:spTgt>
                                        </p:tgtEl>
                                        <p:attrNameLst>
                                          <p:attrName>ppt_y</p:attrName>
                                        </p:attrNameLst>
                                      </p:cBhvr>
                                      <p:tavLst>
                                        <p:tav tm="0">
                                          <p:val>
                                            <p:strVal val="1+#ppt_h/2"/>
                                          </p:val>
                                        </p:tav>
                                        <p:tav tm="100000">
                                          <p:val>
                                            <p:strVal val="#ppt_y"/>
                                          </p:val>
                                        </p:tav>
                                      </p:tavLst>
                                    </p:anim>
                                  </p:childTnLst>
                                </p:cTn>
                              </p:par>
                              <p:par>
                                <p:cTn id="81" presetID="2" presetClass="entr" presetSubtype="4" fill="hold" nodeType="withEffect">
                                  <p:stCondLst>
                                    <p:cond delay="0"/>
                                  </p:stCondLst>
                                  <p:childTnLst>
                                    <p:set>
                                      <p:cBhvr>
                                        <p:cTn id="82" dur="1" fill="hold">
                                          <p:stCondLst>
                                            <p:cond delay="0"/>
                                          </p:stCondLst>
                                        </p:cTn>
                                        <p:tgtEl>
                                          <p:spTgt spid="12">
                                            <p:txEl>
                                              <p:pRg st="2" end="2"/>
                                            </p:txEl>
                                          </p:spTgt>
                                        </p:tgtEl>
                                        <p:attrNameLst>
                                          <p:attrName>style.visibility</p:attrName>
                                        </p:attrNameLst>
                                      </p:cBhvr>
                                      <p:to>
                                        <p:strVal val="visible"/>
                                      </p:to>
                                    </p:set>
                                    <p:anim calcmode="lin" valueType="num">
                                      <p:cBhvr additive="base">
                                        <p:cTn id="83" dur="500" fill="hold"/>
                                        <p:tgtEl>
                                          <p:spTgt spid="12">
                                            <p:txEl>
                                              <p:pRg st="2" end="2"/>
                                            </p:txEl>
                                          </p:spTgt>
                                        </p:tgtEl>
                                        <p:attrNameLst>
                                          <p:attrName>ppt_x</p:attrName>
                                        </p:attrNameLst>
                                      </p:cBhvr>
                                      <p:tavLst>
                                        <p:tav tm="0">
                                          <p:val>
                                            <p:strVal val="#ppt_x"/>
                                          </p:val>
                                        </p:tav>
                                        <p:tav tm="100000">
                                          <p:val>
                                            <p:strVal val="#ppt_x"/>
                                          </p:val>
                                        </p:tav>
                                      </p:tavLst>
                                    </p:anim>
                                    <p:anim calcmode="lin" valueType="num">
                                      <p:cBhvr additive="base">
                                        <p:cTn id="84" dur="500" fill="hold"/>
                                        <p:tgtEl>
                                          <p:spTgt spid="1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26" presetClass="emph" presetSubtype="0" fill="hold" nodeType="clickEffect">
                                  <p:stCondLst>
                                    <p:cond delay="0"/>
                                  </p:stCondLst>
                                  <p:childTnLst>
                                    <p:animEffect transition="out" filter="fade">
                                      <p:cBhvr>
                                        <p:cTn id="88" dur="500" tmFilter="0, 0; .2, .5; .8, .5; 1, 0"/>
                                        <p:tgtEl>
                                          <p:spTgt spid="3074"/>
                                        </p:tgtEl>
                                      </p:cBhvr>
                                    </p:animEffect>
                                    <p:animScale>
                                      <p:cBhvr>
                                        <p:cTn id="89" dur="250" autoRev="1" fill="hold"/>
                                        <p:tgtEl>
                                          <p:spTgt spid="3074"/>
                                        </p:tgtEl>
                                      </p:cBhvr>
                                      <p:by x="105000" y="105000"/>
                                    </p:animScale>
                                  </p:childTnLst>
                                </p:cTn>
                              </p:par>
                            </p:childTnLst>
                          </p:cTn>
                        </p:par>
                      </p:childTnLst>
                    </p:cTn>
                  </p:par>
                  <p:par>
                    <p:cTn id="90" fill="hold">
                      <p:stCondLst>
                        <p:cond delay="indefinite"/>
                      </p:stCondLst>
                      <p:childTnLst>
                        <p:par>
                          <p:cTn id="91" fill="hold">
                            <p:stCondLst>
                              <p:cond delay="0"/>
                            </p:stCondLst>
                            <p:childTnLst>
                              <p:par>
                                <p:cTn id="92" presetID="26" presetClass="emph" presetSubtype="0" fill="hold" nodeType="clickEffect">
                                  <p:stCondLst>
                                    <p:cond delay="0"/>
                                  </p:stCondLst>
                                  <p:childTnLst>
                                    <p:animEffect transition="out" filter="fade">
                                      <p:cBhvr>
                                        <p:cTn id="93" dur="500" tmFilter="0, 0; .2, .5; .8, .5; 1, 0"/>
                                        <p:tgtEl>
                                          <p:spTgt spid="14">
                                            <p:txEl>
                                              <p:pRg st="3" end="3"/>
                                            </p:txEl>
                                          </p:spTgt>
                                        </p:tgtEl>
                                      </p:cBhvr>
                                    </p:animEffect>
                                    <p:animScale>
                                      <p:cBhvr>
                                        <p:cTn id="94" dur="250" autoRev="1" fill="hold"/>
                                        <p:tgtEl>
                                          <p:spTgt spid="14">
                                            <p:txEl>
                                              <p:pRg st="3" end="3"/>
                                            </p:txEl>
                                          </p:spTgt>
                                        </p:tgtEl>
                                      </p:cBhvr>
                                      <p:by x="105000" y="105000"/>
                                    </p:animScale>
                                  </p:childTnLst>
                                </p:cTn>
                              </p:par>
                            </p:childTnLst>
                          </p:cTn>
                        </p:par>
                      </p:childTnLst>
                    </p:cTn>
                  </p:par>
                  <p:par>
                    <p:cTn id="95" fill="hold">
                      <p:stCondLst>
                        <p:cond delay="indefinite"/>
                      </p:stCondLst>
                      <p:childTnLst>
                        <p:par>
                          <p:cTn id="96" fill="hold">
                            <p:stCondLst>
                              <p:cond delay="0"/>
                            </p:stCondLst>
                            <p:childTnLst>
                              <p:par>
                                <p:cTn id="97" presetID="26" presetClass="emph" presetSubtype="0" fill="hold" nodeType="clickEffect">
                                  <p:stCondLst>
                                    <p:cond delay="0"/>
                                  </p:stCondLst>
                                  <p:childTnLst>
                                    <p:animEffect transition="out" filter="fade">
                                      <p:cBhvr>
                                        <p:cTn id="98" dur="500" tmFilter="0, 0; .2, .5; .8, .5; 1, 0"/>
                                        <p:tgtEl>
                                          <p:spTgt spid="14">
                                            <p:txEl>
                                              <p:pRg st="2" end="2"/>
                                            </p:txEl>
                                          </p:spTgt>
                                        </p:tgtEl>
                                      </p:cBhvr>
                                    </p:animEffect>
                                    <p:animScale>
                                      <p:cBhvr>
                                        <p:cTn id="99" dur="250" autoRev="1" fill="hold"/>
                                        <p:tgtEl>
                                          <p:spTgt spid="14">
                                            <p:txEl>
                                              <p:pRg st="2" end="2"/>
                                            </p:txEl>
                                          </p:spTgt>
                                        </p:tgtEl>
                                      </p:cBhvr>
                                      <p:by x="105000" y="105000"/>
                                    </p:animScale>
                                  </p:childTnLst>
                                </p:cTn>
                              </p:par>
                            </p:childTnLst>
                          </p:cTn>
                        </p:par>
                      </p:childTnLst>
                    </p:cTn>
                  </p:par>
                  <p:par>
                    <p:cTn id="100" fill="hold">
                      <p:stCondLst>
                        <p:cond delay="indefinite"/>
                      </p:stCondLst>
                      <p:childTnLst>
                        <p:par>
                          <p:cTn id="101" fill="hold">
                            <p:stCondLst>
                              <p:cond delay="0"/>
                            </p:stCondLst>
                            <p:childTnLst>
                              <p:par>
                                <p:cTn id="102" presetID="2" presetClass="entr" presetSubtype="4" fill="hold" nodeType="clickEffect">
                                  <p:stCondLst>
                                    <p:cond delay="0"/>
                                  </p:stCondLst>
                                  <p:childTnLst>
                                    <p:set>
                                      <p:cBhvr>
                                        <p:cTn id="103" dur="1" fill="hold">
                                          <p:stCondLst>
                                            <p:cond delay="0"/>
                                          </p:stCondLst>
                                        </p:cTn>
                                        <p:tgtEl>
                                          <p:spTgt spid="3075"/>
                                        </p:tgtEl>
                                        <p:attrNameLst>
                                          <p:attrName>style.visibility</p:attrName>
                                        </p:attrNameLst>
                                      </p:cBhvr>
                                      <p:to>
                                        <p:strVal val="visible"/>
                                      </p:to>
                                    </p:set>
                                    <p:anim calcmode="lin" valueType="num">
                                      <p:cBhvr additive="base">
                                        <p:cTn id="104" dur="500" fill="hold"/>
                                        <p:tgtEl>
                                          <p:spTgt spid="3075"/>
                                        </p:tgtEl>
                                        <p:attrNameLst>
                                          <p:attrName>ppt_x</p:attrName>
                                        </p:attrNameLst>
                                      </p:cBhvr>
                                      <p:tavLst>
                                        <p:tav tm="0">
                                          <p:val>
                                            <p:strVal val="#ppt_x"/>
                                          </p:val>
                                        </p:tav>
                                        <p:tav tm="100000">
                                          <p:val>
                                            <p:strVal val="#ppt_x"/>
                                          </p:val>
                                        </p:tav>
                                      </p:tavLst>
                                    </p:anim>
                                    <p:anim calcmode="lin" valueType="num">
                                      <p:cBhvr additive="base">
                                        <p:cTn id="105" dur="500" fill="hold"/>
                                        <p:tgtEl>
                                          <p:spTgt spid="307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Zásady pracovního práva</a:t>
            </a:r>
          </a:p>
        </p:txBody>
      </p:sp>
      <p:sp>
        <p:nvSpPr>
          <p:cNvPr id="3" name="Zástupný symbol pro text 2"/>
          <p:cNvSpPr>
            <a:spLocks noGrp="1"/>
          </p:cNvSpPr>
          <p:nvPr>
            <p:ph type="body" idx="1"/>
          </p:nvPr>
        </p:nvSpPr>
        <p:spPr/>
        <p:txBody>
          <a:bodyPr/>
          <a:lstStyle/>
          <a:p>
            <a:r>
              <a:rPr lang="cs-CZ" dirty="0"/>
              <a:t>Soukromoprávní zásady</a:t>
            </a:r>
          </a:p>
        </p:txBody>
      </p:sp>
      <p:sp>
        <p:nvSpPr>
          <p:cNvPr id="4" name="Zástupný symbol pro obsah 3"/>
          <p:cNvSpPr>
            <a:spLocks noGrp="1"/>
          </p:cNvSpPr>
          <p:nvPr>
            <p:ph sz="half" idx="2"/>
          </p:nvPr>
        </p:nvSpPr>
        <p:spPr/>
        <p:txBody>
          <a:bodyPr/>
          <a:lstStyle/>
          <a:p>
            <a:pPr lvl="0"/>
            <a:r>
              <a:rPr lang="cs-CZ" sz="1800" dirty="0"/>
              <a:t>princip rovnosti,</a:t>
            </a:r>
            <a:r>
              <a:rPr lang="cs-CZ" sz="1800" dirty="0" err="1"/>
              <a:t>nemo</a:t>
            </a:r>
            <a:r>
              <a:rPr lang="cs-CZ" sz="1800" dirty="0"/>
              <a:t> </a:t>
            </a:r>
            <a:r>
              <a:rPr lang="cs-CZ" sz="1800" dirty="0" err="1"/>
              <a:t>iudex</a:t>
            </a:r>
            <a:r>
              <a:rPr lang="cs-CZ" sz="1800" dirty="0"/>
              <a:t> in causa sua,</a:t>
            </a:r>
          </a:p>
          <a:p>
            <a:pPr lvl="0"/>
            <a:r>
              <a:rPr lang="cs-CZ" sz="1800" dirty="0"/>
              <a:t>autonomie vůle a smluvní svoboda („co není zakázáno, je dovoleno“), smlouvy se mají dodržovat,</a:t>
            </a:r>
          </a:p>
          <a:p>
            <a:pPr lvl="0"/>
            <a:r>
              <a:rPr lang="cs-CZ" sz="1800" dirty="0"/>
              <a:t>soulad výkonu práv s dobrými mravy,</a:t>
            </a:r>
          </a:p>
          <a:p>
            <a:pPr lvl="0"/>
            <a:r>
              <a:rPr lang="cs-CZ" sz="1800" dirty="0"/>
              <a:t>zákaz zneužití práva, ochrana dobré víry,</a:t>
            </a:r>
          </a:p>
          <a:p>
            <a:r>
              <a:rPr lang="cs-CZ" sz="1800" dirty="0" err="1"/>
              <a:t>bezformálnost</a:t>
            </a:r>
            <a:r>
              <a:rPr lang="cs-CZ" sz="1800" dirty="0"/>
              <a:t> právních úkonů, prevence</a:t>
            </a:r>
          </a:p>
        </p:txBody>
      </p:sp>
      <p:sp>
        <p:nvSpPr>
          <p:cNvPr id="5" name="Zástupný symbol pro text 4"/>
          <p:cNvSpPr>
            <a:spLocks noGrp="1"/>
          </p:cNvSpPr>
          <p:nvPr>
            <p:ph type="body" sz="quarter" idx="3"/>
          </p:nvPr>
        </p:nvSpPr>
        <p:spPr/>
        <p:txBody>
          <a:bodyPr/>
          <a:lstStyle/>
          <a:p>
            <a:r>
              <a:rPr lang="cs-CZ" dirty="0"/>
              <a:t>Odvětvové zásady</a:t>
            </a:r>
          </a:p>
        </p:txBody>
      </p:sp>
      <p:sp>
        <p:nvSpPr>
          <p:cNvPr id="6" name="Zástupný symbol pro obsah 5"/>
          <p:cNvSpPr>
            <a:spLocks noGrp="1"/>
          </p:cNvSpPr>
          <p:nvPr>
            <p:ph sz="quarter" idx="4"/>
          </p:nvPr>
        </p:nvSpPr>
        <p:spPr/>
        <p:txBody>
          <a:bodyPr/>
          <a:lstStyle/>
          <a:p>
            <a:pPr lvl="0"/>
            <a:r>
              <a:rPr lang="cs-CZ" sz="1800" dirty="0"/>
              <a:t>ochrana slabší smluvní strany </a:t>
            </a:r>
          </a:p>
          <a:p>
            <a:pPr lvl="0"/>
            <a:r>
              <a:rPr lang="cs-CZ" sz="1800" dirty="0"/>
              <a:t>uspokojivé a bezpečné pracovní podmínky</a:t>
            </a:r>
          </a:p>
          <a:p>
            <a:pPr lvl="0"/>
            <a:r>
              <a:rPr lang="cs-CZ" sz="1800" dirty="0"/>
              <a:t>spravedlivé odměňování zaměstnance</a:t>
            </a:r>
          </a:p>
          <a:p>
            <a:pPr lvl="0"/>
            <a:r>
              <a:rPr lang="cs-CZ" sz="1800" dirty="0"/>
              <a:t>řádný výkon práce</a:t>
            </a:r>
          </a:p>
          <a:p>
            <a:r>
              <a:rPr lang="cs-CZ" sz="1800" dirty="0"/>
              <a:t>rovné zacházení a zákaz diskriminace</a:t>
            </a:r>
          </a:p>
        </p:txBody>
      </p:sp>
      <p:sp>
        <p:nvSpPr>
          <p:cNvPr id="7" name="Zástupný symbol pro zápatí 6"/>
          <p:cNvSpPr>
            <a:spLocks noGrp="1"/>
          </p:cNvSpPr>
          <p:nvPr>
            <p:ph type="ftr" sz="quarter" idx="10"/>
          </p:nvPr>
        </p:nvSpPr>
        <p:spPr/>
        <p:txBody>
          <a:bodyPr/>
          <a:lstStyle/>
          <a:p>
            <a:r>
              <a:rPr lang="cs-CZ" altLang="cs-CZ" dirty="0"/>
              <a:t>Kariérní centrum Masarykovy univerzity</a:t>
            </a:r>
          </a:p>
        </p:txBody>
      </p:sp>
      <p:sp>
        <p:nvSpPr>
          <p:cNvPr id="8" name="Zástupný symbol pro číslo snímku 7"/>
          <p:cNvSpPr>
            <a:spLocks noGrp="1"/>
          </p:cNvSpPr>
          <p:nvPr>
            <p:ph type="sldNum" sz="quarter" idx="11"/>
          </p:nvPr>
        </p:nvSpPr>
        <p:spPr/>
        <p:txBody>
          <a:bodyPr/>
          <a:lstStyle/>
          <a:p>
            <a:fld id="{C595CD6F-6F72-494C-9F75-EA7F2E402090}" type="slidenum">
              <a:rPr lang="cs-CZ" altLang="cs-CZ" smtClean="0"/>
              <a:pPr/>
              <a:t>7</a:t>
            </a:fld>
            <a:endParaRPr lang="cs-CZ" altLang="cs-C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 calcmode="lin" valueType="num">
                                      <p:cBhvr additive="base">
                                        <p:cTn id="2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2" end="2"/>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4">
                                            <p:txEl>
                                              <p:pRg st="3" end="3"/>
                                            </p:txEl>
                                          </p:spTgt>
                                        </p:tgtEl>
                                        <p:attrNameLst>
                                          <p:attrName>style.visibility</p:attrName>
                                        </p:attrNameLst>
                                      </p:cBhvr>
                                      <p:to>
                                        <p:strVal val="visible"/>
                                      </p:to>
                                    </p:set>
                                    <p:anim calcmode="lin" valueType="num">
                                      <p:cBhvr additive="base">
                                        <p:cTn id="2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3" end="3"/>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4">
                                            <p:txEl>
                                              <p:pRg st="4" end="4"/>
                                            </p:txEl>
                                          </p:spTgt>
                                        </p:tgtEl>
                                        <p:attrNameLst>
                                          <p:attrName>style.visibility</p:attrName>
                                        </p:attrNameLst>
                                      </p:cBhvr>
                                      <p:to>
                                        <p:strVal val="visible"/>
                                      </p:to>
                                    </p:set>
                                    <p:anim calcmode="lin" valueType="num">
                                      <p:cBhvr additive="base">
                                        <p:cTn id="3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5">
                                            <p:txEl>
                                              <p:pRg st="0" end="0"/>
                                            </p:txEl>
                                          </p:spTgt>
                                        </p:tgtEl>
                                        <p:attrNameLst>
                                          <p:attrName>style.visibility</p:attrName>
                                        </p:attrNameLst>
                                      </p:cBhvr>
                                      <p:to>
                                        <p:strVal val="visible"/>
                                      </p:to>
                                    </p:set>
                                    <p:anim calcmode="lin" valueType="num">
                                      <p:cBhvr additive="base">
                                        <p:cTn id="3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6">
                                            <p:txEl>
                                              <p:pRg st="0" end="0"/>
                                            </p:txEl>
                                          </p:spTgt>
                                        </p:tgtEl>
                                        <p:attrNameLst>
                                          <p:attrName>style.visibility</p:attrName>
                                        </p:attrNameLst>
                                      </p:cBhvr>
                                      <p:to>
                                        <p:strVal val="visible"/>
                                      </p:to>
                                    </p:set>
                                    <p:anim calcmode="lin" valueType="num">
                                      <p:cBhvr additive="base">
                                        <p:cTn id="45"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6">
                                            <p:txEl>
                                              <p:pRg st="1" end="1"/>
                                            </p:txEl>
                                          </p:spTgt>
                                        </p:tgtEl>
                                        <p:attrNameLst>
                                          <p:attrName>style.visibility</p:attrName>
                                        </p:attrNameLst>
                                      </p:cBhvr>
                                      <p:to>
                                        <p:strVal val="visible"/>
                                      </p:to>
                                    </p:set>
                                    <p:anim calcmode="lin" valueType="num">
                                      <p:cBhvr additive="base">
                                        <p:cTn id="5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6">
                                            <p:txEl>
                                              <p:pRg st="1" end="1"/>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6">
                                            <p:txEl>
                                              <p:pRg st="2" end="2"/>
                                            </p:txEl>
                                          </p:spTgt>
                                        </p:tgtEl>
                                        <p:attrNameLst>
                                          <p:attrName>style.visibility</p:attrName>
                                        </p:attrNameLst>
                                      </p:cBhvr>
                                      <p:to>
                                        <p:strVal val="visible"/>
                                      </p:to>
                                    </p:set>
                                    <p:anim calcmode="lin" valueType="num">
                                      <p:cBhvr additive="base">
                                        <p:cTn id="5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
                                            <p:txEl>
                                              <p:pRg st="2" end="2"/>
                                            </p:txEl>
                                          </p:spTgt>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6">
                                            <p:txEl>
                                              <p:pRg st="3" end="3"/>
                                            </p:txEl>
                                          </p:spTgt>
                                        </p:tgtEl>
                                        <p:attrNameLst>
                                          <p:attrName>style.visibility</p:attrName>
                                        </p:attrNameLst>
                                      </p:cBhvr>
                                      <p:to>
                                        <p:strVal val="visible"/>
                                      </p:to>
                                    </p:set>
                                    <p:anim calcmode="lin" valueType="num">
                                      <p:cBhvr additive="base">
                                        <p:cTn id="5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6">
                                            <p:txEl>
                                              <p:pRg st="3" end="3"/>
                                            </p:txEl>
                                          </p:spTgt>
                                        </p:tgtEl>
                                        <p:attrNameLst>
                                          <p:attrName>ppt_y</p:attrName>
                                        </p:attrNameLst>
                                      </p:cBhvr>
                                      <p:tavLst>
                                        <p:tav tm="0">
                                          <p:val>
                                            <p:strVal val="1+#ppt_h/2"/>
                                          </p:val>
                                        </p:tav>
                                        <p:tav tm="100000">
                                          <p:val>
                                            <p:strVal val="#ppt_y"/>
                                          </p:val>
                                        </p:tav>
                                      </p:tavLst>
                                    </p:anim>
                                  </p:childTnLst>
                                </p:cTn>
                              </p:par>
                              <p:par>
                                <p:cTn id="61" presetID="2" presetClass="entr" presetSubtype="4" fill="hold" nodeType="withEffect">
                                  <p:stCondLst>
                                    <p:cond delay="0"/>
                                  </p:stCondLst>
                                  <p:childTnLst>
                                    <p:set>
                                      <p:cBhvr>
                                        <p:cTn id="62" dur="1" fill="hold">
                                          <p:stCondLst>
                                            <p:cond delay="0"/>
                                          </p:stCondLst>
                                        </p:cTn>
                                        <p:tgtEl>
                                          <p:spTgt spid="6">
                                            <p:txEl>
                                              <p:pRg st="4" end="4"/>
                                            </p:txEl>
                                          </p:spTgt>
                                        </p:tgtEl>
                                        <p:attrNameLst>
                                          <p:attrName>style.visibility</p:attrName>
                                        </p:attrNameLst>
                                      </p:cBhvr>
                                      <p:to>
                                        <p:strVal val="visible"/>
                                      </p:to>
                                    </p:set>
                                    <p:anim calcmode="lin" valueType="num">
                                      <p:cBhvr additive="base">
                                        <p:cTn id="63"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Rovnost v pracovním právu</a:t>
            </a:r>
          </a:p>
        </p:txBody>
      </p:sp>
      <p:pic>
        <p:nvPicPr>
          <p:cNvPr id="9" name="Zástupný symbol pro obsah 8" descr="zaměstnanec.png"/>
          <p:cNvPicPr>
            <a:picLocks noGrp="1" noChangeAspect="1"/>
          </p:cNvPicPr>
          <p:nvPr>
            <p:ph sz="half" idx="2"/>
          </p:nvPr>
        </p:nvPicPr>
        <p:blipFill>
          <a:blip r:embed="rId2" cstate="print"/>
          <a:stretch>
            <a:fillRect/>
          </a:stretch>
        </p:blipFill>
        <p:spPr>
          <a:xfrm>
            <a:off x="450450" y="3962401"/>
            <a:ext cx="1128549" cy="2282296"/>
          </a:xfrm>
        </p:spPr>
      </p:pic>
      <p:sp>
        <p:nvSpPr>
          <p:cNvPr id="6" name="Zástupný symbol pro obsah 5"/>
          <p:cNvSpPr>
            <a:spLocks noGrp="1"/>
          </p:cNvSpPr>
          <p:nvPr>
            <p:ph sz="quarter" idx="4"/>
          </p:nvPr>
        </p:nvSpPr>
        <p:spPr>
          <a:xfrm>
            <a:off x="4655230" y="2345267"/>
            <a:ext cx="4023104" cy="3378200"/>
          </a:xfrm>
        </p:spPr>
        <p:txBody>
          <a:bodyPr/>
          <a:lstStyle/>
          <a:p>
            <a:r>
              <a:rPr lang="cs-CZ" dirty="0"/>
              <a:t>Ochrana slabší smluvní strany</a:t>
            </a:r>
          </a:p>
          <a:p>
            <a:r>
              <a:rPr lang="cs-CZ" dirty="0"/>
              <a:t>Výpověď, výpovědní důvody, výpovědní doba</a:t>
            </a:r>
          </a:p>
          <a:p>
            <a:r>
              <a:rPr lang="cs-CZ" dirty="0"/>
              <a:t>Státní úřad inspekce práce</a:t>
            </a:r>
          </a:p>
        </p:txBody>
      </p:sp>
      <p:sp>
        <p:nvSpPr>
          <p:cNvPr id="7" name="Zástupný symbol pro zápatí 6"/>
          <p:cNvSpPr>
            <a:spLocks noGrp="1"/>
          </p:cNvSpPr>
          <p:nvPr>
            <p:ph type="ftr" sz="quarter" idx="10"/>
          </p:nvPr>
        </p:nvSpPr>
        <p:spPr/>
        <p:txBody>
          <a:bodyPr/>
          <a:lstStyle/>
          <a:p>
            <a:r>
              <a:rPr lang="cs-CZ" altLang="cs-CZ" dirty="0"/>
              <a:t>Kariérní centrum Masarykovy univerzity</a:t>
            </a:r>
          </a:p>
        </p:txBody>
      </p:sp>
      <p:sp>
        <p:nvSpPr>
          <p:cNvPr id="8" name="Zástupný symbol pro číslo snímku 7"/>
          <p:cNvSpPr>
            <a:spLocks noGrp="1"/>
          </p:cNvSpPr>
          <p:nvPr>
            <p:ph type="sldNum" sz="quarter" idx="11"/>
          </p:nvPr>
        </p:nvSpPr>
        <p:spPr/>
        <p:txBody>
          <a:bodyPr/>
          <a:lstStyle/>
          <a:p>
            <a:fld id="{C595CD6F-6F72-494C-9F75-EA7F2E402090}" type="slidenum">
              <a:rPr lang="cs-CZ" altLang="cs-CZ" smtClean="0"/>
              <a:pPr/>
              <a:t>8</a:t>
            </a:fld>
            <a:endParaRPr lang="cs-CZ" altLang="cs-CZ" dirty="0"/>
          </a:p>
        </p:txBody>
      </p:sp>
      <p:pic>
        <p:nvPicPr>
          <p:cNvPr id="4098" name="Picture 2" descr="C:\Users\PC\Desktop\Mrkvetka\Přednášky prcovní právo pro psychology a laiky\zaměstnavatel.jpg"/>
          <p:cNvPicPr>
            <a:picLocks noChangeAspect="1" noChangeArrowheads="1"/>
          </p:cNvPicPr>
          <p:nvPr/>
        </p:nvPicPr>
        <p:blipFill>
          <a:blip r:embed="rId3" cstate="print"/>
          <a:srcRect/>
          <a:stretch>
            <a:fillRect/>
          </a:stretch>
        </p:blipFill>
        <p:spPr bwMode="auto">
          <a:xfrm>
            <a:off x="1566334" y="1735665"/>
            <a:ext cx="2883380" cy="3786717"/>
          </a:xfrm>
          <a:prstGeom prst="rect">
            <a:avLst/>
          </a:prstGeom>
          <a:noFill/>
        </p:spPr>
      </p:pic>
      <p:pic>
        <p:nvPicPr>
          <p:cNvPr id="4099" name="Picture 3" descr="C:\Users\PC\Desktop\Mrkvetka\Přednášky prcovní právo pro psychology a laiky\rovnost.jpg"/>
          <p:cNvPicPr>
            <a:picLocks noChangeAspect="1" noChangeArrowheads="1"/>
          </p:cNvPicPr>
          <p:nvPr/>
        </p:nvPicPr>
        <p:blipFill>
          <a:blip r:embed="rId4" cstate="print"/>
          <a:srcRect/>
          <a:stretch>
            <a:fillRect/>
          </a:stretch>
        </p:blipFill>
        <p:spPr bwMode="auto">
          <a:xfrm>
            <a:off x="5330953" y="4425697"/>
            <a:ext cx="2252282" cy="225228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099"/>
                                        </p:tgtEl>
                                        <p:attrNameLst>
                                          <p:attrName>style.visibility</p:attrName>
                                        </p:attrNameLst>
                                      </p:cBhvr>
                                      <p:to>
                                        <p:strVal val="visible"/>
                                      </p:to>
                                    </p:set>
                                    <p:anim calcmode="lin" valueType="num">
                                      <p:cBhvr additive="base">
                                        <p:cTn id="25" dur="500" fill="hold"/>
                                        <p:tgtEl>
                                          <p:spTgt spid="4099"/>
                                        </p:tgtEl>
                                        <p:attrNameLst>
                                          <p:attrName>ppt_x</p:attrName>
                                        </p:attrNameLst>
                                      </p:cBhvr>
                                      <p:tavLst>
                                        <p:tav tm="0">
                                          <p:val>
                                            <p:strVal val="#ppt_x"/>
                                          </p:val>
                                        </p:tav>
                                        <p:tav tm="100000">
                                          <p:val>
                                            <p:strVal val="#ppt_x"/>
                                          </p:val>
                                        </p:tav>
                                      </p:tavLst>
                                    </p:anim>
                                    <p:anim calcmode="lin" valueType="num">
                                      <p:cBhvr additive="base">
                                        <p:cTn id="26" dur="500" fill="hold"/>
                                        <p:tgtEl>
                                          <p:spTgt spid="409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Nadpis 8"/>
          <p:cNvSpPr>
            <a:spLocks noGrp="1"/>
          </p:cNvSpPr>
          <p:nvPr>
            <p:ph type="title"/>
          </p:nvPr>
        </p:nvSpPr>
        <p:spPr/>
        <p:txBody>
          <a:bodyPr/>
          <a:lstStyle/>
          <a:p>
            <a:r>
              <a:rPr lang="cs-CZ" dirty="0"/>
              <a:t>Prameny pracovního práva</a:t>
            </a:r>
          </a:p>
        </p:txBody>
      </p:sp>
      <p:sp>
        <p:nvSpPr>
          <p:cNvPr id="10" name="Zástupný symbol pro obsah 9"/>
          <p:cNvSpPr>
            <a:spLocks noGrp="1"/>
          </p:cNvSpPr>
          <p:nvPr>
            <p:ph idx="1"/>
          </p:nvPr>
        </p:nvSpPr>
        <p:spPr/>
        <p:txBody>
          <a:bodyPr/>
          <a:lstStyle/>
          <a:p>
            <a:pPr lvl="0">
              <a:buNone/>
            </a:pPr>
            <a:r>
              <a:rPr lang="cs-CZ" b="1" dirty="0"/>
              <a:t>Normativní právní akty</a:t>
            </a:r>
            <a:endParaRPr lang="cs-CZ" dirty="0"/>
          </a:p>
          <a:p>
            <a:pPr lvl="0"/>
            <a:r>
              <a:rPr lang="cs-CZ" dirty="0"/>
              <a:t>mezinárodní smlouvy</a:t>
            </a:r>
          </a:p>
          <a:p>
            <a:pPr lvl="0"/>
            <a:r>
              <a:rPr lang="cs-CZ" dirty="0"/>
              <a:t>právní předpisy</a:t>
            </a:r>
          </a:p>
          <a:p>
            <a:pPr lvl="0"/>
            <a:r>
              <a:rPr lang="cs-CZ" dirty="0"/>
              <a:t>nálezy Ústavního soudu</a:t>
            </a:r>
          </a:p>
          <a:p>
            <a:pPr lvl="0">
              <a:buNone/>
            </a:pPr>
            <a:r>
              <a:rPr lang="cs-CZ" b="1" dirty="0"/>
              <a:t>Normativní smlouvy a předpisy</a:t>
            </a:r>
            <a:endParaRPr lang="cs-CZ" dirty="0"/>
          </a:p>
          <a:p>
            <a:pPr lvl="0"/>
            <a:r>
              <a:rPr lang="cs-CZ" dirty="0"/>
              <a:t>kolektivní smlouvy</a:t>
            </a:r>
          </a:p>
          <a:p>
            <a:pPr lvl="0"/>
            <a:r>
              <a:rPr lang="cs-CZ" dirty="0"/>
              <a:t>vnitřní předpisy zaměstnavatele</a:t>
            </a:r>
          </a:p>
          <a:p>
            <a:pPr lvl="0">
              <a:buNone/>
            </a:pPr>
            <a:r>
              <a:rPr lang="cs-CZ" b="1" dirty="0"/>
              <a:t>Nenormativní smlouvy</a:t>
            </a:r>
            <a:endParaRPr lang="cs-CZ" dirty="0"/>
          </a:p>
          <a:p>
            <a:r>
              <a:rPr lang="cs-CZ" dirty="0"/>
              <a:t>individuální pracovní smlouva</a:t>
            </a:r>
          </a:p>
        </p:txBody>
      </p:sp>
      <p:sp>
        <p:nvSpPr>
          <p:cNvPr id="7" name="Zástupný symbol pro zápatí 6"/>
          <p:cNvSpPr>
            <a:spLocks noGrp="1"/>
          </p:cNvSpPr>
          <p:nvPr>
            <p:ph type="ftr" sz="quarter" idx="10"/>
          </p:nvPr>
        </p:nvSpPr>
        <p:spPr/>
        <p:txBody>
          <a:bodyPr/>
          <a:lstStyle/>
          <a:p>
            <a:r>
              <a:rPr lang="cs-CZ" altLang="cs-CZ" dirty="0"/>
              <a:t>Kariérní centrum Masarykovy univerzity</a:t>
            </a:r>
          </a:p>
        </p:txBody>
      </p:sp>
      <p:sp>
        <p:nvSpPr>
          <p:cNvPr id="8" name="Zástupný symbol pro číslo snímku 7"/>
          <p:cNvSpPr>
            <a:spLocks noGrp="1"/>
          </p:cNvSpPr>
          <p:nvPr>
            <p:ph type="sldNum" sz="quarter" idx="11"/>
          </p:nvPr>
        </p:nvSpPr>
        <p:spPr/>
        <p:txBody>
          <a:bodyPr/>
          <a:lstStyle/>
          <a:p>
            <a:fld id="{C595CD6F-6F72-494C-9F75-EA7F2E402090}" type="slidenum">
              <a:rPr lang="cs-CZ" altLang="cs-CZ" smtClean="0"/>
              <a:pPr/>
              <a:t>9</a:t>
            </a:fld>
            <a:endParaRPr lang="cs-CZ" altLang="cs-CZ" dirty="0"/>
          </a:p>
        </p:txBody>
      </p:sp>
    </p:spTree>
  </p:cSld>
  <p:clrMapOvr>
    <a:masterClrMapping/>
  </p:clrMapOvr>
</p:sld>
</file>

<file path=ppt/theme/theme1.xml><?xml version="1.0" encoding="utf-8"?>
<a:theme xmlns:a="http://schemas.openxmlformats.org/drawingml/2006/main" name="Prezentace_MU_CZ">
  <a:themeElements>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Prezentace_MU_CZ</Template>
  <TotalTime>543</TotalTime>
  <Words>1373</Words>
  <Application>Microsoft Office PowerPoint</Application>
  <PresentationFormat>Předvádění na obrazovce (4:3)</PresentationFormat>
  <Paragraphs>337</Paragraphs>
  <Slides>35</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35</vt:i4>
      </vt:variant>
    </vt:vector>
  </HeadingPairs>
  <TitlesOfParts>
    <vt:vector size="41" baseType="lpstr">
      <vt:lpstr>Arial</vt:lpstr>
      <vt:lpstr>Helvetica Neue Light</vt:lpstr>
      <vt:lpstr>Symbol</vt:lpstr>
      <vt:lpstr>Tahoma</vt:lpstr>
      <vt:lpstr>Wingdings</vt:lpstr>
      <vt:lpstr>Prezentace_MU_CZ</vt:lpstr>
      <vt:lpstr>Základy pracovního práva,  služební zákon  Mgr. Markéta Rolincová</vt:lpstr>
      <vt:lpstr>O čem to dnes bude?</vt:lpstr>
      <vt:lpstr>O pracovním právu obecně Co to je pracovní právo?</vt:lpstr>
      <vt:lpstr>Závislá práce (§ 2 ZP)</vt:lpstr>
      <vt:lpstr>Vznik pracovního práva</vt:lpstr>
      <vt:lpstr>Zařazení pracovního práva v rámci systému práva</vt:lpstr>
      <vt:lpstr>Zásady pracovního práva</vt:lpstr>
      <vt:lpstr>Rovnost v pracovním právu</vt:lpstr>
      <vt:lpstr>Prameny pracovního práva</vt:lpstr>
      <vt:lpstr>Pracovní smlouva</vt:lpstr>
      <vt:lpstr>Příklady</vt:lpstr>
      <vt:lpstr>Příklady</vt:lpstr>
      <vt:lpstr>Příklady</vt:lpstr>
      <vt:lpstr>Příklady</vt:lpstr>
      <vt:lpstr>Příklady</vt:lpstr>
      <vt:lpstr>Příklady</vt:lpstr>
      <vt:lpstr>Z judikatury</vt:lpstr>
      <vt:lpstr>Pracovní poměr</vt:lpstr>
      <vt:lpstr>Pracovní poměr na dobu určitou</vt:lpstr>
      <vt:lpstr>Zkušení doba</vt:lpstr>
      <vt:lpstr>Zkušení doba - příklad</vt:lpstr>
      <vt:lpstr>Zkušení doba - příklad</vt:lpstr>
      <vt:lpstr>Konkurenční doložka</vt:lpstr>
      <vt:lpstr>Dohody o pracích konaných mimo pracovní poměr</vt:lpstr>
      <vt:lpstr>Dohoda o provedení práce</vt:lpstr>
      <vt:lpstr>Dohoda o pracovní činnosti</vt:lpstr>
      <vt:lpstr>Zánik pracovního poměru</vt:lpstr>
      <vt:lpstr>Výpověď</vt:lpstr>
      <vt:lpstr>Z judikatury</vt:lpstr>
      <vt:lpstr>Okamžité zrušení</vt:lpstr>
      <vt:lpstr>Z judikatury</vt:lpstr>
      <vt:lpstr>Nároky související se skončením pracovního poměru</vt:lpstr>
      <vt:lpstr>Služební zákon</vt:lpstr>
      <vt:lpstr>Způsob vzniku služebního poměru</vt:lpstr>
      <vt:lpstr>Ukončení služebního poměru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cp:lastModifiedBy>Markéta Rolincová</cp:lastModifiedBy>
  <cp:revision>161</cp:revision>
  <cp:lastPrinted>1601-01-01T00:00:00Z</cp:lastPrinted>
  <dcterms:created xsi:type="dcterms:W3CDTF">2015-11-23T07:04:47Z</dcterms:created>
  <dcterms:modified xsi:type="dcterms:W3CDTF">2018-12-09T20:23:38Z</dcterms:modified>
</cp:coreProperties>
</file>