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1" r:id="rId4"/>
    <p:sldId id="262" r:id="rId5"/>
    <p:sldId id="263" r:id="rId6"/>
    <p:sldId id="265" r:id="rId7"/>
    <p:sldId id="267" r:id="rId8"/>
    <p:sldId id="268" r:id="rId9"/>
    <p:sldId id="271" r:id="rId10"/>
    <p:sldId id="272" r:id="rId11"/>
    <p:sldId id="273" r:id="rId12"/>
    <p:sldId id="274" r:id="rId13"/>
    <p:sldId id="266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18A2481B-5154-415F-B752-558547769AA3}" type="datetimeFigureOut">
              <a:rPr lang="cs-CZ" smtClean="0"/>
              <a:pPr/>
              <a:t>18.03.2019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18A2481B-5154-415F-B752-558547769AA3}" type="datetimeFigureOut">
              <a:rPr lang="cs-CZ" smtClean="0"/>
              <a:pPr/>
              <a:t>18.03.2019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18A2481B-5154-415F-B752-558547769AA3}" type="datetimeFigureOut">
              <a:rPr lang="cs-CZ" smtClean="0"/>
              <a:pPr/>
              <a:t>18.03.2019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18A2481B-5154-415F-B752-558547769AA3}" type="datetimeFigureOut">
              <a:rPr lang="cs-CZ" smtClean="0"/>
              <a:pPr/>
              <a:t>18.03.2019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18.03.2019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v psychologii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 smtClean="0"/>
              <a:t>regulace psychologické činnosti</a:t>
            </a:r>
          </a:p>
          <a:p>
            <a:r>
              <a:rPr lang="cs-CZ" smtClean="0"/>
              <a:t>etické kodexy, etické komise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etický metakodex EFPA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první verze 1995, schválená verze 2005</a:t>
            </a:r>
          </a:p>
          <a:p>
            <a:r>
              <a:rPr lang="en-US"/>
              <a:t>preambule</a:t>
            </a:r>
          </a:p>
          <a:p>
            <a:r>
              <a:rPr lang="en-US"/>
              <a:t>4 obecné principy (respekt k právům člověka a jeho důstojnosti, kompetence, zodpovědnost, integrita)</a:t>
            </a:r>
          </a:p>
          <a:p>
            <a:r>
              <a:rPr lang="en-US"/>
              <a:t>konkretizace obecných principů</a:t>
            </a:r>
          </a:p>
        </p:txBody>
      </p:sp>
    </p:spTree>
    <p:extLst>
      <p:ext uri="{BB962C8B-B14F-4D97-AF65-F5344CB8AC3E}">
        <p14:creationId xmlns:p14="http://schemas.microsoft.com/office/powerpoint/2010/main" val="2411169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Etický kodex ČMPS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poslední verze 2017</a:t>
            </a:r>
          </a:p>
          <a:p>
            <a:r>
              <a:rPr lang="cs-CZ" dirty="0"/>
              <a:t>rovněž návrh </a:t>
            </a:r>
            <a:r>
              <a:rPr lang="cs-CZ" dirty="0" smtClean="0"/>
              <a:t>sankcí</a:t>
            </a:r>
          </a:p>
          <a:p>
            <a:endParaRPr lang="cs-CZ" dirty="0" smtClean="0"/>
          </a:p>
          <a:p>
            <a:r>
              <a:rPr lang="cs-CZ" dirty="0" smtClean="0"/>
              <a:t>4 okruhy témat</a:t>
            </a:r>
          </a:p>
          <a:p>
            <a:pPr lvl="1"/>
            <a:r>
              <a:rPr lang="cs-CZ" dirty="0" smtClean="0"/>
              <a:t>psychologova profesionalita</a:t>
            </a:r>
          </a:p>
          <a:p>
            <a:pPr lvl="1"/>
            <a:r>
              <a:rPr lang="cs-CZ" dirty="0" smtClean="0"/>
              <a:t>psychologovy způsobilosti</a:t>
            </a:r>
          </a:p>
          <a:p>
            <a:pPr lvl="1"/>
            <a:r>
              <a:rPr lang="cs-CZ" dirty="0" smtClean="0"/>
              <a:t>profesionální vztah</a:t>
            </a:r>
          </a:p>
          <a:p>
            <a:pPr lvl="1"/>
            <a:r>
              <a:rPr lang="cs-CZ" dirty="0" smtClean="0"/>
              <a:t>průběh spolupráce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84471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Výstupy při řešení přestupku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8435280" cy="4159028"/>
          </a:xfrm>
        </p:spPr>
        <p:txBody>
          <a:bodyPr numCol="2">
            <a:normAutofit fontScale="92500"/>
          </a:bodyPr>
          <a:lstStyle/>
          <a:p>
            <a:r>
              <a:rPr lang="cs-CZ" dirty="0" smtClean="0"/>
              <a:t>podle doporučení EFPA</a:t>
            </a:r>
          </a:p>
          <a:p>
            <a:r>
              <a:rPr lang="cs-CZ" dirty="0" smtClean="0"/>
              <a:t>stížnost nepodložená</a:t>
            </a:r>
          </a:p>
          <a:p>
            <a:r>
              <a:rPr lang="cs-CZ" dirty="0" smtClean="0"/>
              <a:t>stížnost podložená, ale žádná sankce</a:t>
            </a:r>
          </a:p>
          <a:p>
            <a:r>
              <a:rPr lang="cs-CZ" dirty="0" smtClean="0"/>
              <a:t>nápravná opatření a sankce</a:t>
            </a:r>
          </a:p>
          <a:p>
            <a:pPr lvl="1"/>
            <a:r>
              <a:rPr lang="cs-CZ" dirty="0" smtClean="0"/>
              <a:t>dohled nad psychologem po určitý čas</a:t>
            </a:r>
          </a:p>
          <a:p>
            <a:pPr lvl="1"/>
            <a:r>
              <a:rPr lang="cs-CZ" dirty="0" smtClean="0"/>
              <a:t>nařízené další vzdělávání</a:t>
            </a:r>
          </a:p>
          <a:p>
            <a:pPr lvl="1"/>
            <a:r>
              <a:rPr lang="cs-CZ" dirty="0" smtClean="0"/>
              <a:t>varování</a:t>
            </a:r>
          </a:p>
          <a:p>
            <a:pPr lvl="1"/>
            <a:r>
              <a:rPr lang="cs-CZ" dirty="0" smtClean="0"/>
              <a:t>důtka</a:t>
            </a:r>
          </a:p>
          <a:p>
            <a:pPr lvl="1"/>
            <a:r>
              <a:rPr lang="cs-CZ" dirty="0" smtClean="0"/>
              <a:t>pokuta</a:t>
            </a:r>
          </a:p>
          <a:p>
            <a:pPr lvl="1"/>
            <a:r>
              <a:rPr lang="cs-CZ" dirty="0" smtClean="0"/>
              <a:t>(dočasné) vyloučení </a:t>
            </a:r>
          </a:p>
          <a:p>
            <a:pPr lvl="1"/>
            <a:r>
              <a:rPr lang="cs-CZ" dirty="0" smtClean="0"/>
              <a:t>ztráta registrace </a:t>
            </a:r>
            <a:r>
              <a:rPr lang="cs-CZ" dirty="0" err="1" smtClean="0"/>
              <a:t>europsychologa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51089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komise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různé stupně pravomocí</a:t>
            </a:r>
          </a:p>
          <a:p>
            <a:pPr lvl="1"/>
            <a:r>
              <a:rPr lang="cs-CZ" smtClean="0"/>
              <a:t>monitorovací, vzdělávací funkce</a:t>
            </a:r>
          </a:p>
          <a:p>
            <a:pPr lvl="1"/>
            <a:r>
              <a:rPr lang="cs-CZ" smtClean="0"/>
              <a:t>pravomoc vyšetřovat</a:t>
            </a:r>
          </a:p>
          <a:p>
            <a:pPr lvl="1"/>
            <a:r>
              <a:rPr lang="cs-CZ" smtClean="0"/>
              <a:t>pravomoc vyloučit člena asociace</a:t>
            </a:r>
          </a:p>
          <a:p>
            <a:pPr lvl="1"/>
            <a:r>
              <a:rPr lang="cs-CZ" smtClean="0"/>
              <a:t>pravomoc zakázat výkon činnosti</a:t>
            </a:r>
          </a:p>
          <a:p>
            <a:pPr>
              <a:buNone/>
            </a:pP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cvičení</a:t>
            </a:r>
            <a:r>
              <a:rPr lang="en-US" smtClean="0"/>
              <a:t> -</a:t>
            </a:r>
            <a:br>
              <a:rPr lang="en-US" smtClean="0"/>
            </a:br>
            <a:r>
              <a:rPr lang="en-US" smtClean="0"/>
              <a:t>etické</a:t>
            </a:r>
            <a:r>
              <a:rPr lang="en-US" dirty="0" smtClean="0"/>
              <a:t> </a:t>
            </a:r>
            <a:r>
              <a:rPr lang="en-US" dirty="0" err="1"/>
              <a:t>kodexy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jak je kodex členěn? </a:t>
            </a:r>
          </a:p>
          <a:p>
            <a:r>
              <a:rPr lang="en-US"/>
              <a:t>obecný nebo specifický?</a:t>
            </a:r>
          </a:p>
          <a:p>
            <a:r>
              <a:rPr lang="en-US"/>
              <a:t>které hlavní principy jsou v něm zdůrazněny?</a:t>
            </a:r>
          </a:p>
          <a:p>
            <a:r>
              <a:rPr lang="en-US"/>
              <a:t>jaké specifické zásady pro danou oblast působení psychologa jsou zmíněny?</a:t>
            </a:r>
          </a:p>
          <a:p>
            <a:r>
              <a:rPr lang="en-US"/>
              <a:t>jsou v kodexu uvedeny postupy při jeho porušení?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3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regulace psychologické činnosti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seberegulace</a:t>
            </a:r>
          </a:p>
          <a:p>
            <a:r>
              <a:rPr lang="cs-CZ" smtClean="0"/>
              <a:t>dohlížení na kolegy (neformálně)</a:t>
            </a:r>
          </a:p>
          <a:p>
            <a:r>
              <a:rPr lang="cs-CZ" smtClean="0"/>
              <a:t>formální mechanismy:</a:t>
            </a:r>
          </a:p>
          <a:p>
            <a:pPr lvl="1"/>
            <a:r>
              <a:rPr lang="cs-CZ" smtClean="0"/>
              <a:t>obecné zákony </a:t>
            </a:r>
          </a:p>
          <a:p>
            <a:pPr lvl="1"/>
            <a:r>
              <a:rPr lang="cs-CZ" smtClean="0"/>
              <a:t>konkrétní zákony</a:t>
            </a:r>
          </a:p>
          <a:p>
            <a:pPr lvl="1"/>
            <a:r>
              <a:rPr lang="cs-CZ" smtClean="0"/>
              <a:t>etické komise institucí/asociací</a:t>
            </a:r>
          </a:p>
          <a:p>
            <a:pPr lvl="1"/>
            <a:r>
              <a:rPr lang="cs-CZ" smtClean="0"/>
              <a:t>instituce vydávající licence k provozování psychologické činnosti</a:t>
            </a:r>
          </a:p>
          <a:p>
            <a:pPr lvl="1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smtClean="0"/>
              <a:t>k diskusi: </a:t>
            </a:r>
          </a:p>
          <a:p>
            <a:pPr>
              <a:buNone/>
            </a:pPr>
            <a:r>
              <a:rPr lang="cs-CZ" smtClean="0"/>
              <a:t>	</a:t>
            </a:r>
          </a:p>
          <a:p>
            <a:pPr>
              <a:buNone/>
            </a:pPr>
            <a:r>
              <a:rPr lang="cs-CZ" smtClean="0"/>
              <a:t>	jsme zodpovědní pouze za své jednání? 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nebo 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	je naší povinností dohlížet i na jednání kolegů?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mtClean="0"/>
              <a:t>postup podle Kootchera a Keith-Spiegelové (1998)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1. identifikace relevantních principů</a:t>
            </a:r>
          </a:p>
          <a:p>
            <a:r>
              <a:rPr lang="cs-CZ" smtClean="0"/>
              <a:t>2. posoudit důkazy</a:t>
            </a:r>
          </a:p>
          <a:p>
            <a:r>
              <a:rPr lang="cs-CZ" smtClean="0"/>
              <a:t>3. prozkoumat vlastní motivy</a:t>
            </a:r>
          </a:p>
          <a:p>
            <a:r>
              <a:rPr lang="cs-CZ" smtClean="0"/>
              <a:t>4. konzultace s kolegou</a:t>
            </a:r>
          </a:p>
          <a:p>
            <a:r>
              <a:rPr lang="cs-CZ" smtClean="0"/>
              <a:t>5. rozhodnutí o konfrontaci kolegy a způsobu</a:t>
            </a:r>
          </a:p>
          <a:p>
            <a:r>
              <a:rPr lang="cs-CZ" smtClean="0"/>
              <a:t>6. příp. naplánovat setkání/komunikaci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při konfrontaci:</a:t>
            </a:r>
          </a:p>
          <a:p>
            <a:pPr>
              <a:buNone/>
            </a:pPr>
            <a:endParaRPr lang="cs-CZ" smtClean="0"/>
          </a:p>
          <a:p>
            <a:pPr lvl="1"/>
            <a:r>
              <a:rPr lang="cs-CZ" smtClean="0"/>
              <a:t>neobviňovat, spíše hledat vysvělení, konstruktivně řešit</a:t>
            </a:r>
          </a:p>
          <a:p>
            <a:pPr lvl="1"/>
            <a:r>
              <a:rPr lang="cs-CZ" smtClean="0"/>
              <a:t>vysvětlit důvody intervence, vyložit důkazy</a:t>
            </a:r>
          </a:p>
          <a:p>
            <a:pPr lvl="1"/>
            <a:r>
              <a:rPr lang="cs-CZ" smtClean="0"/>
              <a:t>trpělivost</a:t>
            </a:r>
          </a:p>
          <a:p>
            <a:pPr lvl="1"/>
            <a:r>
              <a:rPr lang="cs-CZ" smtClean="0"/>
              <a:t>nenechat se vyvést z míry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kodexy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představují implicitní kontrakt mezi představiteli profese a klienty/veřejností</a:t>
            </a:r>
          </a:p>
          <a:p>
            <a:r>
              <a:rPr lang="cs-CZ" smtClean="0"/>
              <a:t>podle Gorlina (1994) společná témata:</a:t>
            </a:r>
          </a:p>
          <a:p>
            <a:pPr lvl="1"/>
            <a:r>
              <a:rPr lang="cs-CZ" smtClean="0"/>
              <a:t>dobro/prospěch klienta</a:t>
            </a:r>
          </a:p>
          <a:p>
            <a:pPr lvl="1"/>
            <a:r>
              <a:rPr lang="cs-CZ" smtClean="0"/>
              <a:t>kompetence psychologa</a:t>
            </a:r>
          </a:p>
          <a:p>
            <a:pPr lvl="1"/>
            <a:r>
              <a:rPr lang="cs-CZ" smtClean="0"/>
              <a:t>nepoškodit</a:t>
            </a:r>
          </a:p>
          <a:p>
            <a:pPr lvl="1"/>
            <a:r>
              <a:rPr lang="cs-CZ" smtClean="0"/>
              <a:t>důvěrnost </a:t>
            </a:r>
          </a:p>
          <a:p>
            <a:pPr lvl="1"/>
            <a:r>
              <a:rPr lang="cs-CZ" smtClean="0"/>
              <a:t>zodpovědnost</a:t>
            </a:r>
          </a:p>
          <a:p>
            <a:pPr lvl="1"/>
            <a:r>
              <a:rPr lang="cs-CZ" smtClean="0"/>
              <a:t>vyhýbání se využívání klientů</a:t>
            </a:r>
          </a:p>
          <a:p>
            <a:pPr lvl="1"/>
            <a:r>
              <a:rPr lang="cs-CZ" smtClean="0"/>
              <a:t>kvalita péče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kodexy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funkce etických kodexů</a:t>
            </a:r>
          </a:p>
          <a:p>
            <a:pPr lvl="1"/>
            <a:r>
              <a:rPr lang="cs-CZ" smtClean="0"/>
              <a:t>deklarace základních principů profese</a:t>
            </a:r>
          </a:p>
          <a:p>
            <a:pPr lvl="1"/>
            <a:r>
              <a:rPr lang="cs-CZ" smtClean="0"/>
              <a:t>vyjasnění, co je a není správný postup</a:t>
            </a:r>
          </a:p>
          <a:p>
            <a:pPr lvl="1"/>
            <a:r>
              <a:rPr lang="cs-CZ" smtClean="0"/>
              <a:t>vodítko pro etické rozhodování</a:t>
            </a:r>
          </a:p>
          <a:p>
            <a:pPr lvl="1"/>
            <a:r>
              <a:rPr lang="cs-CZ" smtClean="0"/>
              <a:t>vzdělávání psychologů</a:t>
            </a:r>
          </a:p>
          <a:p>
            <a:pPr lvl="1"/>
            <a:r>
              <a:rPr lang="cs-CZ" smtClean="0"/>
              <a:t>opora pro posuzování etických přestupků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kodexy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etický kodex EFPA </a:t>
            </a:r>
          </a:p>
          <a:p>
            <a:r>
              <a:rPr lang="cs-CZ" smtClean="0"/>
              <a:t>etický kodex APA</a:t>
            </a:r>
          </a:p>
          <a:p>
            <a:r>
              <a:rPr lang="cs-CZ" smtClean="0"/>
              <a:t>etický kodex ČMPS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etické kodexy jednotlivých psychologických asociací (např. Asociace klinických psychologů)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etický kodex APA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46237"/>
            <a:ext cx="8435280" cy="4526280"/>
          </a:xfrm>
        </p:spPr>
        <p:txBody>
          <a:bodyPr/>
          <a:lstStyle/>
          <a:p>
            <a:r>
              <a:rPr lang="cs-CZ" dirty="0" smtClean="0"/>
              <a:t>2017</a:t>
            </a:r>
            <a:endParaRPr lang="en-US" dirty="0"/>
          </a:p>
          <a:p>
            <a:r>
              <a:rPr lang="cs-CZ" dirty="0"/>
              <a:t>úvod a preambule </a:t>
            </a:r>
          </a:p>
          <a:p>
            <a:r>
              <a:rPr lang="cs-CZ" dirty="0"/>
              <a:t>5 </a:t>
            </a:r>
            <a:r>
              <a:rPr lang="cs-CZ" u="sng" dirty="0"/>
              <a:t>obecných principů </a:t>
            </a:r>
            <a:r>
              <a:rPr lang="cs-CZ" dirty="0"/>
              <a:t>(</a:t>
            </a:r>
            <a:r>
              <a:rPr lang="cs-CZ" dirty="0" err="1"/>
              <a:t>beneficence</a:t>
            </a:r>
            <a:r>
              <a:rPr lang="cs-CZ" dirty="0"/>
              <a:t> a </a:t>
            </a:r>
            <a:r>
              <a:rPr lang="cs-CZ" dirty="0" err="1"/>
              <a:t>nonmaleficence</a:t>
            </a:r>
            <a:r>
              <a:rPr lang="cs-CZ" dirty="0"/>
              <a:t>, oddanost a odpovědnost, integrita, spravedlnost, respekt k lidským právům a důstojnosti člověka) </a:t>
            </a:r>
          </a:p>
          <a:p>
            <a:r>
              <a:rPr lang="cs-CZ" dirty="0"/>
              <a:t>10 </a:t>
            </a:r>
            <a:r>
              <a:rPr lang="cs-CZ" u="sng" dirty="0"/>
              <a:t>specifických etických standardů</a:t>
            </a:r>
            <a:r>
              <a:rPr lang="en-US" u="sng" dirty="0">
                <a:effectLst/>
              </a:rPr>
              <a:t> </a:t>
            </a:r>
            <a:r>
              <a:rPr lang="en-US" dirty="0">
                <a:effectLst/>
              </a:rPr>
              <a:t>– </a:t>
            </a:r>
            <a:r>
              <a:rPr lang="en-US" dirty="0" err="1">
                <a:effectLst/>
              </a:rPr>
              <a:t>konkrétní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vymahatelné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porušení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zakládá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sankce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488173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0</TotalTime>
  <Words>369</Words>
  <Application>Microsoft Office PowerPoint</Application>
  <PresentationFormat>Předvádění na obrazovce (4:3)</PresentationFormat>
  <Paragraphs>102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Rockwell</vt:lpstr>
      <vt:lpstr>Wingdings 2</vt:lpstr>
      <vt:lpstr>Lití písma</vt:lpstr>
      <vt:lpstr>Etika v psychologii</vt:lpstr>
      <vt:lpstr>regulace psychologické činnosti</vt:lpstr>
      <vt:lpstr>etické přestupky kolegů</vt:lpstr>
      <vt:lpstr>etické přestupky kolegů</vt:lpstr>
      <vt:lpstr>etické přestupky kolegů</vt:lpstr>
      <vt:lpstr>etické kodexy</vt:lpstr>
      <vt:lpstr>etické kodexy</vt:lpstr>
      <vt:lpstr>etické kodexy</vt:lpstr>
      <vt:lpstr>etický kodex APA</vt:lpstr>
      <vt:lpstr>etický metakodex EFPA</vt:lpstr>
      <vt:lpstr>Etický kodex ČMPS</vt:lpstr>
      <vt:lpstr>Výstupy při řešení přestupku</vt:lpstr>
      <vt:lpstr>etické komise</vt:lpstr>
      <vt:lpstr>cvičení - etické kodexy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Helena Klimusová</cp:lastModifiedBy>
  <cp:revision>58</cp:revision>
  <dcterms:created xsi:type="dcterms:W3CDTF">2010-09-28T19:07:36Z</dcterms:created>
  <dcterms:modified xsi:type="dcterms:W3CDTF">2019-03-18T14:22:19Z</dcterms:modified>
</cp:coreProperties>
</file>