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3" r:id="rId3"/>
    <p:sldId id="277" r:id="rId4"/>
    <p:sldId id="278" r:id="rId5"/>
    <p:sldId id="257" r:id="rId6"/>
    <p:sldId id="258" r:id="rId7"/>
    <p:sldId id="259" r:id="rId8"/>
    <p:sldId id="260" r:id="rId9"/>
    <p:sldId id="279" r:id="rId10"/>
    <p:sldId id="261" r:id="rId11"/>
    <p:sldId id="275" r:id="rId12"/>
    <p:sldId id="274" r:id="rId13"/>
    <p:sldId id="262" r:id="rId14"/>
    <p:sldId id="263" r:id="rId15"/>
    <p:sldId id="264" r:id="rId16"/>
    <p:sldId id="265" r:id="rId17"/>
    <p:sldId id="266" r:id="rId18"/>
    <p:sldId id="267" r:id="rId19"/>
    <p:sldId id="276" r:id="rId20"/>
    <p:sldId id="272" r:id="rId21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144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8CDD8D3E-B6F6-4DC5-9CCB-54E5D47A8792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156FC3A0-8A5D-4258-AE51-34C0EBC321C5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72E476-BDC7-48D1-8D8F-AC069CC66E8E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71EB3F8-E9BD-442D-B556-1A397ED46878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8C8515B-6C31-4D2C-9CF2-269C3AEC4EFD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9098200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id="{63CC17BE-57AC-4A4D-954D-8062B7AFBE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id="{2FFEEF47-08B8-4D36-A459-0BE92851F115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id="{D7D546AE-FE33-45CC-903C-B90C6B69448C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B49C67A-C829-4E30-97D7-499EB6F5AB9C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363752DA-6DC3-48CE-A345-54489CDA1361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CCCEC85-A55A-4102-9B6A-EB07C0A3A21B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268AD14F-1D13-4E7C-87A5-22A0CE2627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9074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9CF9E41-EF04-422A-AD60-0F5A06942D9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6AE48C9-4BB3-40DD-AED1-58F9C6F98E3F}" type="slidenum">
              <a:t>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D050A14B-56D4-4501-89CB-4A17587396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95DB685C-F506-4630-9CF7-3C4BBD696FB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A2E1029-CDD9-4BB1-800C-D225F8281BC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73BB1D9-7313-4647-A2E6-AB12D56CE180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8FC7051E-13F3-4BAD-8C8D-10E3B82237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683358C-A1B7-423C-B12D-C59003DAE58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6183EF9-4A3C-4F12-8294-D4855CDB6D4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BB196ED-75DC-4384-9184-CFF8A0D5E0CC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91412A8-BC27-464E-A245-971DC1E42F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00F82B9-863F-4648-B176-5DCA7A56D70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A8FAFEFD-4A3B-4799-8269-84D2F18A11FE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B307742-47C1-4A64-ADDF-557C63D164BD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13D2089-D3DB-426C-8E1B-E64D726E68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5E0E3D7-1797-4A42-8351-EF4DDCF7623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6DE5C6DF-2A0F-4A86-A058-382AC85E50D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1AC04E8-65F3-472F-B392-EA5E75FC74D1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B83CAC46-CDBB-4253-A76D-6BF7F510FF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D8A4F62C-0159-45F8-8983-85F19151E94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93B10D82-F3F7-48DE-AEDB-BFAA5723399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3363320-A184-45A0-A2A7-F964EF20F5A2}" type="slidenum">
              <a:t>14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38357AFF-BBF7-44FA-B014-F25B07B7DD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E68E59F-E415-42AA-BCC8-961E91B3456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20396223-65F4-4986-895F-DE790EFEFE8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F6F33FB-1C7A-40AC-84E2-1F2CE92DE991}" type="slidenum">
              <a:t>15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1B20677-47F6-4F58-8E04-5922F20F87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5E6C1F76-60EB-4867-A00B-05C1DE9F63C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271DE31-D03B-44C6-A417-FC4FE4CEDF2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4360CA5-E54E-4A2F-B3F4-E6CC90D5A7E2}" type="slidenum">
              <a:t>16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7D1DF5B-E5CA-47C5-8C1D-7DE44E06DCB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E424FADF-15A2-4838-860E-BFE2CC2F0D7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C85D6FF1-3F73-410C-A3BF-D1601250ABB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69AA11A-DAAE-4B0A-91C6-44C504ADAA7F}" type="slidenum">
              <a:t>17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7A46A657-9845-4FCC-8047-FB8D13B79CC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C6882AD3-C790-4586-8520-6929A271928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C05B020-E241-4D29-B147-7CD0B7AF6594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DAF0249-CE69-4B84-AB28-A2E3F5743A77}" type="slidenum">
              <a:t>18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42DF3652-C3B5-4A6F-BDBC-3C29C89A03B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F849B01-5793-4614-A88B-8B1DF7FFD7B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8C379510-0319-4777-8BFF-A90354C95A6C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4C6B1E4-C33E-4A31-B9C7-20E1F08E5CDC}" type="slidenum">
              <a:t>19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A9D427D5-712E-47F5-AB5B-51328942D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21A8EAD-85C6-41AC-BBE3-2473193A377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B511D64F-29BC-419B-B57B-88402A84A3E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EAA9DBC-B3DD-49F7-A7B7-D831A04A56EA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178A07B-7716-4190-9F15-F73CF6EDD9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4CC98606-CE6C-46AC-9B1D-3F6E8BC4015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DB63914C-0892-491F-8BAE-9FF92B18E07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F1F6B4-A13D-4B55-8BFE-55031C348121}" type="slidenum">
              <a:t>20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56B1551-C7E1-4B03-A347-43A3A19F22F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1AE96E59-2122-4AF0-96D4-766BF3D883A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57FEA8-F6B8-429E-B46B-D63DF88C80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A505F0-7242-4BE3-B2F5-57134B38E89E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597431D-8283-4A86-BB91-30E96769A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DB72473-7FF5-4AC6-BD65-2EEEC71A1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6365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57FEA8-F6B8-429E-B46B-D63DF88C80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A505F0-7242-4BE3-B2F5-57134B38E89E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597431D-8283-4A86-BB91-30E96769A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DB72473-7FF5-4AC6-BD65-2EEEC71A1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699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57FEA8-F6B8-429E-B46B-D63DF88C80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A505F0-7242-4BE3-B2F5-57134B38E89E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597431D-8283-4A86-BB91-30E96769A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DB72473-7FF5-4AC6-BD65-2EEEC71A1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E1E35CBE-70D8-4509-BFBA-09965A0595C6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11D058-8248-4929-A8C6-2137A344117A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0AE00F2A-4C54-4E78-B6A5-7C512A050B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701A752B-3606-495D-8699-7F85C1C3C8C5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39342201-A12F-41F1-B0D7-BFA83F5F70D5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5ADBA2B5-3C30-4848-AAA5-B22B6B050967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F265004C-D8A5-412C-843C-17294C6004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6A3CE627-A51D-4176-8D8F-81AB849777B2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06D40D15-5DF9-4355-A0C6-10E766DD4D50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6F754F5-251B-4A10-AA7C-2BD68BC47A55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1BFD310E-47C6-4198-9F26-976ACD23453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1"/>
            <a:ext cx="5345116" cy="4008436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B3598D1D-446B-48E9-BC17-3174CA3D66CF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id="{4457FEA8-F6B8-429E-B46B-D63DF88C802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3A505F0-7242-4BE3-B2F5-57134B38E89E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id="{E597431D-8283-4A86-BB91-30E96769A1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5B9BD5"/>
          </a:solidFill>
          <a:ln w="25402">
            <a:solidFill>
              <a:srgbClr val="41719C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id="{ADB72473-7FF5-4AC6-BD65-2EEEC71A1BD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51687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0C75A168-8534-4DD1-91C1-19DC67DF64B1}"/>
              </a:ext>
            </a:extLst>
          </p:cNvPr>
          <p:cNvSpPr/>
          <p:nvPr/>
        </p:nvSpPr>
        <p:spPr>
          <a:xfrm>
            <a:off x="2624" y="7055693"/>
            <a:ext cx="10077995" cy="50398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D3116EA2-1C01-4EAE-B2FC-637620E6270F}"/>
              </a:ext>
            </a:extLst>
          </p:cNvPr>
          <p:cNvSpPr/>
          <p:nvPr/>
        </p:nvSpPr>
        <p:spPr>
          <a:xfrm>
            <a:off x="18" y="6982413"/>
            <a:ext cx="10077995" cy="70555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3C32B50-97C6-47BD-B1D7-94B4E4A8C0A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07258" y="836602"/>
            <a:ext cx="8316513" cy="3931033"/>
          </a:xfrm>
        </p:spPr>
        <p:txBody>
          <a:bodyPr/>
          <a:lstStyle>
            <a:lvl1pPr>
              <a:defRPr sz="8818">
                <a:solidFill>
                  <a:srgbClr val="262626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91C9967-6684-4A1A-9BA7-68767C69482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09544" y="4911498"/>
            <a:ext cx="8316513" cy="1259942"/>
          </a:xfrm>
        </p:spPr>
        <p:txBody>
          <a:bodyPr lIns="91440" rIns="91440"/>
          <a:lstStyle>
            <a:lvl1pPr marL="0" indent="0">
              <a:buNone/>
              <a:defRPr sz="2646" cap="all" spc="22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C8427CDE-5D10-409D-8EB5-1B30FDA5C1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7911BEF-0E2C-4CEC-BC87-18A11E666D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A51BCE5-5B5D-45EF-A0A1-DAAA8DC828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46FE9BA-F5BB-45BB-8C62-440DB97039AB}" type="slidenum">
              <a:t>‹#›</a:t>
            </a:fld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497D6D7-C7E5-41D7-BED4-93FE7DFBF92F}"/>
              </a:ext>
            </a:extLst>
          </p:cNvPr>
          <p:cNvCxnSpPr/>
          <p:nvPr/>
        </p:nvCxnSpPr>
        <p:spPr>
          <a:xfrm>
            <a:off x="998515" y="4787798"/>
            <a:ext cx="8165309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159370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77044C-8511-4683-B44B-47444FCAD47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B6D235-20A0-4692-9A3F-0C4FB4E445A4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E62296-BA82-4B12-A4CB-BFBA6C2E28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B801E-9016-4187-8ECA-835B98EBCCE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2A66FE-3EFC-4160-94FA-EC52FE5748C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1EC3E3B-9138-43B0-8B5D-8AAEDEB8A11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206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529B7AB-01BF-4236-8AC6-09FAC216CE61}"/>
              </a:ext>
            </a:extLst>
          </p:cNvPr>
          <p:cNvSpPr/>
          <p:nvPr/>
        </p:nvSpPr>
        <p:spPr>
          <a:xfrm>
            <a:off x="2624" y="7055693"/>
            <a:ext cx="10077995" cy="50398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98A71656-EEAC-43FC-BD14-E223361D8361}"/>
              </a:ext>
            </a:extLst>
          </p:cNvPr>
          <p:cNvSpPr/>
          <p:nvPr/>
        </p:nvSpPr>
        <p:spPr>
          <a:xfrm>
            <a:off x="18" y="6982413"/>
            <a:ext cx="10077995" cy="70555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644EFCAF-09FB-41D9-8BC7-499AB0D28D2F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213948" y="457218"/>
            <a:ext cx="2173638" cy="6346493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9968E4A7-CC15-42F3-AD94-49E3685AD4A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93042" y="457218"/>
            <a:ext cx="6394892" cy="6346484"/>
          </a:xfrm>
        </p:spPr>
        <p:txBody>
          <a:bodyPr vert="eaVert" lIns="45720" tIns="0" rIns="4572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6AA855E0-D6ED-4A16-95F2-B978842C6E9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DC1DD1C2-F28A-417D-AE17-15F653F86F8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4BE1C5F-C2DE-45FD-8F08-7C80927EA19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0D9E841-FFC5-4FE8-8C39-7881D07CB56B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6112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22A69-7264-4A7E-B22F-7ECDAEE1407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92CF95-A9FE-4A86-AB22-AE009CE0F171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A1425-2BF3-41FF-BF82-F6AF09966EB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B7BEF6-5CF2-40DF-88B0-938DC46532F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3C666-C2A2-40E2-A34E-6196AFC5964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1C11EA6-7526-4725-9EAF-BAFE8D2987F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712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824E252-31CC-41D6-8022-38D928D3EA20}"/>
              </a:ext>
            </a:extLst>
          </p:cNvPr>
          <p:cNvSpPr/>
          <p:nvPr/>
        </p:nvSpPr>
        <p:spPr>
          <a:xfrm>
            <a:off x="2624" y="7055693"/>
            <a:ext cx="10077995" cy="50398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7">
            <a:extLst>
              <a:ext uri="{FF2B5EF4-FFF2-40B4-BE49-F238E27FC236}">
                <a16:creationId xmlns:a16="http://schemas.microsoft.com/office/drawing/2014/main" id="{6A1B9B3E-D4FC-4AB0-9103-B66181ACFFDE}"/>
              </a:ext>
            </a:extLst>
          </p:cNvPr>
          <p:cNvSpPr/>
          <p:nvPr/>
        </p:nvSpPr>
        <p:spPr>
          <a:xfrm>
            <a:off x="18" y="6982413"/>
            <a:ext cx="10077995" cy="70555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50AF714-7740-42D3-A754-FBAF5DC6A1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7258" y="836602"/>
            <a:ext cx="8316513" cy="3931033"/>
          </a:xfrm>
        </p:spPr>
        <p:txBody>
          <a:bodyPr/>
          <a:lstStyle>
            <a:lvl1pPr>
              <a:defRPr sz="8818">
                <a:solidFill>
                  <a:srgbClr val="262626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59671E6C-3C3A-4A33-956B-FE13C235A0B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7258" y="4908746"/>
            <a:ext cx="8316513" cy="1259942"/>
          </a:xfrm>
        </p:spPr>
        <p:txBody>
          <a:bodyPr lIns="91440" rIns="91440"/>
          <a:lstStyle>
            <a:lvl1pPr marL="0" indent="0">
              <a:buNone/>
              <a:defRPr sz="2646" cap="all" spc="220">
                <a:solidFill>
                  <a:srgbClr val="637052"/>
                </a:solidFill>
                <a:latin typeface="Calibri Light"/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D2974D0-83B2-4634-BF70-0B19ED3B14A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EA658CD-1697-4AAA-AF4F-F2651DBDD4C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18A137D-D589-416C-BA62-701FAF98FFF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0E1F9E4-725D-4D3B-BD06-B4C9F1C65144}" type="slidenum">
              <a:t>‹#›</a:t>
            </a:fld>
            <a:endParaRPr lang="cs-CZ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70E2F6B-DB71-4A04-9D81-A4A9FB63E2E6}"/>
              </a:ext>
            </a:extLst>
          </p:cNvPr>
          <p:cNvCxnSpPr/>
          <p:nvPr/>
        </p:nvCxnSpPr>
        <p:spPr>
          <a:xfrm>
            <a:off x="998515" y="4787798"/>
            <a:ext cx="8165309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56679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FF2B5EF4-FFF2-40B4-BE49-F238E27FC236}">
                <a16:creationId xmlns:a16="http://schemas.microsoft.com/office/drawing/2014/main" id="{514E8184-771B-43B7-B48F-37C17FD35D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E63240-7752-4F97-A065-3F6D8E74E0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907258" y="2034576"/>
            <a:ext cx="4082649" cy="4435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07A4A2-BC87-42ED-BF4E-BEB984C12A3E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41122" y="2034585"/>
            <a:ext cx="4082649" cy="443500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797374-66E2-40F7-8C7A-FAD803F0AF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2AA3B6-4924-4AA1-AC64-B0AA832F300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4AD678-FD58-448F-B7B8-E6FD493003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2AC75B8-22E8-499E-B4BC-ED9BE05B580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8814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9">
            <a:extLst>
              <a:ext uri="{FF2B5EF4-FFF2-40B4-BE49-F238E27FC236}">
                <a16:creationId xmlns:a16="http://schemas.microsoft.com/office/drawing/2014/main" id="{99F92B12-6A06-48B8-8278-E4E32AD8DA9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45110F-3F90-4E91-8408-392EED0D73F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7258" y="2034933"/>
            <a:ext cx="4082649" cy="811612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64A8A-375F-4FD5-97A7-BC6A0442924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907258" y="2846545"/>
            <a:ext cx="4082649" cy="36230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C9A1327-10C3-4317-AD7D-F8AF49DC9DBD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41122" y="2034933"/>
            <a:ext cx="4082649" cy="811612"/>
          </a:xfrm>
        </p:spPr>
        <p:txBody>
          <a:bodyPr lIns="91440" rIns="91440" anchor="ctr"/>
          <a:lstStyle>
            <a:lvl1pPr marL="0" indent="0">
              <a:buNone/>
              <a:defRPr cap="all">
                <a:solidFill>
                  <a:srgbClr val="637052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D41E65-B84D-49C6-B56E-B54B0CFAC28F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41122" y="2846545"/>
            <a:ext cx="4082649" cy="362304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6BF04A6-4C35-4E04-BC3E-2BB4F7DB983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80D81F-8CBF-41C6-8936-3E93E95D504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2C28AD-B098-4CB3-81B3-DC4CBEE32E4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1CC11EF-E3B2-407C-9DB0-072E824B20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7309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E5705-9A75-46ED-B213-DBFE311DA9C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2AE3F-15E9-4A64-838A-BADF1383ED2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9BD15-CEF5-41EC-9A19-22F3976A93B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7F4EC97-EA12-469E-BC8F-3EC3FD305C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F8B647-F686-4EA7-AD37-75F505DFF73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975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71E8F5CF-924C-4F1E-B919-E2FA299D17A7}"/>
              </a:ext>
            </a:extLst>
          </p:cNvPr>
          <p:cNvSpPr/>
          <p:nvPr/>
        </p:nvSpPr>
        <p:spPr>
          <a:xfrm>
            <a:off x="2624" y="7055693"/>
            <a:ext cx="10077995" cy="50398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A45D8C13-7DE7-4518-B497-4E74F906B7E0}"/>
              </a:ext>
            </a:extLst>
          </p:cNvPr>
          <p:cNvSpPr/>
          <p:nvPr/>
        </p:nvSpPr>
        <p:spPr>
          <a:xfrm>
            <a:off x="18" y="6982413"/>
            <a:ext cx="10077995" cy="70555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14AA8584-75B2-4736-9CAC-127DBF1CA1B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Footer Placeholder 7">
            <a:extLst>
              <a:ext uri="{FF2B5EF4-FFF2-40B4-BE49-F238E27FC236}">
                <a16:creationId xmlns:a16="http://schemas.microsoft.com/office/drawing/2014/main" id="{BA9A4FCC-D3D5-4FC6-9ECB-1243D27302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Slide Number Placeholder 8">
            <a:extLst>
              <a:ext uri="{FF2B5EF4-FFF2-40B4-BE49-F238E27FC236}">
                <a16:creationId xmlns:a16="http://schemas.microsoft.com/office/drawing/2014/main" id="{4A4966B1-0502-45F8-8355-353D30354D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7F791D4-975D-453F-93F7-926E3C8A764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335496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8E0267DB-65D8-4C6A-A4B3-4C4052448C0F}"/>
              </a:ext>
            </a:extLst>
          </p:cNvPr>
          <p:cNvSpPr/>
          <p:nvPr/>
        </p:nvSpPr>
        <p:spPr>
          <a:xfrm>
            <a:off x="18" y="0"/>
            <a:ext cx="3349282" cy="7559673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6F30377-FA18-41E4-9F63-3DF60E7FD423}"/>
              </a:ext>
            </a:extLst>
          </p:cNvPr>
          <p:cNvSpPr/>
          <p:nvPr/>
        </p:nvSpPr>
        <p:spPr>
          <a:xfrm>
            <a:off x="3340422" y="0"/>
            <a:ext cx="52925" cy="7559673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712D801-C627-4BC9-A9A1-698032E0D4A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78022" y="655167"/>
            <a:ext cx="2646163" cy="2519894"/>
          </a:xfrm>
        </p:spPr>
        <p:txBody>
          <a:bodyPr/>
          <a:lstStyle>
            <a:lvl1pPr>
              <a:defRPr sz="3968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D41A875-A029-460C-AF48-0641C67AA80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4675" y="806363"/>
            <a:ext cx="5522509" cy="579575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EA0C8F80-FE41-4047-A110-DCA426077B2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378022" y="3225463"/>
            <a:ext cx="2646163" cy="3724854"/>
          </a:xfrm>
        </p:spPr>
        <p:txBody>
          <a:bodyPr lIns="91440" rIns="91440"/>
          <a:lstStyle>
            <a:lvl1pPr marL="0" indent="0">
              <a:buNone/>
              <a:defRPr sz="1653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5D111EE3-7A7F-484C-BFAA-3750B0FB81E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384898" y="7120716"/>
            <a:ext cx="2165043" cy="402482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E86BE33F-2FD1-473D-9D93-3222DB1CA3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>
          <a:xfrm>
            <a:off x="3969245" y="7120716"/>
            <a:ext cx="3843241" cy="402482"/>
          </a:xfrm>
        </p:spPr>
        <p:txBody>
          <a:bodyPr anchorCtr="0"/>
          <a:lstStyle>
            <a:lvl1pPr algn="l">
              <a:defRPr>
                <a:solidFill>
                  <a:srgbClr val="637052"/>
                </a:solidFill>
              </a:defRPr>
            </a:lvl1pPr>
          </a:lstStyle>
          <a:p>
            <a:pPr lvl="0"/>
            <a:endParaRPr 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28AC4E36-96CE-4D8B-8419-4D0547FABA0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637052"/>
                </a:solidFill>
              </a:defRPr>
            </a:lvl1pPr>
          </a:lstStyle>
          <a:p>
            <a:pPr lvl="0"/>
            <a:fld id="{021A936C-7008-4DE1-B833-714F9B18D3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79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>
            <a:extLst>
              <a:ext uri="{FF2B5EF4-FFF2-40B4-BE49-F238E27FC236}">
                <a16:creationId xmlns:a16="http://schemas.microsoft.com/office/drawing/2014/main" id="{520DAC6F-7C4C-4567-A301-967EA1A7DF03}"/>
              </a:ext>
            </a:extLst>
          </p:cNvPr>
          <p:cNvSpPr/>
          <p:nvPr/>
        </p:nvSpPr>
        <p:spPr>
          <a:xfrm>
            <a:off x="0" y="5459763"/>
            <a:ext cx="10077995" cy="209991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744B76B6-89A9-4141-888E-7A5F7B3E4BF3}"/>
              </a:ext>
            </a:extLst>
          </p:cNvPr>
          <p:cNvSpPr/>
          <p:nvPr/>
        </p:nvSpPr>
        <p:spPr>
          <a:xfrm>
            <a:off x="18" y="5417957"/>
            <a:ext cx="10077995" cy="70555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DF6E2C6-0D70-46E4-A177-B0E2B8B887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7258" y="5594162"/>
            <a:ext cx="8366915" cy="907157"/>
          </a:xfrm>
        </p:spPr>
        <p:txBody>
          <a:bodyPr tIns="0" bIns="0">
            <a:noAutofit/>
          </a:bodyPr>
          <a:lstStyle>
            <a:lvl1pPr>
              <a:defRPr sz="3968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43BF7CF1-BD24-4179-A384-CF9EF596455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18" y="0"/>
            <a:ext cx="10080610" cy="5417957"/>
          </a:xfrm>
          <a:blipFill>
            <a:blip r:embed="rId2"/>
            <a:stretch>
              <a:fillRect/>
            </a:stretch>
          </a:blipFill>
        </p:spPr>
        <p:txBody>
          <a:bodyPr lIns="457200" tIns="457200"/>
          <a:lstStyle>
            <a:lvl1pPr marL="0" indent="0">
              <a:buNone/>
              <a:defRPr sz="3527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69107D0A-2E76-4908-AC27-0D0F0633A27B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907258" y="6511396"/>
            <a:ext cx="8366915" cy="655167"/>
          </a:xfrm>
        </p:spPr>
        <p:txBody>
          <a:bodyPr lIns="91440" tIns="0" rIns="91440" bIns="0"/>
          <a:lstStyle>
            <a:lvl1pPr marL="0" indent="0">
              <a:spcBef>
                <a:spcPts val="0"/>
              </a:spcBef>
              <a:spcAft>
                <a:spcPts val="660"/>
              </a:spcAft>
              <a:buNone/>
              <a:defRPr sz="1653">
                <a:solidFill>
                  <a:srgbClr val="FFFFFF"/>
                </a:solidFill>
              </a:defRPr>
            </a:lvl1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7" name="Date Placeholder 4">
            <a:extLst>
              <a:ext uri="{FF2B5EF4-FFF2-40B4-BE49-F238E27FC236}">
                <a16:creationId xmlns:a16="http://schemas.microsoft.com/office/drawing/2014/main" id="{BDAEA508-666E-49AB-B113-AF32AC31F9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Footer Placeholder 5">
            <a:extLst>
              <a:ext uri="{FF2B5EF4-FFF2-40B4-BE49-F238E27FC236}">
                <a16:creationId xmlns:a16="http://schemas.microsoft.com/office/drawing/2014/main" id="{58FA5815-5CE4-47B9-A3F7-9A4F3E58FCC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Slide Number Placeholder 6">
            <a:extLst>
              <a:ext uri="{FF2B5EF4-FFF2-40B4-BE49-F238E27FC236}">
                <a16:creationId xmlns:a16="http://schemas.microsoft.com/office/drawing/2014/main" id="{12BA69C5-5F99-43DD-9E1D-FBD0AEAA386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15632E2-8228-445E-AB94-47C44D8B77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610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138B12CF-C6EC-4783-B6E2-9AB89FDD8159}"/>
              </a:ext>
            </a:extLst>
          </p:cNvPr>
          <p:cNvSpPr/>
          <p:nvPr/>
        </p:nvSpPr>
        <p:spPr>
          <a:xfrm>
            <a:off x="0" y="7055693"/>
            <a:ext cx="10080629" cy="503980"/>
          </a:xfrm>
          <a:prstGeom prst="rect">
            <a:avLst/>
          </a:prstGeom>
          <a:solidFill>
            <a:srgbClr val="BD582C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A6DAEBFD-41F2-47A0-9076-C754640A87B3}"/>
              </a:ext>
            </a:extLst>
          </p:cNvPr>
          <p:cNvSpPr/>
          <p:nvPr/>
        </p:nvSpPr>
        <p:spPr>
          <a:xfrm>
            <a:off x="0" y="6982413"/>
            <a:ext cx="10080629" cy="72749"/>
          </a:xfrm>
          <a:prstGeom prst="rect">
            <a:avLst/>
          </a:prstGeom>
          <a:solidFill>
            <a:srgbClr val="E48312"/>
          </a:solidFill>
          <a:ln cap="flat">
            <a:noFill/>
            <a:prstDash val="solid"/>
          </a:ln>
        </p:spPr>
        <p:txBody>
          <a:bodyPr lIns="0" tIns="0" rIns="0" bIns="0"/>
          <a:lstStyle/>
          <a:p>
            <a:endParaRPr lang="cs-CZ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6A627402-5E4D-4DD9-B59F-88B6663707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7258" y="315925"/>
            <a:ext cx="8316513" cy="1599194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rmAutofit/>
          </a:bodyPr>
          <a:lstStyle/>
          <a:p>
            <a:pPr lvl="0"/>
            <a:r>
              <a:rPr lang="cs-CZ"/>
              <a:t>Kliknutím lze upravit styl.</a:t>
            </a:r>
            <a:endParaRPr lang="en-US"/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83213888-9094-4264-BE7F-8B1D2077234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07258" y="2034576"/>
            <a:ext cx="8316513" cy="44350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45720" rIns="0" bIns="45720" anchor="t" anchorCtr="0" compatLnSpc="1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D184D696-634F-4B48-82EE-3C8392FAF4C8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907258" y="7120716"/>
            <a:ext cx="2044132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92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CF3AFD2-A93D-4072-A220-F2388ACB674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47823" y="7120716"/>
            <a:ext cx="398760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992" b="0" i="0" u="none" strike="noStrike" kern="1200" cap="all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endParaRPr lang="cs-CZ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5F58458-A340-422F-8A9D-BB10BBA49DC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8185928" y="7120716"/>
            <a:ext cx="1084816" cy="402482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157" b="0" i="0" u="none" strike="noStrike" kern="1200" cap="none" spc="0" baseline="0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lvl="0"/>
            <a:fld id="{D98D1B3B-85F7-49D0-A42B-110E04700C61}" type="slidenum">
              <a:t>‹#›</a:t>
            </a:fld>
            <a:endParaRPr lang="cs-CZ"/>
          </a:p>
        </p:txBody>
      </p:sp>
      <p:cxnSp>
        <p:nvCxnSpPr>
          <p:cNvPr id="9" name="Straight Connector 9">
            <a:extLst>
              <a:ext uri="{FF2B5EF4-FFF2-40B4-BE49-F238E27FC236}">
                <a16:creationId xmlns:a16="http://schemas.microsoft.com/office/drawing/2014/main" id="{17910DF4-B17A-4FFD-BE91-8EE398CE6442}"/>
              </a:ext>
            </a:extLst>
          </p:cNvPr>
          <p:cNvCxnSpPr/>
          <p:nvPr/>
        </p:nvCxnSpPr>
        <p:spPr>
          <a:xfrm>
            <a:off x="986838" y="1915649"/>
            <a:ext cx="8240911" cy="0"/>
          </a:xfrm>
          <a:prstGeom prst="straightConnector1">
            <a:avLst/>
          </a:prstGeom>
          <a:noFill/>
          <a:ln w="6345" cap="flat">
            <a:solidFill>
              <a:srgbClr val="7F7F7F"/>
            </a:solidFill>
            <a:prstDash val="solid"/>
            <a:miter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1007943" rtl="0" fontAlgn="auto" hangingPunct="1">
        <a:lnSpc>
          <a:spcPct val="85000"/>
        </a:lnSpc>
        <a:spcBef>
          <a:spcPts val="0"/>
        </a:spcBef>
        <a:spcAft>
          <a:spcPts val="0"/>
        </a:spcAft>
        <a:buNone/>
        <a:tabLst/>
        <a:defRPr lang="cs-CZ" sz="5291" b="0" i="0" u="none" strike="noStrike" kern="1200" cap="none" spc="-55" baseline="0">
          <a:solidFill>
            <a:srgbClr val="404040"/>
          </a:solidFill>
          <a:uFillTx/>
          <a:latin typeface="Calibri Light"/>
        </a:defRPr>
      </a:lvl1pPr>
    </p:titleStyle>
    <p:bodyStyle>
      <a:lvl1pPr marL="100794" marR="0" lvl="0" indent="-100794" algn="l" defTabSz="1007943" rtl="0" fontAlgn="auto" hangingPunct="1">
        <a:lnSpc>
          <a:spcPct val="90000"/>
        </a:lnSpc>
        <a:spcBef>
          <a:spcPts val="1325"/>
        </a:spcBef>
        <a:spcAft>
          <a:spcPts val="220"/>
        </a:spcAft>
        <a:buClr>
          <a:srgbClr val="E48312"/>
        </a:buClr>
        <a:buSzPct val="100000"/>
        <a:buFont typeface="Calibri" pitchFamily="34"/>
        <a:buChar char=" "/>
        <a:tabLst/>
        <a:defRPr lang="cs-CZ" sz="2205" b="0" i="0" u="none" strike="noStrike" kern="1200" cap="none" spc="0" baseline="0">
          <a:solidFill>
            <a:srgbClr val="404040"/>
          </a:solidFill>
          <a:uFillTx/>
          <a:latin typeface="Calibri"/>
        </a:defRPr>
      </a:lvl1pPr>
      <a:lvl2pPr marL="423339" marR="0" lvl="1" indent="-201588" algn="l" defTabSz="1007943" rtl="0" fontAlgn="auto" hangingPunct="1">
        <a:lnSpc>
          <a:spcPct val="90000"/>
        </a:lnSpc>
        <a:spcBef>
          <a:spcPts val="220"/>
        </a:spcBef>
        <a:spcAft>
          <a:spcPts val="440"/>
        </a:spcAft>
        <a:buClr>
          <a:srgbClr val="E48312"/>
        </a:buClr>
        <a:buSzPct val="100000"/>
        <a:buFont typeface="Calibri" pitchFamily="34"/>
        <a:buChar char="◦"/>
        <a:tabLst/>
        <a:defRPr lang="cs-CZ" sz="1984" b="0" i="0" u="none" strike="noStrike" kern="1200" cap="none" spc="0" baseline="0">
          <a:solidFill>
            <a:srgbClr val="404040"/>
          </a:solidFill>
          <a:uFillTx/>
          <a:latin typeface="Calibri"/>
        </a:defRPr>
      </a:lvl2pPr>
      <a:lvl3pPr marL="624928" marR="0" lvl="2" indent="-201588" algn="l" defTabSz="1007943" rtl="0" fontAlgn="auto" hangingPunct="1">
        <a:lnSpc>
          <a:spcPct val="90000"/>
        </a:lnSpc>
        <a:spcBef>
          <a:spcPts val="220"/>
        </a:spcBef>
        <a:spcAft>
          <a:spcPts val="440"/>
        </a:spcAft>
        <a:buClr>
          <a:srgbClr val="E48312"/>
        </a:buClr>
        <a:buSzPct val="100000"/>
        <a:buFont typeface="Calibri" pitchFamily="34"/>
        <a:buChar char="◦"/>
        <a:tabLst/>
        <a:defRPr lang="cs-CZ" sz="1543" b="0" i="0" u="none" strike="noStrike" kern="1200" cap="none" spc="0" baseline="0">
          <a:solidFill>
            <a:srgbClr val="404040"/>
          </a:solidFill>
          <a:uFillTx/>
          <a:latin typeface="Calibri"/>
        </a:defRPr>
      </a:lvl3pPr>
      <a:lvl4pPr marL="826517" marR="0" lvl="3" indent="-201588" algn="l" defTabSz="1007943" rtl="0" fontAlgn="auto" hangingPunct="1">
        <a:lnSpc>
          <a:spcPct val="90000"/>
        </a:lnSpc>
        <a:spcBef>
          <a:spcPts val="220"/>
        </a:spcBef>
        <a:spcAft>
          <a:spcPts val="440"/>
        </a:spcAft>
        <a:buClr>
          <a:srgbClr val="E48312"/>
        </a:buClr>
        <a:buSzPct val="100000"/>
        <a:buFont typeface="Calibri" pitchFamily="34"/>
        <a:buChar char="◦"/>
        <a:tabLst/>
        <a:defRPr lang="cs-CZ" sz="1543" b="0" i="0" u="none" strike="noStrike" kern="1200" cap="none" spc="0" baseline="0">
          <a:solidFill>
            <a:srgbClr val="404040"/>
          </a:solidFill>
          <a:uFillTx/>
          <a:latin typeface="Calibri"/>
        </a:defRPr>
      </a:lvl4pPr>
      <a:lvl5pPr marL="1028105" marR="0" lvl="4" indent="-201588" algn="l" defTabSz="1007943" rtl="0" fontAlgn="auto" hangingPunct="1">
        <a:lnSpc>
          <a:spcPct val="90000"/>
        </a:lnSpc>
        <a:spcBef>
          <a:spcPts val="220"/>
        </a:spcBef>
        <a:spcAft>
          <a:spcPts val="440"/>
        </a:spcAft>
        <a:buClr>
          <a:srgbClr val="E48312"/>
        </a:buClr>
        <a:buSzPct val="100000"/>
        <a:buFont typeface="Calibri" pitchFamily="34"/>
        <a:buChar char="◦"/>
        <a:tabLst/>
        <a:defRPr lang="cs-CZ" sz="1543" b="0" i="0" u="none" strike="noStrike" kern="1200" cap="none" spc="0" baseline="0">
          <a:solidFill>
            <a:srgbClr val="40404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_gYjQw9Bf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F2C2663-4D4A-49E9-BB38-3247A9EA4CF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08061" y="1552815"/>
            <a:ext cx="9072557" cy="2174635"/>
          </a:xfrm>
        </p:spPr>
        <p:txBody>
          <a:bodyPr anchorCtr="1">
            <a:spAutoFit/>
          </a:bodyPr>
          <a:lstStyle/>
          <a:p>
            <a:pPr lvl="0" algn="ctr"/>
            <a:r>
              <a:rPr lang="cs-CZ"/>
              <a:t>Přesvědčování</a:t>
            </a:r>
            <a:br>
              <a:rPr lang="cs-CZ"/>
            </a:br>
            <a:r>
              <a:rPr lang="cs-CZ"/>
              <a:t>-</a:t>
            </a:r>
            <a:br>
              <a:rPr lang="cs-CZ"/>
            </a:br>
            <a:r>
              <a:rPr lang="cs-CZ"/>
              <a:t>Argumentace a persuaze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AC80942-EF39-43EE-A810-C0AC8C754031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1008061" y="3830641"/>
            <a:ext cx="9072557" cy="3009903"/>
          </a:xfrm>
        </p:spPr>
        <p:txBody>
          <a:bodyPr anchor="ctr" anchorCtr="1">
            <a:spAutoFit/>
          </a:bodyPr>
          <a:lstStyle/>
          <a:p>
            <a:pPr lvl="0" algn="ctr"/>
            <a:r>
              <a:rPr lang="cs-CZ"/>
              <a:t>Zpracoval:</a:t>
            </a:r>
          </a:p>
          <a:p>
            <a:pPr lvl="0" algn="ctr"/>
            <a:r>
              <a:rPr lang="cs-CZ"/>
              <a:t>Matěj Stříteský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B8E2B6-77D5-43E4-A0C8-28E941DD9D6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>
            <a:spAutoFit/>
          </a:bodyPr>
          <a:lstStyle/>
          <a:p>
            <a:pPr lvl="0"/>
            <a:r>
              <a:rPr lang="cs-CZ"/>
              <a:t>Vodítka která nám pomáhají rozhodovat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27F1460A-591B-4405-8653-17986C4C8670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0" y="1979611"/>
            <a:ext cx="6877046" cy="4778370"/>
          </a:xfrm>
        </p:spPr>
        <p:txBody>
          <a:bodyPr/>
          <a:lstStyle/>
          <a:p>
            <a:pPr marL="0" lvl="0" indent="0">
              <a:buNone/>
            </a:pPr>
            <a:r>
              <a:rPr lang="cs-CZ" dirty="0">
                <a:solidFill>
                  <a:schemeClr val="tx1"/>
                </a:solidFill>
              </a:rPr>
              <a:t> Zabýval se jimi Robert B. </a:t>
            </a:r>
            <a:r>
              <a:rPr lang="cs-CZ" dirty="0" err="1">
                <a:solidFill>
                  <a:schemeClr val="tx1"/>
                </a:solidFill>
              </a:rPr>
              <a:t>Cialdini</a:t>
            </a:r>
            <a:endParaRPr lang="cs-CZ" dirty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cs-CZ" sz="2800" i="1" dirty="0">
                <a:solidFill>
                  <a:schemeClr val="tx1"/>
                </a:solidFill>
              </a:rPr>
              <a:t> Influence: </a:t>
            </a:r>
            <a:r>
              <a:rPr lang="cs-CZ" sz="2800" i="1" dirty="0" err="1">
                <a:solidFill>
                  <a:schemeClr val="tx1"/>
                </a:solidFill>
              </a:rPr>
              <a:t>The</a:t>
            </a:r>
            <a:r>
              <a:rPr lang="cs-CZ" sz="2800" i="1" dirty="0">
                <a:solidFill>
                  <a:schemeClr val="tx1"/>
                </a:solidFill>
              </a:rPr>
              <a:t> Psychology </a:t>
            </a:r>
            <a:r>
              <a:rPr lang="cs-CZ" sz="2800" i="1" dirty="0" err="1">
                <a:solidFill>
                  <a:schemeClr val="tx1"/>
                </a:solidFill>
              </a:rPr>
              <a:t>of</a:t>
            </a:r>
            <a:r>
              <a:rPr lang="cs-CZ" sz="2800" i="1" dirty="0">
                <a:solidFill>
                  <a:schemeClr val="tx1"/>
                </a:solidFill>
              </a:rPr>
              <a:t> </a:t>
            </a:r>
            <a:r>
              <a:rPr lang="cs-CZ" sz="2800" i="1" dirty="0" err="1">
                <a:solidFill>
                  <a:schemeClr val="tx1"/>
                </a:solidFill>
              </a:rPr>
              <a:t>Persuasion</a:t>
            </a:r>
            <a:r>
              <a:rPr lang="cs-CZ" sz="2800" dirty="0">
                <a:solidFill>
                  <a:schemeClr val="tx1"/>
                </a:solidFill>
              </a:rPr>
              <a:t>.</a:t>
            </a:r>
          </a:p>
          <a:p>
            <a:pPr marL="0" lv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Evoluce technik přesvědčování</a:t>
            </a:r>
          </a:p>
          <a:p>
            <a:pPr marL="0" lv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3 roky skrytého sledování</a:t>
            </a:r>
          </a:p>
          <a:p>
            <a:pPr marL="0" lv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Výsledkem 6 principů</a:t>
            </a:r>
          </a:p>
          <a:p>
            <a:pPr marL="0" lvl="0" indent="0">
              <a:buNone/>
            </a:pPr>
            <a:r>
              <a:rPr lang="cs-CZ" sz="2800" dirty="0">
                <a:solidFill>
                  <a:schemeClr val="tx1"/>
                </a:solidFill>
              </a:rPr>
              <a:t> Překlad do češtiny </a:t>
            </a:r>
            <a:r>
              <a:rPr lang="cs-CZ" sz="2800" i="1" dirty="0">
                <a:solidFill>
                  <a:schemeClr val="tx1"/>
                </a:solidFill>
              </a:rPr>
              <a:t>Zbraně vlivu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3FEFC390-E758-48AA-8F4E-D2FD4789A0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6541334" y="1619996"/>
            <a:ext cx="3013789" cy="3491645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6D011BF-DE3A-42B2-9FAB-2FA87559822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9131" y="3447736"/>
            <a:ext cx="7751844" cy="3777523"/>
          </a:xfrm>
        </p:spPr>
        <p:txBody>
          <a:bodyPr>
            <a:normAutofit fontScale="90000"/>
          </a:bodyPr>
          <a:lstStyle/>
          <a:p>
            <a:pPr lvl="0"/>
            <a:r>
              <a:rPr lang="cs-CZ" sz="4800">
                <a:solidFill>
                  <a:srgbClr val="000000"/>
                </a:solidFill>
              </a:rPr>
              <a:t>Zbraně vlivu jak fungují ?</a:t>
            </a:r>
            <a:br>
              <a:rPr lang="cs-CZ" sz="4800">
                <a:solidFill>
                  <a:srgbClr val="000000"/>
                </a:solidFill>
              </a:rPr>
            </a:b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1. Reciprocita</a:t>
            </a: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2. Sociální schválení</a:t>
            </a: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3. Závazek a důslednost</a:t>
            </a: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4. Oblíbenost</a:t>
            </a: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5. Autorita</a:t>
            </a:r>
            <a:br>
              <a:rPr lang="cs-CZ" sz="4800">
                <a:solidFill>
                  <a:srgbClr val="000000"/>
                </a:solidFill>
              </a:rPr>
            </a:br>
            <a:r>
              <a:rPr lang="cs-CZ" sz="4800">
                <a:solidFill>
                  <a:srgbClr val="000000"/>
                </a:solidFill>
              </a:rPr>
              <a:t>6. Vzácnost</a:t>
            </a:r>
            <a:br>
              <a:rPr lang="cs-CZ" sz="4800"/>
            </a:br>
            <a:br>
              <a:rPr lang="cs-CZ" sz="4800"/>
            </a:br>
            <a:endParaRPr lang="cs-CZ"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39B90C-9E29-43FD-B633-6BF7FC71675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73152"/>
            <a:ext cx="9072567" cy="790535"/>
          </a:xfrm>
        </p:spPr>
        <p:txBody>
          <a:bodyPr>
            <a:spAutoFit/>
          </a:bodyPr>
          <a:lstStyle/>
          <a:p>
            <a:pPr lvl="0"/>
            <a:r>
              <a:rPr lang="cs-CZ">
                <a:solidFill>
                  <a:srgbClr val="000000"/>
                </a:solidFill>
              </a:rPr>
              <a:t>Reciprocita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B465B7D-6CA2-4561-A2E2-BEE26FBA2BB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744" y="1768477"/>
            <a:ext cx="8682822" cy="4850562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cs-CZ" sz="3600" i="1">
                <a:solidFill>
                  <a:srgbClr val="000000"/>
                </a:solidFill>
              </a:rPr>
              <a:t>„Lidé raději vyhoví těm, kteří jim v minulosti pomohli nebo vyhověli, než ostatním.“</a:t>
            </a:r>
          </a:p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</a:rPr>
              <a:t>Kvaitluvé z ostrova Vancouver a jejich potlach</a:t>
            </a:r>
          </a:p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  <a:hlinkClick r:id="rId3"/>
              </a:rPr>
              <a:t>https://www.youtube.com/watch?v=N_gYjQw9Bf4</a:t>
            </a:r>
            <a:endParaRPr lang="cs-CZ" sz="360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</a:rPr>
              <a:t>https://www.youtube.com/watch?v=6eRAXhYSLlM</a:t>
            </a:r>
          </a:p>
          <a:p>
            <a:pPr marL="0" lvl="0" indent="0">
              <a:buNone/>
            </a:pPr>
            <a:endParaRPr lang="cs-CZ" sz="36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B5B5F3-7B3B-4E06-9186-D3E2F6D019A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773152"/>
            <a:ext cx="9072567" cy="790535"/>
          </a:xfrm>
        </p:spPr>
        <p:txBody>
          <a:bodyPr>
            <a:spAutoFit/>
          </a:bodyPr>
          <a:lstStyle/>
          <a:p>
            <a:pPr lvl="0"/>
            <a:r>
              <a:rPr lang="cs-CZ">
                <a:solidFill>
                  <a:srgbClr val="000000"/>
                </a:solidFill>
              </a:rPr>
              <a:t>Reciprocita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777D1ED1-17D1-4CB5-9C60-268171D11D9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389744" y="1768477"/>
            <a:ext cx="8682822" cy="4964433"/>
          </a:xfrm>
        </p:spPr>
        <p:txBody>
          <a:bodyPr>
            <a:spAutoFit/>
          </a:bodyPr>
          <a:lstStyle/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</a:rPr>
              <a:t>(Church, 1993) dárek za 5 dolarů funguje lépe než slib 50 dolarů</a:t>
            </a:r>
          </a:p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</a:rPr>
              <a:t>(Green a Rusch, 1992) spíše se necháme přesvědčit tím, o kom si myslíme, že jsme ho v minulosti přesvědčili</a:t>
            </a:r>
          </a:p>
          <a:p>
            <a:pPr marL="0" lvl="0" indent="0">
              <a:buNone/>
            </a:pPr>
            <a:r>
              <a:rPr lang="cs-CZ" sz="3600">
                <a:solidFill>
                  <a:srgbClr val="000000"/>
                </a:solidFill>
              </a:rPr>
              <a:t>(Harrari, Mohr a Hosey 1980) předešlé odmítnutí, dlouhé konzultace, zvyšuje vstřícnost ke kratší konzultaci diplomové práce o více jak pětinu.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1940B3C-B03B-4E74-B0F0-B55A81745E0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Sociální schválení</a:t>
            </a: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8FD725AC-E666-4B2A-A57E-9B93ED44AF9A}"/>
              </a:ext>
            </a:extLst>
          </p:cNvPr>
          <p:cNvSpPr/>
          <p:nvPr/>
        </p:nvSpPr>
        <p:spPr>
          <a:xfrm>
            <a:off x="104927" y="1563688"/>
            <a:ext cx="9818552" cy="450585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„Co je dobré pro jiné, bude dobré i pro mě“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(Asch</a:t>
            </a: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,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1951) nebezpečná konformita - Groupthing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(Reingen</a:t>
            </a:r>
            <a:r>
              <a:rPr lang="cs-CZ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,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1982) List technique – čím delší seznam podobných dárců při žádosti ukážu, tím spíše mi žádaný vyhoví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24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„Všichni s tím souhlasí, tak prosím nezdržuj”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477FEA-73B8-4FBE-88FE-9A01106AFCC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Závazek a důslednost (stálost)</a:t>
            </a: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EC827FF8-3912-478D-AF2F-5AB5D22D3C99}"/>
              </a:ext>
            </a:extLst>
          </p:cNvPr>
          <p:cNvSpPr/>
          <p:nvPr/>
        </p:nvSpPr>
        <p:spPr>
          <a:xfrm>
            <a:off x="104927" y="1563688"/>
            <a:ext cx="9818552" cy="4773616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„Jestliže se jednou pro něco rozhodneme naše další akce budou spíše souhlasné s tímto rozhodnutím, než aby mu odporovaly.“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Cialdini (1978) Když jednou řekneme, že přijdeme na přednášku, pravděpodobně tam půjdeme i v 7:00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„Jednou jsi to slíbil! Snad dodržíš slovo, ne?!”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3600" b="0" i="1" u="none" strike="noStrike" kern="1200" cap="none" spc="0" baseline="0">
              <a:solidFill>
                <a:srgbClr val="000000"/>
              </a:solidFill>
              <a:uFillTx/>
              <a:latin typeface="Arial" pitchFamily="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2F1408-2436-403A-A700-FEFD84F208C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Oblíbenost</a:t>
            </a: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CE0ECE37-2175-46B8-9E8E-2C78EA9D2AD4}"/>
              </a:ext>
            </a:extLst>
          </p:cNvPr>
          <p:cNvSpPr/>
          <p:nvPr/>
        </p:nvSpPr>
        <p:spPr>
          <a:xfrm>
            <a:off x="104927" y="1563688"/>
            <a:ext cx="9818552" cy="4275012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„Raději vyhovíme svému příteli, nebo jinak oblíbené osobě, než někomu jinému</a:t>
            </a: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“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Garnner (1999) Jaroslav Novák spíš odpoví na dopis Janu Novému, než Matěji Stříteskému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 Stewart (1980) Hezčí obžalovaní dostávají mírnější tresty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</a:rPr>
              <a:t>„Myslel jsem, že jsme přátelé!”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9C320-1C93-4D63-9F64-8176CC423A6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Autorita</a:t>
            </a:r>
          </a:p>
        </p:txBody>
      </p:sp>
      <p:sp>
        <p:nvSpPr>
          <p:cNvPr id="3" name="Obdélník 4">
            <a:extLst>
              <a:ext uri="{FF2B5EF4-FFF2-40B4-BE49-F238E27FC236}">
                <a16:creationId xmlns:a16="http://schemas.microsoft.com/office/drawing/2014/main" id="{EA4A9038-C010-4BC1-A66B-CAD45ED92CF0}"/>
              </a:ext>
            </a:extLst>
          </p:cNvPr>
          <p:cNvSpPr/>
          <p:nvPr/>
        </p:nvSpPr>
        <p:spPr>
          <a:xfrm>
            <a:off x="104927" y="1563688"/>
            <a:ext cx="9818552" cy="5004447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„Poslouchat autoritu se vyplatí“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Cohen &amp; Davis (1981) R(ight)Ear – Rear a ušní kapky v rektu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Blake a Moutoun (1955) 2 x víc lidí přejde ne červenou za mužem v obleku, než v riflích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Milgramovy experimenty</a:t>
            </a:r>
          </a:p>
          <a:p>
            <a:pPr marL="0" marR="0" lvl="0" indent="0" algn="ctr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“Mnohem zkušenější a chytřejší lidé to vidí jinak a ty nesouhlasíš ?”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561720-DD73-445C-B634-68673F9C597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1262064"/>
          </a:xfrm>
        </p:spPr>
        <p:txBody>
          <a:bodyPr/>
          <a:lstStyle/>
          <a:p>
            <a:pPr lvl="0"/>
            <a:r>
              <a:rPr lang="cs-CZ">
                <a:solidFill>
                  <a:srgbClr val="000000"/>
                </a:solidFill>
              </a:rPr>
              <a:t>Vzácnost</a:t>
            </a:r>
          </a:p>
        </p:txBody>
      </p:sp>
      <p:sp>
        <p:nvSpPr>
          <p:cNvPr id="3" name="Obdélník 5">
            <a:extLst>
              <a:ext uri="{FF2B5EF4-FFF2-40B4-BE49-F238E27FC236}">
                <a16:creationId xmlns:a16="http://schemas.microsoft.com/office/drawing/2014/main" id="{44FBA6AA-D4F1-4540-A4C1-9740A10F806C}"/>
              </a:ext>
            </a:extLst>
          </p:cNvPr>
          <p:cNvSpPr/>
          <p:nvPr/>
        </p:nvSpPr>
        <p:spPr>
          <a:xfrm>
            <a:off x="104927" y="1563688"/>
            <a:ext cx="9818552" cy="4401208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1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„Snažíme se spíše získat to čeho je omezené množství, než toho čeho je dostatek“</a:t>
            </a: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Mazis (1975) fosfátové čistidla a jejich oblíbenost vzrůstající po jejich zákazu: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omezený počet účastníků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akce končí</a:t>
            </a: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2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ea typeface="Microsoft YaHei" pitchFamily="2"/>
                <a:cs typeface="Arial" pitchFamily="34"/>
              </a:rPr>
              <a:t> do vyprodání zásob</a:t>
            </a:r>
            <a:endParaRPr lang="cs-CZ" sz="2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1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2200" b="0" i="0" u="none" strike="noStrike" kern="1200" cap="none" spc="0" baseline="0">
              <a:solidFill>
                <a:srgbClr val="000000"/>
              </a:solidFill>
              <a:uFillTx/>
              <a:latin typeface="Arial" pitchFamily="34"/>
              <a:ea typeface="Microsoft YaHei" pitchFamily="2"/>
              <a:cs typeface="Arial" pitchFamily="34"/>
            </a:endParaRPr>
          </a:p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SzPct val="45000"/>
              <a:buFont typeface="StarSymbol"/>
              <a:buChar char="●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600" b="0" i="0" u="none" strike="noStrike" kern="1200" cap="none" spc="0" baseline="0">
                <a:solidFill>
                  <a:srgbClr val="000000"/>
                </a:solidFill>
                <a:uFillTx/>
                <a:latin typeface="Arial" pitchFamily="34"/>
                <a:cs typeface="Arial" pitchFamily="34"/>
              </a:rPr>
              <a:t> „Když je to vzácné, tak je to určitě i cenné”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B468039-7F74-42FD-B52D-F4C3D955A13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3730724"/>
          </a:xfrm>
        </p:spPr>
        <p:txBody>
          <a:bodyPr anchorCtr="1"/>
          <a:lstStyle/>
          <a:p>
            <a:pPr lvl="0" algn="ctr"/>
            <a:r>
              <a:rPr lang="cs-CZ">
                <a:solidFill>
                  <a:srgbClr val="000000"/>
                </a:solidFill>
              </a:rPr>
              <a:t>Obraz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383750-C420-4F47-AF23-74C352BA624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049310" y="0"/>
            <a:ext cx="8231529" cy="1398583"/>
          </a:xfrm>
        </p:spPr>
        <p:txBody>
          <a:bodyPr anchorCtr="1"/>
          <a:lstStyle/>
          <a:p>
            <a:pPr lvl="0" algn="ctr"/>
            <a:r>
              <a:rPr lang="cs-CZ" sz="2000">
                <a:solidFill>
                  <a:srgbClr val="000000"/>
                </a:solidFill>
                <a:ea typeface="Microsoft YaHei" pitchFamily="2"/>
                <a:cs typeface="Mangal" pitchFamily="2"/>
              </a:rPr>
              <a:t> Brock, T. (2005) </a:t>
            </a:r>
            <a:r>
              <a:rPr lang="cs-CZ" sz="2000" i="1">
                <a:solidFill>
                  <a:srgbClr val="000000"/>
                </a:solidFill>
                <a:ea typeface="Microsoft YaHei" pitchFamily="2"/>
                <a:cs typeface="Mangal" pitchFamily="2"/>
              </a:rPr>
              <a:t>Persuasion: psychological insights and perspectives</a:t>
            </a:r>
            <a:r>
              <a:rPr lang="cs-CZ" sz="2000">
                <a:solidFill>
                  <a:srgbClr val="000000"/>
                </a:solidFill>
                <a:ea typeface="Microsoft YaHei" pitchFamily="2"/>
                <a:cs typeface="Mangal" pitchFamily="2"/>
              </a:rPr>
              <a:t>.</a:t>
            </a:r>
            <a:br>
              <a:rPr lang="cs-CZ" sz="2000">
                <a:solidFill>
                  <a:srgbClr val="000000"/>
                </a:solidFill>
                <a:ea typeface="Microsoft YaHei" pitchFamily="2"/>
                <a:cs typeface="Mangal" pitchFamily="2"/>
              </a:rPr>
            </a:br>
            <a:endParaRPr lang="cs-CZ" sz="200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E15ACE44-8F22-4B34-9023-66AFDD8E98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6266" y="1398583"/>
            <a:ext cx="3848096" cy="47624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2">
            <a:extLst>
              <a:ext uri="{FF2B5EF4-FFF2-40B4-BE49-F238E27FC236}">
                <a16:creationId xmlns:a16="http://schemas.microsoft.com/office/drawing/2014/main" id="{D53BCBEF-02A7-40AE-B1E0-493BADE15225}"/>
              </a:ext>
            </a:extLst>
          </p:cNvPr>
          <p:cNvSpPr txBox="1">
            <a:spLocks noGrp="1"/>
          </p:cNvSpPr>
          <p:nvPr>
            <p:ph type="subTitle" idx="4294967295"/>
          </p:nvPr>
        </p:nvSpPr>
        <p:spPr>
          <a:xfrm>
            <a:off x="884416" y="794476"/>
            <a:ext cx="8186559" cy="5506306"/>
          </a:xfrm>
        </p:spPr>
        <p:txBody>
          <a:bodyPr anchor="ctr">
            <a:normAutofit lnSpcReduction="10000"/>
          </a:bodyPr>
          <a:lstStyle/>
          <a:p>
            <a:pPr lvl="0">
              <a:lnSpc>
                <a:spcPct val="70000"/>
              </a:lnSpc>
            </a:pPr>
            <a:r>
              <a:rPr lang="cs-CZ" sz="2300" dirty="0">
                <a:solidFill>
                  <a:srgbClr val="000000"/>
                </a:solidFill>
              </a:rPr>
              <a:t>Zdroje:</a:t>
            </a:r>
          </a:p>
          <a:p>
            <a:pPr lvl="0">
              <a:lnSpc>
                <a:spcPct val="70000"/>
              </a:lnSpc>
            </a:pPr>
            <a:endParaRPr lang="cs-CZ" sz="2300" dirty="0">
              <a:solidFill>
                <a:srgbClr val="000000"/>
              </a:solidFill>
            </a:endParaRPr>
          </a:p>
          <a:p>
            <a:pPr lvl="0">
              <a:lnSpc>
                <a:spcPct val="70000"/>
              </a:lnSpc>
            </a:pPr>
            <a:r>
              <a:rPr lang="en-US" sz="2300" dirty="0">
                <a:solidFill>
                  <a:srgbClr val="000000"/>
                </a:solidFill>
              </a:rPr>
              <a:t>Petty, R. E., &amp; Cacioppo, J. T. (1986). The elaboration likelihood model of persuasion. </a:t>
            </a:r>
            <a:r>
              <a:rPr lang="en-US" sz="2300" i="1" dirty="0">
                <a:solidFill>
                  <a:srgbClr val="000000"/>
                </a:solidFill>
              </a:rPr>
              <a:t>Advances in experimental social psychology</a:t>
            </a:r>
            <a:r>
              <a:rPr lang="en-US" sz="2300" dirty="0">
                <a:solidFill>
                  <a:srgbClr val="000000"/>
                </a:solidFill>
              </a:rPr>
              <a:t>, </a:t>
            </a:r>
            <a:r>
              <a:rPr lang="en-US" sz="2300" i="1" dirty="0">
                <a:solidFill>
                  <a:srgbClr val="000000"/>
                </a:solidFill>
              </a:rPr>
              <a:t>19</a:t>
            </a:r>
            <a:r>
              <a:rPr lang="en-US" sz="2300" dirty="0">
                <a:solidFill>
                  <a:srgbClr val="000000"/>
                </a:solidFill>
              </a:rPr>
              <a:t>, 123-205.</a:t>
            </a:r>
            <a:endParaRPr lang="cs-CZ" sz="2300" dirty="0">
              <a:solidFill>
                <a:srgbClr val="000000"/>
              </a:solidFill>
            </a:endParaRP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Klapetek</a:t>
            </a: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, M. (2008), 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Komunikace, argumentace, rétorika.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Brock</a:t>
            </a: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, T. (2005) </a:t>
            </a:r>
            <a:r>
              <a:rPr lang="cs-CZ" sz="2300" i="1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Persuasion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: </a:t>
            </a:r>
            <a:r>
              <a:rPr lang="cs-CZ" sz="2300" i="1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psychological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</a:t>
            </a:r>
            <a:r>
              <a:rPr lang="cs-CZ" sz="2300" i="1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insights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and </a:t>
            </a:r>
            <a:r>
              <a:rPr lang="cs-CZ" sz="2300" i="1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perspectives</a:t>
            </a: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Ridley</a:t>
            </a: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, M. (2000) 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Původ ctnosti. O evolučních základech a zákonitostech nesobeckého jednání člověka.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 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Ariely, D. (2009) </a:t>
            </a:r>
            <a:r>
              <a:rPr lang="cs-CZ" sz="2300" i="1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Jak drahé je zdarma: proč chytří lidé přijímají špatná rozhodnutí : iracionální faktory v ekonomice i v životě</a:t>
            </a:r>
            <a:r>
              <a:rPr lang="cs-CZ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.</a:t>
            </a: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lang="cs-CZ" sz="230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0" lvl="0" indent="0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300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Eagly</a:t>
            </a:r>
            <a:r>
              <a:rPr lang="en-US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, A., &amp; </a:t>
            </a:r>
            <a:r>
              <a:rPr lang="en-US" sz="2300" dirty="0" err="1">
                <a:solidFill>
                  <a:srgbClr val="000000"/>
                </a:solidFill>
                <a:ea typeface="Microsoft YaHei" pitchFamily="2"/>
                <a:cs typeface="Mangal" pitchFamily="2"/>
              </a:rPr>
              <a:t>Chaiken</a:t>
            </a:r>
            <a:r>
              <a:rPr lang="en-US" sz="2300" dirty="0">
                <a:solidFill>
                  <a:srgbClr val="000000"/>
                </a:solidFill>
                <a:ea typeface="Microsoft YaHei" pitchFamily="2"/>
                <a:cs typeface="Mangal" pitchFamily="2"/>
              </a:rPr>
              <a:t>, S. (1993). The psychology of attitudes. (794 s.) Fort Worth, TX: Harcourt Brace Jovanovich College Publishers</a:t>
            </a:r>
            <a:endParaRPr lang="cs-CZ" sz="2300" dirty="0">
              <a:solidFill>
                <a:srgbClr val="000000"/>
              </a:solidFill>
              <a:ea typeface="Microsoft YaHei" pitchFamily="2"/>
              <a:cs typeface="Mangal" pitchFamily="2"/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en-US" sz="1400" dirty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70000"/>
              </a:lnSpc>
              <a:buNone/>
            </a:pPr>
            <a:endParaRPr lang="cs-CZ" sz="14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21EDE-DF5D-484E-BE48-02C5FB27CB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446" y="1"/>
            <a:ext cx="8231529" cy="6462792"/>
          </a:xfrm>
        </p:spPr>
        <p:txBody>
          <a:bodyPr anchorCtr="1"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Přesvědčování je snaha o změnu postojů.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chemeClr val="tx1"/>
                </a:solidFill>
              </a:rPr>
              <a:t>Postoje jsou:</a:t>
            </a:r>
            <a:br>
              <a:rPr lang="cs-CZ" sz="4900" dirty="0">
                <a:solidFill>
                  <a:schemeClr val="tx1"/>
                </a:solidFill>
              </a:rPr>
            </a:br>
            <a:r>
              <a:rPr lang="cs-CZ" sz="4400" dirty="0">
                <a:solidFill>
                  <a:schemeClr val="tx1"/>
                </a:solidFill>
              </a:rPr>
              <a:t>Sklony jedince posoudit určitý objekt jako do jisté míry příznivý či nepříznivý … posouzení odkazuje ke všem druhům posuzující reakce ať už zjevné či skryté, tak i kognitivní, konativní a afektivní. 6 (</a:t>
            </a:r>
            <a:r>
              <a:rPr lang="cs-CZ" sz="4400" dirty="0" err="1">
                <a:solidFill>
                  <a:schemeClr val="tx1"/>
                </a:solidFill>
              </a:rPr>
              <a:t>Eagly</a:t>
            </a:r>
            <a:r>
              <a:rPr lang="cs-CZ" sz="4400" dirty="0">
                <a:solidFill>
                  <a:schemeClr val="tx1"/>
                </a:solidFill>
              </a:rPr>
              <a:t> &amp; </a:t>
            </a:r>
            <a:r>
              <a:rPr lang="cs-CZ" sz="4400" dirty="0" err="1">
                <a:solidFill>
                  <a:schemeClr val="tx1"/>
                </a:solidFill>
              </a:rPr>
              <a:t>Chaiken</a:t>
            </a:r>
            <a:r>
              <a:rPr lang="cs-CZ" sz="4400" dirty="0">
                <a:solidFill>
                  <a:schemeClr val="tx1"/>
                </a:solidFill>
              </a:rPr>
              <a:t>, 1993, s. 1). </a:t>
            </a:r>
            <a:endParaRPr 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468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21EDE-DF5D-484E-BE48-02C5FB27CB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446" y="1"/>
            <a:ext cx="8231529" cy="6462792"/>
          </a:xfrm>
        </p:spPr>
        <p:txBody>
          <a:bodyPr anchorCtr="1">
            <a:normAutofit fontScale="90000"/>
          </a:bodyPr>
          <a:lstStyle/>
          <a:p>
            <a:pPr lvl="0"/>
            <a:r>
              <a:rPr lang="cs-CZ" b="1" dirty="0">
                <a:solidFill>
                  <a:schemeClr val="tx1"/>
                </a:solidFill>
              </a:rPr>
              <a:t>Přesvědčování je snaha o změnu postojů.</a:t>
            </a:r>
            <a:br>
              <a:rPr lang="cs-CZ" b="1" dirty="0">
                <a:solidFill>
                  <a:schemeClr val="tx1"/>
                </a:solidFill>
              </a:rPr>
            </a:br>
            <a:br>
              <a:rPr lang="cs-CZ" b="1" dirty="0">
                <a:solidFill>
                  <a:schemeClr val="tx1"/>
                </a:solidFill>
              </a:rPr>
            </a:br>
            <a:r>
              <a:rPr lang="cs-CZ" sz="4400" b="1" dirty="0">
                <a:solidFill>
                  <a:schemeClr val="tx1"/>
                </a:solidFill>
              </a:rPr>
              <a:t>Postoje lze měnit buďto vlastním prožitkem nebo prostřednictvím zprostředkovaných informací.</a:t>
            </a:r>
            <a:br>
              <a:rPr lang="cs-CZ" sz="4400" b="1" dirty="0">
                <a:solidFill>
                  <a:schemeClr val="tx1"/>
                </a:solidFill>
              </a:rPr>
            </a:br>
            <a:br>
              <a:rPr lang="cs-CZ" sz="4400" b="1" dirty="0">
                <a:solidFill>
                  <a:schemeClr val="tx1"/>
                </a:solidFill>
              </a:rPr>
            </a:br>
            <a:r>
              <a:rPr lang="cs-CZ" sz="4400" b="1" dirty="0" err="1">
                <a:solidFill>
                  <a:schemeClr val="tx1"/>
                </a:solidFill>
              </a:rPr>
              <a:t>Persuaze</a:t>
            </a:r>
            <a:r>
              <a:rPr lang="cs-CZ" sz="4400" b="1" dirty="0">
                <a:solidFill>
                  <a:schemeClr val="tx1"/>
                </a:solidFill>
              </a:rPr>
              <a:t> je změna postojů založená na  zpracování informací  </a:t>
            </a:r>
            <a:r>
              <a:rPr lang="cs-CZ" sz="4400" b="1" dirty="0">
                <a:solidFill>
                  <a:schemeClr val="tx1"/>
                </a:solidFill>
                <a:sym typeface="Symbol" panose="05050102010706020507" pitchFamily="18" charset="2"/>
              </a:rPr>
              <a:t></a:t>
            </a:r>
            <a:r>
              <a:rPr lang="cs-CZ" sz="4400" b="1" dirty="0">
                <a:solidFill>
                  <a:schemeClr val="tx1"/>
                </a:solidFill>
              </a:rPr>
              <a:t> podstatou přesvědčování je efektivní komunikace </a:t>
            </a:r>
          </a:p>
        </p:txBody>
      </p:sp>
    </p:spTree>
    <p:extLst>
      <p:ext uri="{BB962C8B-B14F-4D97-AF65-F5344CB8AC3E}">
        <p14:creationId xmlns:p14="http://schemas.microsoft.com/office/powerpoint/2010/main" val="29297641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F21EDE-DF5D-484E-BE48-02C5FB27CB48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839446" y="1979611"/>
            <a:ext cx="8231529" cy="2922175"/>
          </a:xfrm>
        </p:spPr>
        <p:txBody>
          <a:bodyPr anchorCtr="1"/>
          <a:lstStyle/>
          <a:p>
            <a:pPr lvl="0" algn="ctr"/>
            <a:r>
              <a:rPr lang="cs-CZ"/>
              <a:t>Argumentace x persuaze</a:t>
            </a:r>
            <a:br>
              <a:rPr lang="cs-CZ"/>
            </a:br>
            <a:r>
              <a:rPr lang="cs-CZ"/>
              <a:t>pathos x logos</a:t>
            </a:r>
            <a:br>
              <a:rPr lang="cs-CZ"/>
            </a:br>
            <a:br>
              <a:rPr lang="cs-CZ"/>
            </a:br>
            <a:r>
              <a:rPr lang="cs-CZ"/>
              <a:t>Rozdíl?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3A6E5C-2B7A-445D-9235-1C053029BE4B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0" y="301623"/>
            <a:ext cx="9072567" cy="954084"/>
          </a:xfrm>
        </p:spPr>
        <p:txBody>
          <a:bodyPr>
            <a:spAutoFit/>
          </a:bodyPr>
          <a:lstStyle/>
          <a:p>
            <a:pPr lvl="0"/>
            <a:r>
              <a:rPr lang="cs-CZ" sz="2800">
                <a:latin typeface="Arial" pitchFamily="34"/>
              </a:rPr>
              <a:t>Elaboration Likelihood model</a:t>
            </a:r>
            <a:br>
              <a:rPr lang="cs-CZ" sz="2800">
                <a:latin typeface="Arial" pitchFamily="34"/>
              </a:rPr>
            </a:br>
            <a:r>
              <a:rPr lang="cs-CZ" sz="2800">
                <a:latin typeface="Arial" pitchFamily="34"/>
              </a:rPr>
              <a:t>Richard E. Petty a John Caioppo (1986)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D58E801B-CD6B-440F-B3B0-5485DBE222BB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494672" y="1768477"/>
            <a:ext cx="3932861" cy="2886559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Central route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(centrální cesta)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podrobné zvažování alternativ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časová náročnost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psychická náročnost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trvalejší změna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C7DACC9E-E4D1-4686-9DBC-5E45ED78A7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5653085" y="1768477"/>
            <a:ext cx="4427533" cy="2981328"/>
          </a:xfrm>
        </p:spPr>
        <p:txBody>
          <a:bodyPr>
            <a:spAutoFit/>
          </a:bodyPr>
          <a:lstStyle/>
          <a:p>
            <a:pPr lvl="0">
              <a:buSzPct val="45000"/>
              <a:buFont typeface="StarSymbol"/>
              <a:buChar char="●"/>
            </a:pPr>
            <a:r>
              <a:rPr lang="cs-CZ"/>
              <a:t>Pheripheral route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(periferní cesta)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intuitivnost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rychlost</a:t>
            </a:r>
          </a:p>
          <a:p>
            <a:pPr lvl="0">
              <a:buSzPct val="45000"/>
              <a:buFont typeface="StarSymbol"/>
              <a:buChar char="●"/>
            </a:pPr>
            <a:r>
              <a:rPr lang="cs-CZ"/>
              <a:t>méně trvalá změna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71C1C560-8099-4E35-97E5-3CC410919B8D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1009653" y="6119814"/>
            <a:ext cx="9070976" cy="900107"/>
          </a:xfrm>
        </p:spPr>
        <p:txBody>
          <a:bodyPr anchorCtr="1"/>
          <a:lstStyle/>
          <a:p>
            <a:pPr lvl="0" algn="ctr">
              <a:buSzPct val="45000"/>
              <a:buFont typeface="StarSymbol"/>
              <a:buChar char="●"/>
            </a:pPr>
            <a:r>
              <a:rPr lang="cs-CZ"/>
              <a:t>Kdy používáme kterou?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66FC5885-078E-4825-ACCE-D8EBAE7ED1F4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rcRect/>
          <a:stretch>
            <a:fillRect/>
          </a:stretch>
        </p:blipFill>
        <p:spPr>
          <a:xfrm>
            <a:off x="1274161" y="540355"/>
            <a:ext cx="7471361" cy="5758863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16D70A-4A8B-4C55-83F4-5DCD0763364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19131" y="2758187"/>
            <a:ext cx="7751844" cy="824459"/>
          </a:xfrm>
        </p:spPr>
        <p:txBody>
          <a:bodyPr anchorCtr="1"/>
          <a:lstStyle/>
          <a:p>
            <a:pPr lvl="0" algn="ctr"/>
            <a:r>
              <a:rPr lang="cs-CZ"/>
              <a:t>Provaz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749CF793-B6C1-474F-BAF8-0637350277F8}"/>
              </a:ext>
            </a:extLst>
          </p:cNvPr>
          <p:cNvSpPr txBox="1"/>
          <p:nvPr/>
        </p:nvSpPr>
        <p:spPr>
          <a:xfrm>
            <a:off x="340963" y="1022888"/>
            <a:ext cx="9391973" cy="6354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</a:pPr>
            <a:r>
              <a:rPr lang="cs-CZ" sz="2800" dirty="0">
                <a:latin typeface="Calibri"/>
              </a:rPr>
              <a:t>Úspěšnost </a:t>
            </a:r>
            <a:r>
              <a:rPr lang="cs-CZ" sz="2800" dirty="0" err="1">
                <a:latin typeface="Calibri"/>
              </a:rPr>
              <a:t>persuaze</a:t>
            </a:r>
            <a:r>
              <a:rPr lang="cs-CZ" sz="2800" dirty="0">
                <a:latin typeface="Calibri"/>
              </a:rPr>
              <a:t> jako efektivní komunikace závisí na 3 hlavních faktorech:</a:t>
            </a:r>
          </a:p>
          <a:p>
            <a:pPr marL="457200" indent="-457200"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latin typeface="Calibri"/>
              </a:rPr>
              <a:t>komunikační zdroj</a:t>
            </a:r>
          </a:p>
          <a:p>
            <a:pPr marL="457200" indent="-457200"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latin typeface="Calibri"/>
              </a:rPr>
              <a:t>sdělení</a:t>
            </a:r>
          </a:p>
          <a:p>
            <a:pPr marL="457200" indent="-457200"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r>
              <a:rPr lang="cs-CZ" sz="2800" dirty="0">
                <a:latin typeface="Calibri"/>
              </a:rPr>
              <a:t>příjemce</a:t>
            </a:r>
          </a:p>
          <a:p>
            <a:pPr marL="457200" indent="-457200"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  <a:buFont typeface="Arial" panose="020B0604020202020204" pitchFamily="34" charset="0"/>
              <a:buChar char="•"/>
            </a:pPr>
            <a:endParaRPr lang="cs-CZ" sz="2800" dirty="0">
              <a:latin typeface="Calibri"/>
            </a:endParaRPr>
          </a:p>
          <a:p>
            <a:pPr lvl="0"/>
            <a:r>
              <a:rPr lang="cs-CZ" sz="2400" b="1" dirty="0"/>
              <a:t>skupinové práce:</a:t>
            </a:r>
            <a:endParaRPr lang="cs-CZ" sz="2400" dirty="0"/>
          </a:p>
          <a:p>
            <a:r>
              <a:rPr lang="cs-CZ" sz="2400" dirty="0"/>
              <a:t>1. Jaký by měl být komunikátor, aby byl přesvědčivý?</a:t>
            </a:r>
          </a:p>
          <a:p>
            <a:r>
              <a:rPr lang="cs-CZ" sz="2400" dirty="0"/>
              <a:t>2. Jak má vypadat sdělení, aby bylo z hlediska přesvědčování efektivní (struktura, </a:t>
            </a:r>
          </a:p>
          <a:p>
            <a:r>
              <a:rPr lang="cs-CZ" sz="2400" dirty="0"/>
              <a:t>    forma, emotivní x racionální podílu, percepční kanálu,….)?</a:t>
            </a:r>
          </a:p>
          <a:p>
            <a:r>
              <a:rPr lang="cs-CZ" sz="2400" dirty="0"/>
              <a:t>3. Jaké proměnné mohou být důležité u příjemce? (jací lidé jsou ovlivnitelnější)</a:t>
            </a:r>
          </a:p>
          <a:p>
            <a:pPr defTabSz="1007943">
              <a:lnSpc>
                <a:spcPct val="90000"/>
              </a:lnSpc>
              <a:spcBef>
                <a:spcPts val="1325"/>
              </a:spcBef>
              <a:spcAft>
                <a:spcPts val="220"/>
              </a:spcAft>
              <a:buClr>
                <a:srgbClr val="E48312"/>
              </a:buClr>
              <a:buSzPct val="100000"/>
            </a:pPr>
            <a:endParaRPr lang="cs-CZ" sz="28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027955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1040</TotalTime>
  <Words>644</Words>
  <Application>Microsoft Office PowerPoint</Application>
  <PresentationFormat>Širokoúhlá obrazovka</PresentationFormat>
  <Paragraphs>110</Paragraphs>
  <Slides>20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StarSymbol</vt:lpstr>
      <vt:lpstr>Times New Roman</vt:lpstr>
      <vt:lpstr>Retrospektiva</vt:lpstr>
      <vt:lpstr>Přesvědčování - Argumentace a persuaze</vt:lpstr>
      <vt:lpstr> Brock, T. (2005) Persuasion: psychological insights and perspectives. </vt:lpstr>
      <vt:lpstr>Přesvědčování je snaha o změnu postojů.  Postoje jsou: Sklony jedince posoudit určitý objekt jako do jisté míry příznivý či nepříznivý … posouzení odkazuje ke všem druhům posuzující reakce ať už zjevné či skryté, tak i kognitivní, konativní a afektivní. 6 (Eagly &amp; Chaiken, 1993, s. 1). </vt:lpstr>
      <vt:lpstr>Přesvědčování je snaha o změnu postojů.  Postoje lze měnit buďto vlastním prožitkem nebo prostřednictvím zprostředkovaných informací.  Persuaze je změna postojů založená na  zpracování informací   podstatou přesvědčování je efektivní komunikace </vt:lpstr>
      <vt:lpstr>Argumentace x persuaze pathos x logos  Rozdíl?</vt:lpstr>
      <vt:lpstr>Elaboration Likelihood model Richard E. Petty a John Caioppo (1986)</vt:lpstr>
      <vt:lpstr>Prezentace aplikace PowerPoint</vt:lpstr>
      <vt:lpstr>Provaz</vt:lpstr>
      <vt:lpstr>Prezentace aplikace PowerPoint</vt:lpstr>
      <vt:lpstr>Vodítka která nám pomáhají rozhodovat</vt:lpstr>
      <vt:lpstr>Zbraně vlivu jak fungují ?  1. Reciprocita 2. Sociální schválení 3. Závazek a důslednost 4. Oblíbenost 5. Autorita 6. Vzácnost  </vt:lpstr>
      <vt:lpstr>Reciprocita</vt:lpstr>
      <vt:lpstr>Reciprocita</vt:lpstr>
      <vt:lpstr>Sociální schválení</vt:lpstr>
      <vt:lpstr>Závazek a důslednost (stálost)</vt:lpstr>
      <vt:lpstr>Oblíbenost</vt:lpstr>
      <vt:lpstr>Autorita</vt:lpstr>
      <vt:lpstr>Vzácnost</vt:lpstr>
      <vt:lpstr>Obraz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Přesvědčování - Argumentace a persuaze</dc:title>
  <dc:creator>Matěj</dc:creator>
  <cp:lastModifiedBy>matej.stritesky@seznam.cz</cp:lastModifiedBy>
  <cp:revision>12</cp:revision>
  <dcterms:created xsi:type="dcterms:W3CDTF">2013-10-13T13:02:45Z</dcterms:created>
  <dcterms:modified xsi:type="dcterms:W3CDTF">2019-04-16T18:25:54Z</dcterms:modified>
</cp:coreProperties>
</file>