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8" r:id="rId2"/>
    <p:sldId id="321" r:id="rId3"/>
    <p:sldId id="329" r:id="rId4"/>
    <p:sldId id="257" r:id="rId5"/>
    <p:sldId id="324" r:id="rId6"/>
    <p:sldId id="291" r:id="rId7"/>
    <p:sldId id="264" r:id="rId8"/>
    <p:sldId id="293" r:id="rId9"/>
    <p:sldId id="294" r:id="rId10"/>
    <p:sldId id="295" r:id="rId11"/>
    <p:sldId id="327" r:id="rId12"/>
    <p:sldId id="268" r:id="rId13"/>
    <p:sldId id="269" r:id="rId14"/>
    <p:sldId id="296" r:id="rId15"/>
    <p:sldId id="297" r:id="rId16"/>
    <p:sldId id="299" r:id="rId17"/>
    <p:sldId id="300" r:id="rId18"/>
    <p:sldId id="298" r:id="rId19"/>
    <p:sldId id="317" r:id="rId20"/>
    <p:sldId id="322" r:id="rId21"/>
    <p:sldId id="323" r:id="rId22"/>
    <p:sldId id="318" r:id="rId23"/>
    <p:sldId id="319" r:id="rId24"/>
    <p:sldId id="320" r:id="rId25"/>
    <p:sldId id="265" r:id="rId26"/>
    <p:sldId id="266" r:id="rId27"/>
    <p:sldId id="326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33CC33"/>
    <a:srgbClr val="FF66CC"/>
    <a:srgbClr val="FF0000"/>
    <a:srgbClr val="008000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98" autoAdjust="0"/>
  </p:normalViewPr>
  <p:slideViewPr>
    <p:cSldViewPr showGuides="1">
      <p:cViewPr>
        <p:scale>
          <a:sx n="92" d="100"/>
          <a:sy n="92" d="100"/>
        </p:scale>
        <p:origin x="1248" y="3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EE2F-FD9D-4D6C-ACD2-EE5B1AD483DF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405E-52B9-4CEE-816D-154F6D201F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"psychogenetická" odezva je předvídavá podstata a zahrnuje dráhy mozku, které jsou zodpovědné za vrozené obranné programy pro paměť averzních událostí. Psychogenní odpověď tedy souvisí s předchozí zkušeností a je navržena tak, aby energeticky připravila organismus, aby se vyhnul nepříznivému výskytu nebo se zapojil do chování, které by mohlo maximalizovat potenciál přežití. Vzhledem k tomu, že skutečné fyziologické "mimořádné situace" jsou poměrně vzácné, převážná většina stresových reakcí je předvídavá přírodnost, zahrnující interpretaci potenciálu ohrožení environmentálních stimulů s ohledem na předchozí zkušenosti nebo vrozené programy.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75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https://www.macalester.edu/academics/psychology/whathap/UBNRP/Website_Attachement/ia-neuro.html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1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66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http://genetics.emory.edu/research/weinshenker/</a:t>
            </a:r>
          </a:p>
          <a:p>
            <a:r>
              <a:rPr lang="cs-CZ" dirty="0" smtClean="0"/>
              <a:t>http://sackler.tufts.edu/Faculty-and-Research/Faculty-Research-Pages/Klaus-Miczek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90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http://slideplayer.com/slide/7054256/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Výzkumné studie definovaly důležitou roli endogenních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 modulaci chování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spjeného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 stresem. Uvolnění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endorphinů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amygdale v odezvě na stres napomáhá vyrovnat se s stresorem tím, že se zabrání nadměrné aktivaci HPA osy. Podávání mu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opioidních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agonistů snižuje riziko rozvoje posttraumatické stresové poruchy (PTSD) po traumatické události inhibicí konsolidace paměti související se strachem. Podobně, uvolňování endogenního enkefalinu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nociceptinu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bazolaterální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amygdale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 tendenci produkovat antistresové účinky. Zvýšení hladin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dynorphinu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 delším vystavení stresu může vyvolat naučenou bezmocnost,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dysphorii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deprese.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 ovlivňuje také morfin-indukované preference místa podmiňováním (CPP), v závislosti na intenzitě a trvání stresoru. Akutní stres inhibuje morfin CPP, zatímco chronický stres zesiluje CPP. Vývoj dysforie v důsledku zvýšení hladiny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dynorfinu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přispět k chronickým stresem indukovanou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morfinu CPP. Aktivace ERK / cyklického AMP prvku citlivého vázající (CREB) signalizaci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mesocorticolimbic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oblasti, glukokortikoidní receptory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bazolaterální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amygdala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norepinefrinu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galaninového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systému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snížit akutní inhibici vyvolané stresem morfinu CPP. Ke zvýšení hladiny dopaminu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zvýšení přenosu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GABAergního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střední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prefrontální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kůry se může podílet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morfin CPP. Vystavení stresu obnovuje zaniklý morfinu CPP aktivací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orexinu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receptory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snížením hladin oxytocinu v laterálním septu a amygdala, a pozměňování přenos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GABAergních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(aktivace GABAA a inaktivace GABAB receptoru). 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37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wikipedie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65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http://neuroscience.uth.tmc.edu/s4/chapter01.html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08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http://neuroscience.uth.tmc.edu/s4/chapter01.html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61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724A-9738-42D9-AC2A-20EA096B560F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epigenetics/rats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ornix_of_the_brai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/index.php?curid=18476183" TargetMode="Externa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stress and hypothala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9759"/>
            <a:ext cx="9144000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3410" y="44624"/>
            <a:ext cx="8247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Hypotalamo</a:t>
            </a:r>
            <a:r>
              <a:rPr lang="cs-CZ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hypofyzární – adrenální osa</a:t>
            </a:r>
          </a:p>
          <a:p>
            <a:pPr algn="ctr"/>
            <a:r>
              <a:rPr lang="cs-CZ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(HPA axis)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4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HYPOKORTICISMUS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41325" y="1031875"/>
            <a:ext cx="8756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i="1">
                <a:latin typeface="Times New Roman" pitchFamily="18" charset="0"/>
              </a:rPr>
              <a:t>Nedostatečná činnost nadledvin - </a:t>
            </a:r>
            <a:r>
              <a:rPr lang="cs-CZ" sz="2400" b="1" i="1">
                <a:solidFill>
                  <a:schemeClr val="accent2"/>
                </a:solidFill>
                <a:latin typeface="Times New Roman" pitchFamily="18" charset="0"/>
              </a:rPr>
              <a:t>Addisonova nemoc</a:t>
            </a:r>
            <a:endParaRPr lang="cs-CZ" sz="2400">
              <a:latin typeface="Times New Roman" pitchFamily="18" charset="0"/>
            </a:endParaRP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únavnost, slabost, hyperpigmentace, hubnutí, nechutenství až zvracení</a:t>
            </a:r>
          </a:p>
          <a:p>
            <a:r>
              <a:rPr lang="cs-CZ" sz="2400">
                <a:latin typeface="Times New Roman" pitchFamily="18" charset="0"/>
              </a:rPr>
              <a:t>nízký tlak s kolapsy, hypoglykémie, bolesti břicha nejasného původu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676400" y="25908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HYPERKORTICISMUS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6200" y="3429000"/>
            <a:ext cx="906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cs-CZ" sz="2400" b="1" i="1">
                <a:latin typeface="Times New Roman" pitchFamily="18" charset="0"/>
              </a:rPr>
              <a:t>Zvýšená produkce glukokortikoidů - </a:t>
            </a:r>
            <a:r>
              <a:rPr lang="cs-CZ" sz="2400" b="1" i="1">
                <a:solidFill>
                  <a:schemeClr val="accent2"/>
                </a:solidFill>
                <a:latin typeface="Times New Roman" pitchFamily="18" charset="0"/>
              </a:rPr>
              <a:t>Cushingova nemoc</a:t>
            </a:r>
            <a:endParaRPr lang="cs-CZ" sz="2400">
              <a:latin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cs-CZ" sz="2400">
              <a:latin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centrální obezita (velké břicho, tenké končetiny), měsíčkovitý obličej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plešatění (tvorba koutů i u žen), akné, atrofie kůže, špatné hojení kůže, snadná tvorba modřin, nafialovělé strie (jizvičky na stehnech, břichu, pažích a bocích)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vysoký krevní tlak, možnost vznik cukrovky, nepravidelný menzes až sterilita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psychické změny: předrážděnost, deprese psychózy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GLUKOKORTIKOIDY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1943121"/>
            <a:ext cx="892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Příspěvek k adaptaci na stres - dlouhodobé změny v genové expresi</a:t>
            </a:r>
          </a:p>
          <a:p>
            <a:r>
              <a:rPr lang="cs-CZ" dirty="0"/>
              <a:t>	</a:t>
            </a:r>
            <a:r>
              <a:rPr lang="cs-CZ" dirty="0" smtClean="0"/>
              <a:t>		- ovlivnění biochemie mozku </a:t>
            </a:r>
            <a:r>
              <a:rPr lang="cs-CZ" dirty="0" err="1" smtClean="0"/>
              <a:t>negenomickou</a:t>
            </a:r>
            <a:r>
              <a:rPr lang="cs-CZ" dirty="0" smtClean="0"/>
              <a:t> receptorovou 				cestou</a:t>
            </a:r>
          </a:p>
          <a:p>
            <a:r>
              <a:rPr lang="cs-CZ" dirty="0" smtClean="0"/>
              <a:t>Ukončení iniciální fáze stresu a nástup navrácení homeostázy do normálu, reparační procesy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98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34619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Aktivace HPA osy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3429000"/>
            <a:ext cx="8401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i="1" dirty="0" smtClean="0"/>
              <a:t>Senzorické informace → </a:t>
            </a:r>
            <a:r>
              <a:rPr lang="cs-CZ" sz="2200" b="1" i="1" dirty="0" err="1" smtClean="0"/>
              <a:t>paraventrikulární</a:t>
            </a:r>
            <a:r>
              <a:rPr lang="cs-CZ" sz="2200" b="1" i="1" dirty="0" smtClean="0"/>
              <a:t> jádro (PVN) → uvolnění CRF</a:t>
            </a:r>
            <a:endParaRPr lang="en-US" sz="22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061971"/>
            <a:ext cx="86764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dirty="0" smtClean="0"/>
              <a:t>Např. ztráta krve</a:t>
            </a:r>
          </a:p>
          <a:p>
            <a:r>
              <a:rPr lang="cs-CZ" sz="2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Nervová cesta</a:t>
            </a:r>
            <a:r>
              <a:rPr lang="cs-CZ" sz="2200" dirty="0" smtClean="0"/>
              <a:t>: aktivace </a:t>
            </a:r>
            <a:r>
              <a:rPr lang="cs-CZ" sz="2200" dirty="0" err="1" smtClean="0"/>
              <a:t>katecholaminerních</a:t>
            </a:r>
            <a:r>
              <a:rPr lang="cs-CZ" sz="2200" dirty="0" smtClean="0"/>
              <a:t> neuronů v mozkovém kmeni →  PVN → uvolnění CRF</a:t>
            </a:r>
          </a:p>
          <a:p>
            <a:r>
              <a:rPr lang="cs-CZ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cesta</a:t>
            </a:r>
            <a:r>
              <a:rPr lang="cs-CZ" sz="2200" dirty="0" smtClean="0"/>
              <a:t>: angiotensin II → aktivace struktur mimo </a:t>
            </a:r>
            <a:r>
              <a:rPr lang="cs-CZ" sz="2200" dirty="0" err="1" smtClean="0"/>
              <a:t>krevněmozkovou</a:t>
            </a:r>
            <a:r>
              <a:rPr lang="cs-CZ" sz="2200" dirty="0" smtClean="0"/>
              <a:t> bariéru (</a:t>
            </a:r>
            <a:r>
              <a:rPr lang="cs-CZ" sz="2200" i="1" dirty="0" err="1" smtClean="0"/>
              <a:t>subfornical</a:t>
            </a:r>
            <a:r>
              <a:rPr lang="cs-CZ" sz="2200" i="1" dirty="0" smtClean="0"/>
              <a:t> organ</a:t>
            </a:r>
            <a:r>
              <a:rPr lang="cs-CZ" sz="2200" dirty="0" smtClean="0"/>
              <a:t>) → projekce do PVN k neuronům uvolňujících CRF</a:t>
            </a:r>
          </a:p>
          <a:p>
            <a:r>
              <a:rPr lang="cs-CZ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Imunitní cesta</a:t>
            </a:r>
            <a:r>
              <a:rPr lang="cs-CZ" sz="2200" dirty="0" smtClean="0">
                <a:solidFill>
                  <a:srgbClr val="008000"/>
                </a:solidFill>
              </a:rPr>
              <a:t>: </a:t>
            </a:r>
            <a:r>
              <a:rPr lang="cs-CZ" sz="2200" dirty="0" err="1" smtClean="0"/>
              <a:t>Interleukin</a:t>
            </a:r>
            <a:r>
              <a:rPr lang="cs-CZ" sz="2200" dirty="0" smtClean="0"/>
              <a:t> 1-b → aktivace vláken </a:t>
            </a:r>
            <a:r>
              <a:rPr lang="cs-CZ" sz="2200" dirty="0" err="1" smtClean="0"/>
              <a:t>n.v</a:t>
            </a:r>
            <a:r>
              <a:rPr lang="cs-CZ" sz="2200" dirty="0" smtClean="0"/>
              <a:t> </a:t>
            </a:r>
            <a:r>
              <a:rPr lang="cs-CZ" sz="2200" dirty="0" err="1" smtClean="0"/>
              <a:t>agus</a:t>
            </a:r>
            <a:r>
              <a:rPr lang="cs-CZ" sz="2200" dirty="0" smtClean="0"/>
              <a:t>, aktivace area </a:t>
            </a:r>
            <a:r>
              <a:rPr lang="cs-CZ" sz="2200" dirty="0" err="1" smtClean="0"/>
              <a:t>postrema</a:t>
            </a:r>
            <a:r>
              <a:rPr lang="cs-CZ" sz="2200" dirty="0" smtClean="0"/>
              <a:t>, nebo aktivace </a:t>
            </a:r>
            <a:r>
              <a:rPr lang="cs-CZ" sz="2200" dirty="0" err="1" smtClean="0"/>
              <a:t>katecholaminerních</a:t>
            </a:r>
            <a:r>
              <a:rPr lang="cs-CZ" sz="2200" dirty="0" smtClean="0"/>
              <a:t> neuronů v mozkovém kmeni </a:t>
            </a:r>
            <a:endParaRPr lang="en-US" sz="2200" dirty="0"/>
          </a:p>
        </p:txBody>
      </p:sp>
      <p:pic>
        <p:nvPicPr>
          <p:cNvPr id="6" name="Obrázek 5" descr="sufornical org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534" y="1124744"/>
            <a:ext cx="5900794" cy="212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4300061"/>
            <a:ext cx="45628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900" dirty="0" smtClean="0"/>
          </a:p>
          <a:p>
            <a:endParaRPr lang="cs-CZ" sz="900" dirty="0" smtClean="0"/>
          </a:p>
          <a:p>
            <a:pPr algn="just"/>
            <a:r>
              <a:rPr lang="cs-CZ" b="1" dirty="0" err="1" smtClean="0"/>
              <a:t>A</a:t>
            </a:r>
            <a:r>
              <a:rPr lang="en-US" b="1" dirty="0" err="1" smtClean="0"/>
              <a:t>mygdala</a:t>
            </a:r>
            <a:r>
              <a:rPr lang="en-US" b="1" dirty="0" smtClean="0"/>
              <a:t>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Excitace HPA osy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u="sng" dirty="0" err="1" smtClean="0"/>
              <a:t>centální</a:t>
            </a:r>
            <a:r>
              <a:rPr lang="cs-CZ" u="sng" dirty="0" smtClean="0"/>
              <a:t> jádro </a:t>
            </a:r>
            <a:r>
              <a:rPr lang="cs-CZ" dirty="0" smtClean="0"/>
              <a:t>– odpovídá na homeostatické stresory (zánět, ztráta krve), léze zmírňují aktivaci HPA osy, ale ne na </a:t>
            </a:r>
            <a:r>
              <a:rPr lang="cs-CZ" dirty="0" smtClean="0"/>
              <a:t>ohrožení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u="sng" dirty="0" smtClean="0"/>
              <a:t>mediální jádro </a:t>
            </a:r>
            <a:r>
              <a:rPr lang="cs-CZ" dirty="0" smtClean="0"/>
              <a:t>– léze zmírňují aktivaci HPA osy jako reakci na </a:t>
            </a:r>
            <a:r>
              <a:rPr lang="cs-CZ" dirty="0" smtClean="0"/>
              <a:t>ohrožení, </a:t>
            </a:r>
            <a:r>
              <a:rPr lang="cs-CZ" dirty="0" smtClean="0"/>
              <a:t>světelné nebo sluchové stimuly, ale ne na známky zánětu</a:t>
            </a:r>
          </a:p>
        </p:txBody>
      </p:sp>
      <p:pic>
        <p:nvPicPr>
          <p:cNvPr id="3074" name="Picture 2" descr="VÃ½sledek obrÃ¡zku pro medial prefrontal cort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02" y="3560006"/>
            <a:ext cx="4628824" cy="32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1209" y="3663787"/>
            <a:ext cx="458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aktivace </a:t>
            </a:r>
            <a:r>
              <a:rPr lang="cs-CZ" dirty="0"/>
              <a:t>tlumí HPA osu</a:t>
            </a:r>
          </a:p>
          <a:p>
            <a:pPr>
              <a:buFontTx/>
              <a:buChar char="-"/>
            </a:pPr>
            <a:r>
              <a:rPr lang="cs-CZ" dirty="0" smtClean="0"/>
              <a:t>zodpovědná </a:t>
            </a:r>
            <a:r>
              <a:rPr lang="cs-CZ" dirty="0"/>
              <a:t>hlavně výstupní část hipokampu - </a:t>
            </a:r>
            <a:r>
              <a:rPr lang="en-US" dirty="0"/>
              <a:t>ventral subiculum (</a:t>
            </a:r>
            <a:r>
              <a:rPr lang="en-US" dirty="0" err="1"/>
              <a:t>vSUB</a:t>
            </a:r>
            <a:r>
              <a:rPr lang="en-US" dirty="0"/>
              <a:t>), 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5169" y="0"/>
            <a:ext cx="88113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</a:t>
            </a:r>
            <a:r>
              <a:rPr lang="en-US" b="1" dirty="0" err="1"/>
              <a:t>edial</a:t>
            </a:r>
            <a:r>
              <a:rPr lang="en-US" b="1" dirty="0"/>
              <a:t> prefrontal cortex(</a:t>
            </a:r>
            <a:r>
              <a:rPr lang="en-US" b="1" dirty="0" err="1"/>
              <a:t>mPFC</a:t>
            </a:r>
            <a:r>
              <a:rPr lang="en-US" b="1" dirty="0"/>
              <a:t>)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u potkanů stres aktivuje u potkanů všechny části</a:t>
            </a:r>
          </a:p>
          <a:p>
            <a:pPr>
              <a:buFontTx/>
              <a:buChar char="-"/>
            </a:pPr>
            <a:r>
              <a:rPr lang="cs-CZ" dirty="0"/>
              <a:t> místo zpětnovazebného působení glukokortikoidů (lokální podání </a:t>
            </a:r>
            <a:r>
              <a:rPr lang="cs-CZ" dirty="0" err="1"/>
              <a:t>lukokorikoidů</a:t>
            </a:r>
            <a:r>
              <a:rPr lang="cs-CZ" dirty="0"/>
              <a:t> blokuje anticipační odpovědi na stresory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dirty="0" err="1"/>
              <a:t>prelimbická</a:t>
            </a:r>
            <a:r>
              <a:rPr lang="cs-CZ" dirty="0"/>
              <a:t> část – inhibice stresu – zničení prodlužuje reakci </a:t>
            </a:r>
            <a:r>
              <a:rPr lang="cs-CZ" dirty="0" err="1"/>
              <a:t>HPAosy</a:t>
            </a:r>
            <a:r>
              <a:rPr lang="cs-CZ" dirty="0"/>
              <a:t> na akutní psychické stresory (ne homeostatické), </a:t>
            </a:r>
          </a:p>
          <a:p>
            <a:pPr>
              <a:buFontTx/>
              <a:buChar char="-"/>
            </a:pPr>
            <a:r>
              <a:rPr lang="cs-CZ" dirty="0"/>
              <a:t> ventrální </a:t>
            </a:r>
            <a:r>
              <a:rPr lang="cs-CZ" dirty="0" err="1"/>
              <a:t>infralimbická</a:t>
            </a:r>
            <a:r>
              <a:rPr lang="cs-CZ" dirty="0"/>
              <a:t> část – zničení vede k poklesu autonomní odpovědi na psychogenní stresory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2278738"/>
            <a:ext cx="8811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Hipo</a:t>
            </a:r>
            <a:r>
              <a:rPr lang="cs-CZ" b="1" dirty="0"/>
              <a:t>k</a:t>
            </a:r>
            <a:r>
              <a:rPr lang="en-US" b="1" dirty="0" err="1"/>
              <a:t>ampus</a:t>
            </a:r>
            <a:r>
              <a:rPr lang="cs-CZ" b="1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zabývá se regulací reakcí na psychogenní stresory, v souladu s jeho roli v kognitivním zpracování a </a:t>
            </a:r>
            <a:r>
              <a:rPr lang="cs-CZ" dirty="0" smtClean="0"/>
              <a:t>emocí</a:t>
            </a:r>
          </a:p>
          <a:p>
            <a:pPr>
              <a:buFontTx/>
              <a:buChar char="-"/>
            </a:pPr>
            <a:r>
              <a:rPr lang="cs-CZ" dirty="0"/>
              <a:t>poškození vede k přehnaným reakcím na stresor a dlouhotrvající návrat k normálním hladinám </a:t>
            </a:r>
            <a:r>
              <a:rPr lang="cs-CZ" dirty="0" smtClean="0"/>
              <a:t>glukokortikoidů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0737" y="1984812"/>
            <a:ext cx="873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Stresor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smtClean="0"/>
              <a:t>aktivace HPA osy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</a:t>
            </a:r>
            <a:r>
              <a:rPr lang="cs-CZ" dirty="0" smtClean="0"/>
              <a:t>vyplavení kortizolu </a:t>
            </a:r>
            <a:r>
              <a:rPr lang="cs-CZ" dirty="0" smtClean="0">
                <a:sym typeface="Symbol"/>
              </a:rPr>
              <a:t>   návrat ke klidovým hodnotám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2179" y="2636912"/>
            <a:ext cx="865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Trauma, chronický stres (např. posttraumatická stresová porucha)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smtClean="0"/>
              <a:t>narušení HPA osy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dlouhodobé </a:t>
            </a:r>
            <a:r>
              <a:rPr lang="cs-CZ" dirty="0" smtClean="0"/>
              <a:t>vyplavení kortizolu </a:t>
            </a:r>
            <a:r>
              <a:rPr lang="cs-CZ" dirty="0" smtClean="0">
                <a:sym typeface="Symbol"/>
              </a:rPr>
              <a:t>   není návrat ke klidovým hodnotám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3525" y="3968189"/>
            <a:ext cx="865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Trauma a chronický stres aktivující  HPA osa za normální mez normální reakce „boj vs. útěk“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ovlivnění samotné HPA osy</a:t>
            </a: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4211960" y="3429000"/>
            <a:ext cx="216024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8248" y="5157192"/>
            <a:ext cx="773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Primární </a:t>
            </a:r>
            <a:r>
              <a:rPr lang="cs-CZ" dirty="0" err="1" smtClean="0"/>
              <a:t>Cushingův</a:t>
            </a:r>
            <a:r>
              <a:rPr lang="cs-CZ" dirty="0" smtClean="0"/>
              <a:t> syndrom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err="1" smtClean="0"/>
              <a:t>Hyperkorticismus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   60-90% depresí</a:t>
            </a:r>
          </a:p>
          <a:p>
            <a:r>
              <a:rPr lang="cs-CZ" dirty="0" err="1" smtClean="0">
                <a:sym typeface="Symbol"/>
              </a:rPr>
              <a:t>Iatrogenní</a:t>
            </a:r>
            <a:r>
              <a:rPr lang="cs-CZ" dirty="0" smtClean="0">
                <a:sym typeface="Symbol"/>
              </a:rPr>
              <a:t> </a:t>
            </a:r>
            <a:r>
              <a:rPr lang="cs-CZ" dirty="0" err="1"/>
              <a:t>Cushingův</a:t>
            </a:r>
            <a:r>
              <a:rPr lang="cs-CZ" dirty="0"/>
              <a:t> </a:t>
            </a:r>
            <a:r>
              <a:rPr lang="cs-CZ" dirty="0" smtClean="0"/>
              <a:t>syndrom (léčba kortikoidy) </a:t>
            </a:r>
            <a:r>
              <a:rPr lang="cs-CZ" dirty="0" smtClean="0">
                <a:sym typeface="Symbol"/>
              </a:rPr>
              <a:t>  depresí, sebevražd, úzkostí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4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599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Správná  mateřská  péče </a:t>
            </a:r>
            <a:r>
              <a:rPr lang="cs-CZ" dirty="0" smtClean="0">
                <a:sym typeface="Symbol"/>
              </a:rPr>
              <a:t> správné naprogramování funkce HPA osy</a:t>
            </a:r>
          </a:p>
          <a:p>
            <a:endParaRPr lang="cs-CZ" dirty="0">
              <a:sym typeface="Symbol"/>
            </a:endParaRPr>
          </a:p>
          <a:p>
            <a:r>
              <a:rPr lang="cs-CZ" b="1" dirty="0" smtClean="0">
                <a:sym typeface="Symbol"/>
              </a:rPr>
              <a:t>Nedostatečná</a:t>
            </a:r>
            <a:r>
              <a:rPr lang="cs-CZ" dirty="0" smtClean="0">
                <a:sym typeface="Symbol"/>
              </a:rPr>
              <a:t> </a:t>
            </a:r>
            <a:r>
              <a:rPr lang="cs-CZ" b="1" dirty="0" smtClean="0">
                <a:sym typeface="Symbol"/>
              </a:rPr>
              <a:t>mateřská</a:t>
            </a:r>
            <a:r>
              <a:rPr lang="cs-CZ" dirty="0" smtClean="0">
                <a:sym typeface="Symbol"/>
              </a:rPr>
              <a:t> </a:t>
            </a:r>
            <a:r>
              <a:rPr lang="cs-CZ" b="1" dirty="0" smtClean="0">
                <a:sym typeface="Symbol"/>
              </a:rPr>
              <a:t>péče</a:t>
            </a:r>
            <a:r>
              <a:rPr lang="cs-CZ" dirty="0" smtClean="0">
                <a:sym typeface="Symbol"/>
              </a:rPr>
              <a:t>  metylace regulačních oblastí na genu pro glukokortikoidový receptor u potomků (fenek), které se samy špatně staraly o mláďata</a:t>
            </a:r>
          </a:p>
          <a:p>
            <a:endParaRPr lang="cs-CZ" dirty="0">
              <a:sym typeface="Symbol"/>
            </a:endParaRPr>
          </a:p>
        </p:txBody>
      </p:sp>
      <p:pic>
        <p:nvPicPr>
          <p:cNvPr id="5" name="Picture 2" descr="http://discovermagazine.com/~/media/Images/Issues/2013/May/trait-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6"/>
          <a:stretch/>
        </p:blipFill>
        <p:spPr bwMode="auto">
          <a:xfrm>
            <a:off x="-108520" y="4943109"/>
            <a:ext cx="5040560" cy="18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iscovermagazine.com/~/media/Images/Issues/2013/May/trait-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1"/>
          <a:stretch/>
        </p:blipFill>
        <p:spPr bwMode="auto">
          <a:xfrm>
            <a:off x="4846769" y="4833059"/>
            <a:ext cx="4297231" cy="19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3220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ym typeface="Symbol"/>
            </a:endParaRPr>
          </a:p>
          <a:p>
            <a:r>
              <a:rPr lang="cs-CZ" b="1" dirty="0" smtClean="0">
                <a:sym typeface="Symbol"/>
              </a:rPr>
              <a:t>Podání glukokortikoidů dospívajícím jedincům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změny metylace některých genů HPA osy přetrvaly do dospělosti  úzkostné poruchy u pokusných zvířat</a:t>
            </a:r>
          </a:p>
          <a:p>
            <a:r>
              <a:rPr lang="cs-CZ" dirty="0">
                <a:sym typeface="Symbol"/>
              </a:rPr>
              <a:t>	 </a:t>
            </a:r>
            <a:r>
              <a:rPr lang="cs-CZ" dirty="0" smtClean="0">
                <a:sym typeface="Symbol"/>
              </a:rPr>
              <a:t> stejné změny metylace vykazují osoby, které v dětství prožily trauma</a:t>
            </a:r>
          </a:p>
          <a:p>
            <a:r>
              <a:rPr lang="cs-CZ" dirty="0">
                <a:sym typeface="Symbol"/>
              </a:rPr>
              <a:t>	 </a:t>
            </a:r>
            <a:r>
              <a:rPr lang="cs-CZ" dirty="0" smtClean="0">
                <a:sym typeface="Symbol"/>
              </a:rPr>
              <a:t> ovlivněný gen je pak spojován s rezistenci na glukokortikoidy a 	</a:t>
            </a:r>
            <a:r>
              <a:rPr lang="cs-CZ" dirty="0" err="1" smtClean="0">
                <a:sym typeface="Symbol"/>
              </a:rPr>
              <a:t>hyperkoticismem</a:t>
            </a:r>
            <a:endParaRPr lang="cs-CZ" dirty="0" smtClean="0">
              <a:sym typeface="Symbol"/>
            </a:endParaRPr>
          </a:p>
          <a:p>
            <a:endParaRPr lang="cs-CZ" dirty="0">
              <a:sym typeface="Symbol"/>
            </a:endParaRPr>
          </a:p>
        </p:txBody>
      </p:sp>
      <p:pic>
        <p:nvPicPr>
          <p:cNvPr id="2050" name="Picture 2" descr="Výsledek obrázku pro Social defeat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1958"/>
            <a:ext cx="3121383" cy="27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3220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ym typeface="Symbol"/>
            </a:endParaRPr>
          </a:p>
          <a:p>
            <a:r>
              <a:rPr lang="cs-CZ" dirty="0" smtClean="0"/>
              <a:t>„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stress“ (prohra v boji) – 1 povolený boj (model akutního stresu)</a:t>
            </a:r>
          </a:p>
          <a:p>
            <a:r>
              <a:rPr lang="cs-CZ" dirty="0"/>
              <a:t>	</a:t>
            </a:r>
            <a:r>
              <a:rPr lang="cs-CZ" dirty="0" smtClean="0"/>
              <a:t>		         více bojů (chronický stres) – </a:t>
            </a:r>
            <a:r>
              <a:rPr lang="cs-CZ" i="1" dirty="0" smtClean="0"/>
              <a:t>analogie šikany u člověka</a:t>
            </a:r>
            <a:endParaRPr lang="cs-CZ" dirty="0" smtClean="0"/>
          </a:p>
          <a:p>
            <a:r>
              <a:rPr lang="cs-CZ" b="1" dirty="0"/>
              <a:t>	</a:t>
            </a:r>
            <a:r>
              <a:rPr lang="cs-CZ" dirty="0">
                <a:sym typeface="Symbol"/>
              </a:rPr>
              <a:t>  </a:t>
            </a:r>
            <a:r>
              <a:rPr lang="cs-CZ" dirty="0" smtClean="0">
                <a:sym typeface="Symbol"/>
              </a:rPr>
              <a:t>ztráta metylace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exprese CRH (</a:t>
            </a:r>
            <a:r>
              <a:rPr lang="cs-CZ" dirty="0" err="1" smtClean="0">
                <a:sym typeface="Symbol"/>
              </a:rPr>
              <a:t>kortikoliberin</a:t>
            </a:r>
            <a:r>
              <a:rPr lang="cs-CZ" dirty="0" smtClean="0">
                <a:sym typeface="Symbol"/>
              </a:rPr>
              <a:t>)  kortizol v krvi</a:t>
            </a:r>
            <a:endParaRPr lang="cs-CZ" b="1" dirty="0"/>
          </a:p>
        </p:txBody>
      </p:sp>
      <p:pic>
        <p:nvPicPr>
          <p:cNvPr id="4098" name="Picture 2" descr="Miczek Fig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0300" r="60479" b="52622"/>
          <a:stretch/>
        </p:blipFill>
        <p:spPr bwMode="auto">
          <a:xfrm>
            <a:off x="5220072" y="4203756"/>
            <a:ext cx="3534582" cy="24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Social defeat st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7" y="4188654"/>
            <a:ext cx="4335613" cy="24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379029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Akutní stres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15849" y="3768874"/>
            <a:ext cx="18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Dlouhodobý stres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1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2274838"/>
            <a:ext cx="907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Expozice stresu a podání glukokortikoidů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</a:t>
            </a:r>
            <a:r>
              <a:rPr lang="cs-CZ" dirty="0" smtClean="0"/>
              <a:t>Receptoru pro glukokortikoidy </a:t>
            </a:r>
            <a:r>
              <a:rPr lang="cs-CZ" dirty="0">
                <a:sym typeface="Symbol"/>
              </a:rPr>
              <a:t></a:t>
            </a:r>
            <a:r>
              <a:rPr lang="cs-CZ" dirty="0" smtClean="0"/>
              <a:t> </a:t>
            </a:r>
          </a:p>
          <a:p>
            <a:pPr marL="285750" indent="-285750">
              <a:buFont typeface="Symbol"/>
              <a:buChar char="­"/>
            </a:pPr>
            <a:r>
              <a:rPr lang="cs-CZ" dirty="0" smtClean="0">
                <a:sym typeface="Symbol"/>
              </a:rPr>
              <a:t>glukokortikoidů v krvi  mateřské chování a postnatální stres může ovlivnit způsob vývoje HPA osy.</a:t>
            </a:r>
          </a:p>
          <a:p>
            <a:pPr marL="285750" indent="-285750">
              <a:buFont typeface="Symbol"/>
              <a:buChar char="­"/>
            </a:pPr>
            <a:endParaRPr lang="cs-CZ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r>
              <a:rPr lang="cs-CZ" dirty="0" smtClean="0">
                <a:sym typeface="Symbol"/>
              </a:rPr>
              <a:t>Glukokortikoidy způsobená ztráta metylace látky regulující </a:t>
            </a:r>
            <a:r>
              <a:rPr lang="cs-CZ" dirty="0" err="1" smtClean="0">
                <a:sym typeface="Symbol"/>
              </a:rPr>
              <a:t>glukokortikoidni</a:t>
            </a:r>
            <a:r>
              <a:rPr lang="cs-CZ" dirty="0" smtClean="0">
                <a:sym typeface="Symbol"/>
              </a:rPr>
              <a:t> receptor  resistence na glukokortikoidy a </a:t>
            </a:r>
            <a:r>
              <a:rPr lang="cs-CZ" dirty="0" err="1" smtClean="0">
                <a:sym typeface="Symbol"/>
              </a:rPr>
              <a:t>hyperkoticismus</a:t>
            </a:r>
            <a:r>
              <a:rPr lang="cs-CZ" dirty="0" smtClean="0">
                <a:sym typeface="Symbol"/>
              </a:rPr>
              <a:t>.</a:t>
            </a:r>
          </a:p>
          <a:p>
            <a:pPr marL="285750" indent="-285750">
              <a:buFont typeface="Symbol"/>
              <a:buChar char="­"/>
            </a:pPr>
            <a:endParaRPr lang="cs-CZ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r>
              <a:rPr lang="cs-CZ" dirty="0" err="1" smtClean="0">
                <a:sym typeface="Symbol"/>
              </a:rPr>
              <a:t>Kortikoliberin</a:t>
            </a:r>
            <a:r>
              <a:rPr lang="cs-CZ" dirty="0" smtClean="0">
                <a:sym typeface="Symbol"/>
              </a:rPr>
              <a:t> – vliv na depresivní chování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5733256"/>
            <a:ext cx="5530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http://learn.genetics.utah.edu/content/epigenetics/rats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1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Vegetativní systém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u="sng">
                <a:latin typeface="Times New Roman" panose="02020603050405020304" pitchFamily="18" charset="0"/>
              </a:rPr>
              <a:t>sympatikus</a:t>
            </a:r>
            <a:r>
              <a:rPr lang="cs-CZ" altLang="cs-CZ">
                <a:latin typeface="Times New Roman" panose="02020603050405020304" pitchFamily="18" charset="0"/>
              </a:rPr>
              <a:t> aktivován při zátěži, obraně organismu (útěk, útok)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	převaha katabolických reakcí v těle</a:t>
            </a:r>
          </a:p>
          <a:p>
            <a:endParaRPr lang="cs-CZ" altLang="cs-CZ">
              <a:latin typeface="Times New Roman" panose="02020603050405020304" pitchFamily="18" charset="0"/>
            </a:endParaRPr>
          </a:p>
          <a:p>
            <a:r>
              <a:rPr lang="cs-CZ" altLang="cs-CZ" b="1" u="sng">
                <a:latin typeface="Times New Roman" panose="02020603050405020304" pitchFamily="18" charset="0"/>
              </a:rPr>
              <a:t>parasympatikus</a:t>
            </a:r>
            <a:r>
              <a:rPr lang="cs-CZ" altLang="cs-CZ">
                <a:latin typeface="Times New Roman" panose="02020603050405020304" pitchFamily="18" charset="0"/>
              </a:rPr>
              <a:t> aktivován při odpočinku, důležitý pro řízení regeneračních pochodů 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	převaha anabolických reakcí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30163" y="239713"/>
            <a:ext cx="51181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300" b="1" u="sng" dirty="0">
                <a:latin typeface="Times New Roman" panose="02020603050405020304" pitchFamily="18" charset="0"/>
              </a:rPr>
              <a:t>Hypotalamus</a:t>
            </a:r>
            <a:endParaRPr lang="cs-CZ" altLang="cs-CZ" sz="23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faktory inhibiční (IH) = </a:t>
            </a:r>
            <a:r>
              <a:rPr lang="cs-CZ" altLang="cs-CZ" sz="2300" i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statiny</a:t>
            </a:r>
            <a:endParaRPr lang="cs-CZ" altLang="cs-CZ" sz="23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faktory uvolňující (RH) = </a:t>
            </a:r>
            <a:r>
              <a:rPr lang="cs-CZ" altLang="cs-CZ" sz="2300" i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liberiny</a:t>
            </a:r>
            <a:endParaRPr lang="cs-CZ" altLang="cs-CZ" sz="23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TRH = thyreotropin-RH, 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CRH = kortikotropin-RH, </a:t>
            </a:r>
            <a:br>
              <a:rPr lang="cs-CZ" altLang="cs-CZ" sz="2300" dirty="0">
                <a:latin typeface="Times New Roman" panose="02020603050405020304" pitchFamily="18" charset="0"/>
              </a:rPr>
            </a:br>
            <a:r>
              <a:rPr lang="cs-CZ" altLang="cs-CZ" sz="2300" dirty="0">
                <a:latin typeface="Times New Roman" panose="02020603050405020304" pitchFamily="18" charset="0"/>
              </a:rPr>
              <a:t>GHRH = </a:t>
            </a:r>
            <a:r>
              <a:rPr lang="cs-CZ" altLang="cs-CZ" sz="2300" dirty="0" err="1">
                <a:latin typeface="Times New Roman" panose="02020603050405020304" pitchFamily="18" charset="0"/>
              </a:rPr>
              <a:t>growth</a:t>
            </a:r>
            <a:r>
              <a:rPr lang="cs-CZ" altLang="cs-CZ" sz="2300" dirty="0">
                <a:latin typeface="Times New Roman" panose="02020603050405020304" pitchFamily="18" charset="0"/>
              </a:rPr>
              <a:t> hormon-RH,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GHIH = </a:t>
            </a:r>
            <a:r>
              <a:rPr lang="cs-CZ" altLang="cs-CZ" sz="2300" dirty="0" err="1">
                <a:latin typeface="Times New Roman" panose="02020603050405020304" pitchFamily="18" charset="0"/>
              </a:rPr>
              <a:t>growth</a:t>
            </a:r>
            <a:r>
              <a:rPr lang="cs-CZ" altLang="cs-CZ" sz="2300" dirty="0">
                <a:latin typeface="Times New Roman" panose="02020603050405020304" pitchFamily="18" charset="0"/>
              </a:rPr>
              <a:t> hormon-IH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	(</a:t>
            </a:r>
            <a:r>
              <a:rPr lang="cs-CZ" altLang="cs-CZ" sz="2300" dirty="0" err="1">
                <a:latin typeface="Times New Roman" panose="02020603050405020304" pitchFamily="18" charset="0"/>
              </a:rPr>
              <a:t>somatostatin</a:t>
            </a:r>
            <a:r>
              <a:rPr lang="cs-CZ" altLang="cs-CZ" sz="2300" dirty="0">
                <a:latin typeface="Times New Roman" panose="02020603050405020304" pitchFamily="18" charset="0"/>
              </a:rPr>
              <a:t>), </a:t>
            </a:r>
          </a:p>
          <a:p>
            <a:pPr>
              <a:lnSpc>
                <a:spcPct val="80000"/>
              </a:lnSpc>
            </a:pPr>
            <a:r>
              <a:rPr lang="cs-CZ" altLang="cs-CZ" sz="2300" dirty="0" err="1">
                <a:latin typeface="Times New Roman" panose="02020603050405020304" pitchFamily="18" charset="0"/>
              </a:rPr>
              <a:t>GnRH</a:t>
            </a:r>
            <a:r>
              <a:rPr lang="cs-CZ" altLang="cs-CZ" sz="2300" dirty="0">
                <a:latin typeface="Times New Roman" panose="02020603050405020304" pitchFamily="18" charset="0"/>
              </a:rPr>
              <a:t> = gonadotropine RH, 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PIF = prolaktin IF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vazopresin (antidiuretický hormon, ADH)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oxytocin</a:t>
            </a:r>
            <a:endParaRPr lang="cs-CZ" altLang="cs-CZ" sz="2300" b="1" u="sng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2300" b="1" u="sng" dirty="0">
              <a:latin typeface="Times New Roman" panose="02020603050405020304" pitchFamily="18" charset="0"/>
            </a:endParaRPr>
          </a:p>
        </p:txBody>
      </p:sp>
      <p:pic>
        <p:nvPicPr>
          <p:cNvPr id="26629" name="Picture 1029" descr="hypotalamus a hypofýza Lid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57575"/>
            <a:ext cx="54737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1030"/>
          <p:cNvSpPr txBox="1">
            <a:spLocks noChangeArrowheads="1"/>
          </p:cNvSpPr>
          <p:nvPr/>
        </p:nvSpPr>
        <p:spPr bwMode="auto">
          <a:xfrm>
            <a:off x="4284663" y="204788"/>
            <a:ext cx="4851400" cy="263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300" b="1" u="sng">
                <a:latin typeface="Times New Roman" panose="02020603050405020304" pitchFamily="18" charset="0"/>
              </a:rPr>
              <a:t>Hypofýza (podvěsek mozkový)</a:t>
            </a:r>
            <a:endParaRPr lang="cs-CZ" altLang="cs-CZ" sz="2300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b="1">
                <a:solidFill>
                  <a:schemeClr val="accent2"/>
                </a:solidFill>
                <a:latin typeface="Times New Roman" panose="02020603050405020304" pitchFamily="18" charset="0"/>
              </a:rPr>
              <a:t>adenohypofýza: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růstový hormon (STH – somatotropní),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prolaktin,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adrenokortikotropní hormon (ACTH),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thyreotropní hormon (TSH),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folikuly stimulující hormon (FSH),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luteinizační hormon (LH)</a:t>
            </a:r>
            <a:endParaRPr lang="cs-CZ" altLang="cs-CZ" sz="2300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b="1">
                <a:solidFill>
                  <a:schemeClr val="accent2"/>
                </a:solidFill>
                <a:latin typeface="Times New Roman" panose="02020603050405020304" pitchFamily="18" charset="0"/>
              </a:rPr>
              <a:t>neurohypofýza</a:t>
            </a:r>
            <a:r>
              <a:rPr lang="cs-CZ" altLang="cs-CZ" sz="230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cs-CZ" altLang="cs-CZ" sz="2300">
                <a:latin typeface="Times New Roman" panose="02020603050405020304" pitchFamily="18" charset="0"/>
              </a:rPr>
              <a:t>  vazopresin a oxytocin</a:t>
            </a:r>
          </a:p>
        </p:txBody>
      </p:sp>
      <p:pic>
        <p:nvPicPr>
          <p:cNvPr id="26631" name="Picture 1031" descr="hypotalamus a hypofýza v celkuLid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2155825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54171" y="3244334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</a:rPr>
              <a:t>CRH = kortikotropin-RH,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reen%20Shot%202012-09-03%20at%209.45.43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9" y="21657"/>
            <a:ext cx="8947057" cy="61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2989" t="19200" r="39762" b="20867"/>
          <a:stretch/>
        </p:blipFill>
        <p:spPr>
          <a:xfrm>
            <a:off x="323528" y="558102"/>
            <a:ext cx="8829600" cy="62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93750" y="74613"/>
            <a:ext cx="7524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PARASYMPATICKÝ ODDÍL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925" y="1122363"/>
            <a:ext cx="91027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SRDCE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frekvence,</a:t>
            </a:r>
            <a:r>
              <a:rPr lang="cs-CZ" altLang="cs-CZ" sz="2600">
                <a:latin typeface="Times New Roman" panose="02020603050405020304" pitchFamily="18" charset="0"/>
              </a:rPr>
              <a:t>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600">
                <a:latin typeface="Times New Roman" panose="02020603050405020304" pitchFamily="18" charset="0"/>
              </a:rPr>
              <a:t> převodu v A-V uzlu</a:t>
            </a:r>
            <a:endParaRPr lang="cs-CZ" altLang="cs-CZ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ARTERIOLY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dilatace (</a:t>
            </a:r>
            <a:r>
              <a:rPr lang="cs-CZ" altLang="cs-CZ" sz="2600" i="1">
                <a:latin typeface="Times New Roman" panose="02020603050405020304" pitchFamily="18" charset="0"/>
              </a:rPr>
              <a:t>kůže, sliznice, mozek, plíce</a:t>
            </a:r>
            <a:r>
              <a:rPr lang="cs-CZ" altLang="cs-CZ" sz="26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PLÍCE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bronchokonstrikce, sekrece hlenu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SLINNÉ ŽLÁZY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sekrece (vodnaté sliny)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ŽALUDEK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 motility, stimulace sekrece,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STŘEVO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600">
                <a:latin typeface="Times New Roman" panose="02020603050405020304" pitchFamily="18" charset="0"/>
              </a:rPr>
              <a:t> motility, stimulace sekrece,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ŽLUČNÍK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kontrakce svaloviny a vyprázdnění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MOČOVÝ MĚCHÝŘ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500">
                <a:latin typeface="Times New Roman" panose="02020603050405020304" pitchFamily="18" charset="0"/>
              </a:rPr>
              <a:t>kontrakce a vyprázdnění,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JÁTRA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glykogeneze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PANKREAS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sekrece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MUŽSKÉ POHLAVNÍ ORGÁNY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vazodilatace (erekce)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stah pro vidění do blízka, zúžení zornice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568450" y="74613"/>
            <a:ext cx="5973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SYMPATICKÝ ODDÍL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25438" y="1169988"/>
            <a:ext cx="843756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SRDCE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frekvence,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kontraktility,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převodu v A-V uzlu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ARTERIOLY</a:t>
            </a:r>
            <a:r>
              <a:rPr lang="cs-CZ" altLang="cs-CZ" sz="2400">
                <a:latin typeface="Times New Roman" panose="02020603050405020304" pitchFamily="18" charset="0"/>
              </a:rPr>
              <a:t> – vazokonstrikce 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), vazodilatace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PLÍCE</a:t>
            </a:r>
            <a:r>
              <a:rPr lang="cs-CZ" altLang="cs-CZ" sz="2400">
                <a:latin typeface="Times New Roman" panose="02020603050405020304" pitchFamily="18" charset="0"/>
              </a:rPr>
              <a:t> – bronchodilatace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SLINNÉ ŽLÁZY</a:t>
            </a:r>
            <a:r>
              <a:rPr lang="cs-CZ" altLang="cs-CZ" sz="2400">
                <a:latin typeface="Times New Roman" panose="02020603050405020304" pitchFamily="18" charset="0"/>
              </a:rPr>
              <a:t> – aktivace sekrece (vazké sliny)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ŽALUDEK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motility, inhibice sekrece </a:t>
            </a:r>
            <a:r>
              <a:rPr lang="cs-CZ" altLang="cs-CZ" sz="2400">
                <a:latin typeface="Times New Roman" panose="02020603050405020304" pitchFamily="18" charset="0"/>
              </a:rPr>
              <a:t>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400">
                <a:latin typeface="Times New Roman" panose="02020603050405020304" pitchFamily="18" charset="0"/>
              </a:rPr>
              <a:t>kontrakce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svěrače </a:t>
            </a:r>
            <a:r>
              <a:rPr lang="cs-CZ" altLang="cs-CZ" sz="2400">
                <a:latin typeface="Times New Roman" panose="02020603050405020304" pitchFamily="18" charset="0"/>
              </a:rPr>
              <a:t>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STŘEVO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latin typeface="Times New Roman" panose="02020603050405020304" pitchFamily="18" charset="0"/>
              </a:rPr>
              <a:t> motility, inhibice sekrece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kontrakce svěrače 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ŽLUČNÍK</a:t>
            </a:r>
            <a:r>
              <a:rPr lang="cs-CZ" altLang="cs-CZ" sz="2400">
                <a:latin typeface="Times New Roman" panose="02020603050405020304" pitchFamily="18" charset="0"/>
              </a:rPr>
              <a:t> – relaxace svaloviny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MOČOVÝ MĚCHÝŘ</a:t>
            </a:r>
            <a:r>
              <a:rPr lang="cs-CZ" altLang="cs-CZ" sz="2400">
                <a:latin typeface="Times New Roman" panose="02020603050405020304" pitchFamily="18" charset="0"/>
              </a:rPr>
              <a:t> – relaxace svaloviny, kontrakce svěrače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KŮŽE</a:t>
            </a:r>
            <a:r>
              <a:rPr lang="cs-CZ" altLang="cs-CZ" sz="2400">
                <a:latin typeface="Times New Roman" panose="02020603050405020304" pitchFamily="18" charset="0"/>
              </a:rPr>
              <a:t> – pocení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JÁTRA</a:t>
            </a:r>
            <a:r>
              <a:rPr lang="cs-CZ" altLang="cs-CZ" sz="2400">
                <a:latin typeface="Times New Roman" panose="02020603050405020304" pitchFamily="18" charset="0"/>
              </a:rPr>
              <a:t> – aktivace glukoneogeneze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PANKREAS</a:t>
            </a:r>
            <a:r>
              <a:rPr lang="cs-CZ" altLang="cs-CZ" sz="2400">
                <a:latin typeface="Times New Roman" panose="02020603050405020304" pitchFamily="18" charset="0"/>
              </a:rPr>
              <a:t> – aktivace sekrece inzulínu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inhibice exokrinie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MUŽSKÉ POHLAVNÍ ORGÁNY</a:t>
            </a:r>
            <a:r>
              <a:rPr lang="cs-CZ" altLang="cs-CZ" sz="2400">
                <a:latin typeface="Times New Roman" panose="02020603050405020304" pitchFamily="18" charset="0"/>
              </a:rPr>
              <a:t> – ejakulace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cs-CZ" altLang="cs-CZ" sz="2400">
                <a:latin typeface="Times New Roman" panose="02020603050405020304" pitchFamily="18" charset="0"/>
              </a:rPr>
              <a:t> – akomodace na dálku (</a:t>
            </a:r>
            <a:r>
              <a:rPr lang="el-GR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roztažení zornice (</a:t>
            </a:r>
            <a:r>
              <a:rPr lang="el-GR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60588" y="149225"/>
            <a:ext cx="483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MENTÁLNÍ  STRES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9550" y="990600"/>
            <a:ext cx="862965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000" b="1">
                <a:latin typeface="Times New Roman" panose="02020603050405020304" pitchFamily="18" charset="0"/>
              </a:rPr>
              <a:t>centrum emocí - LIMBICKÝ  SYSTÉM (amygdala)</a:t>
            </a:r>
            <a:endParaRPr lang="cs-CZ" altLang="cs-CZ" sz="3000">
              <a:latin typeface="Times New Roman" panose="02020603050405020304" pitchFamily="18" charset="0"/>
            </a:endParaRPr>
          </a:p>
          <a:p>
            <a:endParaRPr lang="cs-CZ" altLang="cs-CZ" sz="2800">
              <a:latin typeface="Times New Roman" panose="02020603050405020304" pitchFamily="18" charset="0"/>
            </a:endParaRPr>
          </a:p>
          <a:p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bazální amygdala </a:t>
            </a:r>
            <a:r>
              <a:rPr lang="cs-CZ" altLang="cs-CZ" sz="2800">
                <a:latin typeface="Times New Roman" panose="02020603050405020304" pitchFamily="18" charset="0"/>
              </a:rPr>
              <a:t>- reakce na „nepříjemné“ stimuly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(</a:t>
            </a:r>
            <a:r>
              <a:rPr lang="cs-CZ" altLang="cs-CZ" sz="2800" i="1">
                <a:latin typeface="Times New Roman" panose="02020603050405020304" pitchFamily="18" charset="0"/>
              </a:rPr>
              <a:t>strach, tréma, obavy …</a:t>
            </a:r>
            <a:r>
              <a:rPr lang="cs-CZ" altLang="cs-CZ" sz="2800">
                <a:latin typeface="Times New Roman" panose="02020603050405020304" pitchFamily="18" charset="0"/>
              </a:rPr>
              <a:t>)</a:t>
            </a:r>
            <a:endParaRPr lang="cs-CZ" altLang="cs-CZ" sz="2800" i="1">
              <a:latin typeface="Times New Roman" panose="02020603050405020304" pitchFamily="18" charset="0"/>
            </a:endParaRPr>
          </a:p>
          <a:p>
            <a:r>
              <a:rPr lang="cs-CZ" altLang="cs-CZ" sz="2800">
                <a:latin typeface="Times New Roman" panose="02020603050405020304" pitchFamily="18" charset="0"/>
              </a:rPr>
              <a:t>	dominantní produkce ADRENALINU</a:t>
            </a:r>
          </a:p>
          <a:p>
            <a:endParaRPr lang="cs-CZ" altLang="cs-CZ" sz="2800">
              <a:latin typeface="Times New Roman" panose="02020603050405020304" pitchFamily="18" charset="0"/>
            </a:endParaRPr>
          </a:p>
          <a:p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centrální amygdala</a:t>
            </a:r>
            <a:r>
              <a:rPr lang="cs-CZ" altLang="cs-CZ" sz="2800">
                <a:latin typeface="Times New Roman" panose="02020603050405020304" pitchFamily="18" charset="0"/>
              </a:rPr>
              <a:t> - reakce na „aktivní“ stimuly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(</a:t>
            </a:r>
            <a:r>
              <a:rPr lang="cs-CZ" altLang="cs-CZ" sz="2800" i="1">
                <a:latin typeface="Times New Roman" panose="02020603050405020304" pitchFamily="18" charset="0"/>
              </a:rPr>
              <a:t>chuť něčeho dosáhnout, tendence k útoku, boji…</a:t>
            </a:r>
            <a:r>
              <a:rPr lang="cs-CZ" altLang="cs-CZ" sz="28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dominantní produkce NORADRENALINU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5400675"/>
            <a:ext cx="8607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latin typeface="Times New Roman" panose="02020603050405020304" pitchFamily="18" charset="0"/>
              </a:rPr>
              <a:t>NORADRENALIN - závisí na intenzitě zátěže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ADRENALIN - závisí na okolnostech vyvolávajících zátěž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572000" cy="31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572000" y="1412776"/>
            <a:ext cx="457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Opioidové</a:t>
            </a:r>
            <a:r>
              <a:rPr lang="cs-CZ" sz="2800" b="1" dirty="0" smtClean="0"/>
              <a:t> receptory: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Hypotalamus</a:t>
            </a:r>
          </a:p>
          <a:p>
            <a:r>
              <a:rPr lang="cs-CZ" sz="2400" dirty="0" smtClean="0"/>
              <a:t>POMC neurony z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arcuatus</a:t>
            </a:r>
            <a:r>
              <a:rPr lang="cs-CZ" sz="2400" dirty="0" smtClean="0"/>
              <a:t> inervují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</a:t>
            </a:r>
            <a:r>
              <a:rPr lang="cs-CZ" sz="2400" dirty="0" err="1" smtClean="0"/>
              <a:t>paraventrikulární</a:t>
            </a:r>
            <a:r>
              <a:rPr lang="cs-CZ" sz="2400" dirty="0" smtClean="0"/>
              <a:t> jádro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střední eminence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</a:t>
            </a:r>
            <a:r>
              <a:rPr lang="cs-CZ" sz="2400" dirty="0" err="1" smtClean="0"/>
              <a:t>Limibcký</a:t>
            </a:r>
            <a:r>
              <a:rPr lang="cs-CZ" sz="2400" dirty="0" smtClean="0"/>
              <a:t> systém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Hypofýza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Nadledvinky</a:t>
            </a:r>
          </a:p>
          <a:p>
            <a:r>
              <a:rPr lang="cs-CZ" sz="2400" dirty="0" smtClean="0"/>
              <a:t>	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6239" y="260648"/>
            <a:ext cx="766620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Endogenní opiátový systém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8414" y="332656"/>
            <a:ext cx="25471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</a:t>
            </a:r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-endorfiny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764704"/>
            <a:ext cx="90640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neurotransmiter</a:t>
            </a:r>
            <a:endParaRPr lang="cs-CZ" sz="2400" dirty="0" smtClean="0"/>
          </a:p>
          <a:p>
            <a:r>
              <a:rPr lang="cs-CZ" sz="2400" dirty="0" smtClean="0"/>
              <a:t>Původ: </a:t>
            </a:r>
            <a:r>
              <a:rPr lang="cs-CZ" sz="2400" dirty="0" err="1" smtClean="0"/>
              <a:t>endorfinergní</a:t>
            </a:r>
            <a:r>
              <a:rPr lang="cs-CZ" sz="2400" dirty="0" smtClean="0"/>
              <a:t> neurony –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arcuatus</a:t>
            </a:r>
            <a:r>
              <a:rPr lang="cs-CZ" sz="2400" dirty="0" smtClean="0"/>
              <a:t> v zadním hypotalamu</a:t>
            </a:r>
          </a:p>
          <a:p>
            <a:r>
              <a:rPr lang="cs-CZ" sz="2400" dirty="0" smtClean="0"/>
              <a:t>			-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tractus</a:t>
            </a:r>
            <a:r>
              <a:rPr lang="cs-CZ" sz="2400" dirty="0" smtClean="0"/>
              <a:t> </a:t>
            </a:r>
            <a:r>
              <a:rPr lang="cs-CZ" sz="2400" dirty="0" err="1" smtClean="0"/>
              <a:t>solitarius</a:t>
            </a:r>
            <a:r>
              <a:rPr lang="cs-CZ" sz="2400" dirty="0" smtClean="0"/>
              <a:t> v mozkovém kmeni</a:t>
            </a:r>
          </a:p>
          <a:p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5515" y="2492891"/>
            <a:ext cx="33483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→</a:t>
            </a:r>
            <a:r>
              <a:rPr lang="cs-CZ" sz="2200" dirty="0" smtClean="0"/>
              <a:t> ↑úzkostné chování, </a:t>
            </a:r>
          </a:p>
          <a:p>
            <a:pPr marL="177800">
              <a:tabLst>
                <a:tab pos="273050" algn="l"/>
              </a:tabLst>
            </a:pPr>
            <a:r>
              <a:rPr lang="cs-CZ" sz="2200" dirty="0" smtClean="0"/>
              <a:t>↓ schopnost zvládat  a vyrovnat se s nevyhnutelnou </a:t>
            </a:r>
            <a:r>
              <a:rPr lang="cs-CZ" sz="2200" dirty="0" err="1" smtClean="0"/>
              <a:t>averzivní</a:t>
            </a:r>
            <a:r>
              <a:rPr lang="cs-CZ" sz="2200" dirty="0" smtClean="0"/>
              <a:t> situací </a:t>
            </a:r>
          </a:p>
          <a:p>
            <a:pPr marL="177800" indent="-177800"/>
            <a:r>
              <a:rPr lang="cs-CZ" sz="2200" b="1" dirty="0" smtClean="0"/>
              <a:t>→</a:t>
            </a:r>
            <a:r>
              <a:rPr lang="cs-CZ" sz="2200" dirty="0" smtClean="0"/>
              <a:t>  zvětšené nadledvinky → ↑ aktivace HPA osy</a:t>
            </a:r>
          </a:p>
          <a:p>
            <a:r>
              <a:rPr lang="cs-CZ" sz="2200" b="1" dirty="0" smtClean="0"/>
              <a:t>→</a:t>
            </a:r>
            <a:r>
              <a:rPr lang="cs-CZ" sz="2200" dirty="0" smtClean="0"/>
              <a:t>  rozvoj deprese</a:t>
            </a:r>
          </a:p>
          <a:p>
            <a:pPr marL="177800" indent="-177800"/>
            <a:r>
              <a:rPr lang="cs-CZ" sz="2200" b="1" dirty="0" smtClean="0"/>
              <a:t>→ </a:t>
            </a:r>
            <a:r>
              <a:rPr lang="cs-CZ" sz="2200" dirty="0" smtClean="0"/>
              <a:t>myši s různě zmutované receptory pro endorfiny vykazovaly rozdílné reakce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5508104" cy="37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528" y="1916832"/>
            <a:ext cx="585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Myši s nízkou/žádnou hladinou </a:t>
            </a:r>
            <a:r>
              <a:rPr lang="el-GR" sz="2400" b="1" i="1" dirty="0" smtClean="0"/>
              <a:t>β</a:t>
            </a:r>
            <a:r>
              <a:rPr lang="cs-CZ" sz="2400" b="1" i="1" dirty="0" smtClean="0"/>
              <a:t>-endorfinů: </a:t>
            </a:r>
            <a:endParaRPr lang="en-US" sz="24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6372036"/>
            <a:ext cx="631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Morfium redukovalo symptomy posttraumatické stresové poruchy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176464" cy="41764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652120" y="342900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hypothalamus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=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amygdala =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hippocampus/</a:t>
            </a:r>
            <a:r>
              <a:rPr lang="cs-CZ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Fornix of the brain"/>
              </a:rPr>
              <a:t>fornix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 = 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  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pons=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pituitary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gland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=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96336" y="350100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308304" y="3789040"/>
            <a:ext cx="216024" cy="216024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028384" y="4059652"/>
            <a:ext cx="216024" cy="21602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516216" y="4365104"/>
            <a:ext cx="216024" cy="2160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445931" y="4604657"/>
            <a:ext cx="216024" cy="216024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2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een%20Shot%202012-09-03%20at%2010.00.49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8" y="739899"/>
            <a:ext cx="44386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hypothalamu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733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hypothala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85" y="116632"/>
            <a:ext cx="4276719" cy="32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1825" y="404664"/>
            <a:ext cx="371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lifesciencedb</a:t>
            </a:r>
            <a:r>
              <a:rPr lang="en-US" sz="800" dirty="0"/>
              <a:t> - http://lifesciencedb.jp/bp3d/, CC BY-SA 2.1 </a:t>
            </a:r>
            <a:r>
              <a:rPr lang="en-US" sz="800" dirty="0" err="1"/>
              <a:t>jp</a:t>
            </a:r>
            <a:r>
              <a:rPr lang="en-US" sz="800" dirty="0"/>
              <a:t>, </a:t>
            </a:r>
            <a:r>
              <a:rPr lang="en-US" sz="800" dirty="0">
                <a:hlinkClick r:id="rId5"/>
              </a:rPr>
              <a:t>https://</a:t>
            </a:r>
            <a:r>
              <a:rPr lang="en-US" sz="800" dirty="0" smtClean="0">
                <a:hlinkClick r:id="rId5"/>
              </a:rPr>
              <a:t>commons.wikimedia.org/w/index.php?curid=18476183</a:t>
            </a:r>
            <a:endParaRPr lang="cs-CZ" sz="800" dirty="0" smtClean="0"/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4645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55576" y="260648"/>
            <a:ext cx="781021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Hranice 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339752" y="1556792"/>
            <a:ext cx="6480720" cy="4464496"/>
            <a:chOff x="755576" y="2060848"/>
            <a:chExt cx="6480720" cy="4464496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3"/>
            <a:srcRect l="18506" t="41999" r="46057" b="15301"/>
            <a:stretch/>
          </p:blipFill>
          <p:spPr>
            <a:xfrm>
              <a:off x="755576" y="2132856"/>
              <a:ext cx="6480720" cy="4392488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755576" y="2060848"/>
              <a:ext cx="151216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1547664" y="2619772"/>
            <a:ext cx="24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Ventrální (přední) strana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76256" y="2411596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Zadní strana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6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30163" y="239713"/>
            <a:ext cx="51181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300" b="1" u="sng" dirty="0">
                <a:latin typeface="Times New Roman" panose="02020603050405020304" pitchFamily="18" charset="0"/>
              </a:rPr>
              <a:t>Hypotalamus</a:t>
            </a:r>
            <a:endParaRPr lang="cs-CZ" altLang="cs-CZ" sz="23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faktory inhibiční (IH) = </a:t>
            </a:r>
            <a:r>
              <a:rPr lang="cs-CZ" altLang="cs-CZ" sz="2300" i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statiny</a:t>
            </a:r>
            <a:endParaRPr lang="cs-CZ" altLang="cs-CZ" sz="23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faktory uvolňující (RH) = </a:t>
            </a:r>
            <a:r>
              <a:rPr lang="cs-CZ" altLang="cs-CZ" sz="2300" i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liberiny</a:t>
            </a:r>
            <a:endParaRPr lang="cs-CZ" altLang="cs-CZ" sz="23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TRH = thyreotropin-RH, </a:t>
            </a: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CRH = kortikotropin-RH</a:t>
            </a:r>
            <a:r>
              <a:rPr lang="cs-CZ" altLang="cs-CZ" sz="2300" dirty="0">
                <a:latin typeface="Times New Roman" panose="02020603050405020304" pitchFamily="18" charset="0"/>
              </a:rPr>
              <a:t>, </a:t>
            </a:r>
            <a:br>
              <a:rPr lang="cs-CZ" altLang="cs-CZ" sz="2300" dirty="0">
                <a:latin typeface="Times New Roman" panose="02020603050405020304" pitchFamily="18" charset="0"/>
              </a:rPr>
            </a:br>
            <a:r>
              <a:rPr lang="cs-CZ" altLang="cs-CZ" sz="2300" dirty="0">
                <a:latin typeface="Times New Roman" panose="02020603050405020304" pitchFamily="18" charset="0"/>
              </a:rPr>
              <a:t>GHRH = </a:t>
            </a:r>
            <a:r>
              <a:rPr lang="cs-CZ" altLang="cs-CZ" sz="2300" dirty="0" err="1">
                <a:latin typeface="Times New Roman" panose="02020603050405020304" pitchFamily="18" charset="0"/>
              </a:rPr>
              <a:t>growth</a:t>
            </a:r>
            <a:r>
              <a:rPr lang="cs-CZ" altLang="cs-CZ" sz="2300" dirty="0">
                <a:latin typeface="Times New Roman" panose="02020603050405020304" pitchFamily="18" charset="0"/>
              </a:rPr>
              <a:t> hormon-RH,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GHIH = </a:t>
            </a:r>
            <a:r>
              <a:rPr lang="cs-CZ" altLang="cs-CZ" sz="2300" dirty="0" err="1">
                <a:latin typeface="Times New Roman" panose="02020603050405020304" pitchFamily="18" charset="0"/>
              </a:rPr>
              <a:t>growth</a:t>
            </a:r>
            <a:r>
              <a:rPr lang="cs-CZ" altLang="cs-CZ" sz="2300" dirty="0">
                <a:latin typeface="Times New Roman" panose="02020603050405020304" pitchFamily="18" charset="0"/>
              </a:rPr>
              <a:t> hormon-IH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	(</a:t>
            </a:r>
            <a:r>
              <a:rPr lang="cs-CZ" altLang="cs-CZ" sz="2300" dirty="0" err="1">
                <a:latin typeface="Times New Roman" panose="02020603050405020304" pitchFamily="18" charset="0"/>
              </a:rPr>
              <a:t>somatostatin</a:t>
            </a:r>
            <a:r>
              <a:rPr lang="cs-CZ" altLang="cs-CZ" sz="2300" dirty="0">
                <a:latin typeface="Times New Roman" panose="02020603050405020304" pitchFamily="18" charset="0"/>
              </a:rPr>
              <a:t>), </a:t>
            </a:r>
          </a:p>
          <a:p>
            <a:pPr>
              <a:lnSpc>
                <a:spcPct val="80000"/>
              </a:lnSpc>
            </a:pPr>
            <a:r>
              <a:rPr lang="cs-CZ" altLang="cs-CZ" sz="2300" dirty="0" err="1">
                <a:latin typeface="Times New Roman" panose="02020603050405020304" pitchFamily="18" charset="0"/>
              </a:rPr>
              <a:t>GnRH</a:t>
            </a:r>
            <a:r>
              <a:rPr lang="cs-CZ" altLang="cs-CZ" sz="2300" dirty="0">
                <a:latin typeface="Times New Roman" panose="02020603050405020304" pitchFamily="18" charset="0"/>
              </a:rPr>
              <a:t> = gonadotropine RH, 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PIF = prolaktin IF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vazopresin (antidiuretický hormon, ADH)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oxytocin</a:t>
            </a:r>
            <a:endParaRPr lang="cs-CZ" altLang="cs-CZ" sz="2300" b="1" u="sng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2300" b="1" u="sng" dirty="0">
              <a:latin typeface="Times New Roman" panose="02020603050405020304" pitchFamily="18" charset="0"/>
            </a:endParaRPr>
          </a:p>
        </p:txBody>
      </p:sp>
      <p:pic>
        <p:nvPicPr>
          <p:cNvPr id="26629" name="Picture 1029" descr="hypotalamus a hypofýza Lid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57575"/>
            <a:ext cx="54737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1030"/>
          <p:cNvSpPr txBox="1">
            <a:spLocks noChangeArrowheads="1"/>
          </p:cNvSpPr>
          <p:nvPr/>
        </p:nvSpPr>
        <p:spPr bwMode="auto">
          <a:xfrm>
            <a:off x="4211960" y="204788"/>
            <a:ext cx="5119287" cy="2640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300" b="1" u="sng" dirty="0">
                <a:latin typeface="Times New Roman" panose="02020603050405020304" pitchFamily="18" charset="0"/>
              </a:rPr>
              <a:t>Hypofýza (podvěsek mozkový)</a:t>
            </a:r>
            <a:endParaRPr lang="cs-CZ" altLang="cs-CZ" sz="2300" u="sng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adenohypofýza: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růstový hormon (STH – somatotropní), 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prolaktin, </a:t>
            </a: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adrenokortikotropní hormon (ACTH), </a:t>
            </a:r>
          </a:p>
          <a:p>
            <a:pPr>
              <a:lnSpc>
                <a:spcPct val="80000"/>
              </a:lnSpc>
            </a:pPr>
            <a:r>
              <a:rPr lang="cs-CZ" altLang="cs-CZ" sz="2300" dirty="0" err="1">
                <a:latin typeface="Times New Roman" panose="02020603050405020304" pitchFamily="18" charset="0"/>
              </a:rPr>
              <a:t>thyreotropní</a:t>
            </a:r>
            <a:r>
              <a:rPr lang="cs-CZ" altLang="cs-CZ" sz="2300" dirty="0">
                <a:latin typeface="Times New Roman" panose="02020603050405020304" pitchFamily="18" charset="0"/>
              </a:rPr>
              <a:t> hormon (TSH), 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folikuly stimulující hormon (FSH), </a:t>
            </a:r>
          </a:p>
          <a:p>
            <a:pPr>
              <a:lnSpc>
                <a:spcPct val="80000"/>
              </a:lnSpc>
            </a:pPr>
            <a:r>
              <a:rPr lang="cs-CZ" altLang="cs-CZ" sz="2300" dirty="0">
                <a:latin typeface="Times New Roman" panose="02020603050405020304" pitchFamily="18" charset="0"/>
              </a:rPr>
              <a:t>luteinizační hormon (LH)</a:t>
            </a:r>
            <a:endParaRPr lang="cs-CZ" altLang="cs-CZ" sz="2300" u="sng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neurohypofýza</a:t>
            </a:r>
            <a:r>
              <a:rPr lang="cs-CZ" altLang="cs-CZ" sz="2300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cs-CZ" altLang="cs-CZ" sz="2300" dirty="0">
                <a:latin typeface="Times New Roman" panose="02020603050405020304" pitchFamily="18" charset="0"/>
              </a:rPr>
              <a:t>  vazopresin a oxytocin</a:t>
            </a:r>
          </a:p>
        </p:txBody>
      </p:sp>
      <p:pic>
        <p:nvPicPr>
          <p:cNvPr id="26631" name="Picture 1031" descr="hypotalamus a hypofýza v celkuLid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2155825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54171" y="3244334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</a:rPr>
              <a:t>CRH = kortikotropin-RH,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5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23" t="22985" r="59918" b="52111"/>
          <a:stretch/>
        </p:blipFill>
        <p:spPr>
          <a:xfrm>
            <a:off x="4541943" y="200383"/>
            <a:ext cx="4470470" cy="3061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111141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Hypotalamus se skládá ze 3 zón, </a:t>
            </a:r>
            <a:r>
              <a:rPr lang="cs-CZ" sz="2400" dirty="0"/>
              <a:t>které probíhají celou délku </a:t>
            </a:r>
            <a:r>
              <a:rPr lang="cs-CZ" sz="2400" dirty="0" smtClean="0"/>
              <a:t>hypotalamu v </a:t>
            </a:r>
            <a:r>
              <a:rPr lang="cs-CZ" sz="2400" dirty="0" err="1" smtClean="0"/>
              <a:t>rostrokaudálním</a:t>
            </a:r>
            <a:r>
              <a:rPr lang="cs-CZ" sz="2400" dirty="0" smtClean="0"/>
              <a:t> směru. 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-108519" y="20038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Zóny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3032" y="3068960"/>
            <a:ext cx="87593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Periventrikulární</a:t>
            </a:r>
            <a:r>
              <a:rPr lang="cs-CZ" sz="2200" dirty="0"/>
              <a:t> - bezprostředně sousedící s třetí komoru; tato zóna obsahuje několik odlišných jader, ale nejvýznamnější jsou </a:t>
            </a:r>
            <a:r>
              <a:rPr lang="cs-CZ" sz="2200" dirty="0" err="1"/>
              <a:t>nucleus</a:t>
            </a:r>
            <a:r>
              <a:rPr lang="cs-CZ" sz="2200" dirty="0"/>
              <a:t> </a:t>
            </a:r>
            <a:r>
              <a:rPr lang="cs-CZ" sz="2200" dirty="0" err="1"/>
              <a:t>arcuatus</a:t>
            </a:r>
            <a:r>
              <a:rPr lang="cs-CZ" sz="2200" dirty="0"/>
              <a:t> a </a:t>
            </a:r>
            <a:r>
              <a:rPr lang="cs-CZ" sz="2200" dirty="0" err="1"/>
              <a:t>nucleus</a:t>
            </a:r>
            <a:r>
              <a:rPr lang="cs-CZ" sz="2200" dirty="0"/>
              <a:t> </a:t>
            </a:r>
            <a:r>
              <a:rPr lang="cs-CZ" sz="2200" dirty="0" err="1"/>
              <a:t>paraventricularis</a:t>
            </a:r>
            <a:r>
              <a:rPr lang="cs-CZ" sz="2200" dirty="0"/>
              <a:t> - podílejí na neuroendokrinních a autonomních regulacích.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Zona</a:t>
            </a:r>
            <a:r>
              <a:rPr lang="cs-CZ" sz="2200" b="1" dirty="0"/>
              <a:t> </a:t>
            </a:r>
            <a:r>
              <a:rPr lang="cs-CZ" sz="2200" b="1" dirty="0" err="1"/>
              <a:t>medialis</a:t>
            </a:r>
            <a:r>
              <a:rPr lang="cs-CZ" sz="2200" dirty="0"/>
              <a:t> - bezprostředně přiléhající k </a:t>
            </a:r>
            <a:r>
              <a:rPr lang="cs-CZ" sz="2200" dirty="0" err="1"/>
              <a:t>periventrikulární</a:t>
            </a:r>
            <a:r>
              <a:rPr lang="cs-CZ" sz="2200" dirty="0"/>
              <a:t> zóně, skládá se z několika jader  s odlišnou cytologickou stavbou; jádra jsou zejména zapojeny do regulace autonomního nervového systému, ale také se podílí na regulaci neuroendokrinní soustavy.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Zona</a:t>
            </a:r>
            <a:r>
              <a:rPr lang="cs-CZ" sz="2200" b="1" dirty="0"/>
              <a:t> </a:t>
            </a:r>
            <a:r>
              <a:rPr lang="cs-CZ" sz="2200" b="1" dirty="0" err="1"/>
              <a:t>lateralis</a:t>
            </a:r>
            <a:r>
              <a:rPr lang="cs-CZ" sz="2200" b="1" dirty="0"/>
              <a:t> </a:t>
            </a:r>
            <a:r>
              <a:rPr lang="cs-CZ" sz="2200" dirty="0"/>
              <a:t>- má několik málo jader nebo oblastí, ale obsahuje důležité spojovací cesty</a:t>
            </a:r>
          </a:p>
        </p:txBody>
      </p:sp>
    </p:spTree>
    <p:extLst>
      <p:ext uri="{BB962C8B-B14F-4D97-AF65-F5344CB8AC3E}">
        <p14:creationId xmlns:p14="http://schemas.microsoft.com/office/powerpoint/2010/main" val="1536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200" t="25900" r="59838" b="49601"/>
          <a:stretch/>
        </p:blipFill>
        <p:spPr>
          <a:xfrm>
            <a:off x="5148064" y="332656"/>
            <a:ext cx="3744416" cy="34488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9682" t="29000" r="57481" b="57000"/>
          <a:stretch/>
        </p:blipFill>
        <p:spPr>
          <a:xfrm>
            <a:off x="2339752" y="4365104"/>
            <a:ext cx="6264696" cy="216024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55776" y="11771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Zóny  </a:t>
            </a:r>
            <a:r>
              <a:rPr lang="cs-CZ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hypotamu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23" t="22985" r="59918" b="52111"/>
          <a:stretch/>
        </p:blipFill>
        <p:spPr>
          <a:xfrm>
            <a:off x="539552" y="944064"/>
            <a:ext cx="4470470" cy="30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894" t="40200" r="48031" b="18500"/>
          <a:stretch/>
        </p:blipFill>
        <p:spPr>
          <a:xfrm>
            <a:off x="1331640" y="2060848"/>
            <a:ext cx="6048672" cy="42484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11771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Regiony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4" y="1124744"/>
            <a:ext cx="476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Každá zóna je dále dělena na regiony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1763688" y="206084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915816" y="2119764"/>
            <a:ext cx="1080120" cy="58915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493242" y="5475668"/>
            <a:ext cx="1080120" cy="5891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148064" y="3645024"/>
            <a:ext cx="1080120" cy="589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0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88" t="39500" r="50000" b="20600"/>
          <a:stretch/>
        </p:blipFill>
        <p:spPr>
          <a:xfrm>
            <a:off x="1619672" y="2132856"/>
            <a:ext cx="5616624" cy="41044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31640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 hlavních jader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3225" t="26200" r="24013" b="19900"/>
          <a:stretch/>
        </p:blipFill>
        <p:spPr>
          <a:xfrm>
            <a:off x="-30979" y="1118788"/>
            <a:ext cx="9283499" cy="53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3410" y="260648"/>
            <a:ext cx="82475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Hypotalamo</a:t>
            </a:r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hypofyzární – adrenální osa</a:t>
            </a:r>
          </a:p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(HPA axis)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14980" y="1772816"/>
            <a:ext cx="210711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ypotalamus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13707" y="3068960"/>
            <a:ext cx="250966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Přední hypofýza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90266" y="4509120"/>
            <a:ext cx="235654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Kůra nadledvin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ovací šipka 6"/>
          <p:cNvCxnSpPr>
            <a:stCxn id="3" idx="2"/>
          </p:cNvCxnSpPr>
          <p:nvPr/>
        </p:nvCxnSpPr>
        <p:spPr>
          <a:xfrm>
            <a:off x="2268538" y="2296036"/>
            <a:ext cx="0" cy="7729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268538" y="5085184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339752" y="2420888"/>
            <a:ext cx="111601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(+) CRH</a:t>
            </a:r>
            <a:endParaRPr lang="en-US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3759423"/>
            <a:ext cx="12771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(+) ACTH</a:t>
            </a:r>
            <a:endParaRPr lang="en-US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61139" y="5775647"/>
            <a:ext cx="20867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glukokortikoidy</a:t>
            </a:r>
            <a:endParaRPr lang="en-US" sz="2400" dirty="0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2267744" y="3645024"/>
            <a:ext cx="794" cy="916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blouk 16"/>
          <p:cNvSpPr/>
          <p:nvPr/>
        </p:nvSpPr>
        <p:spPr>
          <a:xfrm rot="3309910">
            <a:off x="242711" y="2706986"/>
            <a:ext cx="4081890" cy="3271612"/>
          </a:xfrm>
          <a:prstGeom prst="arc">
            <a:avLst/>
          </a:prstGeom>
          <a:ln w="381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Přímá spojovací čára 18"/>
          <p:cNvCxnSpPr/>
          <p:nvPr/>
        </p:nvCxnSpPr>
        <p:spPr>
          <a:xfrm flipH="1">
            <a:off x="3532824" y="3316048"/>
            <a:ext cx="144016" cy="1440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5400000" flipH="1">
            <a:off x="971600" y="2060848"/>
            <a:ext cx="144016" cy="1440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louk 25"/>
          <p:cNvSpPr/>
          <p:nvPr/>
        </p:nvSpPr>
        <p:spPr>
          <a:xfrm rot="18290090" flipH="1">
            <a:off x="-220939" y="1282671"/>
            <a:ext cx="5988236" cy="4257992"/>
          </a:xfrm>
          <a:prstGeom prst="arc">
            <a:avLst/>
          </a:prstGeom>
          <a:ln w="381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a 26"/>
          <p:cNvSpPr/>
          <p:nvPr/>
        </p:nvSpPr>
        <p:spPr>
          <a:xfrm>
            <a:off x="3851920" y="4293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-</a:t>
            </a:r>
            <a:endParaRPr lang="en-US" sz="5400" dirty="0"/>
          </a:p>
        </p:txBody>
      </p:sp>
      <p:sp>
        <p:nvSpPr>
          <p:cNvPr id="28" name="Elipsa 27"/>
          <p:cNvSpPr/>
          <p:nvPr/>
        </p:nvSpPr>
        <p:spPr>
          <a:xfrm>
            <a:off x="179512" y="39330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-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086"/>
          <a:stretch>
            <a:fillRect/>
          </a:stretch>
        </p:blipFill>
        <p:spPr bwMode="auto">
          <a:xfrm>
            <a:off x="6335688" y="764704"/>
            <a:ext cx="2808312" cy="363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9" y="3429000"/>
            <a:ext cx="26057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68544" y="0"/>
            <a:ext cx="2808312" cy="466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ovéPole 31"/>
          <p:cNvSpPr txBox="1"/>
          <p:nvPr/>
        </p:nvSpPr>
        <p:spPr>
          <a:xfrm>
            <a:off x="4572000" y="177281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část </a:t>
            </a:r>
            <a:r>
              <a:rPr lang="cs-CZ" dirty="0" err="1" smtClean="0"/>
              <a:t>paraventrikulárního</a:t>
            </a:r>
            <a:r>
              <a:rPr lang="cs-CZ" dirty="0" smtClean="0"/>
              <a:t> jádra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929" y="692696"/>
            <a:ext cx="257942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HPA - osa</a:t>
            </a:r>
            <a:endParaRPr lang="cs-CZ" dirty="0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057284" cy="45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2400" y="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ŘÍZENÍ  SEKRECE  NADLEDVIN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glukokortikoidy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915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>
                <a:latin typeface="Times New Roman" pitchFamily="18" charset="0"/>
              </a:rPr>
              <a:t>CRH z hypotalamu stimuluje tvorbu ACTH v hypofýze a ten řídí sekreci glukokortikoidů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nadbytek ACTH		hypertrofie kůry nadledvin</a:t>
            </a:r>
          </a:p>
          <a:p>
            <a:r>
              <a:rPr lang="cs-CZ" sz="2400">
                <a:latin typeface="Times New Roman" pitchFamily="18" charset="0"/>
              </a:rPr>
              <a:t>nedostatek ACTH		atrofie kůry nadledvin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ACTH a kortizol		pulzativní vylučování</a:t>
            </a:r>
          </a:p>
          <a:p>
            <a:r>
              <a:rPr lang="cs-CZ" sz="2400">
                <a:latin typeface="Times New Roman" pitchFamily="18" charset="0"/>
              </a:rPr>
              <a:t>nepřítomnost pulzace		patol. efekt (není pokles ve večerních hodinách) - např. u depresivních stavů,  hyperkorticismu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Podnět k rytmicitě		suprachiasmatická oblast hypotalamu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úzkost, strach, citové problémy	nucl. amygdalae	</a:t>
            </a:r>
            <a:r>
              <a:rPr lang="cs-CZ" sz="2400">
                <a:latin typeface="Times New Roman" pitchFamily="18" charset="0"/>
                <a:sym typeface="Symbol" pitchFamily="18" charset="2"/>
              </a:rPr>
              <a:t></a:t>
            </a:r>
            <a:r>
              <a:rPr lang="cs-CZ" sz="2400">
                <a:latin typeface="Times New Roman" pitchFamily="18" charset="0"/>
              </a:rPr>
              <a:t>ACTH</a:t>
            </a:r>
          </a:p>
          <a:p>
            <a:r>
              <a:rPr lang="cs-CZ" sz="2400">
                <a:latin typeface="Times New Roman" pitchFamily="18" charset="0"/>
              </a:rPr>
              <a:t>bolest		z retikulární formace				 </a:t>
            </a:r>
            <a:r>
              <a:rPr lang="cs-CZ" sz="2400">
                <a:latin typeface="Times New Roman" pitchFamily="18" charset="0"/>
                <a:sym typeface="Symbol" pitchFamily="18" charset="2"/>
              </a:rPr>
              <a:t></a:t>
            </a:r>
            <a:r>
              <a:rPr lang="cs-CZ" sz="2400">
                <a:latin typeface="Times New Roman" pitchFamily="18" charset="0"/>
              </a:rPr>
              <a:t> ACTH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6670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6670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438400" y="3810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124200" y="4191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590800" y="5257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191000" y="6019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7010400" y="6019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4800600" y="6324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1143000" y="6324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628800"/>
            <a:ext cx="4133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69157"/>
            <a:ext cx="4295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787629" y="260648"/>
            <a:ext cx="35845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Cirkadiánní rytmy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GLUKOKORTIKOIDY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2325" y="1069975"/>
            <a:ext cx="80105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Nutná přítomnost minimální hladiny glukokortikoidů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pro glykogenolýzu pod vlivem glukagonu a katecholaminů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lipolýza pod vlivem katecholaminů a růstového hormonu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vazokonstrikční účinek katecholaminů</a:t>
            </a:r>
          </a:p>
          <a:p>
            <a:pPr lvl="1"/>
            <a:r>
              <a:rPr lang="cs-CZ" sz="2400" i="1">
                <a:latin typeface="Times New Roman" pitchFamily="18" charset="0"/>
              </a:rPr>
              <a:t> podpora vlivu T3 přisyntéze růstového hormonu</a:t>
            </a:r>
          </a:p>
          <a:p>
            <a:pPr lvl="1"/>
            <a:r>
              <a:rPr lang="cs-CZ" sz="2400" i="1">
                <a:latin typeface="Times New Roman" pitchFamily="18" charset="0"/>
              </a:rPr>
              <a:t> podpora vlivu erytropoetinu na tvorbu červených krvinek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4314825"/>
            <a:ext cx="883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Při stresu</a:t>
            </a:r>
            <a:r>
              <a:rPr lang="cs-CZ" sz="2400">
                <a:latin typeface="Times New Roman" pitchFamily="18" charset="0"/>
              </a:rPr>
              <a:t> - přesun ve zdrojích energie - hlavním palivem jsou tuky bílkoviny, cukry jsou šetřeny pro mozek</a:t>
            </a:r>
          </a:p>
          <a:p>
            <a:r>
              <a:rPr lang="cs-CZ" sz="2400">
                <a:latin typeface="Times New Roman" pitchFamily="18" charset="0"/>
              </a:rPr>
              <a:t>	    - glukokortikoidy jsou antagonisty inzulínu - při delším stresu možnost vyčerpání inzulinového aparátu - cukrovka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GLUKOKORTIKOIDY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04800" y="879475"/>
            <a:ext cx="8839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u="sng" dirty="0">
                <a:latin typeface="Times New Roman" pitchFamily="18" charset="0"/>
              </a:rPr>
              <a:t> metabolismus cukrů, tuků a bílkovin</a:t>
            </a:r>
            <a:r>
              <a:rPr lang="cs-CZ" sz="2400" dirty="0">
                <a:latin typeface="Times New Roman" pitchFamily="18" charset="0"/>
              </a:rPr>
              <a:t>: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 koncentrace glukózy v krvi, inhibice odbourávání glukózy v svalové, tukové a pojivové tkání,  koncentrace aminokyselin v krvi - </a:t>
            </a:r>
            <a:r>
              <a:rPr lang="cs-CZ" sz="2400" dirty="0" err="1">
                <a:latin typeface="Times New Roman" pitchFamily="18" charset="0"/>
                <a:sym typeface="Symbol" pitchFamily="18" charset="2"/>
              </a:rPr>
              <a:t>katabollismus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 (odbourávání) bílkovin, novotvorba glukózy z aminokyselin a tuk</a:t>
            </a:r>
            <a:r>
              <a:rPr lang="cs-CZ" sz="2400" dirty="0">
                <a:latin typeface="Times New Roman" pitchFamily="18" charset="0"/>
              </a:rPr>
              <a:t>ů, přednostní spalování tuků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srdce a krevní oběh</a:t>
            </a:r>
            <a:r>
              <a:rPr lang="cs-CZ" sz="2400" dirty="0">
                <a:latin typeface="Times New Roman" pitchFamily="18" charset="0"/>
              </a:rPr>
              <a:t>: zesílení srdečního stahu, vazokonstrikce cév v periferii (zesílení účinku katecholaminů, podpora tvorby adrenalinu a angiotensinu)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žaludek</a:t>
            </a:r>
            <a:r>
              <a:rPr lang="cs-CZ" sz="2400" dirty="0">
                <a:latin typeface="Times New Roman" pitchFamily="18" charset="0"/>
              </a:rPr>
              <a:t>: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 produkce </a:t>
            </a:r>
            <a:r>
              <a:rPr lang="cs-CZ" sz="2400" dirty="0">
                <a:latin typeface="Times New Roman" pitchFamily="18" charset="0"/>
              </a:rPr>
              <a:t>žaludeční šťávy, blokáda tvorby hlenu v žaludku (nebezpečí žaludečního vředu)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 err="1">
                <a:latin typeface="Times New Roman" pitchFamily="18" charset="0"/>
              </a:rPr>
              <a:t>ledvniny</a:t>
            </a:r>
            <a:r>
              <a:rPr lang="cs-CZ" sz="2400" dirty="0">
                <a:latin typeface="Times New Roman" pitchFamily="18" charset="0"/>
              </a:rPr>
              <a:t>: ve vyšších dávkách zpomalují vylučování vody a udržují normální glomerulární filtraci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mozek</a:t>
            </a:r>
            <a:r>
              <a:rPr lang="cs-CZ" sz="2400" dirty="0">
                <a:latin typeface="Times New Roman" pitchFamily="18" charset="0"/>
              </a:rPr>
              <a:t>: změny EKG a psychiky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imunitní systém</a:t>
            </a:r>
            <a:r>
              <a:rPr lang="cs-CZ" sz="2400" dirty="0">
                <a:latin typeface="Times New Roman" pitchFamily="18" charset="0"/>
              </a:rPr>
              <a:t>: působí protizánětlivě a protialergicky - potlačení tvorby lymfocytů, inhibice proteosyntézy, potlačení uvolňování histaminu, stabilizace </a:t>
            </a:r>
            <a:r>
              <a:rPr lang="cs-CZ" sz="2400" dirty="0" err="1">
                <a:latin typeface="Times New Roman" pitchFamily="18" charset="0"/>
              </a:rPr>
              <a:t>lyzosomu</a:t>
            </a:r>
            <a:r>
              <a:rPr lang="cs-CZ" sz="2400" dirty="0">
                <a:latin typeface="Times New Roman" pitchFamily="18" charset="0"/>
              </a:rPr>
              <a:t> účastnících se fagocytózy, snižují tvorbu prostaglandinů a </a:t>
            </a:r>
            <a:r>
              <a:rPr lang="cs-CZ" sz="2400" dirty="0" err="1">
                <a:latin typeface="Times New Roman" pitchFamily="18" charset="0"/>
              </a:rPr>
              <a:t>leukotrienů</a:t>
            </a:r>
            <a:endParaRPr lang="cs-CZ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1822</Words>
  <Application>Microsoft Office PowerPoint</Application>
  <PresentationFormat>Předvádění na obrazovce (4:3)</PresentationFormat>
  <Paragraphs>261</Paragraphs>
  <Slides>34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Vegetativní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Závodná</dc:creator>
  <cp:lastModifiedBy>Eva Závodná</cp:lastModifiedBy>
  <cp:revision>77</cp:revision>
  <dcterms:created xsi:type="dcterms:W3CDTF">2016-03-07T18:15:01Z</dcterms:created>
  <dcterms:modified xsi:type="dcterms:W3CDTF">2019-03-08T14:06:11Z</dcterms:modified>
</cp:coreProperties>
</file>