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77" r:id="rId3"/>
    <p:sldId id="258" r:id="rId4"/>
    <p:sldId id="268" r:id="rId5"/>
    <p:sldId id="266" r:id="rId6"/>
    <p:sldId id="269" r:id="rId7"/>
    <p:sldId id="267" r:id="rId8"/>
    <p:sldId id="260" r:id="rId9"/>
    <p:sldId id="286" r:id="rId10"/>
    <p:sldId id="262" r:id="rId11"/>
    <p:sldId id="284" r:id="rId12"/>
    <p:sldId id="265" r:id="rId13"/>
    <p:sldId id="271" r:id="rId14"/>
    <p:sldId id="270" r:id="rId15"/>
    <p:sldId id="280" r:id="rId16"/>
    <p:sldId id="259" r:id="rId17"/>
    <p:sldId id="281" r:id="rId18"/>
    <p:sldId id="275" r:id="rId19"/>
    <p:sldId id="282" r:id="rId20"/>
    <p:sldId id="273" r:id="rId21"/>
    <p:sldId id="283" r:id="rId22"/>
    <p:sldId id="264" r:id="rId23"/>
    <p:sldId id="276" r:id="rId24"/>
    <p:sldId id="279" r:id="rId2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D8457A-950E-4C00-B1C3-8FAD3275AD73}" type="datetimeFigureOut">
              <a:rPr lang="cs-CZ" smtClean="0"/>
              <a:pPr/>
              <a:t>18.3.2019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92887EA-784D-45A3-A883-8BCC214B9D7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988840"/>
            <a:ext cx="6564564" cy="1872208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Odborné vědecké útvary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Odborné kritické zhodnocení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polemika</a:t>
            </a:r>
          </a:p>
          <a:p>
            <a:pPr lvl="1"/>
            <a:r>
              <a:rPr lang="cs-CZ" dirty="0" smtClean="0"/>
              <a:t>diskusní příspěvek </a:t>
            </a:r>
          </a:p>
          <a:p>
            <a:pPr lvl="2"/>
            <a:r>
              <a:rPr lang="cs-CZ" dirty="0" smtClean="0"/>
              <a:t>reaguje </a:t>
            </a:r>
            <a:r>
              <a:rPr lang="cs-CZ" dirty="0"/>
              <a:t>na nějaký aktuální problém, většinou je reakcí na nějakou publikaci (článek, </a:t>
            </a:r>
            <a:r>
              <a:rPr lang="cs-CZ" dirty="0" smtClean="0"/>
              <a:t>studii)</a:t>
            </a:r>
          </a:p>
          <a:p>
            <a:pPr lvl="1"/>
            <a:r>
              <a:rPr lang="cs-CZ" dirty="0" smtClean="0"/>
              <a:t>upozorňuje </a:t>
            </a:r>
            <a:r>
              <a:rPr lang="cs-CZ" dirty="0"/>
              <a:t>na nedostatky v argumentaci, v metodologii, v závěrech nebo </a:t>
            </a:r>
            <a:r>
              <a:rPr lang="cs-CZ" dirty="0" smtClean="0"/>
              <a:t>hypotézách</a:t>
            </a:r>
          </a:p>
          <a:p>
            <a:pPr lvl="1"/>
            <a:r>
              <a:rPr lang="cs-CZ" dirty="0" smtClean="0"/>
              <a:t>cílem je upozorňovat</a:t>
            </a:r>
            <a:r>
              <a:rPr lang="cs-CZ" dirty="0"/>
              <a:t>, uvádět na pravou míru, vyvolat </a:t>
            </a:r>
            <a:r>
              <a:rPr lang="cs-CZ" dirty="0" smtClean="0"/>
              <a:t>diskusi</a:t>
            </a:r>
          </a:p>
          <a:p>
            <a:pPr lvl="1"/>
            <a:r>
              <a:rPr lang="cs-CZ" dirty="0" smtClean="0"/>
              <a:t>nemusí obsahovat </a:t>
            </a:r>
            <a:r>
              <a:rPr lang="cs-CZ" dirty="0"/>
              <a:t>poznámkový aparát </a:t>
            </a:r>
            <a:endParaRPr lang="cs-CZ" dirty="0" smtClean="0"/>
          </a:p>
          <a:p>
            <a:pPr lvl="2"/>
            <a:r>
              <a:rPr lang="cs-CZ" dirty="0" smtClean="0"/>
              <a:t> </a:t>
            </a:r>
            <a:r>
              <a:rPr lang="cs-CZ" dirty="0"/>
              <a:t>měla by </a:t>
            </a:r>
            <a:r>
              <a:rPr lang="cs-CZ" dirty="0" smtClean="0"/>
              <a:t>odkazovat </a:t>
            </a:r>
            <a:r>
              <a:rPr lang="cs-CZ" dirty="0"/>
              <a:t>na problematická místa v práci, která je předmětem </a:t>
            </a:r>
            <a:r>
              <a:rPr lang="cs-CZ" dirty="0" smtClean="0"/>
              <a:t>polemiky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Referát a koreferát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Referát</a:t>
            </a:r>
          </a:p>
          <a:p>
            <a:pPr lvl="1"/>
            <a:r>
              <a:rPr lang="cs-CZ" dirty="0" smtClean="0"/>
              <a:t>přináší informace o vědeckém bádání </a:t>
            </a:r>
          </a:p>
          <a:p>
            <a:pPr lvl="1"/>
            <a:r>
              <a:rPr lang="cs-CZ" dirty="0" smtClean="0"/>
              <a:t>zaměřen na nějaký významný problém</a:t>
            </a:r>
          </a:p>
          <a:p>
            <a:pPr lvl="1"/>
            <a:r>
              <a:rPr lang="cs-CZ" dirty="0" smtClean="0"/>
              <a:t>určen ústní prezentaci (odevzdává se i písemně)</a:t>
            </a:r>
          </a:p>
          <a:p>
            <a:r>
              <a:rPr lang="cs-CZ" b="1" dirty="0" smtClean="0"/>
              <a:t>Koreferát</a:t>
            </a:r>
          </a:p>
          <a:p>
            <a:pPr lvl="1"/>
            <a:r>
              <a:rPr lang="cs-CZ" dirty="0" smtClean="0"/>
              <a:t>zaměřuje se jen na jeden aspekt vědecké problematiky</a:t>
            </a:r>
          </a:p>
          <a:p>
            <a:pPr lvl="1"/>
            <a:r>
              <a:rPr lang="cs-CZ" dirty="0" smtClean="0"/>
              <a:t>často vychází z referátu nebo na něj navazuje</a:t>
            </a:r>
          </a:p>
          <a:p>
            <a:pPr lvl="1"/>
            <a:r>
              <a:rPr lang="cs-CZ" dirty="0" smtClean="0"/>
              <a:t>koreferát reaguje na některý zajímavý aspekt referátu někoho jiného</a:t>
            </a:r>
          </a:p>
          <a:p>
            <a:r>
              <a:rPr lang="cs-CZ" dirty="0" smtClean="0"/>
              <a:t>výstižnost, přehlednost, stručnost, přesnost a objektivnost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0609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124744"/>
            <a:ext cx="7632848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písemný kritický posudek uměleckého nebo </a:t>
            </a:r>
            <a:r>
              <a:rPr lang="cs-CZ" i="1" dirty="0" smtClean="0"/>
              <a:t>vědeckého díla</a:t>
            </a:r>
          </a:p>
          <a:p>
            <a:r>
              <a:rPr lang="cs-CZ" dirty="0" smtClean="0"/>
              <a:t>obsahuje vždy zhodnocení</a:t>
            </a:r>
          </a:p>
          <a:p>
            <a:r>
              <a:rPr lang="cs-CZ" dirty="0" smtClean="0"/>
              <a:t>může být určena k publikaci</a:t>
            </a:r>
          </a:p>
          <a:p>
            <a:pPr lvl="1"/>
            <a:r>
              <a:rPr lang="cs-CZ" dirty="0" smtClean="0"/>
              <a:t>posouzení předností a nedostatků dané práce</a:t>
            </a:r>
          </a:p>
          <a:p>
            <a:r>
              <a:rPr lang="cs-CZ" dirty="0" smtClean="0"/>
              <a:t>nebo jako podklad </a:t>
            </a:r>
            <a:r>
              <a:rPr lang="cs-CZ" i="1" dirty="0" smtClean="0"/>
              <a:t>recenzního řízení</a:t>
            </a:r>
            <a:r>
              <a:rPr lang="cs-CZ" dirty="0" smtClean="0"/>
              <a:t>, v němž se o publikaci rozhoduje</a:t>
            </a:r>
          </a:p>
          <a:p>
            <a:r>
              <a:rPr lang="cs-CZ" dirty="0"/>
              <a:t>r</a:t>
            </a:r>
            <a:r>
              <a:rPr lang="cs-CZ" dirty="0" smtClean="0"/>
              <a:t>ecenze má </a:t>
            </a:r>
            <a:r>
              <a:rPr lang="cs-CZ" dirty="0"/>
              <a:t>obsahovat: </a:t>
            </a:r>
            <a:endParaRPr lang="cs-CZ" dirty="0" smtClean="0"/>
          </a:p>
          <a:p>
            <a:pPr lvl="1"/>
            <a:r>
              <a:rPr lang="cs-CZ" dirty="0" smtClean="0"/>
              <a:t>bibliografické </a:t>
            </a:r>
            <a:r>
              <a:rPr lang="cs-CZ" dirty="0"/>
              <a:t>údaje o hodnocené práci ve formě citace (včetně pořadí vydání, nakladatelství, rozsahu – počet stran podle čísla poslední </a:t>
            </a:r>
            <a:r>
              <a:rPr lang="cs-CZ" dirty="0" smtClean="0"/>
              <a:t>stránky)</a:t>
            </a:r>
          </a:p>
          <a:p>
            <a:pPr lvl="1"/>
            <a:r>
              <a:rPr lang="cs-CZ" dirty="0" smtClean="0"/>
              <a:t>popis </a:t>
            </a:r>
            <a:r>
              <a:rPr lang="cs-CZ" dirty="0"/>
              <a:t>struktury díla – názvy oddílů a kapitol, jejich obsah (stručně), základní teze </a:t>
            </a:r>
            <a:r>
              <a:rPr lang="cs-CZ" dirty="0" smtClean="0"/>
              <a:t>autora</a:t>
            </a:r>
          </a:p>
          <a:p>
            <a:pPr lvl="1"/>
            <a:r>
              <a:rPr lang="cs-CZ" dirty="0" smtClean="0"/>
              <a:t>kontext </a:t>
            </a:r>
            <a:r>
              <a:rPr lang="cs-CZ" dirty="0"/>
              <a:t>díla – informace o autorovi, souvislosti problému, kterým se jeho práce zabývá s uvedením nejdůležitější sekundární literatury, </a:t>
            </a:r>
            <a:r>
              <a:rPr lang="cs-CZ" dirty="0" smtClean="0"/>
              <a:t>atp.</a:t>
            </a:r>
          </a:p>
          <a:p>
            <a:pPr lvl="1"/>
            <a:r>
              <a:rPr lang="cs-CZ" dirty="0" smtClean="0"/>
              <a:t>znalostí </a:t>
            </a:r>
            <a:r>
              <a:rPr lang="cs-CZ" dirty="0"/>
              <a:t>kontextu recenzent prokazuje, že je kompetentní hodnotit danou </a:t>
            </a:r>
            <a:r>
              <a:rPr lang="cs-CZ" dirty="0" smtClean="0"/>
              <a:t>práci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2390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Jádro recenze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7704856" cy="568863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dirty="0" smtClean="0"/>
              <a:t>hodnocení práce v širších souvislostech (interdisciplinárních)</a:t>
            </a:r>
          </a:p>
          <a:p>
            <a:pPr lvl="1"/>
            <a:r>
              <a:rPr lang="cs-CZ" dirty="0" smtClean="0"/>
              <a:t>uznání přínosu, významu díla v rámci daného vědního oboru</a:t>
            </a:r>
          </a:p>
          <a:p>
            <a:pPr lvl="1"/>
            <a:r>
              <a:rPr lang="cs-CZ" dirty="0" smtClean="0"/>
              <a:t>poukázat na hlavní přednosti či nedostatky v argumentaci, výběru dat, zacházení s pojmovým aparátem </a:t>
            </a:r>
          </a:p>
          <a:p>
            <a:pPr lvl="1"/>
            <a:r>
              <a:rPr lang="cs-CZ" dirty="0" smtClean="0"/>
              <a:t>zhodnotit práci po formální stránce, včetně úpravy (obrazové přílohy)</a:t>
            </a:r>
          </a:p>
          <a:p>
            <a:pPr lvl="1"/>
            <a:r>
              <a:rPr lang="cs-CZ" dirty="0" smtClean="0"/>
              <a:t>hodnocení z jazykového hlediska (stylistika, gramatika, přehlednost a struktura textu), práce s poznámkovým aparátem, citacemi</a:t>
            </a:r>
          </a:p>
          <a:p>
            <a:pPr lvl="1"/>
            <a:r>
              <a:rPr lang="cs-CZ" dirty="0" smtClean="0"/>
              <a:t>konfrontace s vlastními názory recenzenta na danou problematiku</a:t>
            </a:r>
          </a:p>
          <a:p>
            <a:pPr lvl="1"/>
            <a:r>
              <a:rPr lang="cs-CZ" dirty="0" smtClean="0"/>
              <a:t>zasadit práci do rámce dosavadní tvorby autora, v rámci jeho vědeckého vývoje</a:t>
            </a:r>
          </a:p>
          <a:p>
            <a:pPr lvl="1"/>
            <a:r>
              <a:rPr lang="cs-CZ" dirty="0" smtClean="0"/>
              <a:t>konečný soud, stručné shrnující hodnocení na závěr</a:t>
            </a:r>
          </a:p>
          <a:p>
            <a:r>
              <a:rPr lang="cs-CZ" b="1" dirty="0" smtClean="0"/>
              <a:t>zásady recenzenta: </a:t>
            </a:r>
          </a:p>
          <a:p>
            <a:pPr lvl="1"/>
            <a:r>
              <a:rPr lang="cs-CZ" dirty="0" smtClean="0"/>
              <a:t>napsat dobrou recenzi není snadné</a:t>
            </a:r>
          </a:p>
          <a:p>
            <a:pPr lvl="1"/>
            <a:r>
              <a:rPr lang="cs-CZ" dirty="0" smtClean="0"/>
              <a:t>nenechat se strhnout k unáhleným soudům </a:t>
            </a:r>
          </a:p>
          <a:p>
            <a:pPr lvl="1"/>
            <a:r>
              <a:rPr lang="cs-CZ" dirty="0" smtClean="0"/>
              <a:t>mít úctu k odvedené práci druhého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77809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Další typy hodnotících textů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12776"/>
            <a:ext cx="7488832" cy="4824536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sz="3800" b="1" dirty="0" smtClean="0"/>
              <a:t>oponentský posudek</a:t>
            </a:r>
          </a:p>
          <a:p>
            <a:pPr lvl="1"/>
            <a:r>
              <a:rPr lang="cs-CZ" sz="3800" dirty="0"/>
              <a:t>r</a:t>
            </a:r>
            <a:r>
              <a:rPr lang="cs-CZ" sz="3800" dirty="0" smtClean="0"/>
              <a:t>ecenze výsledku určité vědeckovýzkumné činnosti</a:t>
            </a:r>
          </a:p>
          <a:p>
            <a:pPr lvl="1"/>
            <a:r>
              <a:rPr lang="cs-CZ" sz="3800" dirty="0" smtClean="0"/>
              <a:t>klade zvláštní důraz na zhodnocení cílů, které si vytkl autor posuzovaného projektu nebo práce</a:t>
            </a:r>
          </a:p>
          <a:p>
            <a:pPr lvl="1"/>
            <a:r>
              <a:rPr lang="cs-CZ" sz="3800" dirty="0" smtClean="0"/>
              <a:t>musí obsahovat odůvodněný závěr o tom, do jaké míry byly cíle naplněny a obvykle končí doporučením k přijetí nebo odmítnutí práce</a:t>
            </a:r>
          </a:p>
          <a:p>
            <a:r>
              <a:rPr lang="cs-CZ" sz="3800" b="1" dirty="0" smtClean="0"/>
              <a:t>souhrnná recenze</a:t>
            </a:r>
          </a:p>
          <a:p>
            <a:pPr lvl="1"/>
            <a:r>
              <a:rPr lang="cs-CZ" sz="3800" dirty="0" smtClean="0"/>
              <a:t>kritická reflexe několika publikací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cs-CZ" b="1" dirty="0" smtClean="0"/>
              <a:t>Další typy hodnotících textů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84784"/>
            <a:ext cx="7313240" cy="4989168"/>
          </a:xfrm>
        </p:spPr>
        <p:txBody>
          <a:bodyPr>
            <a:normAutofit fontScale="62500" lnSpcReduction="20000"/>
          </a:bodyPr>
          <a:lstStyle/>
          <a:p>
            <a:r>
              <a:rPr lang="cs-CZ" sz="3800" b="1" dirty="0" err="1" smtClean="0"/>
              <a:t>autorecenze</a:t>
            </a:r>
            <a:endParaRPr lang="cs-CZ" sz="3800" b="1" dirty="0" smtClean="0"/>
          </a:p>
          <a:p>
            <a:pPr lvl="1"/>
            <a:r>
              <a:rPr lang="cs-CZ" sz="3800" dirty="0" smtClean="0"/>
              <a:t>sám autor posuzuje svou vlastní práci</a:t>
            </a:r>
          </a:p>
          <a:p>
            <a:r>
              <a:rPr lang="cs-CZ" sz="3800" b="1" dirty="0" smtClean="0"/>
              <a:t>recenzní zpráva</a:t>
            </a:r>
          </a:p>
          <a:p>
            <a:pPr lvl="1"/>
            <a:r>
              <a:rPr lang="cs-CZ" sz="3800" dirty="0" smtClean="0"/>
              <a:t>z přednášky hostujícího profesora, z vědecké konference, zahrnuje informační, kritické a hodnotící hledisko</a:t>
            </a:r>
          </a:p>
          <a:p>
            <a:pPr lvl="1"/>
            <a:r>
              <a:rPr lang="cs-CZ" sz="3800" dirty="0" smtClean="0"/>
              <a:t>účelem je  informovat o události čtenáře, kteří se akce nezúčastnili</a:t>
            </a:r>
          </a:p>
          <a:p>
            <a:pPr lvl="1"/>
            <a:r>
              <a:rPr lang="cs-CZ" sz="3800" dirty="0" smtClean="0"/>
              <a:t>měla by obsahovat název akce, datum a místo konání, údaje o pořádající instituci, informace o přednášejících a jejich příspěvcích spolu se stručným shrnutím obsahu přednášek a celkové hodnocení akce a jejího přínosu</a:t>
            </a:r>
          </a:p>
          <a:p>
            <a:pPr lvl="1"/>
            <a:r>
              <a:rPr lang="cs-CZ" sz="3800" dirty="0" smtClean="0"/>
              <a:t>zpráva může zahrnovat i názory a reakce recenzenta na jednotlivé příspěvky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571184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r>
              <a:rPr lang="cs-CZ" b="1" dirty="0" smtClean="0"/>
              <a:t>redukované odborné texty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988840"/>
            <a:ext cx="7560840" cy="4536504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vyskytuje se v úvodní části textu</a:t>
            </a:r>
          </a:p>
          <a:p>
            <a:pPr lvl="1"/>
            <a:r>
              <a:rPr lang="cs-CZ" dirty="0" smtClean="0"/>
              <a:t>stručné shrnutí </a:t>
            </a:r>
            <a:r>
              <a:rPr lang="cs-CZ" dirty="0"/>
              <a:t>tématu práce, jejího obsahu, </a:t>
            </a:r>
            <a:r>
              <a:rPr lang="cs-CZ" dirty="0" smtClean="0"/>
              <a:t>cílů, použitých metod a závěrů</a:t>
            </a:r>
          </a:p>
          <a:p>
            <a:pPr lvl="1"/>
            <a:r>
              <a:rPr lang="cs-CZ" dirty="0" smtClean="0"/>
              <a:t>identifikuje problém a shrnuje závěry</a:t>
            </a:r>
          </a:p>
          <a:p>
            <a:pPr lvl="1"/>
            <a:r>
              <a:rPr lang="cs-CZ" dirty="0" smtClean="0"/>
              <a:t>formulován nově</a:t>
            </a:r>
          </a:p>
          <a:p>
            <a:pPr lvl="1"/>
            <a:r>
              <a:rPr lang="cs-CZ" dirty="0" smtClean="0"/>
              <a:t>může obsahovat texty z původního textu</a:t>
            </a:r>
          </a:p>
          <a:p>
            <a:pPr lvl="1"/>
            <a:r>
              <a:rPr lang="cs-CZ" dirty="0" smtClean="0"/>
              <a:t>krátký </a:t>
            </a:r>
            <a:r>
              <a:rPr lang="cs-CZ" dirty="0"/>
              <a:t>a </a:t>
            </a:r>
            <a:r>
              <a:rPr lang="cs-CZ" dirty="0" smtClean="0"/>
              <a:t>výstižný</a:t>
            </a:r>
          </a:p>
          <a:p>
            <a:pPr lvl="1"/>
            <a:r>
              <a:rPr lang="cs-CZ" dirty="0" smtClean="0"/>
              <a:t>zaměřený </a:t>
            </a:r>
            <a:r>
              <a:rPr lang="cs-CZ" dirty="0"/>
              <a:t>na hlavní myšlenky </a:t>
            </a:r>
            <a:r>
              <a:rPr lang="cs-CZ" dirty="0" smtClean="0"/>
              <a:t>textu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85248" cy="478112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abstrakt</a:t>
            </a:r>
          </a:p>
          <a:p>
            <a:pPr lvl="1"/>
            <a:r>
              <a:rPr lang="cs-CZ" dirty="0" smtClean="0"/>
              <a:t>neobsahuje žádné odkazy ani citace</a:t>
            </a:r>
          </a:p>
          <a:p>
            <a:pPr lvl="1"/>
            <a:r>
              <a:rPr lang="cs-CZ" dirty="0" smtClean="0"/>
              <a:t>slouží čtenáři jako pomoc při rychlé orientaci v dané práci</a:t>
            </a:r>
          </a:p>
          <a:p>
            <a:pPr lvl="1"/>
            <a:r>
              <a:rPr lang="cs-CZ" dirty="0" smtClean="0"/>
              <a:t>srozumitelné i tehdy nemá-li čtenář celý text k dispozici</a:t>
            </a:r>
          </a:p>
          <a:p>
            <a:pPr lvl="1"/>
            <a:r>
              <a:rPr lang="cs-CZ" dirty="0" smtClean="0"/>
              <a:t>v odborných periodikách umístěn před úvodem</a:t>
            </a:r>
          </a:p>
          <a:p>
            <a:pPr lvl="2"/>
            <a:r>
              <a:rPr lang="cs-CZ" dirty="0" smtClean="0"/>
              <a:t>oddělen od vlastního textu</a:t>
            </a:r>
          </a:p>
          <a:p>
            <a:pPr lvl="2"/>
            <a:r>
              <a:rPr lang="cs-CZ" dirty="0" smtClean="0"/>
              <a:t>často odlišně formátován (jiné zarovnání, velikost písma apod.)</a:t>
            </a:r>
          </a:p>
          <a:p>
            <a:pPr lvl="2"/>
            <a:r>
              <a:rPr lang="cs-CZ" dirty="0" smtClean="0"/>
              <a:t>též samostatně ve specializovaných periodikách</a:t>
            </a:r>
          </a:p>
          <a:p>
            <a:pPr lvl="1"/>
            <a:r>
              <a:rPr lang="cs-CZ" dirty="0" smtClean="0"/>
              <a:t>abstrakt na konferenci</a:t>
            </a:r>
          </a:p>
          <a:p>
            <a:pPr lvl="2"/>
            <a:r>
              <a:rPr lang="cs-CZ" dirty="0" smtClean="0"/>
              <a:t>výtah z plánovaného vystoupení na konferenci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776864" cy="5400600"/>
          </a:xfrm>
        </p:spPr>
        <p:txBody>
          <a:bodyPr>
            <a:normAutofit/>
          </a:bodyPr>
          <a:lstStyle/>
          <a:p>
            <a:pPr lvl="1"/>
            <a:endParaRPr lang="cs-CZ" sz="2400" b="1" u="sng" dirty="0" smtClean="0"/>
          </a:p>
          <a:p>
            <a:pPr lvl="1"/>
            <a:endParaRPr lang="cs-CZ" sz="2400" b="1" u="sng" dirty="0" smtClean="0"/>
          </a:p>
          <a:p>
            <a:pPr lvl="1"/>
            <a:r>
              <a:rPr lang="cs-CZ" sz="2400" b="1" u="sng" dirty="0" smtClean="0"/>
              <a:t>anotace</a:t>
            </a:r>
          </a:p>
          <a:p>
            <a:pPr lvl="2"/>
            <a:r>
              <a:rPr lang="cs-CZ" sz="2000" dirty="0" smtClean="0"/>
              <a:t>stručná hodnotící informace o obsahu práce</a:t>
            </a:r>
          </a:p>
          <a:p>
            <a:pPr lvl="3"/>
            <a:r>
              <a:rPr lang="cs-CZ" sz="2000" dirty="0" smtClean="0"/>
              <a:t>v odborném časopise</a:t>
            </a:r>
          </a:p>
          <a:p>
            <a:pPr lvl="4"/>
            <a:r>
              <a:rPr lang="cs-CZ" sz="2000" dirty="0" smtClean="0"/>
              <a:t>stručná informace o nové knize, která v daném oboru vyšla</a:t>
            </a:r>
          </a:p>
          <a:p>
            <a:pPr lvl="4"/>
            <a:r>
              <a:rPr lang="cs-CZ" sz="2000" dirty="0" smtClean="0"/>
              <a:t>může mít podobu stručné recenze</a:t>
            </a:r>
          </a:p>
          <a:p>
            <a:pPr lvl="3"/>
            <a:r>
              <a:rPr lang="cs-CZ" sz="2000" dirty="0" smtClean="0"/>
              <a:t>nakladatelská anotace</a:t>
            </a:r>
          </a:p>
          <a:p>
            <a:pPr lvl="4"/>
            <a:r>
              <a:rPr lang="cs-CZ" sz="2000" dirty="0" smtClean="0"/>
              <a:t>upozorňuje na novou knihu, na zadní straně obálky</a:t>
            </a:r>
          </a:p>
          <a:p>
            <a:pPr lvl="2"/>
            <a:r>
              <a:rPr lang="cs-CZ" sz="2000" dirty="0" smtClean="0"/>
              <a:t>formulována nově, neobsahuje texty z původního textu</a:t>
            </a:r>
          </a:p>
          <a:p>
            <a:pPr lvl="2"/>
            <a:r>
              <a:rPr lang="cs-CZ" sz="2000" dirty="0" smtClean="0"/>
              <a:t>neobsahuje žádné odkazy ani citace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7467600" cy="4413104"/>
          </a:xfrm>
        </p:spPr>
        <p:txBody>
          <a:bodyPr/>
          <a:lstStyle/>
          <a:p>
            <a:pPr lvl="1"/>
            <a:r>
              <a:rPr lang="cs-CZ" sz="2400" b="1" u="sng" dirty="0" smtClean="0"/>
              <a:t>klíčová slova</a:t>
            </a:r>
          </a:p>
          <a:p>
            <a:pPr lvl="2"/>
            <a:r>
              <a:rPr lang="cs-CZ" sz="2000" dirty="0" smtClean="0"/>
              <a:t>v úvodní části textu</a:t>
            </a:r>
          </a:p>
          <a:p>
            <a:pPr lvl="2"/>
            <a:r>
              <a:rPr lang="cs-CZ" sz="2000" dirty="0" smtClean="0"/>
              <a:t>obvykle 3–6 pojmů charakterizujících text</a:t>
            </a:r>
          </a:p>
          <a:p>
            <a:pPr lvl="2"/>
            <a:r>
              <a:rPr lang="cs-CZ" sz="2000" dirty="0" smtClean="0"/>
              <a:t>využívána v knihovních rejstřících i na webu</a:t>
            </a:r>
          </a:p>
          <a:p>
            <a:pPr lvl="2"/>
            <a:r>
              <a:rPr lang="cs-CZ" sz="2000" dirty="0" smtClean="0"/>
              <a:t>vyhledávání knih nebo webových stránek podobného tématu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pPr algn="ctr"/>
            <a:r>
              <a:rPr lang="cs-CZ" b="1" dirty="0" smtClean="0"/>
              <a:t>odborné texty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3600" dirty="0" smtClean="0"/>
              <a:t>monografie, odborná studie, odborný článek, polemika, referát, koreferát, přednáška, posudek, recenze, diskuze, debata, kvalifikační práce, seminární práce…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sz="2400" b="1" u="sng" dirty="0" smtClean="0"/>
              <a:t>resumé</a:t>
            </a:r>
          </a:p>
          <a:p>
            <a:pPr lvl="2"/>
            <a:r>
              <a:rPr lang="cs-CZ" sz="2000" dirty="0" smtClean="0"/>
              <a:t>vyskytuje se v závěrečné části textu</a:t>
            </a:r>
          </a:p>
          <a:p>
            <a:pPr lvl="2"/>
            <a:r>
              <a:rPr lang="cs-CZ" sz="2000" dirty="0" smtClean="0"/>
              <a:t>stručně charakterizuje problematiku dané práce, popisuje použité metody, uvádí přínos výzkumu pro obor, témata a možnosti dalšího zkoumání </a:t>
            </a:r>
          </a:p>
          <a:p>
            <a:pPr lvl="2"/>
            <a:r>
              <a:rPr lang="cs-CZ" sz="2000" dirty="0" smtClean="0"/>
              <a:t>uvádí také základní argumenty</a:t>
            </a:r>
          </a:p>
          <a:p>
            <a:pPr lvl="2"/>
            <a:r>
              <a:rPr lang="cs-CZ" sz="2000" dirty="0"/>
              <a:t>d</a:t>
            </a:r>
            <a:r>
              <a:rPr lang="cs-CZ" sz="2000" dirty="0" smtClean="0"/>
              <a:t>élka se odvíjí od rozsahu práce </a:t>
            </a:r>
          </a:p>
          <a:p>
            <a:pPr lvl="2"/>
            <a:r>
              <a:rPr lang="cs-CZ" sz="2000" dirty="0" smtClean="0"/>
              <a:t>přeložen do několika jazyků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</a:t>
            </a:r>
            <a:r>
              <a:rPr lang="cs-CZ" dirty="0" smtClean="0"/>
              <a:t> </a:t>
            </a:r>
            <a:r>
              <a:rPr lang="cs-CZ" b="1" dirty="0" smtClean="0"/>
              <a:t>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pPr lvl="1"/>
            <a:r>
              <a:rPr lang="cs-CZ" b="1" i="1" u="sng" dirty="0" smtClean="0"/>
              <a:t>synopse</a:t>
            </a:r>
          </a:p>
          <a:p>
            <a:pPr lvl="2"/>
            <a:r>
              <a:rPr lang="cs-CZ" i="1" dirty="0" smtClean="0"/>
              <a:t>výtah z díla </a:t>
            </a:r>
          </a:p>
          <a:p>
            <a:pPr lvl="2"/>
            <a:r>
              <a:rPr lang="cs-CZ" i="1" dirty="0" smtClean="0"/>
              <a:t>málo využívaná</a:t>
            </a:r>
          </a:p>
          <a:p>
            <a:pPr lvl="1"/>
            <a:r>
              <a:rPr lang="cs-CZ" b="1" i="1" u="sng" dirty="0" smtClean="0"/>
              <a:t>extrakt</a:t>
            </a:r>
          </a:p>
          <a:p>
            <a:pPr lvl="2"/>
            <a:r>
              <a:rPr lang="cs-CZ" i="1" dirty="0" smtClean="0"/>
              <a:t>citace určitých částí dokumentu</a:t>
            </a:r>
          </a:p>
          <a:p>
            <a:pPr lvl="2"/>
            <a:r>
              <a:rPr lang="cs-CZ" i="1" dirty="0" smtClean="0"/>
              <a:t>málo využívaný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Sekundární dokumenty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643192" cy="4466896"/>
          </a:xfrm>
        </p:spPr>
        <p:txBody>
          <a:bodyPr/>
          <a:lstStyle/>
          <a:p>
            <a:r>
              <a:rPr lang="cs-CZ" b="1" dirty="0" smtClean="0"/>
              <a:t>funkce</a:t>
            </a:r>
          </a:p>
          <a:p>
            <a:pPr lvl="1"/>
            <a:r>
              <a:rPr lang="cs-CZ" b="1" dirty="0" smtClean="0"/>
              <a:t>signální</a:t>
            </a:r>
          </a:p>
          <a:p>
            <a:pPr lvl="2"/>
            <a:r>
              <a:rPr lang="cs-CZ" dirty="0"/>
              <a:t>u</a:t>
            </a:r>
            <a:r>
              <a:rPr lang="cs-CZ" dirty="0" smtClean="0"/>
              <a:t>pozorňuje na dokument (anotace)</a:t>
            </a:r>
          </a:p>
          <a:p>
            <a:pPr lvl="1"/>
            <a:r>
              <a:rPr lang="cs-CZ" b="1" dirty="0" smtClean="0"/>
              <a:t>substituční</a:t>
            </a:r>
          </a:p>
          <a:p>
            <a:pPr lvl="2"/>
            <a:r>
              <a:rPr lang="cs-CZ" dirty="0"/>
              <a:t>n</a:t>
            </a:r>
            <a:r>
              <a:rPr lang="cs-CZ" dirty="0" smtClean="0"/>
              <a:t>ahrazuje plný text původního dokumentu (abstrakt, resumé)</a:t>
            </a:r>
          </a:p>
          <a:p>
            <a:pPr lvl="1"/>
            <a:r>
              <a:rPr lang="cs-CZ" b="1" dirty="0" smtClean="0"/>
              <a:t>selekční</a:t>
            </a:r>
          </a:p>
          <a:p>
            <a:pPr lvl="2"/>
            <a:r>
              <a:rPr lang="cs-CZ" dirty="0" smtClean="0"/>
              <a:t>pomáhá vybrat další dokumenty a literaturu k tématu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Obecné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916832"/>
            <a:ext cx="7920880" cy="4536504"/>
          </a:xfrm>
        </p:spPr>
        <p:txBody>
          <a:bodyPr>
            <a:normAutofit/>
          </a:bodyPr>
          <a:lstStyle/>
          <a:p>
            <a:r>
              <a:rPr lang="cs-CZ" dirty="0" smtClean="0"/>
              <a:t>při psaní sekundárních dokumentů</a:t>
            </a:r>
          </a:p>
          <a:p>
            <a:pPr lvl="1"/>
            <a:r>
              <a:rPr lang="cs-CZ" dirty="0" smtClean="0"/>
              <a:t>tvořit kratší souvětí, věty jasné a stručné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odat srozumitelnou charakteristiku, o co v práci jde, nezabývat se detaily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yvarovat se citového a osobního zabarvení</a:t>
            </a:r>
          </a:p>
          <a:p>
            <a:pPr lvl="1"/>
            <a:r>
              <a:rPr lang="cs-CZ" dirty="0" smtClean="0"/>
              <a:t>nepoužívat květnatou poetickou mluvu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exty připravovat buď souběžně s hlavním textem nebo bezprostředně po jeho dopsání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abstrakt a klíčová slova k vybranému textu</a:t>
            </a:r>
          </a:p>
          <a:p>
            <a:pPr lvl="1"/>
            <a:r>
              <a:rPr lang="cs-CZ" dirty="0" smtClean="0"/>
              <a:t>abstrakt v délce 250 slov</a:t>
            </a:r>
          </a:p>
          <a:p>
            <a:pPr lvl="1"/>
            <a:r>
              <a:rPr lang="cs-CZ" dirty="0" smtClean="0"/>
              <a:t>klíčová slova: 8 slov</a:t>
            </a:r>
          </a:p>
          <a:p>
            <a:r>
              <a:rPr lang="cs-CZ" dirty="0" smtClean="0"/>
              <a:t>termín odevzdání: 30. 4. </a:t>
            </a:r>
            <a:r>
              <a:rPr lang="cs-CZ" smtClean="0"/>
              <a:t>2019</a:t>
            </a:r>
            <a:endParaRPr lang="cs-CZ" dirty="0" smtClean="0"/>
          </a:p>
          <a:p>
            <a:pPr lvl="1"/>
            <a:r>
              <a:rPr lang="cs-CZ" dirty="0" smtClean="0"/>
              <a:t>Antonín, Robert – Borovský, Tomáš: </a:t>
            </a:r>
            <a:r>
              <a:rPr lang="cs-CZ" i="1" dirty="0" smtClean="0"/>
              <a:t>Panovnické vjezdy do středověkého Brna.</a:t>
            </a:r>
            <a:endParaRPr lang="cs-CZ" dirty="0" smtClean="0"/>
          </a:p>
          <a:p>
            <a:pPr lvl="1"/>
            <a:r>
              <a:rPr lang="cs-CZ" dirty="0" smtClean="0"/>
              <a:t>Havlíčková, Margita: </a:t>
            </a:r>
            <a:r>
              <a:rPr lang="cs-CZ" i="1" dirty="0" smtClean="0"/>
              <a:t>Městské operní divadlo V taverně na Horním trhu v Brně a jeho stavba v roce 1733.</a:t>
            </a:r>
            <a:endParaRPr lang="cs-CZ" dirty="0" smtClean="0"/>
          </a:p>
          <a:p>
            <a:pPr lvl="1"/>
            <a:r>
              <a:rPr lang="cs-CZ" dirty="0" smtClean="0"/>
              <a:t>Sterneck, Tomáš: </a:t>
            </a:r>
            <a:r>
              <a:rPr lang="cs-CZ" i="1" dirty="0" smtClean="0"/>
              <a:t>Mezi Brnem a Salzburgem (Ze života jednoho hudbymilovného barona).</a:t>
            </a:r>
            <a:endParaRPr lang="cs-CZ" dirty="0" smtClean="0"/>
          </a:p>
          <a:p>
            <a:pPr lvl="1"/>
            <a:r>
              <a:rPr lang="cs-CZ" dirty="0" smtClean="0"/>
              <a:t>Břečka, Jan: </a:t>
            </a:r>
            <a:r>
              <a:rPr lang="cs-CZ" i="1" dirty="0" smtClean="0"/>
              <a:t>Ilegální pobyt čs. </a:t>
            </a:r>
            <a:r>
              <a:rPr lang="cs-CZ" i="1" dirty="0" err="1" smtClean="0"/>
              <a:t>paraskupiny</a:t>
            </a:r>
            <a:r>
              <a:rPr lang="cs-CZ" i="1" dirty="0" smtClean="0"/>
              <a:t> </a:t>
            </a:r>
            <a:r>
              <a:rPr lang="cs-CZ" i="1" dirty="0" err="1" smtClean="0"/>
              <a:t>Silver</a:t>
            </a:r>
            <a:r>
              <a:rPr lang="cs-CZ" i="1" dirty="0" smtClean="0"/>
              <a:t> B v Brně v letech 1939–1943.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cs-CZ" b="1" dirty="0" smtClean="0"/>
              <a:t>Monografie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16824" cy="5328592"/>
          </a:xfrm>
        </p:spPr>
        <p:txBody>
          <a:bodyPr>
            <a:noAutofit/>
          </a:bodyPr>
          <a:lstStyle/>
          <a:p>
            <a:r>
              <a:rPr lang="cs-CZ" dirty="0" smtClean="0"/>
              <a:t>uceleně zpracovává </a:t>
            </a:r>
            <a:r>
              <a:rPr lang="cs-CZ" dirty="0"/>
              <a:t>jedno, obvykle úzce vymezené či specializované téma </a:t>
            </a:r>
            <a:endParaRPr lang="cs-CZ" dirty="0" smtClean="0"/>
          </a:p>
          <a:p>
            <a:pPr lvl="1"/>
            <a:r>
              <a:rPr lang="cs-CZ" sz="2400" dirty="0" smtClean="0"/>
              <a:t>pojednává </a:t>
            </a:r>
            <a:r>
              <a:rPr lang="cs-CZ" sz="2400" dirty="0"/>
              <a:t>o jedné osobnosti, jednom problému, jedné vědecké </a:t>
            </a:r>
            <a:r>
              <a:rPr lang="cs-CZ" sz="2400" dirty="0" smtClean="0"/>
              <a:t>otázce</a:t>
            </a:r>
          </a:p>
          <a:p>
            <a:r>
              <a:rPr lang="cs-CZ" dirty="0"/>
              <a:t>j</a:t>
            </a:r>
            <a:r>
              <a:rPr lang="cs-CZ" dirty="0" smtClean="0"/>
              <a:t>de o </a:t>
            </a:r>
            <a:r>
              <a:rPr lang="cs-CZ" dirty="0"/>
              <a:t>vědecké </a:t>
            </a:r>
            <a:r>
              <a:rPr lang="cs-CZ" dirty="0" smtClean="0"/>
              <a:t>odborné </a:t>
            </a:r>
            <a:r>
              <a:rPr lang="cs-CZ" dirty="0"/>
              <a:t>dílo, </a:t>
            </a:r>
            <a:r>
              <a:rPr lang="cs-CZ" dirty="0" smtClean="0"/>
              <a:t>zpracované </a:t>
            </a:r>
            <a:r>
              <a:rPr lang="cs-CZ" dirty="0"/>
              <a:t>jedním autorem na vyšší odborné </a:t>
            </a:r>
            <a:r>
              <a:rPr lang="cs-CZ" dirty="0" smtClean="0"/>
              <a:t>úrovni</a:t>
            </a:r>
            <a:endParaRPr lang="cs-CZ" dirty="0"/>
          </a:p>
          <a:p>
            <a:pPr lvl="1"/>
            <a:r>
              <a:rPr lang="cs-CZ" sz="2400" dirty="0" smtClean="0"/>
              <a:t>v knihovnách jako publikace označena jako nesériové dílo </a:t>
            </a:r>
            <a:r>
              <a:rPr lang="cs-CZ" sz="2400" dirty="0"/>
              <a:t>vydané jako jeden nebo konečný počet </a:t>
            </a:r>
            <a:r>
              <a:rPr lang="cs-CZ" sz="2400" dirty="0" smtClean="0"/>
              <a:t>svazků</a:t>
            </a:r>
          </a:p>
          <a:p>
            <a:pPr lvl="1"/>
            <a:r>
              <a:rPr lang="cs-CZ" sz="2400" dirty="0" smtClean="0"/>
              <a:t>může </a:t>
            </a:r>
            <a:r>
              <a:rPr lang="cs-CZ" sz="2400" dirty="0"/>
              <a:t>být vydána v rámci </a:t>
            </a:r>
            <a:r>
              <a:rPr lang="cs-CZ" sz="2400" dirty="0" smtClean="0"/>
              <a:t>periodického sborníku</a:t>
            </a:r>
          </a:p>
          <a:p>
            <a:r>
              <a:rPr lang="cs-CZ" dirty="0" smtClean="0"/>
              <a:t>pokud </a:t>
            </a:r>
            <a:r>
              <a:rPr lang="cs-CZ" dirty="0"/>
              <a:t>je dílem </a:t>
            </a:r>
            <a:r>
              <a:rPr lang="cs-CZ" dirty="0" smtClean="0"/>
              <a:t>několika autorů nazývá se </a:t>
            </a:r>
            <a:r>
              <a:rPr lang="cs-CZ" b="1" dirty="0" smtClean="0"/>
              <a:t>kolektivní monografií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/>
              <a:t>Odborná stať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19256" cy="5112568"/>
          </a:xfrm>
        </p:spPr>
        <p:txBody>
          <a:bodyPr>
            <a:normAutofit/>
          </a:bodyPr>
          <a:lstStyle/>
          <a:p>
            <a:r>
              <a:rPr lang="cs-CZ" dirty="0" smtClean="0"/>
              <a:t>odborný článek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ratší písemná vědecká práce, obsahující poznámkový aparát, publikovaná v odborném periodiku</a:t>
            </a:r>
          </a:p>
          <a:p>
            <a:r>
              <a:rPr lang="cs-CZ" dirty="0"/>
              <a:t>o</a:t>
            </a:r>
            <a:r>
              <a:rPr lang="cs-CZ" dirty="0" smtClean="0"/>
              <a:t>dborná studie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elší písemná vědecká práce, obsahující poznámkový aparát, publikovaná v odborném periodiku</a:t>
            </a:r>
          </a:p>
          <a:p>
            <a:r>
              <a:rPr lang="cs-CZ" dirty="0" smtClean="0"/>
              <a:t>odborné periodikum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eriodicky či neperiodicky vydávaná odborná vědecká publikace (časopis, sborník aj.)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476672"/>
            <a:ext cx="7632848" cy="5976664"/>
          </a:xfrm>
        </p:spPr>
        <p:txBody>
          <a:bodyPr>
            <a:normAutofit/>
          </a:bodyPr>
          <a:lstStyle/>
          <a:p>
            <a:r>
              <a:rPr lang="cs-CZ" dirty="0" smtClean="0"/>
              <a:t>seminární práce a referáty</a:t>
            </a:r>
          </a:p>
          <a:p>
            <a:pPr lvl="1"/>
            <a:r>
              <a:rPr lang="cs-CZ" dirty="0" smtClean="0"/>
              <a:t>splňují požadavky kladené vyučujícími</a:t>
            </a:r>
          </a:p>
          <a:p>
            <a:pPr lvl="1"/>
            <a:r>
              <a:rPr lang="cs-CZ" dirty="0" smtClean="0"/>
              <a:t>jsou odbornými pracemi se základními náležitostmi</a:t>
            </a:r>
          </a:p>
          <a:p>
            <a:pPr lvl="2"/>
            <a:r>
              <a:rPr lang="cs-CZ" dirty="0" smtClean="0"/>
              <a:t>poznámkový aparát, nebo průběžné odkazy v textu a seznam použité literatury, rejstříky apod.</a:t>
            </a:r>
          </a:p>
          <a:p>
            <a:r>
              <a:rPr lang="cs-CZ" dirty="0" smtClean="0"/>
              <a:t>kvalifikační práce</a:t>
            </a:r>
          </a:p>
          <a:p>
            <a:pPr lvl="1"/>
            <a:r>
              <a:rPr lang="cs-CZ" dirty="0" smtClean="0"/>
              <a:t>bakalářská práce </a:t>
            </a:r>
          </a:p>
          <a:p>
            <a:pPr lvl="1"/>
            <a:r>
              <a:rPr lang="cs-CZ" dirty="0" smtClean="0"/>
              <a:t>magisterská práce </a:t>
            </a:r>
          </a:p>
          <a:p>
            <a:pPr lvl="1"/>
            <a:r>
              <a:rPr lang="cs-CZ" dirty="0" smtClean="0"/>
              <a:t>rigorózní práce </a:t>
            </a:r>
          </a:p>
          <a:p>
            <a:pPr lvl="1"/>
            <a:r>
              <a:rPr lang="cs-CZ" dirty="0" smtClean="0"/>
              <a:t>dizertační práce </a:t>
            </a:r>
          </a:p>
          <a:p>
            <a:pPr lvl="1"/>
            <a:r>
              <a:rPr lang="cs-CZ" dirty="0" smtClean="0"/>
              <a:t>habilitační práce </a:t>
            </a:r>
          </a:p>
          <a:p>
            <a:r>
              <a:rPr lang="cs-CZ" dirty="0" smtClean="0"/>
              <a:t>formulace grantových projektů</a:t>
            </a:r>
          </a:p>
          <a:p>
            <a:pPr lvl="1"/>
            <a:r>
              <a:rPr lang="cs-CZ" dirty="0" smtClean="0"/>
              <a:t>zprávy o průběžných a závěrečných výsledcích</a:t>
            </a:r>
          </a:p>
          <a:p>
            <a:r>
              <a:rPr lang="cs-CZ" dirty="0" smtClean="0"/>
              <a:t>prezentace vědeckých výzkumů a jejich výsledků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7704856" cy="6048672"/>
          </a:xfrm>
        </p:spPr>
        <p:txBody>
          <a:bodyPr>
            <a:normAutofit/>
          </a:bodyPr>
          <a:lstStyle/>
          <a:p>
            <a:r>
              <a:rPr lang="cs-CZ" sz="3100" dirty="0" smtClean="0"/>
              <a:t>odborná esej</a:t>
            </a:r>
          </a:p>
          <a:p>
            <a:pPr lvl="1"/>
            <a:r>
              <a:rPr lang="cs-CZ" sz="2400" dirty="0" smtClean="0"/>
              <a:t>úvaha na zvolené téma, která výrazně odráží hodnoty a postoje autora</a:t>
            </a:r>
          </a:p>
          <a:p>
            <a:pPr lvl="1"/>
            <a:r>
              <a:rPr lang="cs-CZ" sz="2400" dirty="0" smtClean="0"/>
              <a:t>je mnohem subjektivnější než odborná stať</a:t>
            </a:r>
          </a:p>
          <a:p>
            <a:pPr lvl="1"/>
            <a:r>
              <a:rPr lang="cs-CZ" sz="2400" dirty="0" smtClean="0"/>
              <a:t>např. odborné eseje </a:t>
            </a:r>
            <a:r>
              <a:rPr lang="cs-CZ" sz="2400" dirty="0" err="1" smtClean="0"/>
              <a:t>Michela</a:t>
            </a:r>
            <a:r>
              <a:rPr lang="cs-CZ" sz="2400" dirty="0" smtClean="0"/>
              <a:t> </a:t>
            </a:r>
            <a:r>
              <a:rPr lang="cs-CZ" sz="2400" dirty="0" err="1" smtClean="0"/>
              <a:t>Foucaulta</a:t>
            </a:r>
            <a:r>
              <a:rPr lang="cs-CZ" sz="2400" dirty="0" smtClean="0"/>
              <a:t> nebo </a:t>
            </a:r>
            <a:r>
              <a:rPr lang="cs-CZ" sz="2400" dirty="0" err="1" smtClean="0"/>
              <a:t>Umberta</a:t>
            </a:r>
            <a:r>
              <a:rPr lang="cs-CZ" sz="2400" dirty="0" smtClean="0"/>
              <a:t> </a:t>
            </a:r>
            <a:r>
              <a:rPr lang="cs-CZ" sz="2400" dirty="0" err="1" smtClean="0"/>
              <a:t>Eca</a:t>
            </a:r>
            <a:endParaRPr lang="cs-CZ" sz="2400" dirty="0" smtClean="0"/>
          </a:p>
          <a:p>
            <a:pPr lvl="1"/>
            <a:r>
              <a:rPr lang="cs-CZ" sz="2400" dirty="0" smtClean="0"/>
              <a:t>formální požadavky jsou druhořadé, poznámkový aparát bývá poměrně chudý, autor však obvykle klade důraz na závěrečný seznam použité/doporučené literatury</a:t>
            </a:r>
          </a:p>
          <a:p>
            <a:pPr lvl="1"/>
            <a:r>
              <a:rPr lang="cs-CZ" sz="2400" dirty="0" smtClean="0"/>
              <a:t>stojí na hranici mezi odbornými a literárními žánry</a:t>
            </a:r>
          </a:p>
          <a:p>
            <a:pPr lvl="1"/>
            <a:r>
              <a:rPr lang="cs-CZ" sz="2400" dirty="0" smtClean="0"/>
              <a:t>náročný žánr, vyžaduje hlubokou znalost problematiky, relevantní literatury, literární talent, případně životní moudrost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 smtClean="0"/>
              <a:t>Biogragie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7239000" cy="4538904"/>
          </a:xfrm>
        </p:spPr>
        <p:txBody>
          <a:bodyPr>
            <a:normAutofit/>
          </a:bodyPr>
          <a:lstStyle/>
          <a:p>
            <a:r>
              <a:rPr lang="cs-CZ" dirty="0" smtClean="0"/>
              <a:t>umělecký žánr </a:t>
            </a:r>
            <a:r>
              <a:rPr lang="cs-CZ" dirty="0"/>
              <a:t>založený na popisu života nějaké většinou známé osobnosti (umělec, politik, sportovec</a:t>
            </a:r>
            <a:r>
              <a:rPr lang="cs-CZ" dirty="0" smtClean="0"/>
              <a:t>…)</a:t>
            </a:r>
          </a:p>
          <a:p>
            <a:r>
              <a:rPr lang="cs-CZ" dirty="0"/>
              <a:t>m</a:t>
            </a:r>
            <a:r>
              <a:rPr lang="cs-CZ" dirty="0" smtClean="0"/>
              <a:t>ěla by popisovat </a:t>
            </a:r>
            <a:r>
              <a:rPr lang="cs-CZ" dirty="0"/>
              <a:t>život dané osoby v </a:t>
            </a:r>
            <a:r>
              <a:rPr lang="cs-CZ" dirty="0" smtClean="0"/>
              <a:t>souvislostech, komplexně a nezaujatě </a:t>
            </a:r>
            <a:endParaRPr lang="cs-CZ" dirty="0"/>
          </a:p>
          <a:p>
            <a:r>
              <a:rPr lang="cs-CZ" dirty="0" smtClean="0"/>
              <a:t>životopis </a:t>
            </a:r>
            <a:r>
              <a:rPr lang="cs-CZ" dirty="0"/>
              <a:t>dané osoby napsaný někým </a:t>
            </a:r>
            <a:r>
              <a:rPr lang="cs-CZ" dirty="0" smtClean="0"/>
              <a:t>jiným</a:t>
            </a:r>
          </a:p>
          <a:p>
            <a:r>
              <a:rPr lang="cs-CZ" dirty="0" smtClean="0"/>
              <a:t>pokud </a:t>
            </a:r>
            <a:r>
              <a:rPr lang="cs-CZ" dirty="0"/>
              <a:t>je autorem biografie sám autor, jedná se o </a:t>
            </a:r>
            <a:r>
              <a:rPr lang="cs-CZ" b="1" dirty="0" smtClean="0"/>
              <a:t>autobiografii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/>
              <a:t>Mluvené vědecké projevy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r>
              <a:rPr lang="cs-CZ" b="1" dirty="0" smtClean="0"/>
              <a:t>diskuse</a:t>
            </a:r>
          </a:p>
          <a:p>
            <a:r>
              <a:rPr lang="cs-CZ" b="1" dirty="0" smtClean="0"/>
              <a:t>seminář</a:t>
            </a:r>
          </a:p>
          <a:p>
            <a:r>
              <a:rPr lang="cs-CZ" b="1" dirty="0" smtClean="0"/>
              <a:t>přednáška</a:t>
            </a:r>
          </a:p>
          <a:p>
            <a:r>
              <a:rPr lang="cs-CZ" b="1" dirty="0" smtClean="0"/>
              <a:t>konference</a:t>
            </a:r>
          </a:p>
          <a:p>
            <a:pPr lvl="1"/>
            <a:r>
              <a:rPr lang="cs-CZ" dirty="0" smtClean="0"/>
              <a:t>referáty a koreferáty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ývěskové (</a:t>
            </a:r>
            <a:r>
              <a:rPr lang="cs-CZ" dirty="0" err="1" smtClean="0"/>
              <a:t>posterové</a:t>
            </a:r>
            <a:r>
              <a:rPr lang="cs-CZ" dirty="0" smtClean="0"/>
              <a:t>) sekce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anelové  (</a:t>
            </a:r>
            <a:r>
              <a:rPr lang="cs-CZ" dirty="0" err="1" smtClean="0"/>
              <a:t>round</a:t>
            </a:r>
            <a:r>
              <a:rPr lang="cs-CZ" dirty="0" smtClean="0"/>
              <a:t>-table) diskuse</a:t>
            </a:r>
          </a:p>
          <a:p>
            <a:pPr lvl="1"/>
            <a:r>
              <a:rPr lang="cs-CZ" dirty="0"/>
              <a:t>k</a:t>
            </a:r>
            <a:r>
              <a:rPr lang="cs-CZ" dirty="0" smtClean="0"/>
              <a:t>ulaté stoly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dborné dílny (workshopy)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Diskuze, Dialog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997152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Diskuze</a:t>
            </a:r>
          </a:p>
          <a:p>
            <a:pPr lvl="1"/>
            <a:r>
              <a:rPr lang="cs-CZ" dirty="0" smtClean="0"/>
              <a:t>věcný rozhovor několika osob nad určitým tématem</a:t>
            </a:r>
          </a:p>
          <a:p>
            <a:pPr lvl="1"/>
            <a:r>
              <a:rPr lang="cs-CZ" dirty="0" smtClean="0"/>
              <a:t>cílem není rozhodovat, ale hledat shodu</a:t>
            </a:r>
          </a:p>
          <a:p>
            <a:pPr lvl="1"/>
            <a:r>
              <a:rPr lang="cs-CZ" dirty="0" smtClean="0"/>
              <a:t>věc pečlivě rozebrat z různých stránek, shromáždit argumenty a případně připravit půdu pro racionální rozhodnutí</a:t>
            </a:r>
          </a:p>
          <a:p>
            <a:r>
              <a:rPr lang="cs-CZ" b="1" dirty="0" smtClean="0"/>
              <a:t>Dialog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rozhovor dvou nebo více osob, který může vést k nalezení společného stanoviska</a:t>
            </a:r>
          </a:p>
          <a:p>
            <a:pPr lvl="1"/>
            <a:r>
              <a:rPr lang="cs-CZ" dirty="0" smtClean="0"/>
              <a:t>dialogu x monolog</a:t>
            </a:r>
          </a:p>
          <a:p>
            <a:pPr lvl="2"/>
            <a:r>
              <a:rPr lang="cs-CZ" dirty="0" smtClean="0"/>
              <a:t>míra připravenosti</a:t>
            </a:r>
          </a:p>
          <a:p>
            <a:pPr lvl="3"/>
            <a:r>
              <a:rPr lang="cs-CZ" dirty="0" smtClean="0"/>
              <a:t>monology - dopředu připravené projevy, s výjimkou improvizovaných monologů</a:t>
            </a:r>
          </a:p>
          <a:p>
            <a:pPr lvl="3"/>
            <a:r>
              <a:rPr lang="cs-CZ" dirty="0" smtClean="0"/>
              <a:t>dialogy jsou naopak spontánní a nepředvídatelné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1773</TotalTime>
  <Words>899</Words>
  <Application>Microsoft Office PowerPoint</Application>
  <PresentationFormat>Předvádění na obrazovce (4:3)</PresentationFormat>
  <Paragraphs>197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Arkýř</vt:lpstr>
      <vt:lpstr>Odborné vědecké útvary </vt:lpstr>
      <vt:lpstr>odborné texty</vt:lpstr>
      <vt:lpstr>Monografie</vt:lpstr>
      <vt:lpstr>Odborná stať</vt:lpstr>
      <vt:lpstr>Snímek 5</vt:lpstr>
      <vt:lpstr>Snímek 6</vt:lpstr>
      <vt:lpstr>Biogragie</vt:lpstr>
      <vt:lpstr>Mluvené vědecké projevy</vt:lpstr>
      <vt:lpstr>Diskuze, Dialog</vt:lpstr>
      <vt:lpstr>Odborné kritické zhodnocení</vt:lpstr>
      <vt:lpstr>Referát a koreferát</vt:lpstr>
      <vt:lpstr>Recenze</vt:lpstr>
      <vt:lpstr>Jádro recenze</vt:lpstr>
      <vt:lpstr>Další typy hodnotících textů</vt:lpstr>
      <vt:lpstr>Další typy hodnotících textů</vt:lpstr>
      <vt:lpstr>Sekundární dokumenty redukované odborné texty </vt:lpstr>
      <vt:lpstr>Sekundární dokumenty </vt:lpstr>
      <vt:lpstr>Sekundární dokumenty</vt:lpstr>
      <vt:lpstr>Sekundární dokumenty</vt:lpstr>
      <vt:lpstr>Sekundární dokumenty</vt:lpstr>
      <vt:lpstr>Sekundární dokumenty</vt:lpstr>
      <vt:lpstr>Sekundární dokumenty</vt:lpstr>
      <vt:lpstr>Obecné rady</vt:lpstr>
      <vt:lpstr>Úkol</vt:lpstr>
    </vt:vector>
  </TitlesOfParts>
  <Company>MMB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vědeckých textů</dc:title>
  <dc:creator>Administrator</dc:creator>
  <cp:lastModifiedBy>Administrator</cp:lastModifiedBy>
  <cp:revision>92</cp:revision>
  <dcterms:created xsi:type="dcterms:W3CDTF">2016-04-09T14:01:47Z</dcterms:created>
  <dcterms:modified xsi:type="dcterms:W3CDTF">2019-03-18T11:53:09Z</dcterms:modified>
</cp:coreProperties>
</file>