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33"/>
  </p:notesMasterIdLst>
  <p:sldIdLst>
    <p:sldId id="256" r:id="rId2"/>
    <p:sldId id="257" r:id="rId3"/>
    <p:sldId id="284" r:id="rId4"/>
    <p:sldId id="285" r:id="rId5"/>
    <p:sldId id="293" r:id="rId6"/>
    <p:sldId id="289" r:id="rId7"/>
    <p:sldId id="291" r:id="rId8"/>
    <p:sldId id="290" r:id="rId9"/>
    <p:sldId id="292" r:id="rId10"/>
    <p:sldId id="259" r:id="rId11"/>
    <p:sldId id="295" r:id="rId12"/>
    <p:sldId id="303" r:id="rId13"/>
    <p:sldId id="302" r:id="rId14"/>
    <p:sldId id="263" r:id="rId15"/>
    <p:sldId id="300" r:id="rId16"/>
    <p:sldId id="301" r:id="rId17"/>
    <p:sldId id="260" r:id="rId18"/>
    <p:sldId id="287" r:id="rId19"/>
    <p:sldId id="271" r:id="rId20"/>
    <p:sldId id="298" r:id="rId21"/>
    <p:sldId id="274" r:id="rId22"/>
    <p:sldId id="276" r:id="rId23"/>
    <p:sldId id="299" r:id="rId24"/>
    <p:sldId id="273" r:id="rId25"/>
    <p:sldId id="279" r:id="rId26"/>
    <p:sldId id="272" r:id="rId27"/>
    <p:sldId id="278" r:id="rId28"/>
    <p:sldId id="268" r:id="rId29"/>
    <p:sldId id="267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D84D0-B0CC-4B8A-A887-27F341C0B0EC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A066-B90E-43BE-90CC-C941DC2FE6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1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6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8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91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6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1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0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13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76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61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5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09044-6DB0-45F0-B3E6-84623BDAECDA}" type="datetimeFigureOut">
              <a:rPr lang="cs-CZ" smtClean="0"/>
              <a:pPr/>
              <a:t>20.02.2019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D175E8-8808-483D-842D-70BB981AF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arch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" TargetMode="External"/><Relationship Id="rId7" Type="http://schemas.openxmlformats.org/officeDocument/2006/relationships/hyperlink" Target="http://www.npu.cz/" TargetMode="External"/><Relationship Id="rId2" Type="http://schemas.openxmlformats.org/officeDocument/2006/relationships/hyperlink" Target="http://www.mzk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eum.cz/" TargetMode="External"/><Relationship Id="rId5" Type="http://schemas.openxmlformats.org/officeDocument/2006/relationships/hyperlink" Target="http://www.cesarch.cz/" TargetMode="External"/><Relationship Id="rId4" Type="http://schemas.openxmlformats.org/officeDocument/2006/relationships/hyperlink" Target="https://ezdroje.muni.cz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kuk.muni.cz/inforum/2009/obecna_pravidl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lib.phil.muni.cz/data/handle/11222.digilib/130405/monography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7" Type="http://schemas.openxmlformats.org/officeDocument/2006/relationships/hyperlink" Target="http://is.muni.cz/do/rect/el/estud/ff/js07/informace/materialy/kurz_prace_s_informacemi.html" TargetMode="External"/><Relationship Id="rId2" Type="http://schemas.openxmlformats.org/officeDocument/2006/relationships/hyperlink" Target="http://www.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es.cz/" TargetMode="External"/><Relationship Id="rId5" Type="http://schemas.openxmlformats.org/officeDocument/2006/relationships/hyperlink" Target="http://www.aleph.nkp.cz/" TargetMode="External"/><Relationship Id="rId4" Type="http://schemas.openxmlformats.org/officeDocument/2006/relationships/hyperlink" Target="http://www.biblio.hiu.cas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32736"/>
            <a:ext cx="8291264" cy="1036023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solidFill>
                  <a:srgbClr val="FF0000"/>
                </a:solidFill>
              </a:rPr>
              <a:t> 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Základy tvorby odborného textu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1700" dirty="0">
                <a:solidFill>
                  <a:srgbClr val="FF0000"/>
                </a:solidFill>
              </a:rPr>
              <a:t/>
            </a:r>
            <a:br>
              <a:rPr lang="cs-CZ" sz="1700" dirty="0">
                <a:solidFill>
                  <a:srgbClr val="FF0000"/>
                </a:solidFill>
              </a:rPr>
            </a:br>
            <a:r>
              <a:rPr lang="cs-CZ" sz="1700" dirty="0">
                <a:solidFill>
                  <a:srgbClr val="FF0000"/>
                </a:solidFill>
              </a:rPr>
              <a:t/>
            </a:r>
            <a:br>
              <a:rPr lang="cs-CZ" sz="1700" dirty="0">
                <a:solidFill>
                  <a:srgbClr val="FF0000"/>
                </a:solidFill>
              </a:rPr>
            </a:br>
            <a:endParaRPr lang="cs-CZ" sz="1700" dirty="0">
              <a:solidFill>
                <a:srgbClr val="FF0000"/>
              </a:solidFill>
            </a:endParaRP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98D80B0C-24B4-4B0C-ADAD-AA57C9A57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42746"/>
            <a:ext cx="5904656" cy="4428490"/>
          </a:xfr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0286A8E3-DFE6-49ED-8F90-260EF73BB45C}"/>
              </a:ext>
            </a:extLst>
          </p:cNvPr>
          <p:cNvSpPr/>
          <p:nvPr/>
        </p:nvSpPr>
        <p:spPr>
          <a:xfrm>
            <a:off x="3563888" y="557123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rgbClr val="FF0000"/>
                </a:solidFill>
              </a:rPr>
              <a:t>Mgr. Radana Červená, Ph.D.</a:t>
            </a:r>
            <a:br>
              <a:rPr lang="cs-CZ" sz="1500" dirty="0">
                <a:solidFill>
                  <a:srgbClr val="FF0000"/>
                </a:solidFill>
              </a:rPr>
            </a:br>
            <a:r>
              <a:rPr lang="cs-CZ" sz="1500" dirty="0">
                <a:solidFill>
                  <a:srgbClr val="FF0000"/>
                </a:solidFill>
              </a:rPr>
              <a:t>Archiv města Brna cervena.radana@brno.cz</a:t>
            </a:r>
            <a:br>
              <a:rPr lang="cs-CZ" sz="1500" dirty="0">
                <a:solidFill>
                  <a:srgbClr val="FF0000"/>
                </a:solidFill>
              </a:rPr>
            </a:br>
            <a:endParaRPr lang="cs-C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Odborný 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865" y="2852935"/>
            <a:ext cx="6798736" cy="308219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uzavřený </a:t>
            </a:r>
            <a:r>
              <a:rPr lang="cs-CZ" sz="3000" dirty="0"/>
              <a:t>slohový útvar, jehož </a:t>
            </a:r>
            <a:r>
              <a:rPr lang="cs-CZ" sz="3000" dirty="0" smtClean="0"/>
              <a:t>hlavním účelem </a:t>
            </a:r>
            <a:r>
              <a:rPr lang="cs-CZ" sz="3000" dirty="0"/>
              <a:t>je </a:t>
            </a:r>
            <a:r>
              <a:rPr lang="cs-CZ" sz="3000" dirty="0" smtClean="0"/>
              <a:t>odborná komunikace v rámci vědního oboru</a:t>
            </a:r>
          </a:p>
          <a:p>
            <a:pPr lvl="1"/>
            <a:r>
              <a:rPr lang="cs-CZ" dirty="0" smtClean="0"/>
              <a:t>jeho funkce je odborně sdělná a vzdělávací</a:t>
            </a:r>
          </a:p>
          <a:p>
            <a:pPr>
              <a:buNone/>
            </a:pP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2DE8F-8488-43ED-9964-4AEA9ABB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Odborný 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A8A164-90EC-468C-981C-FC5D1E7EC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420888"/>
            <a:ext cx="7632848" cy="3744416"/>
          </a:xfrm>
        </p:spPr>
        <p:txBody>
          <a:bodyPr>
            <a:normAutofit/>
          </a:bodyPr>
          <a:lstStyle/>
          <a:p>
            <a:pPr lvl="1"/>
            <a:r>
              <a:rPr lang="cs-CZ" sz="2100" dirty="0" smtClean="0"/>
              <a:t>nelze psát bez představy o tom, jak odborný text vypadá </a:t>
            </a:r>
          </a:p>
          <a:p>
            <a:pPr lvl="2"/>
            <a:r>
              <a:rPr lang="cs-CZ" sz="1900" dirty="0" smtClean="0"/>
              <a:t>poznání odborného rámce, získávání zkušeností</a:t>
            </a:r>
          </a:p>
          <a:p>
            <a:pPr lvl="2"/>
            <a:r>
              <a:rPr lang="cs-CZ" sz="1900" dirty="0" smtClean="0"/>
              <a:t>aktivní a efektivní čtení, porozumění, pochopení </a:t>
            </a:r>
          </a:p>
          <a:p>
            <a:pPr lvl="1"/>
            <a:r>
              <a:rPr lang="cs-CZ" sz="2100" dirty="0" smtClean="0"/>
              <a:t>četba </a:t>
            </a:r>
            <a:r>
              <a:rPr lang="cs-CZ" sz="2100" dirty="0"/>
              <a:t>odborných textů, kritický přistup k nim a schopnost jejich vlastní produkce je jedním z účelů vzdělání na VŠ</a:t>
            </a:r>
          </a:p>
          <a:p>
            <a:pPr lvl="1"/>
            <a:r>
              <a:rPr lang="cs-CZ" sz="2100" dirty="0" smtClean="0"/>
              <a:t>publikování </a:t>
            </a:r>
            <a:r>
              <a:rPr lang="cs-CZ" sz="2100" dirty="0"/>
              <a:t>vlastních odborných textů – prokázání schopností a dovedností získaných během studia formou závěrečné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6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odborného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logická, čtenáři srozumitelná struktura</a:t>
            </a:r>
          </a:p>
          <a:p>
            <a:r>
              <a:rPr lang="cs-CZ" dirty="0" smtClean="0"/>
              <a:t>vědecká metoda (analýza, syntéza, indukce, dedukce, srovnání …)</a:t>
            </a:r>
          </a:p>
          <a:p>
            <a:r>
              <a:rPr lang="cs-CZ" dirty="0" smtClean="0"/>
              <a:t>využití dosavadního poznání (citace, parafráze)</a:t>
            </a:r>
          </a:p>
          <a:p>
            <a:r>
              <a:rPr lang="cs-CZ" dirty="0" smtClean="0"/>
              <a:t>předkládat názory autora</a:t>
            </a:r>
          </a:p>
          <a:p>
            <a:r>
              <a:rPr lang="cs-CZ" dirty="0" smtClean="0"/>
              <a:t>použitý vědecký citační a poznámkový aparát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636912"/>
            <a:ext cx="7272807" cy="3456384"/>
          </a:xfrm>
        </p:spPr>
        <p:txBody>
          <a:bodyPr/>
          <a:lstStyle/>
          <a:p>
            <a:r>
              <a:rPr lang="cs-CZ" b="1" dirty="0" smtClean="0"/>
              <a:t>plynulý a logický </a:t>
            </a:r>
            <a:r>
              <a:rPr lang="cs-CZ" dirty="0" smtClean="0"/>
              <a:t>x kusý a chaotický</a:t>
            </a:r>
          </a:p>
          <a:p>
            <a:r>
              <a:rPr lang="cs-CZ" b="1" dirty="0" smtClean="0"/>
              <a:t>jazyk přiměřeně náročný </a:t>
            </a:r>
            <a:r>
              <a:rPr lang="cs-CZ" dirty="0" smtClean="0"/>
              <a:t>x jazyk příliš lehký</a:t>
            </a:r>
          </a:p>
          <a:p>
            <a:r>
              <a:rPr lang="cs-CZ" b="1" dirty="0" smtClean="0"/>
              <a:t>používání</a:t>
            </a:r>
            <a:r>
              <a:rPr lang="cs-CZ" dirty="0" smtClean="0"/>
              <a:t> x nadužívání odborných pojmů</a:t>
            </a:r>
          </a:p>
          <a:p>
            <a:r>
              <a:rPr lang="cs-CZ" b="1" dirty="0" smtClean="0"/>
              <a:t>vyjádření autora zřetelná a přesná </a:t>
            </a:r>
            <a:r>
              <a:rPr lang="cs-CZ" dirty="0" smtClean="0"/>
              <a:t>x nejasná a matoucí</a:t>
            </a:r>
          </a:p>
          <a:p>
            <a:r>
              <a:rPr lang="cs-CZ" b="1" dirty="0" smtClean="0"/>
              <a:t>tvrzení doloženo </a:t>
            </a:r>
            <a:r>
              <a:rPr lang="cs-CZ" dirty="0" smtClean="0"/>
              <a:t>x nejasné teze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Žánry odborného textu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636912"/>
            <a:ext cx="7704856" cy="3672408"/>
          </a:xfrm>
        </p:spPr>
        <p:txBody>
          <a:bodyPr/>
          <a:lstStyle/>
          <a:p>
            <a:pPr lvl="1"/>
            <a:r>
              <a:rPr lang="cs-CZ" sz="2200" dirty="0"/>
              <a:t>Teoreticky odborný </a:t>
            </a:r>
            <a:r>
              <a:rPr lang="cs-CZ" sz="2200" dirty="0" smtClean="0"/>
              <a:t>styl</a:t>
            </a:r>
            <a:endParaRPr lang="cs-CZ" sz="2200" dirty="0"/>
          </a:p>
          <a:p>
            <a:pPr lvl="2"/>
            <a:r>
              <a:rPr lang="cs-CZ" sz="1900" dirty="0" smtClean="0"/>
              <a:t>vědecké texty určené pro komunikaci v rámci jednotlivých </a:t>
            </a:r>
            <a:r>
              <a:rPr lang="cs-CZ" sz="1900" dirty="0"/>
              <a:t>vědních oborů </a:t>
            </a:r>
          </a:p>
          <a:p>
            <a:pPr lvl="1"/>
            <a:r>
              <a:rPr lang="cs-CZ" sz="2200" dirty="0"/>
              <a:t>Populárně odborný styl</a:t>
            </a:r>
          </a:p>
          <a:p>
            <a:pPr lvl="2"/>
            <a:r>
              <a:rPr lang="cs-CZ" sz="1900" dirty="0"/>
              <a:t>poznatky vědy zpřístupňuje široké </a:t>
            </a:r>
            <a:r>
              <a:rPr lang="cs-CZ" sz="1900" dirty="0" smtClean="0"/>
              <a:t>veřejnosti</a:t>
            </a:r>
            <a:endParaRPr lang="cs-CZ" sz="1900" dirty="0"/>
          </a:p>
          <a:p>
            <a:pPr lvl="1"/>
            <a:r>
              <a:rPr lang="cs-CZ" sz="2200" dirty="0"/>
              <a:t>Učební styl</a:t>
            </a:r>
          </a:p>
          <a:p>
            <a:pPr lvl="2"/>
            <a:r>
              <a:rPr lang="cs-CZ" sz="1900" dirty="0" smtClean="0"/>
              <a:t>texty didaktické, směřující </a:t>
            </a:r>
            <a:r>
              <a:rPr lang="cs-CZ" sz="1900" dirty="0"/>
              <a:t>čtenáře k poznání, cílem je něco se naučit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účely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348880"/>
            <a:ext cx="7416824" cy="40324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seminární práce, referát, esej…</a:t>
            </a:r>
          </a:p>
          <a:p>
            <a:r>
              <a:rPr lang="cs-CZ" dirty="0" smtClean="0"/>
              <a:t>pomocné texty: anotace, abstrakt, klíčová slova…</a:t>
            </a:r>
          </a:p>
          <a:p>
            <a:r>
              <a:rPr lang="cs-CZ" dirty="0" smtClean="0"/>
              <a:t>kvalifikační práce</a:t>
            </a:r>
          </a:p>
          <a:p>
            <a:pPr lvl="1"/>
            <a:r>
              <a:rPr lang="cs-CZ" dirty="0" smtClean="0"/>
              <a:t>vede k získání akademického titulu</a:t>
            </a:r>
          </a:p>
          <a:p>
            <a:pPr lvl="2"/>
            <a:r>
              <a:rPr lang="cs-CZ" dirty="0" smtClean="0"/>
              <a:t>bakalářská práce (Bc.)</a:t>
            </a:r>
          </a:p>
          <a:p>
            <a:pPr lvl="2"/>
            <a:r>
              <a:rPr lang="cs-CZ" dirty="0" smtClean="0"/>
              <a:t>magisterská práce (Mgr. nebo Ing.)</a:t>
            </a:r>
          </a:p>
          <a:p>
            <a:pPr lvl="2"/>
            <a:r>
              <a:rPr lang="cs-CZ" dirty="0" smtClean="0"/>
              <a:t>rigorózní práce (PhDr., JUDr., RNDr.)</a:t>
            </a:r>
          </a:p>
          <a:p>
            <a:pPr lvl="2"/>
            <a:r>
              <a:rPr lang="cs-CZ" dirty="0" smtClean="0"/>
              <a:t>dizertační práce (</a:t>
            </a:r>
            <a:r>
              <a:rPr lang="cs-CZ" dirty="0" err="1" smtClean="0"/>
              <a:t>Ph.D</a:t>
            </a:r>
            <a:r>
              <a:rPr lang="cs-CZ" dirty="0" smtClean="0"/>
              <a:t>.)</a:t>
            </a:r>
          </a:p>
          <a:p>
            <a:pPr lvl="2"/>
            <a:r>
              <a:rPr lang="cs-CZ" dirty="0" smtClean="0"/>
              <a:t>habilitační práce (doc.)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Publikační účely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420888"/>
            <a:ext cx="7272808" cy="3816423"/>
          </a:xfrm>
        </p:spPr>
        <p:txBody>
          <a:bodyPr/>
          <a:lstStyle/>
          <a:p>
            <a:pPr lvl="1"/>
            <a:r>
              <a:rPr lang="cs-CZ" sz="2400" dirty="0" smtClean="0"/>
              <a:t>úvodník</a:t>
            </a:r>
          </a:p>
          <a:p>
            <a:pPr lvl="1"/>
            <a:r>
              <a:rPr lang="cs-CZ" sz="2400" dirty="0" smtClean="0"/>
              <a:t>odborná stať (vědecký článek, studie)</a:t>
            </a:r>
          </a:p>
          <a:p>
            <a:pPr lvl="1"/>
            <a:r>
              <a:rPr lang="cs-CZ" sz="2400" dirty="0" smtClean="0"/>
              <a:t>výzkumné sdělení</a:t>
            </a:r>
          </a:p>
          <a:p>
            <a:pPr lvl="1"/>
            <a:r>
              <a:rPr lang="cs-CZ" sz="2400" dirty="0" smtClean="0"/>
              <a:t>přednáška</a:t>
            </a:r>
          </a:p>
          <a:p>
            <a:pPr lvl="1"/>
            <a:r>
              <a:rPr lang="cs-CZ" sz="2400" dirty="0" smtClean="0"/>
              <a:t>diskuse, polemika, zpráva</a:t>
            </a:r>
          </a:p>
          <a:p>
            <a:pPr lvl="1"/>
            <a:r>
              <a:rPr lang="cs-CZ" sz="2400" dirty="0" smtClean="0"/>
              <a:t>recenze, kritika …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1224136"/>
          </a:xfrm>
        </p:spPr>
        <p:txBody>
          <a:bodyPr/>
          <a:lstStyle/>
          <a:p>
            <a:r>
              <a:rPr lang="cs-CZ" dirty="0"/>
              <a:t>Výběr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84784"/>
            <a:ext cx="7632848" cy="4896544"/>
          </a:xfrm>
        </p:spPr>
        <p:txBody>
          <a:bodyPr>
            <a:normAutofit fontScale="47500" lnSpcReduction="20000"/>
          </a:bodyPr>
          <a:lstStyle/>
          <a:p>
            <a:endParaRPr lang="cs-CZ" i="1" dirty="0"/>
          </a:p>
          <a:p>
            <a:r>
              <a:rPr lang="cs-CZ" sz="4200" dirty="0"/>
              <a:t>„</a:t>
            </a:r>
            <a:r>
              <a:rPr lang="cs-CZ" sz="4200" b="1" i="1" dirty="0"/>
              <a:t>Kdo chce psát diplomovou práci, musí si najít takové téma, které je schopen zpracovat</a:t>
            </a:r>
            <a:r>
              <a:rPr lang="cs-CZ" sz="4200" i="1" dirty="0" smtClean="0"/>
              <a:t>.</a:t>
            </a:r>
            <a:r>
              <a:rPr lang="cs-CZ" sz="4200" dirty="0" smtClean="0"/>
              <a:t>“ </a:t>
            </a:r>
            <a:endParaRPr lang="cs-CZ" sz="4200" dirty="0"/>
          </a:p>
          <a:p>
            <a:pPr>
              <a:buNone/>
            </a:pPr>
            <a:endParaRPr lang="cs-CZ" sz="2700" i="1" dirty="0"/>
          </a:p>
          <a:p>
            <a:r>
              <a:rPr lang="cs-CZ" sz="4400" dirty="0"/>
              <a:t>Téma odpovídá zájmům studenta a navazuje na absolvované studijní předměty, na přečtené knihy, vychází ze studentova politického, náboženského a kulturního přesvědčení a interpretace světa.</a:t>
            </a:r>
          </a:p>
          <a:p>
            <a:r>
              <a:rPr lang="cs-CZ" sz="4400" dirty="0"/>
              <a:t>Prameny nutné pro zpracování práce jsou dostupné.</a:t>
            </a:r>
          </a:p>
          <a:p>
            <a:r>
              <a:rPr lang="cs-CZ" sz="4400" dirty="0"/>
              <a:t>Zpracovatelnost tématu odpovídá kulturní vyspělosti uchazeče a jeho schopnosti vzhledem k věku, zkušenostem a znalostem některé problémy chápat a interpretovat.</a:t>
            </a:r>
          </a:p>
          <a:p>
            <a:r>
              <a:rPr lang="cs-CZ" sz="4400" dirty="0"/>
              <a:t>Metoda použitá při zpracování tématu odpovídá zralosti studenta, navazuje na metody vyučované a prakticky zkoušené ve výuce nebo se opírá o znalosti a dovednosti nabyté četbou či praxí.</a:t>
            </a:r>
            <a:r>
              <a:rPr lang="pt-BR" sz="4400" dirty="0"/>
              <a:t> </a:t>
            </a:r>
            <a:r>
              <a:rPr lang="cs-CZ" sz="4400" dirty="0"/>
              <a:t>			</a:t>
            </a:r>
            <a:r>
              <a:rPr lang="cs-CZ" sz="2700" dirty="0"/>
              <a:t>	</a:t>
            </a:r>
            <a:r>
              <a:rPr lang="cs-CZ" dirty="0"/>
              <a:t>								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									</a:t>
            </a:r>
            <a:r>
              <a:rPr lang="pt-BR" dirty="0" smtClean="0"/>
              <a:t>Umberto Eco: Jak napsat diplomovou práci.</a:t>
            </a:r>
            <a:endParaRPr lang="cs-CZ" i="1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odborné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865" y="2060849"/>
            <a:ext cx="6798736" cy="3874284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odpovídá studijním, odborným a lidským zájmům autora</a:t>
            </a:r>
          </a:p>
          <a:p>
            <a:r>
              <a:rPr lang="cs-CZ" dirty="0"/>
              <a:t>znalosti o tématu usnadní počáteční orientaci</a:t>
            </a:r>
          </a:p>
          <a:p>
            <a:r>
              <a:rPr lang="cs-CZ" dirty="0"/>
              <a:t>původní, dosud nezpracované, originální </a:t>
            </a:r>
          </a:p>
          <a:p>
            <a:pPr lvl="1"/>
            <a:r>
              <a:rPr lang="cs-CZ" dirty="0"/>
              <a:t>Ještě to nikdo nikdy nenapsal?  			Konzultujte!</a:t>
            </a:r>
          </a:p>
          <a:p>
            <a:r>
              <a:rPr lang="cs-CZ" dirty="0"/>
              <a:t>zpracované, autor k němu přistoupí z jiného úhlu, použije nové prameny, dojde k jiným závěrům</a:t>
            </a:r>
          </a:p>
          <a:p>
            <a:pPr lvl="1"/>
            <a:r>
              <a:rPr lang="cs-CZ" dirty="0"/>
              <a:t>Jiný pohled? Nový objev? Nepoužitý pramen? 	      												Konzultujte!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084936" y="3861048"/>
            <a:ext cx="1071240" cy="24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084936" y="5251467"/>
            <a:ext cx="1071240" cy="248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864" y="2348880"/>
            <a:ext cx="7211559" cy="3888431"/>
          </a:xfrm>
        </p:spPr>
        <p:txBody>
          <a:bodyPr>
            <a:normAutofit/>
          </a:bodyPr>
          <a:lstStyle/>
          <a:p>
            <a:r>
              <a:rPr lang="cs-CZ" dirty="0"/>
              <a:t>dostatečná časová rezerva</a:t>
            </a:r>
          </a:p>
          <a:p>
            <a:pPr lvl="1"/>
            <a:r>
              <a:rPr lang="cs-CZ" dirty="0"/>
              <a:t>o tématu přemýšlet v předstihu</a:t>
            </a:r>
          </a:p>
          <a:p>
            <a:r>
              <a:rPr lang="cs-CZ" dirty="0"/>
              <a:t>jazyková vybavenost</a:t>
            </a:r>
          </a:p>
          <a:p>
            <a:pPr lvl="1"/>
            <a:r>
              <a:rPr lang="cs-CZ" dirty="0"/>
              <a:t>pro historická témata nutná němčina, případně latina</a:t>
            </a:r>
          </a:p>
          <a:p>
            <a:r>
              <a:rPr lang="cs-CZ" dirty="0"/>
              <a:t>tematické okruhy zadávané jednotlivými obory</a:t>
            </a:r>
          </a:p>
          <a:p>
            <a:pPr lvl="1"/>
            <a:r>
              <a:rPr lang="cs-CZ" dirty="0"/>
              <a:t>vyvěšené na oborových webech</a:t>
            </a:r>
          </a:p>
          <a:p>
            <a:pPr lvl="2"/>
            <a:r>
              <a:rPr lang="cs-CZ" dirty="0"/>
              <a:t>obecné okruhy</a:t>
            </a:r>
          </a:p>
          <a:p>
            <a:pPr lvl="2"/>
            <a:r>
              <a:rPr lang="cs-CZ" dirty="0" smtClean="0"/>
              <a:t>konkrétní </a:t>
            </a:r>
            <a:r>
              <a:rPr lang="cs-CZ" dirty="0"/>
              <a:t>témata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87624" y="548680"/>
            <a:ext cx="6768752" cy="648071"/>
          </a:xfrm>
        </p:spPr>
        <p:txBody>
          <a:bodyPr>
            <a:noAutofit/>
          </a:bodyPr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46113" y="1484784"/>
            <a:ext cx="7814319" cy="4752528"/>
          </a:xfrm>
        </p:spPr>
        <p:txBody>
          <a:bodyPr>
            <a:noAutofit/>
          </a:bodyPr>
          <a:lstStyle/>
          <a:p>
            <a:r>
              <a:rPr lang="cs-CZ" sz="1600" dirty="0"/>
              <a:t>1) </a:t>
            </a:r>
            <a:r>
              <a:rPr lang="cs-CZ" sz="1600" b="1" u="sng" dirty="0"/>
              <a:t>uvedení do tématu </a:t>
            </a:r>
            <a:r>
              <a:rPr lang="cs-CZ" sz="1600" i="1" dirty="0"/>
              <a:t>20. 2.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úvod, nastínění programu semináře, charakteristika a účel odborného textu</a:t>
            </a:r>
            <a:br>
              <a:rPr lang="cs-CZ" sz="1600" dirty="0"/>
            </a:br>
            <a:r>
              <a:rPr lang="cs-CZ" sz="1600" dirty="0"/>
              <a:t>výběr tématu, výzkumné </a:t>
            </a:r>
            <a:r>
              <a:rPr lang="cs-CZ" sz="1600" dirty="0" smtClean="0"/>
              <a:t>otázky</a:t>
            </a:r>
            <a:endParaRPr lang="cs-CZ" sz="1600" dirty="0"/>
          </a:p>
          <a:p>
            <a:r>
              <a:rPr lang="cs-CZ" sz="1600" dirty="0"/>
              <a:t>2) </a:t>
            </a:r>
            <a:r>
              <a:rPr lang="cs-CZ" sz="1600" b="1" u="sng" dirty="0"/>
              <a:t>heuristika, kritika zdrojů </a:t>
            </a:r>
            <a:r>
              <a:rPr lang="cs-CZ" sz="1600" i="1" dirty="0"/>
              <a:t>6. 3.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informační zdroje (rešerše, bibliografie, databáze, systém knihoven, knihovní katalogy, digitální zdroje, jak pracovat s různými zdroji); kritický přístup k textu (sekundární a primární zdroje, nakládání s nimi, úskalí internetu)</a:t>
            </a:r>
          </a:p>
          <a:p>
            <a:r>
              <a:rPr lang="cs-CZ" sz="1600" dirty="0"/>
              <a:t>3) </a:t>
            </a:r>
            <a:r>
              <a:rPr lang="cs-CZ" sz="1600" b="1" u="sng" dirty="0"/>
              <a:t>obsahové zpracování </a:t>
            </a:r>
            <a:r>
              <a:rPr lang="cs-CZ" sz="1600" i="1" dirty="0"/>
              <a:t>20. 3.</a:t>
            </a:r>
            <a:br>
              <a:rPr lang="cs-CZ" sz="1600" i="1" dirty="0"/>
            </a:br>
            <a:r>
              <a:rPr lang="cs-CZ" sz="1600" dirty="0"/>
              <a:t>odborné útvary (klíčová slova, abstrakt, resumé, anotace, recenze, studie, monografie, kvalifikační práce); obsahová rovina textu (osnova, úvod, stať a závěr, váha informací a jejich hierarchizace)</a:t>
            </a:r>
          </a:p>
          <a:p>
            <a:r>
              <a:rPr lang="cs-CZ" sz="1600" dirty="0"/>
              <a:t>4) </a:t>
            </a:r>
            <a:r>
              <a:rPr lang="cs-CZ" sz="1600" b="1" u="sng" dirty="0"/>
              <a:t>etika a citace </a:t>
            </a:r>
            <a:r>
              <a:rPr lang="cs-CZ" sz="1600" i="1" dirty="0"/>
              <a:t>3. 4.</a:t>
            </a:r>
            <a:br>
              <a:rPr lang="cs-CZ" sz="1600" i="1" dirty="0"/>
            </a:br>
            <a:r>
              <a:rPr lang="cs-CZ" sz="1600" dirty="0"/>
              <a:t>etika práce se zdroji (citace, parafráze); autorský zákon; citace v textu (obecná pravidla, ČSN, různé obory, různé druhy citací)</a:t>
            </a:r>
          </a:p>
          <a:p>
            <a:r>
              <a:rPr lang="cs-CZ" sz="1600" dirty="0"/>
              <a:t>5) </a:t>
            </a:r>
            <a:r>
              <a:rPr lang="cs-CZ" sz="1600" b="1" u="sng" dirty="0"/>
              <a:t>formální zpracování, konečná redakce </a:t>
            </a:r>
            <a:r>
              <a:rPr lang="cs-CZ" sz="1600" i="1" dirty="0"/>
              <a:t>17. 4.</a:t>
            </a:r>
            <a:br>
              <a:rPr lang="cs-CZ" sz="1600" i="1" dirty="0"/>
            </a:br>
            <a:r>
              <a:rPr lang="cs-CZ" sz="1600" dirty="0"/>
              <a:t>formální úprava textu (nadpisy, odstavce, typy písem), lektura, korektura, recenzní posudek, korektorské značky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E4C13-C4FB-47DB-A8ED-2549E3CA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tématu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3255AA-AB13-48FB-9C6D-937E168A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téma</a:t>
            </a:r>
          </a:p>
          <a:p>
            <a:pPr lvl="1"/>
            <a:r>
              <a:rPr lang="cs-CZ" dirty="0"/>
              <a:t>je třeba dobře promyslet obsahovou náplň a cíle</a:t>
            </a:r>
          </a:p>
          <a:p>
            <a:pPr lvl="1"/>
            <a:r>
              <a:rPr lang="cs-CZ" dirty="0"/>
              <a:t>podložit obsáhlejšími rešeršemi </a:t>
            </a:r>
          </a:p>
          <a:p>
            <a:r>
              <a:rPr lang="cs-CZ" dirty="0"/>
              <a:t>pramenná základna</a:t>
            </a:r>
          </a:p>
          <a:p>
            <a:pPr lvl="1"/>
            <a:r>
              <a:rPr lang="cs-CZ" dirty="0"/>
              <a:t>znalost archivní sítě </a:t>
            </a:r>
            <a:r>
              <a:rPr lang="cs-CZ" dirty="0">
                <a:hlinkClick r:id="rId2"/>
              </a:rPr>
              <a:t>www.cesarch.cz</a:t>
            </a:r>
            <a:endParaRPr lang="cs-CZ" dirty="0"/>
          </a:p>
          <a:p>
            <a:pPr lvl="1"/>
            <a:r>
              <a:rPr lang="cs-CZ" dirty="0"/>
              <a:t>zahraniční prameny = zahraniční cesty</a:t>
            </a:r>
          </a:p>
          <a:p>
            <a:r>
              <a:rPr lang="cs-CZ" dirty="0"/>
              <a:t>konzultovat s vybraným vedoucím práce</a:t>
            </a:r>
          </a:p>
        </p:txBody>
      </p:sp>
    </p:spTree>
    <p:extLst>
      <p:ext uri="{BB962C8B-B14F-4D97-AF65-F5344CB8AC3E}">
        <p14:creationId xmlns:p14="http://schemas.microsoft.com/office/powerpoint/2010/main" val="13522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55576" y="2420888"/>
            <a:ext cx="3758852" cy="3528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1. dostatečně nosné a zajímavé</a:t>
            </a:r>
          </a:p>
          <a:p>
            <a:r>
              <a:rPr lang="cs-CZ" dirty="0"/>
              <a:t>poskytuje dostatek </a:t>
            </a:r>
          </a:p>
          <a:p>
            <a:pPr lvl="1"/>
            <a:r>
              <a:rPr lang="cs-CZ" dirty="0"/>
              <a:t>prostoru k vyjádření</a:t>
            </a:r>
          </a:p>
          <a:p>
            <a:pPr lvl="1"/>
            <a:r>
              <a:rPr lang="cs-CZ" dirty="0" smtClean="0"/>
              <a:t>možností pro myšlený rozsah práce</a:t>
            </a:r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. pro autora zábavné</a:t>
            </a:r>
          </a:p>
          <a:p>
            <a:pPr lvl="1"/>
            <a:r>
              <a:rPr lang="cs-CZ" dirty="0"/>
              <a:t>vyžaduje množství času</a:t>
            </a:r>
          </a:p>
          <a:p>
            <a:pPr lvl="1"/>
            <a:r>
              <a:rPr lang="cs-CZ" dirty="0"/>
              <a:t>je třeba se tématu věnovat do hloubky 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C30BCF6-2A04-489E-B767-A06C4D736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3816424" cy="3744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3. použitelné i do budoucna</a:t>
            </a:r>
          </a:p>
          <a:p>
            <a:pPr lvl="1"/>
            <a:r>
              <a:rPr lang="cs-CZ" dirty="0"/>
              <a:t>možnosti navazujícího bádání</a:t>
            </a:r>
          </a:p>
          <a:p>
            <a:pPr lvl="1"/>
            <a:r>
              <a:rPr lang="cs-CZ" dirty="0"/>
              <a:t>profesní směřování</a:t>
            </a:r>
          </a:p>
          <a:p>
            <a:pPr marL="0" indent="0">
              <a:buNone/>
            </a:pPr>
            <a:r>
              <a:rPr lang="cs-CZ" dirty="0"/>
              <a:t>4. použitelné při hledání práce</a:t>
            </a:r>
          </a:p>
          <a:p>
            <a:pPr lvl="1"/>
            <a:r>
              <a:rPr lang="cs-CZ" dirty="0"/>
              <a:t>lze zpracovat téma zadané příštím zaměstnavatelem</a:t>
            </a:r>
          </a:p>
          <a:p>
            <a:pPr marL="0" indent="0">
              <a:buNone/>
            </a:pPr>
            <a:r>
              <a:rPr lang="cs-CZ" dirty="0"/>
              <a:t>5. otevírá možnosti dalšího studia</a:t>
            </a:r>
          </a:p>
          <a:p>
            <a:pPr lvl="1"/>
            <a:r>
              <a:rPr lang="cs-CZ" dirty="0"/>
              <a:t>magisterské či následně doktorské studium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Konzultace a termíny</a:t>
            </a:r>
            <a:br>
              <a:rPr lang="cs-CZ" dirty="0"/>
            </a:br>
            <a:r>
              <a:rPr lang="cs-CZ" sz="2800" dirty="0"/>
              <a:t>důležitá konzultace s vedoucím práce / školitelem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576" y="2348880"/>
            <a:ext cx="3758850" cy="3585576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vybrat vedoucího práce</a:t>
            </a:r>
          </a:p>
          <a:p>
            <a:pPr lvl="1"/>
            <a:r>
              <a:rPr lang="cs-CZ" sz="2400" dirty="0"/>
              <a:t>volba vyplývá z oborové specializace pro vybrané téma</a:t>
            </a:r>
          </a:p>
          <a:p>
            <a:pPr lvl="1"/>
            <a:r>
              <a:rPr lang="cs-CZ" sz="2400" dirty="0"/>
              <a:t>seznámit se s jeho přístupem, formou komunikace</a:t>
            </a:r>
          </a:p>
          <a:p>
            <a:pPr lvl="1"/>
            <a:r>
              <a:rPr lang="cs-CZ" sz="2400" dirty="0"/>
              <a:t>poznat jeho metody při vedení práce 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4CF198-CEAC-4980-8F8C-E69F9B520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348880"/>
            <a:ext cx="3743272" cy="3585576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konzultovat s ním téma</a:t>
            </a:r>
          </a:p>
          <a:p>
            <a:pPr lvl="1"/>
            <a:r>
              <a:rPr lang="cs-CZ" sz="2400" dirty="0"/>
              <a:t>téma zúžit, upravit, rozšířit dle jeho rady</a:t>
            </a:r>
          </a:p>
          <a:p>
            <a:pPr lvl="1"/>
            <a:r>
              <a:rPr lang="cs-CZ" sz="2400" dirty="0"/>
              <a:t>domluvit s ním časovou osu tvorby a odevzdávání částí práce</a:t>
            </a:r>
          </a:p>
          <a:p>
            <a:pPr lvl="1"/>
            <a:r>
              <a:rPr lang="cs-CZ" sz="2400" dirty="0"/>
              <a:t>většinou je nejprve vyžadován úvod a seznam zdrojů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3214F72-D1BF-4026-8B08-F0FD17E1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Konzultace, termíny a rady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4BBE7B0-CD05-49CC-835D-583DFB6B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nenechávat vše na poslední chvíli</a:t>
            </a:r>
          </a:p>
          <a:p>
            <a:r>
              <a:rPr lang="cs-CZ" sz="2600" dirty="0"/>
              <a:t>zjistit si všechny termíny spojené s odevzdáváním práce</a:t>
            </a:r>
          </a:p>
          <a:p>
            <a:pPr lvl="1"/>
            <a:r>
              <a:rPr lang="cs-CZ" sz="2600" dirty="0"/>
              <a:t>žádaný rozsah, citační pravidla </a:t>
            </a:r>
          </a:p>
          <a:p>
            <a:pPr lvl="2"/>
            <a:r>
              <a:rPr lang="cs-CZ" sz="2400" dirty="0"/>
              <a:t>(ČČH, ČMM, AČ)</a:t>
            </a:r>
          </a:p>
          <a:p>
            <a:r>
              <a:rPr lang="cs-CZ" sz="2600" dirty="0"/>
              <a:t>konzultovat a mluvit o tématu s ostatními odborníky a kolegy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17519"/>
          </a:xfrm>
        </p:spPr>
        <p:txBody>
          <a:bodyPr/>
          <a:lstStyle/>
          <a:p>
            <a:r>
              <a:rPr lang="cs-CZ" dirty="0"/>
              <a:t>Téma – 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420888"/>
            <a:ext cx="7200800" cy="3816423"/>
          </a:xfrm>
        </p:spPr>
        <p:txBody>
          <a:bodyPr>
            <a:normAutofit/>
          </a:bodyPr>
          <a:lstStyle/>
          <a:p>
            <a:r>
              <a:rPr lang="cs-CZ" b="1" dirty="0"/>
              <a:t>z</a:t>
            </a:r>
            <a:r>
              <a:rPr lang="cs-CZ" b="1" dirty="0" smtClean="0"/>
              <a:t>ákladem </a:t>
            </a:r>
            <a:r>
              <a:rPr lang="cs-CZ" b="1" dirty="0"/>
              <a:t>práce by měla být jasně formulovaná </a:t>
            </a:r>
            <a:r>
              <a:rPr lang="cs-CZ" b="1" dirty="0" smtClean="0"/>
              <a:t>teze </a:t>
            </a:r>
            <a:endParaRPr lang="cs-CZ" b="1" dirty="0"/>
          </a:p>
          <a:p>
            <a:pPr lvl="1"/>
            <a:r>
              <a:rPr lang="cs-CZ" b="1" dirty="0"/>
              <a:t>identifikace problému</a:t>
            </a:r>
          </a:p>
          <a:p>
            <a:pPr lvl="1"/>
            <a:r>
              <a:rPr lang="cs-CZ" b="1" dirty="0"/>
              <a:t>definice problému</a:t>
            </a:r>
          </a:p>
          <a:p>
            <a:pPr lvl="2"/>
            <a:r>
              <a:rPr lang="cs-CZ" dirty="0"/>
              <a:t>popis nevyřešené, nevyjasněné či sporné situace</a:t>
            </a:r>
          </a:p>
          <a:p>
            <a:pPr lvl="1"/>
            <a:r>
              <a:rPr lang="cs-CZ" b="1" dirty="0"/>
              <a:t>výzkumná otázka / otázky</a:t>
            </a:r>
          </a:p>
          <a:p>
            <a:pPr lvl="2"/>
            <a:r>
              <a:rPr lang="cs-CZ" dirty="0"/>
              <a:t>tvrzení, na které hledáme odpověď v souvislosti s </a:t>
            </a:r>
            <a:r>
              <a:rPr lang="cs-CZ" dirty="0" smtClean="0"/>
              <a:t>problémem</a:t>
            </a:r>
            <a:endParaRPr lang="cs-CZ" dirty="0"/>
          </a:p>
          <a:p>
            <a:pPr lvl="1"/>
            <a:r>
              <a:rPr lang="cs-CZ" b="1" dirty="0"/>
              <a:t>soupis několika vět k tématu</a:t>
            </a:r>
          </a:p>
          <a:p>
            <a:pPr>
              <a:buNone/>
            </a:pP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– výzkumné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564904"/>
            <a:ext cx="7344816" cy="3592056"/>
          </a:xfrm>
        </p:spPr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romýšlení </a:t>
            </a:r>
            <a:r>
              <a:rPr lang="cs-CZ" b="1" dirty="0"/>
              <a:t>výzkumných otázek </a:t>
            </a:r>
            <a:r>
              <a:rPr lang="cs-CZ" b="1" dirty="0" smtClean="0"/>
              <a:t>vede </a:t>
            </a:r>
            <a:r>
              <a:rPr lang="cs-CZ" b="1" dirty="0"/>
              <a:t>k vytčení klíčových pojmů, množiny výrazů, které použijeme při vyhledávání podkladů k </a:t>
            </a:r>
            <a:r>
              <a:rPr lang="cs-CZ" b="1" dirty="0" smtClean="0"/>
              <a:t>práci</a:t>
            </a:r>
            <a:endParaRPr lang="cs-CZ" b="1" dirty="0"/>
          </a:p>
          <a:p>
            <a:pPr lvl="1"/>
            <a:r>
              <a:rPr lang="cs-CZ" b="1" dirty="0"/>
              <a:t>pojmy obecné</a:t>
            </a:r>
          </a:p>
          <a:p>
            <a:pPr lvl="1"/>
            <a:r>
              <a:rPr lang="cs-CZ" b="1" dirty="0"/>
              <a:t>pojmy konkrétní</a:t>
            </a:r>
          </a:p>
          <a:p>
            <a:pPr lvl="1"/>
            <a:r>
              <a:rPr lang="cs-CZ" b="1" dirty="0"/>
              <a:t>využití synonym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Vyhledávání podkladů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16832"/>
            <a:ext cx="7632848" cy="43204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prohledat literaturu v katalozích a databázích knihoven</a:t>
            </a:r>
          </a:p>
          <a:p>
            <a:pPr lvl="2"/>
            <a:r>
              <a:rPr lang="cs-CZ" sz="1900" dirty="0">
                <a:hlinkClick r:id="rId2"/>
              </a:rPr>
              <a:t>www.</a:t>
            </a:r>
            <a:r>
              <a:rPr lang="cs-CZ" sz="1900" dirty="0" err="1">
                <a:hlinkClick r:id="rId2"/>
              </a:rPr>
              <a:t>mzk.cz</a:t>
            </a:r>
            <a:r>
              <a:rPr lang="cs-CZ" sz="1900" dirty="0"/>
              <a:t>; </a:t>
            </a:r>
            <a:r>
              <a:rPr lang="cs-CZ" sz="1900" dirty="0">
                <a:hlinkClick r:id="rId3"/>
              </a:rPr>
              <a:t>www.</a:t>
            </a:r>
            <a:r>
              <a:rPr lang="cs-CZ" sz="1900" dirty="0" err="1">
                <a:hlinkClick r:id="rId3"/>
              </a:rPr>
              <a:t>nkp.cz</a:t>
            </a:r>
            <a:r>
              <a:rPr lang="cs-CZ" sz="1900" dirty="0"/>
              <a:t>; zahraniční knihovny</a:t>
            </a:r>
          </a:p>
          <a:p>
            <a:pPr lvl="1"/>
            <a:r>
              <a:rPr lang="cs-CZ" dirty="0"/>
              <a:t>projít on-line vědecké zdroje – databáze MU</a:t>
            </a:r>
          </a:p>
          <a:p>
            <a:pPr lvl="2"/>
            <a:r>
              <a:rPr lang="en-US" sz="1900" u="sng" dirty="0" smtClean="0">
                <a:hlinkClick r:id="rId4"/>
              </a:rPr>
              <a:t>https://ezdroje.muni.cz/</a:t>
            </a:r>
            <a:r>
              <a:rPr lang="en-US" sz="1900" u="sng" dirty="0" smtClean="0"/>
              <a:t> </a:t>
            </a:r>
            <a:endParaRPr lang="cs-CZ" sz="1900" u="sng" dirty="0" smtClean="0"/>
          </a:p>
          <a:p>
            <a:pPr lvl="1"/>
            <a:r>
              <a:rPr lang="cs-CZ" dirty="0" smtClean="0"/>
              <a:t>informovat </a:t>
            </a:r>
            <a:r>
              <a:rPr lang="cs-CZ" dirty="0"/>
              <a:t>se o možnostech získání potřebných publikací</a:t>
            </a:r>
          </a:p>
          <a:p>
            <a:pPr lvl="1"/>
            <a:r>
              <a:rPr lang="cs-CZ" dirty="0"/>
              <a:t>projít možnou pramennou základnu v ostatních paměťových institucích</a:t>
            </a:r>
          </a:p>
          <a:p>
            <a:pPr lvl="2"/>
            <a:r>
              <a:rPr lang="cs-CZ" dirty="0" smtClean="0"/>
              <a:t>archivech  </a:t>
            </a:r>
            <a:r>
              <a:rPr lang="cs-CZ" sz="1900" dirty="0" err="1" smtClean="0">
                <a:hlinkClick r:id="rId5"/>
              </a:rPr>
              <a:t>ww.cesarch.cz</a:t>
            </a:r>
            <a:endParaRPr lang="cs-CZ" sz="1900" dirty="0"/>
          </a:p>
          <a:p>
            <a:pPr lvl="2"/>
            <a:r>
              <a:rPr lang="cs-CZ" dirty="0" smtClean="0"/>
              <a:t>muzeích  </a:t>
            </a:r>
            <a:r>
              <a:rPr lang="cs-CZ" sz="1900" dirty="0" smtClean="0">
                <a:hlinkClick r:id="rId6"/>
              </a:rPr>
              <a:t>www.museum.</a:t>
            </a:r>
            <a:r>
              <a:rPr lang="cs-CZ" sz="1900" dirty="0" err="1" smtClean="0">
                <a:hlinkClick r:id="rId6"/>
              </a:rPr>
              <a:t>cz</a:t>
            </a:r>
            <a:endParaRPr lang="cs-CZ" sz="1900" dirty="0"/>
          </a:p>
          <a:p>
            <a:pPr lvl="2"/>
            <a:r>
              <a:rPr lang="cs-CZ" dirty="0"/>
              <a:t>památkových </a:t>
            </a:r>
            <a:r>
              <a:rPr lang="cs-CZ" dirty="0" smtClean="0"/>
              <a:t>ústavech </a:t>
            </a:r>
            <a:r>
              <a:rPr lang="cs-CZ" sz="1900" dirty="0" smtClean="0">
                <a:hlinkClick r:id="rId7"/>
              </a:rPr>
              <a:t>www.</a:t>
            </a:r>
            <a:r>
              <a:rPr lang="cs-CZ" sz="1900" dirty="0" err="1" smtClean="0">
                <a:hlinkClick r:id="rId7"/>
              </a:rPr>
              <a:t>npu.cz</a:t>
            </a:r>
            <a:endParaRPr lang="cs-CZ" sz="1900" dirty="0"/>
          </a:p>
          <a:p>
            <a:pPr lvl="2"/>
            <a:r>
              <a:rPr lang="cs-CZ" dirty="0"/>
              <a:t>galeriích, výzkumných </a:t>
            </a:r>
            <a:r>
              <a:rPr lang="cs-CZ" dirty="0" smtClean="0"/>
              <a:t>ústavech…</a:t>
            </a: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85471"/>
          </a:xfrm>
        </p:spPr>
        <p:txBody>
          <a:bodyPr/>
          <a:lstStyle/>
          <a:p>
            <a:r>
              <a:rPr lang="cs-CZ" dirty="0"/>
              <a:t>Specifikace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96752"/>
            <a:ext cx="7643192" cy="5112568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dostatek informací</a:t>
            </a:r>
          </a:p>
          <a:p>
            <a:pPr lvl="1"/>
            <a:r>
              <a:rPr lang="cs-CZ" dirty="0"/>
              <a:t>téma zúžíme - specifikujeme</a:t>
            </a:r>
          </a:p>
          <a:p>
            <a:r>
              <a:rPr lang="cs-CZ" dirty="0" smtClean="0"/>
              <a:t>nedostatek </a:t>
            </a:r>
            <a:r>
              <a:rPr lang="cs-CZ" dirty="0"/>
              <a:t>informací</a:t>
            </a:r>
          </a:p>
          <a:p>
            <a:pPr lvl="1"/>
            <a:r>
              <a:rPr lang="cs-CZ" dirty="0"/>
              <a:t>téma rozšíříme </a:t>
            </a:r>
            <a:r>
              <a:rPr lang="cs-CZ" dirty="0" smtClean="0"/>
              <a:t>– </a:t>
            </a:r>
            <a:r>
              <a:rPr lang="cs-CZ" dirty="0"/>
              <a:t>zobecníme</a:t>
            </a:r>
          </a:p>
          <a:p>
            <a:r>
              <a:rPr lang="cs-CZ" dirty="0" smtClean="0"/>
              <a:t>k </a:t>
            </a:r>
            <a:r>
              <a:rPr lang="cs-CZ" dirty="0"/>
              <a:t>rozšíření či zúžení </a:t>
            </a:r>
            <a:r>
              <a:rPr lang="cs-CZ" dirty="0" smtClean="0"/>
              <a:t>použijeme</a:t>
            </a:r>
            <a:endParaRPr lang="cs-CZ" dirty="0"/>
          </a:p>
          <a:p>
            <a:pPr lvl="1"/>
            <a:r>
              <a:rPr lang="cs-CZ" dirty="0"/>
              <a:t>časové období</a:t>
            </a:r>
          </a:p>
          <a:p>
            <a:pPr lvl="1"/>
            <a:r>
              <a:rPr lang="cs-CZ" dirty="0"/>
              <a:t>geografické určení</a:t>
            </a:r>
          </a:p>
          <a:p>
            <a:pPr lvl="1"/>
            <a:r>
              <a:rPr lang="cs-CZ" dirty="0"/>
              <a:t>specifické aspekty problému</a:t>
            </a:r>
          </a:p>
          <a:p>
            <a:pPr lvl="1"/>
            <a:r>
              <a:rPr lang="cs-CZ" dirty="0"/>
              <a:t>zasazení do širšího kontextu</a:t>
            </a:r>
          </a:p>
          <a:p>
            <a:r>
              <a:rPr lang="cs-CZ" dirty="0"/>
              <a:t>problematické téma</a:t>
            </a:r>
          </a:p>
          <a:p>
            <a:pPr lvl="1"/>
            <a:r>
              <a:rPr lang="cs-CZ" dirty="0"/>
              <a:t>zkuste přeformulovat výzkumnou </a:t>
            </a:r>
            <a:r>
              <a:rPr lang="cs-CZ" dirty="0" smtClean="0"/>
              <a:t>otázku</a:t>
            </a: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/>
          <a:lstStyle/>
          <a:p>
            <a:r>
              <a:rPr lang="cs-CZ" dirty="0"/>
              <a:t>Obecné 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8052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/>
              <a:t>formulace myšlenek musí být srozumitelná </a:t>
            </a:r>
          </a:p>
          <a:p>
            <a:pPr lvl="2"/>
            <a:r>
              <a:rPr lang="cs-CZ" dirty="0"/>
              <a:t>musí jim rozumět autor i čtenář</a:t>
            </a:r>
          </a:p>
          <a:p>
            <a:pPr lvl="1"/>
            <a:r>
              <a:rPr lang="cs-CZ" dirty="0"/>
              <a:t>v textu nepoužívat slova, kterým autor nerozumí</a:t>
            </a:r>
          </a:p>
          <a:p>
            <a:pPr lvl="1"/>
            <a:r>
              <a:rPr lang="cs-CZ" dirty="0"/>
              <a:t>používat citace z knih, které měl autor k dispozici</a:t>
            </a:r>
          </a:p>
          <a:p>
            <a:pPr lvl="1"/>
            <a:r>
              <a:rPr lang="cs-CZ" dirty="0"/>
              <a:t>vyvarovat se nadužívání módních slov, která do jazyka odborného textu nepatří</a:t>
            </a:r>
          </a:p>
          <a:p>
            <a:pPr lvl="1"/>
            <a:r>
              <a:rPr lang="cs-CZ" dirty="0"/>
              <a:t>odborné texty jsou nejčastěji psány v 1. osobě množného čísla, tedy „my“</a:t>
            </a:r>
          </a:p>
          <a:p>
            <a:pPr lvl="1"/>
            <a:r>
              <a:rPr lang="cs-CZ" dirty="0"/>
              <a:t>užívat spisovné češtiny a mít po ruce Pravidla českého pravopisu</a:t>
            </a:r>
          </a:p>
          <a:p>
            <a:pPr lvl="1"/>
            <a:r>
              <a:rPr lang="cs-CZ" dirty="0"/>
              <a:t>při shromažďování podkladů si důkladně psát odkazy na později citované texty či uložení použitých pramenů</a:t>
            </a:r>
          </a:p>
          <a:p>
            <a:pPr lvl="1"/>
            <a:r>
              <a:rPr lang="cs-CZ" dirty="0"/>
              <a:t>důsledně citovat dle požadovaných citačních pravidel</a:t>
            </a:r>
          </a:p>
          <a:p>
            <a:pPr lvl="1"/>
            <a:r>
              <a:rPr lang="cs-CZ" dirty="0"/>
              <a:t>poznámky psát jako celé věty: začínají velkým písmenem a končí tečkou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720080"/>
          </a:xfrm>
        </p:spPr>
        <p:txBody>
          <a:bodyPr>
            <a:normAutofit/>
          </a:bodyPr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1" cy="4608512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Přemýšlejte o tématu v dostatečném předstihu</a:t>
            </a:r>
          </a:p>
          <a:p>
            <a:pPr lvl="1"/>
            <a:r>
              <a:rPr lang="cs-CZ" b="1" dirty="0" smtClean="0"/>
              <a:t>hledání </a:t>
            </a:r>
            <a:r>
              <a:rPr lang="cs-CZ" b="1" dirty="0"/>
              <a:t>nápadů, čtení, archivace</a:t>
            </a:r>
          </a:p>
          <a:p>
            <a:r>
              <a:rPr lang="cs-CZ" b="1" dirty="0"/>
              <a:t>Relevantní a dostupné podklady jsou základ</a:t>
            </a:r>
          </a:p>
          <a:p>
            <a:r>
              <a:rPr lang="cs-CZ" b="1" dirty="0" smtClean="0"/>
              <a:t>Skutečně </a:t>
            </a:r>
            <a:r>
              <a:rPr lang="cs-CZ" b="1" dirty="0"/>
              <a:t>vás tohle téma zajímá?</a:t>
            </a:r>
          </a:p>
          <a:p>
            <a:r>
              <a:rPr lang="cs-CZ" b="1" dirty="0" smtClean="0"/>
              <a:t>Diplomka </a:t>
            </a:r>
            <a:r>
              <a:rPr lang="cs-CZ" b="1" dirty="0"/>
              <a:t>jako brána do profesního života</a:t>
            </a:r>
          </a:p>
          <a:p>
            <a:r>
              <a:rPr lang="cs-CZ" b="1" dirty="0"/>
              <a:t>Zkonzultujte téma ještě před závazným přihlášením</a:t>
            </a:r>
          </a:p>
          <a:p>
            <a:r>
              <a:rPr lang="cs-CZ" b="1" dirty="0"/>
              <a:t>Zdroje, citace</a:t>
            </a:r>
          </a:p>
          <a:p>
            <a:r>
              <a:rPr lang="cs-CZ" dirty="0"/>
              <a:t>Proveďte si test:</a:t>
            </a:r>
          </a:p>
          <a:p>
            <a:r>
              <a:rPr lang="cs-CZ" dirty="0">
                <a:hlinkClick r:id="rId2"/>
              </a:rPr>
              <a:t>https://kuk.muni.cz/inforum/2009/obecna_pravidla.html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84879" cy="929486"/>
          </a:xfrm>
        </p:spPr>
        <p:txBody>
          <a:bodyPr>
            <a:normAutofit/>
          </a:bodyPr>
          <a:lstStyle/>
          <a:p>
            <a:r>
              <a:rPr lang="cs-CZ" dirty="0"/>
              <a:t>Úkoly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88841"/>
            <a:ext cx="7488832" cy="4176464"/>
          </a:xfrm>
        </p:spPr>
        <p:txBody>
          <a:bodyPr>
            <a:normAutofit/>
          </a:bodyPr>
          <a:lstStyle/>
          <a:p>
            <a:r>
              <a:rPr lang="cs-CZ" b="1" dirty="0"/>
              <a:t>Seminární úkoly</a:t>
            </a:r>
          </a:p>
          <a:p>
            <a:pPr lvl="1"/>
            <a:r>
              <a:rPr lang="cs-CZ" dirty="0"/>
              <a:t>Četba recenzí v ČMM (úkol ze semináře č. 1)</a:t>
            </a:r>
          </a:p>
          <a:p>
            <a:pPr lvl="1"/>
            <a:r>
              <a:rPr lang="cs-CZ" dirty="0"/>
              <a:t>Zpracování výběrové bibliografie k tématu (úkol ze semináře č. 2)</a:t>
            </a:r>
          </a:p>
          <a:p>
            <a:pPr lvl="1"/>
            <a:r>
              <a:rPr lang="cs-CZ" dirty="0"/>
              <a:t>Abstrakt a klíčová slova vybraného článku (úkol ze semináře č. 3)</a:t>
            </a:r>
          </a:p>
          <a:p>
            <a:pPr lvl="1"/>
            <a:r>
              <a:rPr lang="cs-CZ" dirty="0"/>
              <a:t>Citace dle různých norem (úkol ze semináře č. 4)</a:t>
            </a:r>
          </a:p>
          <a:p>
            <a:r>
              <a:rPr lang="cs-CZ" b="1" dirty="0"/>
              <a:t>Semestrální práce</a:t>
            </a:r>
          </a:p>
          <a:p>
            <a:pPr lvl="1"/>
            <a:r>
              <a:rPr lang="cs-CZ" dirty="0"/>
              <a:t>Vypracování recenze na jednu ze seznamu vybraných knih – </a:t>
            </a:r>
            <a:r>
              <a:rPr lang="cs-CZ" u="sng" dirty="0"/>
              <a:t>hlasování </a:t>
            </a:r>
            <a:r>
              <a:rPr lang="cs-CZ" u="sng" dirty="0" err="1"/>
              <a:t>google</a:t>
            </a:r>
            <a:r>
              <a:rPr lang="cs-CZ" u="sng" dirty="0"/>
              <a:t> </a:t>
            </a:r>
          </a:p>
          <a:p>
            <a:pPr lvl="2"/>
            <a:r>
              <a:rPr lang="cs-CZ" dirty="0"/>
              <a:t>– </a:t>
            </a:r>
            <a:r>
              <a:rPr lang="cs-CZ" b="1" dirty="0"/>
              <a:t>úkol do příštího semináře na 6. 3. 2018</a:t>
            </a:r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720080"/>
          </a:xfrm>
        </p:spPr>
        <p:txBody>
          <a:bodyPr>
            <a:normAutofit/>
          </a:bodyPr>
          <a:lstStyle/>
          <a:p>
            <a:r>
              <a:rPr lang="cs-CZ" dirty="0" smtClean="0"/>
              <a:t>Literatura </a:t>
            </a:r>
            <a:r>
              <a:rPr lang="cs-CZ" dirty="0"/>
              <a:t>k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4896544"/>
          </a:xfrm>
        </p:spPr>
        <p:txBody>
          <a:bodyPr>
            <a:noAutofit/>
          </a:bodyPr>
          <a:lstStyle/>
          <a:p>
            <a:r>
              <a:rPr lang="cs-CZ" sz="1800" dirty="0"/>
              <a:t>Kolektiv autorů: </a:t>
            </a:r>
            <a:r>
              <a:rPr lang="cs-CZ" sz="1800" i="1" dirty="0"/>
              <a:t>Úvod do studia dějepisu 1. díl</a:t>
            </a:r>
            <a:r>
              <a:rPr lang="cs-CZ" sz="1800" dirty="0"/>
              <a:t>, Brno 2014. (online verze ke stažení </a:t>
            </a:r>
            <a:r>
              <a:rPr lang="cs-CZ" sz="1800" u="sng" dirty="0">
                <a:hlinkClick r:id="rId2"/>
              </a:rPr>
              <a:t>https://digilib.phil.muni.cz/data/handle/11222.digilib/130405/monography.pdf</a:t>
            </a:r>
            <a:r>
              <a:rPr lang="cs-CZ" sz="1800" dirty="0"/>
              <a:t>, citováno </a:t>
            </a:r>
            <a:r>
              <a:rPr lang="cs-CZ" sz="1800" dirty="0" smtClean="0"/>
              <a:t>19. 2. 2019)</a:t>
            </a:r>
            <a:endParaRPr lang="cs-CZ" sz="1800" dirty="0"/>
          </a:p>
          <a:p>
            <a:r>
              <a:rPr lang="cs-CZ" sz="1800" i="1" dirty="0"/>
              <a:t>Od abstraktu do závěrečné práce: jak napsat diplomovou práci ve společenskovědních a humanitních oborech: praktická příručka</a:t>
            </a:r>
            <a:r>
              <a:rPr lang="cs-CZ" sz="1800" dirty="0"/>
              <a:t>. </a:t>
            </a:r>
            <a:r>
              <a:rPr lang="cs-CZ" sz="1800" dirty="0" err="1"/>
              <a:t>Edited</a:t>
            </a:r>
            <a:r>
              <a:rPr lang="cs-CZ" sz="1800" dirty="0"/>
              <a:t> by Helena Kubátová - Dušan Šimek. 4., </a:t>
            </a:r>
            <a:r>
              <a:rPr lang="cs-CZ" sz="1800" dirty="0" err="1"/>
              <a:t>přeprac</a:t>
            </a:r>
            <a:r>
              <a:rPr lang="cs-CZ" sz="1800" dirty="0"/>
              <a:t>. </a:t>
            </a:r>
            <a:r>
              <a:rPr lang="cs-CZ" sz="1800" dirty="0" err="1"/>
              <a:t>vyd</a:t>
            </a:r>
            <a:r>
              <a:rPr lang="cs-CZ" sz="1800" dirty="0"/>
              <a:t>. Olomouc: Univerzita Palackého v Olomouci, 2007. 90 s. ISBN 978-80-244-1589-5.</a:t>
            </a:r>
          </a:p>
          <a:p>
            <a:r>
              <a:rPr lang="cs-CZ" sz="1800" dirty="0"/>
              <a:t>KŘOVÁČKOVÁ, Blanka; SKUTIL, Martin. </a:t>
            </a:r>
            <a:r>
              <a:rPr lang="cs-CZ" sz="1800" i="1" dirty="0"/>
              <a:t>Jak napsat seminární a závěrečné práce ve společenských vědách</a:t>
            </a:r>
            <a:r>
              <a:rPr lang="cs-CZ" sz="1800" dirty="0"/>
              <a:t>. </a:t>
            </a:r>
            <a:r>
              <a:rPr lang="cs-CZ" sz="1800" dirty="0" err="1"/>
              <a:t>Vyd</a:t>
            </a:r>
            <a:r>
              <a:rPr lang="cs-CZ" sz="1800" dirty="0"/>
              <a:t>. 1. Hradec Králové : </a:t>
            </a:r>
            <a:r>
              <a:rPr lang="cs-CZ" sz="1800" dirty="0" err="1"/>
              <a:t>Gaudeamus</a:t>
            </a:r>
            <a:r>
              <a:rPr lang="cs-CZ" sz="1800" dirty="0"/>
              <a:t>, 2009. s. ISBN 9788070418635.</a:t>
            </a:r>
          </a:p>
          <a:p>
            <a:r>
              <a:rPr lang="cs-CZ" sz="1800" dirty="0"/>
              <a:t>POKORNÝ, Jiří. </a:t>
            </a:r>
            <a:r>
              <a:rPr lang="cs-CZ" sz="1800" i="1" dirty="0"/>
              <a:t>Úspěšnost zaručena: jak efektivně zpracovat a obhájit diplomovou práci</a:t>
            </a:r>
            <a:r>
              <a:rPr lang="cs-CZ" sz="1800" dirty="0"/>
              <a:t>. </a:t>
            </a:r>
            <a:r>
              <a:rPr lang="cs-CZ" sz="1800" dirty="0" err="1"/>
              <a:t>Vyd</a:t>
            </a:r>
            <a:r>
              <a:rPr lang="cs-CZ" sz="1800" dirty="0"/>
              <a:t>. 1. Brno: Akademické nakladatelství CERM, 2004. 207 s. ISBN 80-7204-348-X.</a:t>
            </a:r>
          </a:p>
          <a:p>
            <a:r>
              <a:rPr lang="en-US" sz="1800" dirty="0"/>
              <a:t>ECO, Umberto a Ivan SEIDL. </a:t>
            </a:r>
            <a:r>
              <a:rPr lang="en-US" sz="1800" i="1" dirty="0" err="1"/>
              <a:t>Jak</a:t>
            </a:r>
            <a:r>
              <a:rPr lang="en-US" sz="1800" i="1" dirty="0"/>
              <a:t> </a:t>
            </a:r>
            <a:r>
              <a:rPr lang="en-US" sz="1800" i="1" dirty="0" err="1"/>
              <a:t>napsat</a:t>
            </a:r>
            <a:r>
              <a:rPr lang="en-US" sz="1800" i="1" dirty="0"/>
              <a:t> </a:t>
            </a:r>
            <a:r>
              <a:rPr lang="en-US" sz="1800" i="1" dirty="0" err="1"/>
              <a:t>diplomovou</a:t>
            </a:r>
            <a:r>
              <a:rPr lang="en-US" sz="1800" i="1" dirty="0"/>
              <a:t> </a:t>
            </a:r>
            <a:r>
              <a:rPr lang="en-US" sz="1800" i="1" dirty="0" err="1"/>
              <a:t>práci</a:t>
            </a:r>
            <a:r>
              <a:rPr lang="en-US" sz="1800" dirty="0"/>
              <a:t>. Olomouc: </a:t>
            </a:r>
            <a:r>
              <a:rPr lang="en-US" sz="1800" dirty="0" err="1"/>
              <a:t>Votobia</a:t>
            </a:r>
            <a:r>
              <a:rPr lang="en-US" sz="1800" dirty="0"/>
              <a:t>, 1997. 271 s. ISBN 80-7198-173-7</a:t>
            </a:r>
            <a:r>
              <a:rPr lang="en-US" sz="1800" dirty="0" smtClean="0"/>
              <a:t>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692696"/>
            <a:ext cx="7272808" cy="5464264"/>
          </a:xfrm>
        </p:spPr>
        <p:txBody>
          <a:bodyPr>
            <a:normAutofit fontScale="85000" lnSpcReduction="10000"/>
          </a:bodyPr>
          <a:lstStyle/>
          <a:p>
            <a:endParaRPr lang="cs-CZ" u="sng" dirty="0" smtClean="0">
              <a:hlinkClick r:id="rId2"/>
            </a:endParaRPr>
          </a:p>
          <a:p>
            <a:r>
              <a:rPr lang="cs-CZ" dirty="0" smtClean="0"/>
              <a:t>ČMEJRKOVÁ, Světla, Jindra SVĚTLÁ a František DANEŠ. </a:t>
            </a:r>
            <a:r>
              <a:rPr lang="cs-CZ" i="1" dirty="0" smtClean="0"/>
              <a:t>Jak napsat odborný text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Praha: Leda, 1999, 255 s. ISBN 80-85927-69-1. </a:t>
            </a:r>
          </a:p>
          <a:p>
            <a:r>
              <a:rPr lang="cs-CZ" dirty="0" smtClean="0"/>
              <a:t>ŠANDEROVÁ, </a:t>
            </a:r>
            <a:r>
              <a:rPr lang="cs-CZ" dirty="0" err="1" smtClean="0"/>
              <a:t>Jadwiga</a:t>
            </a:r>
            <a:r>
              <a:rPr lang="cs-CZ" dirty="0" smtClean="0"/>
              <a:t> a Alena MILTOVÁ. </a:t>
            </a:r>
            <a:r>
              <a:rPr lang="cs-CZ" i="1" dirty="0" smtClean="0"/>
              <a:t>Jak číst a psát odborný text ve společenských vědách: několik zásad pro začátečníky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Praha: Sociologické nakladatelství, 2005, 209 s. ISBN 80-86429-40-7. </a:t>
            </a:r>
            <a:endParaRPr lang="cs-CZ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www.archive.org</a:t>
            </a:r>
            <a:endParaRPr lang="cs-CZ" u="sng" dirty="0" smtClean="0"/>
          </a:p>
          <a:p>
            <a:r>
              <a:rPr lang="cs-CZ" dirty="0" smtClean="0">
                <a:hlinkClick r:id="rId3"/>
              </a:rPr>
              <a:t>https://ezdroje.muni.cz/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</a:t>
            </a:r>
            <a:r>
              <a:rPr lang="en-US" dirty="0" smtClean="0">
                <a:hlinkClick r:id="rId4"/>
              </a:rPr>
              <a:t>biblio.hiu.cas.cz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</a:t>
            </a:r>
            <a:r>
              <a:rPr lang="en-US" dirty="0" smtClean="0">
                <a:hlinkClick r:id="rId5"/>
              </a:rPr>
              <a:t>aleph.nkp.cz</a:t>
            </a:r>
            <a:endParaRPr lang="cs-CZ" dirty="0" smtClean="0"/>
          </a:p>
          <a:p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://theses.cz</a:t>
            </a:r>
            <a:r>
              <a:rPr lang="en-US" u="sng" dirty="0" smtClean="0">
                <a:hlinkClick r:id="rId6"/>
              </a:rPr>
              <a:t>/</a:t>
            </a:r>
            <a:endParaRPr lang="cs-CZ" dirty="0"/>
          </a:p>
          <a:p>
            <a:r>
              <a:rPr lang="de-DE" dirty="0"/>
              <a:t>Kurz </a:t>
            </a:r>
            <a:r>
              <a:rPr lang="de-DE" dirty="0" err="1"/>
              <a:t>práce</a:t>
            </a:r>
            <a:r>
              <a:rPr lang="de-DE" dirty="0"/>
              <a:t> s </a:t>
            </a:r>
            <a:r>
              <a:rPr lang="de-DE" dirty="0" err="1"/>
              <a:t>informacemi</a:t>
            </a:r>
            <a:r>
              <a:rPr lang="de-DE" dirty="0"/>
              <a:t> – </a:t>
            </a:r>
            <a:r>
              <a:rPr lang="de-DE" dirty="0" err="1"/>
              <a:t>Masarykova</a:t>
            </a:r>
            <a:r>
              <a:rPr lang="de-DE" dirty="0"/>
              <a:t> </a:t>
            </a:r>
            <a:r>
              <a:rPr lang="de-DE" dirty="0" err="1"/>
              <a:t>univerzita</a:t>
            </a:r>
            <a:r>
              <a:rPr lang="de-DE" dirty="0"/>
              <a:t> </a:t>
            </a:r>
            <a:r>
              <a:rPr lang="en-US" u="sng" dirty="0">
                <a:hlinkClick r:id="rId7"/>
              </a:rPr>
              <a:t>http://</a:t>
            </a:r>
            <a:r>
              <a:rPr lang="en-US" u="sng" dirty="0" smtClean="0">
                <a:hlinkClick r:id="rId7"/>
              </a:rPr>
              <a:t>is.muni.cz/do/rect/el/estud/ff/js07/informace/materialy/kurz_prace_s_informacemi.html#01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Seznam knih k výběru na recenzi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564904"/>
            <a:ext cx="7848872" cy="3744416"/>
          </a:xfrm>
        </p:spPr>
        <p:txBody>
          <a:bodyPr>
            <a:noAutofit/>
          </a:bodyPr>
          <a:lstStyle/>
          <a:p>
            <a:r>
              <a:rPr lang="cs-CZ" sz="1800" dirty="0"/>
              <a:t>SCHMIDT, </a:t>
            </a:r>
            <a:r>
              <a:rPr lang="cs-CZ" sz="1800" dirty="0" smtClean="0"/>
              <a:t>Ondřej. </a:t>
            </a:r>
            <a:r>
              <a:rPr lang="cs-CZ" sz="1800" i="1" dirty="0"/>
              <a:t>Jan z Moravy: zapomenutý Lucemburk na </a:t>
            </a:r>
            <a:r>
              <a:rPr lang="cs-CZ" sz="1800" i="1" dirty="0" err="1"/>
              <a:t>aquilejském</a:t>
            </a:r>
            <a:r>
              <a:rPr lang="cs-CZ" sz="1800" i="1" dirty="0"/>
              <a:t> stolci</a:t>
            </a:r>
            <a:r>
              <a:rPr lang="cs-CZ" sz="1800" dirty="0"/>
              <a:t>. </a:t>
            </a:r>
            <a:r>
              <a:rPr lang="cs-CZ" sz="1800" dirty="0" smtClean="0"/>
              <a:t>Praha: </a:t>
            </a:r>
            <a:r>
              <a:rPr lang="cs-CZ" sz="1800" dirty="0"/>
              <a:t>Vyšehrad, 2016. 280 stran, ISBN:978-80-7429-741-0.</a:t>
            </a:r>
          </a:p>
          <a:p>
            <a:r>
              <a:rPr lang="cs-CZ" sz="1800" dirty="0"/>
              <a:t>ŽŮREK, Václav. </a:t>
            </a:r>
            <a:r>
              <a:rPr lang="cs-CZ" sz="1800" i="1" dirty="0"/>
              <a:t>Karel IV.: portrét středověkého vládce</a:t>
            </a:r>
            <a:r>
              <a:rPr lang="cs-CZ" sz="1800" dirty="0"/>
              <a:t>. Praha: NLN, Nakladatelství Lidové noviny, 2018. Česká historie. ISBN 978-80-7422-497-3.</a:t>
            </a:r>
          </a:p>
          <a:p>
            <a:r>
              <a:rPr lang="cs-CZ" sz="1800" dirty="0" smtClean="0"/>
              <a:t>MCDONOUGH, Frank</a:t>
            </a:r>
            <a:r>
              <a:rPr lang="cs-CZ" sz="1800" dirty="0"/>
              <a:t>. </a:t>
            </a:r>
            <a:r>
              <a:rPr lang="cs-CZ" sz="1800" i="1" dirty="0"/>
              <a:t>Gestapo: mýtus a realita Hitlerovy tajné policie</a:t>
            </a:r>
            <a:r>
              <a:rPr lang="cs-CZ" sz="1800" dirty="0"/>
              <a:t>. </a:t>
            </a:r>
            <a:r>
              <a:rPr lang="cs-CZ" sz="1800" dirty="0" smtClean="0"/>
              <a:t>Praha: </a:t>
            </a:r>
            <a:r>
              <a:rPr lang="cs-CZ" sz="1800" dirty="0"/>
              <a:t>Vyšehrad, 2016, 292 s. Moderní dějiny. ISBN 978-80-7429-742-7.</a:t>
            </a:r>
          </a:p>
          <a:p>
            <a:r>
              <a:rPr lang="cs-CZ" sz="1800" dirty="0"/>
              <a:t>ZÍDEK, Petr. </a:t>
            </a:r>
            <a:r>
              <a:rPr lang="cs-CZ" sz="1800" i="1" dirty="0"/>
              <a:t>Hana Benešová: neobyčejný příběh manželky druhého československého prezidenta (1885-1974)</a:t>
            </a:r>
            <a:r>
              <a:rPr lang="cs-CZ" sz="1800" dirty="0"/>
              <a:t>. Vyd. 1. </a:t>
            </a:r>
            <a:r>
              <a:rPr lang="cs-CZ" sz="1800" dirty="0" smtClean="0"/>
              <a:t>Praha: </a:t>
            </a:r>
            <a:r>
              <a:rPr lang="cs-CZ" sz="1800" dirty="0"/>
              <a:t>Knižní klub, 2014, 287 s., [40] s. obr. </a:t>
            </a:r>
            <a:r>
              <a:rPr lang="cs-CZ" sz="1800" dirty="0" err="1"/>
              <a:t>příl</a:t>
            </a:r>
            <a:r>
              <a:rPr lang="cs-CZ" sz="1800" dirty="0"/>
              <a:t>. ISBN 978-80-242-4681-9.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semestrálnímu úkolu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852936"/>
            <a:ext cx="7632848" cy="2808312"/>
          </a:xfrm>
        </p:spPr>
        <p:txBody>
          <a:bodyPr/>
          <a:lstStyle/>
          <a:p>
            <a:r>
              <a:rPr lang="cs-CZ" dirty="0"/>
              <a:t>recenze v délce 5 normostran na dříve vybranou publikaci </a:t>
            </a:r>
          </a:p>
          <a:p>
            <a:pPr lvl="1"/>
            <a:r>
              <a:rPr lang="cs-CZ" dirty="0"/>
              <a:t>(normostrana = 1 800 znaků)</a:t>
            </a:r>
          </a:p>
          <a:p>
            <a:r>
              <a:rPr lang="cs-CZ" dirty="0" smtClean="0"/>
              <a:t>forma odevzdání: e-mail</a:t>
            </a:r>
          </a:p>
          <a:p>
            <a:r>
              <a:rPr lang="cs-CZ" dirty="0" smtClean="0"/>
              <a:t>termín </a:t>
            </a:r>
            <a:r>
              <a:rPr lang="cs-CZ" dirty="0"/>
              <a:t>odevzdání: </a:t>
            </a:r>
            <a:r>
              <a:rPr lang="cs-CZ"/>
              <a:t>do </a:t>
            </a:r>
            <a:r>
              <a:rPr lang="cs-CZ" smtClean="0"/>
              <a:t>20</a:t>
            </a:r>
            <a:r>
              <a:rPr lang="cs-CZ" smtClean="0"/>
              <a:t>. </a:t>
            </a:r>
            <a:r>
              <a:rPr lang="cs-CZ" dirty="0"/>
              <a:t>5. </a:t>
            </a:r>
            <a:r>
              <a:rPr lang="cs-CZ" dirty="0" smtClean="0"/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696744" cy="1440160"/>
          </a:xfrm>
        </p:spPr>
        <p:txBody>
          <a:bodyPr>
            <a:normAutofit/>
          </a:bodyPr>
          <a:lstStyle/>
          <a:p>
            <a:r>
              <a:rPr lang="cs-CZ" dirty="0"/>
              <a:t>Recenze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564904"/>
            <a:ext cx="7128792" cy="3168352"/>
          </a:xfrm>
        </p:spPr>
        <p:txBody>
          <a:bodyPr>
            <a:noAutofit/>
          </a:bodyPr>
          <a:lstStyle/>
          <a:p>
            <a:r>
              <a:rPr lang="cs-CZ" sz="2100" dirty="0"/>
              <a:t>písemný kritický posudek uměleckého nebo vědeckého díla</a:t>
            </a:r>
          </a:p>
          <a:p>
            <a:r>
              <a:rPr lang="cs-CZ" sz="2100" b="1" u="sng" dirty="0"/>
              <a:t>obsahuje vždy zhodnocení</a:t>
            </a:r>
          </a:p>
          <a:p>
            <a:r>
              <a:rPr lang="cs-CZ" sz="2100" dirty="0"/>
              <a:t>může být určena k publikaci</a:t>
            </a:r>
          </a:p>
          <a:p>
            <a:pPr lvl="1"/>
            <a:r>
              <a:rPr lang="cs-CZ" sz="2000" dirty="0"/>
              <a:t>posouzení předností a nedostatků dané práce</a:t>
            </a:r>
          </a:p>
          <a:p>
            <a:r>
              <a:rPr lang="cs-CZ" sz="2100" dirty="0"/>
              <a:t>nebo jako podklad recenzního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recenze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92896"/>
            <a:ext cx="7992888" cy="3672408"/>
          </a:xfrm>
        </p:spPr>
        <p:txBody>
          <a:bodyPr>
            <a:normAutofit/>
          </a:bodyPr>
          <a:lstStyle/>
          <a:p>
            <a:pPr lvl="1"/>
            <a:r>
              <a:rPr lang="cs-CZ" sz="2000" b="1" dirty="0"/>
              <a:t>bibliografické údaje </a:t>
            </a:r>
            <a:r>
              <a:rPr lang="cs-CZ" sz="2000" dirty="0"/>
              <a:t>o hodnocené práci ve formě citace (včetně pořadí vydání, nakladatelství, rozsahu – počet stran podle čísla poslední stránky)</a:t>
            </a:r>
          </a:p>
          <a:p>
            <a:pPr lvl="1"/>
            <a:r>
              <a:rPr lang="cs-CZ" sz="2000" b="1" dirty="0"/>
              <a:t>popis struktury díla </a:t>
            </a:r>
            <a:r>
              <a:rPr lang="cs-CZ" sz="2000" dirty="0"/>
              <a:t>– názvy oddílů a kapitol, jejich obsah (</a:t>
            </a:r>
            <a:r>
              <a:rPr lang="cs-CZ" sz="2000" b="1" u="sng" dirty="0"/>
              <a:t>stručně</a:t>
            </a:r>
            <a:r>
              <a:rPr lang="cs-CZ" sz="2000" dirty="0"/>
              <a:t>), základní teze autora</a:t>
            </a:r>
          </a:p>
          <a:p>
            <a:pPr lvl="1"/>
            <a:r>
              <a:rPr lang="cs-CZ" sz="2000" b="1" dirty="0"/>
              <a:t>kontext díla </a:t>
            </a:r>
            <a:r>
              <a:rPr lang="cs-CZ" sz="2000" dirty="0"/>
              <a:t>– informace o autorovi, souvislosti problému, kterým se jeho práce zabývá s uvedením nejdůležitější sekundární literatury, atp.</a:t>
            </a:r>
          </a:p>
          <a:p>
            <a:pPr lvl="1"/>
            <a:r>
              <a:rPr lang="cs-CZ" sz="2000" dirty="0"/>
              <a:t>znalostí kontextu díla recenzent prokazuje, že je kompetentní hodnotit danou práci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56784" cy="151216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Jádro recenze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7920880" cy="367240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/>
              <a:t>hodnocení práce v širších souvislostech (interdisciplinárních)</a:t>
            </a:r>
          </a:p>
          <a:p>
            <a:pPr lvl="1"/>
            <a:r>
              <a:rPr lang="cs-CZ" dirty="0"/>
              <a:t>uznání přínosu, významu díla v rámci daného vědního oboru</a:t>
            </a:r>
          </a:p>
          <a:p>
            <a:pPr lvl="1"/>
            <a:r>
              <a:rPr lang="cs-CZ" dirty="0"/>
              <a:t>poukázat na hlavní přednosti či nedostatky v argumentaci, výběru dat, zacházení s pojmovým aparátem </a:t>
            </a:r>
          </a:p>
          <a:p>
            <a:pPr lvl="1"/>
            <a:r>
              <a:rPr lang="cs-CZ" dirty="0"/>
              <a:t>zhodnotit práci po formální stránce, včetně úpravy (obrazové přílohy)</a:t>
            </a:r>
          </a:p>
          <a:p>
            <a:pPr lvl="1"/>
            <a:r>
              <a:rPr lang="cs-CZ" dirty="0"/>
              <a:t>hodnocení z jazykového hlediska (stylistika, gramatika, přehlednost a struktura textu), práce s poznámkovým aparátem, citacemi</a:t>
            </a:r>
          </a:p>
          <a:p>
            <a:pPr lvl="1"/>
            <a:r>
              <a:rPr lang="cs-CZ" dirty="0"/>
              <a:t>konfrontace s vlastními názory recenzenta na danou problematiku</a:t>
            </a:r>
          </a:p>
          <a:p>
            <a:pPr lvl="1"/>
            <a:r>
              <a:rPr lang="cs-CZ" dirty="0"/>
              <a:t>zasadit práci do rámce dosavadní tvorby autora, v rámci jeho vědeckého vývoje</a:t>
            </a:r>
          </a:p>
          <a:p>
            <a:pPr lvl="1"/>
            <a:r>
              <a:rPr lang="cs-CZ" dirty="0"/>
              <a:t>konečný soud, stručné shrnující hodnocení na závěr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recenzenta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780928"/>
            <a:ext cx="7272807" cy="3240360"/>
          </a:xfrm>
        </p:spPr>
        <p:txBody>
          <a:bodyPr>
            <a:noAutofit/>
          </a:bodyPr>
          <a:lstStyle/>
          <a:p>
            <a:pPr lvl="1"/>
            <a:r>
              <a:rPr lang="cs-CZ" sz="3000" dirty="0" smtClean="0"/>
              <a:t>mít úctu k odvedené práci druhého</a:t>
            </a:r>
          </a:p>
          <a:p>
            <a:pPr lvl="1"/>
            <a:r>
              <a:rPr lang="cs-CZ" sz="3000" dirty="0" smtClean="0"/>
              <a:t>nenechat se strhnout k unáhleným soudům </a:t>
            </a:r>
          </a:p>
          <a:p>
            <a:pPr lvl="1"/>
            <a:r>
              <a:rPr lang="cs-CZ" sz="3000" dirty="0" smtClean="0"/>
              <a:t>napsat </a:t>
            </a:r>
            <a:r>
              <a:rPr lang="cs-CZ" sz="3000" dirty="0"/>
              <a:t>dobrou recenzi není snadné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1254</Words>
  <Application>Microsoft Office PowerPoint</Application>
  <PresentationFormat>Předvádění na obrazovce (4:3)</PresentationFormat>
  <Paragraphs>236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Organika</vt:lpstr>
      <vt:lpstr>          Základy tvorby odborného textu         </vt:lpstr>
      <vt:lpstr>Program semináře</vt:lpstr>
      <vt:lpstr>Úkoly semináře</vt:lpstr>
      <vt:lpstr>Seznam knih k výběru na recenzi</vt:lpstr>
      <vt:lpstr>K semestrálnímu úkolu</vt:lpstr>
      <vt:lpstr>Recenze</vt:lpstr>
      <vt:lpstr>Obsah recenze</vt:lpstr>
      <vt:lpstr>Jádro recenze</vt:lpstr>
      <vt:lpstr>Zásady recenzenta</vt:lpstr>
      <vt:lpstr>Odborný text</vt:lpstr>
      <vt:lpstr>Odborný text</vt:lpstr>
      <vt:lpstr>Vlastnosti odborného textu</vt:lpstr>
      <vt:lpstr>Odborný text</vt:lpstr>
      <vt:lpstr> Žánry odborného textu </vt:lpstr>
      <vt:lpstr>Studijní účely</vt:lpstr>
      <vt:lpstr>Publikační účely</vt:lpstr>
      <vt:lpstr>Výběr tématu</vt:lpstr>
      <vt:lpstr>Téma odborné práce</vt:lpstr>
      <vt:lpstr>Výběr tématu</vt:lpstr>
      <vt:lpstr>Výběr tématu</vt:lpstr>
      <vt:lpstr>Téma</vt:lpstr>
      <vt:lpstr>Konzultace a termíny důležitá konzultace s vedoucím práce / školitelem </vt:lpstr>
      <vt:lpstr>Konzultace, termíny a rady</vt:lpstr>
      <vt:lpstr>Téma – výzkumné otázky</vt:lpstr>
      <vt:lpstr>Téma – výzkumné otázky</vt:lpstr>
      <vt:lpstr>Vyhledávání podkladů </vt:lpstr>
      <vt:lpstr>Specifikace tématu</vt:lpstr>
      <vt:lpstr>Obecné rady</vt:lpstr>
      <vt:lpstr>Shrnutí</vt:lpstr>
      <vt:lpstr>Literatura k tématu</vt:lpstr>
      <vt:lpstr>Prezentace aplikace PowerPoint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tvorby odborného textu</dc:title>
  <dc:creator>Administrator</dc:creator>
  <cp:lastModifiedBy>Radana Červená</cp:lastModifiedBy>
  <cp:revision>136</cp:revision>
  <dcterms:created xsi:type="dcterms:W3CDTF">2016-02-25T08:38:29Z</dcterms:created>
  <dcterms:modified xsi:type="dcterms:W3CDTF">2019-02-20T12:22:25Z</dcterms:modified>
</cp:coreProperties>
</file>