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77" r:id="rId6"/>
    <p:sldId id="259" r:id="rId7"/>
    <p:sldId id="260" r:id="rId8"/>
    <p:sldId id="261" r:id="rId9"/>
    <p:sldId id="270" r:id="rId10"/>
    <p:sldId id="271" r:id="rId11"/>
    <p:sldId id="318" r:id="rId12"/>
    <p:sldId id="319" r:id="rId13"/>
    <p:sldId id="272" r:id="rId14"/>
    <p:sldId id="273" r:id="rId15"/>
    <p:sldId id="274" r:id="rId16"/>
    <p:sldId id="262" r:id="rId17"/>
    <p:sldId id="275" r:id="rId18"/>
    <p:sldId id="276" r:id="rId19"/>
    <p:sldId id="287" r:id="rId20"/>
    <p:sldId id="320" r:id="rId21"/>
    <p:sldId id="263" r:id="rId22"/>
    <p:sldId id="264" r:id="rId23"/>
    <p:sldId id="268" r:id="rId24"/>
    <p:sldId id="265" r:id="rId25"/>
    <p:sldId id="266" r:id="rId26"/>
    <p:sldId id="267" r:id="rId27"/>
    <p:sldId id="269" r:id="rId28"/>
    <p:sldId id="279" r:id="rId29"/>
    <p:sldId id="280" r:id="rId30"/>
    <p:sldId id="282" r:id="rId31"/>
    <p:sldId id="284" r:id="rId32"/>
    <p:sldId id="285" r:id="rId33"/>
    <p:sldId id="286" r:id="rId34"/>
    <p:sldId id="288" r:id="rId35"/>
    <p:sldId id="321" r:id="rId36"/>
    <p:sldId id="289" r:id="rId37"/>
    <p:sldId id="293" r:id="rId38"/>
    <p:sldId id="294" r:id="rId39"/>
    <p:sldId id="295" r:id="rId40"/>
    <p:sldId id="296" r:id="rId41"/>
    <p:sldId id="297" r:id="rId42"/>
    <p:sldId id="298" r:id="rId43"/>
    <p:sldId id="300" r:id="rId44"/>
    <p:sldId id="301" r:id="rId45"/>
    <p:sldId id="302" r:id="rId46"/>
    <p:sldId id="303" r:id="rId47"/>
    <p:sldId id="305" r:id="rId48"/>
    <p:sldId id="307" r:id="rId49"/>
    <p:sldId id="308" r:id="rId50"/>
    <p:sldId id="309" r:id="rId51"/>
    <p:sldId id="310" r:id="rId52"/>
    <p:sldId id="311" r:id="rId53"/>
    <p:sldId id="314" r:id="rId54"/>
    <p:sldId id="312" r:id="rId55"/>
    <p:sldId id="315" r:id="rId56"/>
    <p:sldId id="313" r:id="rId57"/>
    <p:sldId id="306" r:id="rId5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9" d="100"/>
          <a:sy n="89" d="100"/>
        </p:scale>
        <p:origin x="37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l-G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l-GR"/>
          </a:p>
        </p:txBody>
      </p:sp>
      <p:sp>
        <p:nvSpPr>
          <p:cNvPr id="4" name="Zástupný symbol pro datum 3"/>
          <p:cNvSpPr>
            <a:spLocks noGrp="1"/>
          </p:cNvSpPr>
          <p:nvPr>
            <p:ph type="dt" sz="half" idx="10"/>
          </p:nvPr>
        </p:nvSpPr>
        <p:spPr/>
        <p:txBody>
          <a:bodyPr/>
          <a:lstStyle/>
          <a:p>
            <a:fld id="{44A4F686-83B3-49A9-87A2-89FEED898985}" type="datetimeFigureOut">
              <a:rPr lang="el-GR" smtClean="0"/>
              <a:t>17/5/2019</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77633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l-GR"/>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datum 3"/>
          <p:cNvSpPr>
            <a:spLocks noGrp="1"/>
          </p:cNvSpPr>
          <p:nvPr>
            <p:ph type="dt" sz="half" idx="10"/>
          </p:nvPr>
        </p:nvSpPr>
        <p:spPr/>
        <p:txBody>
          <a:bodyPr/>
          <a:lstStyle/>
          <a:p>
            <a:fld id="{44A4F686-83B3-49A9-87A2-89FEED898985}" type="datetimeFigureOut">
              <a:rPr lang="el-GR" smtClean="0"/>
              <a:t>17/5/2019</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93043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el-G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datum 3"/>
          <p:cNvSpPr>
            <a:spLocks noGrp="1"/>
          </p:cNvSpPr>
          <p:nvPr>
            <p:ph type="dt" sz="half" idx="10"/>
          </p:nvPr>
        </p:nvSpPr>
        <p:spPr/>
        <p:txBody>
          <a:bodyPr/>
          <a:lstStyle/>
          <a:p>
            <a:fld id="{44A4F686-83B3-49A9-87A2-89FEED898985}" type="datetimeFigureOut">
              <a:rPr lang="el-GR" smtClean="0"/>
              <a:t>17/5/2019</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325070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l-GR"/>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datum 3"/>
          <p:cNvSpPr>
            <a:spLocks noGrp="1"/>
          </p:cNvSpPr>
          <p:nvPr>
            <p:ph type="dt" sz="half" idx="10"/>
          </p:nvPr>
        </p:nvSpPr>
        <p:spPr/>
        <p:txBody>
          <a:bodyPr/>
          <a:lstStyle/>
          <a:p>
            <a:fld id="{44A4F686-83B3-49A9-87A2-89FEED898985}" type="datetimeFigureOut">
              <a:rPr lang="el-GR" smtClean="0"/>
              <a:t>17/5/2019</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340735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l-G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44A4F686-83B3-49A9-87A2-89FEED898985}" type="datetimeFigureOut">
              <a:rPr lang="el-GR" smtClean="0"/>
              <a:t>17/5/2019</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325576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l-GR"/>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5" name="Zástupný symbol pro datum 4"/>
          <p:cNvSpPr>
            <a:spLocks noGrp="1"/>
          </p:cNvSpPr>
          <p:nvPr>
            <p:ph type="dt" sz="half" idx="10"/>
          </p:nvPr>
        </p:nvSpPr>
        <p:spPr/>
        <p:txBody>
          <a:bodyPr/>
          <a:lstStyle/>
          <a:p>
            <a:fld id="{44A4F686-83B3-49A9-87A2-89FEED898985}" type="datetimeFigureOut">
              <a:rPr lang="el-GR" smtClean="0"/>
              <a:t>17/5/2019</a:t>
            </a:fld>
            <a:endParaRPr lang="el-GR"/>
          </a:p>
        </p:txBody>
      </p:sp>
      <p:sp>
        <p:nvSpPr>
          <p:cNvPr id="6" name="Zástupný symbol pro zápatí 5"/>
          <p:cNvSpPr>
            <a:spLocks noGrp="1"/>
          </p:cNvSpPr>
          <p:nvPr>
            <p:ph type="ftr" sz="quarter" idx="11"/>
          </p:nvPr>
        </p:nvSpPr>
        <p:spPr/>
        <p:txBody>
          <a:bodyPr/>
          <a:lstStyle/>
          <a:p>
            <a:endParaRPr lang="el-GR"/>
          </a:p>
        </p:txBody>
      </p:sp>
      <p:sp>
        <p:nvSpPr>
          <p:cNvPr id="7" name="Zástupný symbol pro číslo snímku 6"/>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161968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el-G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7" name="Zástupný symbol pro datum 6"/>
          <p:cNvSpPr>
            <a:spLocks noGrp="1"/>
          </p:cNvSpPr>
          <p:nvPr>
            <p:ph type="dt" sz="half" idx="10"/>
          </p:nvPr>
        </p:nvSpPr>
        <p:spPr/>
        <p:txBody>
          <a:bodyPr/>
          <a:lstStyle/>
          <a:p>
            <a:fld id="{44A4F686-83B3-49A9-87A2-89FEED898985}" type="datetimeFigureOut">
              <a:rPr lang="el-GR" smtClean="0"/>
              <a:t>17/5/2019</a:t>
            </a:fld>
            <a:endParaRPr lang="el-GR"/>
          </a:p>
        </p:txBody>
      </p:sp>
      <p:sp>
        <p:nvSpPr>
          <p:cNvPr id="8" name="Zástupný symbol pro zápatí 7"/>
          <p:cNvSpPr>
            <a:spLocks noGrp="1"/>
          </p:cNvSpPr>
          <p:nvPr>
            <p:ph type="ftr" sz="quarter" idx="11"/>
          </p:nvPr>
        </p:nvSpPr>
        <p:spPr/>
        <p:txBody>
          <a:bodyPr/>
          <a:lstStyle/>
          <a:p>
            <a:endParaRPr lang="el-GR"/>
          </a:p>
        </p:txBody>
      </p:sp>
      <p:sp>
        <p:nvSpPr>
          <p:cNvPr id="9" name="Zástupný symbol pro číslo snímku 8"/>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29084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l-GR"/>
          </a:p>
        </p:txBody>
      </p:sp>
      <p:sp>
        <p:nvSpPr>
          <p:cNvPr id="3" name="Zástupný symbol pro datum 2"/>
          <p:cNvSpPr>
            <a:spLocks noGrp="1"/>
          </p:cNvSpPr>
          <p:nvPr>
            <p:ph type="dt" sz="half" idx="10"/>
          </p:nvPr>
        </p:nvSpPr>
        <p:spPr/>
        <p:txBody>
          <a:bodyPr/>
          <a:lstStyle/>
          <a:p>
            <a:fld id="{44A4F686-83B3-49A9-87A2-89FEED898985}" type="datetimeFigureOut">
              <a:rPr lang="el-GR" smtClean="0"/>
              <a:t>17/5/2019</a:t>
            </a:fld>
            <a:endParaRPr lang="el-GR"/>
          </a:p>
        </p:txBody>
      </p:sp>
      <p:sp>
        <p:nvSpPr>
          <p:cNvPr id="4" name="Zástupný symbol pro zápatí 3"/>
          <p:cNvSpPr>
            <a:spLocks noGrp="1"/>
          </p:cNvSpPr>
          <p:nvPr>
            <p:ph type="ftr" sz="quarter" idx="11"/>
          </p:nvPr>
        </p:nvSpPr>
        <p:spPr/>
        <p:txBody>
          <a:bodyPr/>
          <a:lstStyle/>
          <a:p>
            <a:endParaRPr lang="el-GR"/>
          </a:p>
        </p:txBody>
      </p:sp>
      <p:sp>
        <p:nvSpPr>
          <p:cNvPr id="5" name="Zástupný symbol pro číslo snímku 4"/>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49827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4A4F686-83B3-49A9-87A2-89FEED898985}" type="datetimeFigureOut">
              <a:rPr lang="el-GR" smtClean="0"/>
              <a:t>17/5/2019</a:t>
            </a:fld>
            <a:endParaRPr lang="el-GR"/>
          </a:p>
        </p:txBody>
      </p:sp>
      <p:sp>
        <p:nvSpPr>
          <p:cNvPr id="3" name="Zástupný symbol pro zápatí 2"/>
          <p:cNvSpPr>
            <a:spLocks noGrp="1"/>
          </p:cNvSpPr>
          <p:nvPr>
            <p:ph type="ftr" sz="quarter" idx="11"/>
          </p:nvPr>
        </p:nvSpPr>
        <p:spPr/>
        <p:txBody>
          <a:bodyPr/>
          <a:lstStyle/>
          <a:p>
            <a:endParaRPr lang="el-GR"/>
          </a:p>
        </p:txBody>
      </p:sp>
      <p:sp>
        <p:nvSpPr>
          <p:cNvPr id="4" name="Zástupný symbol pro číslo snímku 3"/>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373842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l-G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4A4F686-83B3-49A9-87A2-89FEED898985}" type="datetimeFigureOut">
              <a:rPr lang="el-GR" smtClean="0"/>
              <a:t>17/5/2019</a:t>
            </a:fld>
            <a:endParaRPr lang="el-GR"/>
          </a:p>
        </p:txBody>
      </p:sp>
      <p:sp>
        <p:nvSpPr>
          <p:cNvPr id="6" name="Zástupný symbol pro zápatí 5"/>
          <p:cNvSpPr>
            <a:spLocks noGrp="1"/>
          </p:cNvSpPr>
          <p:nvPr>
            <p:ph type="ftr" sz="quarter" idx="11"/>
          </p:nvPr>
        </p:nvSpPr>
        <p:spPr/>
        <p:txBody>
          <a:bodyPr/>
          <a:lstStyle/>
          <a:p>
            <a:endParaRPr lang="el-GR"/>
          </a:p>
        </p:txBody>
      </p:sp>
      <p:sp>
        <p:nvSpPr>
          <p:cNvPr id="7" name="Zástupný symbol pro číslo snímku 6"/>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115543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l-G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4A4F686-83B3-49A9-87A2-89FEED898985}" type="datetimeFigureOut">
              <a:rPr lang="el-GR" smtClean="0"/>
              <a:t>17/5/2019</a:t>
            </a:fld>
            <a:endParaRPr lang="el-GR"/>
          </a:p>
        </p:txBody>
      </p:sp>
      <p:sp>
        <p:nvSpPr>
          <p:cNvPr id="6" name="Zástupný symbol pro zápatí 5"/>
          <p:cNvSpPr>
            <a:spLocks noGrp="1"/>
          </p:cNvSpPr>
          <p:nvPr>
            <p:ph type="ftr" sz="quarter" idx="11"/>
          </p:nvPr>
        </p:nvSpPr>
        <p:spPr/>
        <p:txBody>
          <a:bodyPr/>
          <a:lstStyle/>
          <a:p>
            <a:endParaRPr lang="el-GR"/>
          </a:p>
        </p:txBody>
      </p:sp>
      <p:sp>
        <p:nvSpPr>
          <p:cNvPr id="7" name="Zástupný symbol pro číslo snímku 6"/>
          <p:cNvSpPr>
            <a:spLocks noGrp="1"/>
          </p:cNvSpPr>
          <p:nvPr>
            <p:ph type="sldNum" sz="quarter" idx="12"/>
          </p:nvPr>
        </p:nvSpPr>
        <p:spPr/>
        <p:txBody>
          <a:bodyPr/>
          <a:lstStyle/>
          <a:p>
            <a:fld id="{76B13137-04DA-414C-8276-440A0B0D1E98}" type="slidenum">
              <a:rPr lang="el-GR" smtClean="0"/>
              <a:t>‹#›</a:t>
            </a:fld>
            <a:endParaRPr lang="el-GR"/>
          </a:p>
        </p:txBody>
      </p:sp>
    </p:spTree>
    <p:extLst>
      <p:ext uri="{BB962C8B-B14F-4D97-AF65-F5344CB8AC3E}">
        <p14:creationId xmlns:p14="http://schemas.microsoft.com/office/powerpoint/2010/main" val="223196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l-G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4F686-83B3-49A9-87A2-89FEED898985}" type="datetimeFigureOut">
              <a:rPr lang="el-GR" smtClean="0"/>
              <a:t>17/5/2019</a:t>
            </a:fld>
            <a:endParaRPr lang="el-GR"/>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13137-04DA-414C-8276-440A0B0D1E98}" type="slidenum">
              <a:rPr lang="el-GR" smtClean="0"/>
              <a:t>‹#›</a:t>
            </a:fld>
            <a:endParaRPr lang="el-GR"/>
          </a:p>
        </p:txBody>
      </p:sp>
    </p:spTree>
    <p:extLst>
      <p:ext uri="{BB962C8B-B14F-4D97-AF65-F5344CB8AC3E}">
        <p14:creationId xmlns:p14="http://schemas.microsoft.com/office/powerpoint/2010/main" val="104707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9VCdGvhvZj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db.cz/film/muz-s-kamerou-celovek-s-kino-apparatom/trailery/13146" TargetMode="External"/><Relationship Id="rId2" Type="http://schemas.openxmlformats.org/officeDocument/2006/relationships/hyperlink" Target="https://www.youtube.com/watch?v=-lAtyyrk_L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_WBC0aeVXH4" TargetMode="External"/><Relationship Id="rId2" Type="http://schemas.openxmlformats.org/officeDocument/2006/relationships/hyperlink" Target="https://www.youtube.com/watch?v=y_7UQBKdiQ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GoADpRrJ5Uk"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5" Type="http://schemas.openxmlformats.org/officeDocument/2006/relationships/image" Target="../media/image55.webp"/><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webp"/><Relationship Id="rId1" Type="http://schemas.openxmlformats.org/officeDocument/2006/relationships/slideLayout" Target="../slideLayouts/slideLayout2.xml"/><Relationship Id="rId4" Type="http://schemas.openxmlformats.org/officeDocument/2006/relationships/image" Target="../media/image58.webp"/></Relationships>
</file>

<file path=ppt/slides/_rels/slide5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webp"/><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60.jpe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GoADpRrJ5Uk" TargetMode="External"/><Relationship Id="rId2" Type="http://schemas.openxmlformats.org/officeDocument/2006/relationships/hyperlink" Target="http://www.engonopoulos.gr/_homeEL/poem03.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2"/>
            <a:ext cx="9144000" cy="2940679"/>
          </a:xfrm>
        </p:spPr>
        <p:txBody>
          <a:bodyPr>
            <a:normAutofit/>
          </a:bodyPr>
          <a:lstStyle/>
          <a:p>
            <a:pPr algn="l"/>
            <a:r>
              <a:rPr lang="el-GR" sz="4000" b="1" dirty="0" smtClean="0">
                <a:solidFill>
                  <a:srgbClr val="002060"/>
                </a:solidFill>
              </a:rPr>
              <a:t>Ελληνικός </a:t>
            </a:r>
            <a:br>
              <a:rPr lang="el-GR" sz="4000" b="1" dirty="0" smtClean="0">
                <a:solidFill>
                  <a:srgbClr val="002060"/>
                </a:solidFill>
              </a:rPr>
            </a:br>
            <a:r>
              <a:rPr lang="el-GR" sz="4000" b="1" dirty="0" smtClean="0">
                <a:solidFill>
                  <a:srgbClr val="002060"/>
                </a:solidFill>
              </a:rPr>
              <a:t>μεσοπολεμικός </a:t>
            </a:r>
            <a:br>
              <a:rPr lang="el-GR" sz="4000" b="1" dirty="0" smtClean="0">
                <a:solidFill>
                  <a:srgbClr val="002060"/>
                </a:solidFill>
              </a:rPr>
            </a:br>
            <a:r>
              <a:rPr lang="el-GR" sz="4000" b="1" dirty="0" smtClean="0">
                <a:solidFill>
                  <a:srgbClr val="002060"/>
                </a:solidFill>
              </a:rPr>
              <a:t>υπερρεαλισμός</a:t>
            </a:r>
            <a:br>
              <a:rPr lang="el-GR" sz="4000" b="1" dirty="0" smtClean="0">
                <a:solidFill>
                  <a:srgbClr val="002060"/>
                </a:solidFill>
              </a:rPr>
            </a:br>
            <a:r>
              <a:rPr lang="el-GR" sz="4000" b="1" dirty="0">
                <a:solidFill>
                  <a:srgbClr val="002060"/>
                </a:solidFill>
              </a:rPr>
              <a:t/>
            </a:r>
            <a:br>
              <a:rPr lang="el-GR" sz="4000" b="1" dirty="0">
                <a:solidFill>
                  <a:srgbClr val="002060"/>
                </a:solidFill>
              </a:rPr>
            </a:br>
            <a:endParaRPr lang="el-GR" sz="4000" b="1" dirty="0">
              <a:solidFill>
                <a:srgbClr val="002060"/>
              </a:solidFill>
            </a:endParaRPr>
          </a:p>
        </p:txBody>
      </p:sp>
      <p:sp>
        <p:nvSpPr>
          <p:cNvPr id="3" name="Podnadpis 2"/>
          <p:cNvSpPr>
            <a:spLocks noGrp="1"/>
          </p:cNvSpPr>
          <p:nvPr>
            <p:ph type="subTitle" idx="1"/>
          </p:nvPr>
        </p:nvSpPr>
        <p:spPr>
          <a:xfrm>
            <a:off x="1524000" y="4597878"/>
            <a:ext cx="9144000" cy="659921"/>
          </a:xfrm>
          <a:blipFill>
            <a:blip r:embed="rId2"/>
            <a:stretch>
              <a:fillRect/>
            </a:stretch>
          </a:blipFill>
        </p:spPr>
        <p:txBody>
          <a:bodyPr/>
          <a:lstStyle/>
          <a:p>
            <a:r>
              <a:rPr lang="el-GR" dirty="0" smtClean="0"/>
              <a:t>Εαρινό εξάμηνο 2019               </a:t>
            </a:r>
            <a:r>
              <a:rPr lang="cs-CZ" dirty="0" smtClean="0"/>
              <a:t>                   </a:t>
            </a:r>
            <a:r>
              <a:rPr lang="el-GR" dirty="0" smtClean="0"/>
              <a:t>    </a:t>
            </a:r>
            <a:r>
              <a:rPr lang="cs-CZ" dirty="0" smtClean="0"/>
              <a:t>Nicole Votavová </a:t>
            </a:r>
            <a:r>
              <a:rPr lang="cs-CZ" dirty="0" err="1" smtClean="0"/>
              <a:t>Sumelidisová</a:t>
            </a:r>
            <a:endParaRPr lang="el-GR"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862" y="771704"/>
            <a:ext cx="2671540" cy="3291337"/>
          </a:xfrm>
          <a:prstGeom prst="rect">
            <a:avLst/>
          </a:prstGeom>
        </p:spPr>
      </p:pic>
    </p:spTree>
    <p:extLst>
      <p:ext uri="{BB962C8B-B14F-4D97-AF65-F5344CB8AC3E}">
        <p14:creationId xmlns:p14="http://schemas.microsoft.com/office/powerpoint/2010/main" val="247805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l-GR" sz="3600" b="1" dirty="0" smtClean="0"/>
              <a:t>Ίδρυση του υπερρεαλισμού στη Γαλλία και στην Ελλάδα</a:t>
            </a:r>
            <a:endParaRPr lang="el-GR" sz="3600" b="1"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532" y="1295527"/>
            <a:ext cx="1786467" cy="2268813"/>
          </a:xfrm>
          <a:prstGeom prst="rect">
            <a:avLst/>
          </a:prstGeom>
        </p:spPr>
      </p:pic>
      <p:sp>
        <p:nvSpPr>
          <p:cNvPr id="6" name="Zástupný symbol pro obsah 5"/>
          <p:cNvSpPr>
            <a:spLocks noGrp="1"/>
          </p:cNvSpPr>
          <p:nvPr>
            <p:ph idx="1"/>
          </p:nvPr>
        </p:nvSpPr>
        <p:spPr/>
        <p:txBody>
          <a:bodyPr/>
          <a:lstStyle/>
          <a:p>
            <a:pPr marL="0" indent="0">
              <a:buNone/>
            </a:pPr>
            <a:r>
              <a:rPr lang="cs-CZ" sz="2400" dirty="0"/>
              <a:t>André Breton: </a:t>
            </a:r>
            <a:r>
              <a:rPr lang="cs-CZ" sz="2400" b="1" i="1" dirty="0"/>
              <a:t>Manifeste </a:t>
            </a:r>
            <a:r>
              <a:rPr lang="cs-CZ" sz="2400" b="1" i="1" dirty="0" err="1"/>
              <a:t>du</a:t>
            </a:r>
            <a:r>
              <a:rPr lang="cs-CZ" sz="2400" b="1" i="1" dirty="0"/>
              <a:t> </a:t>
            </a:r>
            <a:r>
              <a:rPr lang="cs-CZ" sz="2400" b="1" i="1" dirty="0" err="1"/>
              <a:t>surréalisme</a:t>
            </a:r>
            <a:r>
              <a:rPr lang="cs-CZ" sz="2400" b="1" i="1" dirty="0"/>
              <a:t> </a:t>
            </a:r>
            <a:r>
              <a:rPr lang="cs-CZ" sz="2400" dirty="0"/>
              <a:t>(1924</a:t>
            </a:r>
            <a:r>
              <a:rPr lang="cs-CZ" sz="2400" dirty="0" smtClean="0"/>
              <a:t>)</a:t>
            </a:r>
            <a:endParaRPr lang="el-GR" sz="2400" dirty="0" smtClean="0"/>
          </a:p>
          <a:p>
            <a:pPr marL="0" indent="0">
              <a:buNone/>
            </a:pPr>
            <a:endParaRPr lang="el-GR" sz="2400" dirty="0" smtClean="0"/>
          </a:p>
          <a:p>
            <a:pPr marL="0" indent="0">
              <a:buNone/>
            </a:pPr>
            <a:endParaRPr lang="el-GR" sz="2400" dirty="0"/>
          </a:p>
          <a:p>
            <a:pPr marL="0" indent="0">
              <a:buNone/>
            </a:pPr>
            <a:r>
              <a:rPr lang="el-GR" sz="2400" dirty="0" smtClean="0"/>
              <a:t>Νικήτας Ράντος/Νικόλας </a:t>
            </a:r>
            <a:r>
              <a:rPr lang="el-GR" sz="2400" dirty="0" err="1" smtClean="0"/>
              <a:t>Κάλας</a:t>
            </a:r>
            <a:endParaRPr lang="el-GR" sz="2400" dirty="0" smtClean="0"/>
          </a:p>
          <a:p>
            <a:pPr marL="0" indent="0">
              <a:buNone/>
            </a:pPr>
            <a:endParaRPr lang="el-GR" sz="2400" dirty="0"/>
          </a:p>
          <a:p>
            <a:pPr marL="0" indent="0">
              <a:buNone/>
            </a:pPr>
            <a:r>
              <a:rPr lang="el-GR" sz="2400" dirty="0" smtClean="0"/>
              <a:t>Ανδρέας Εμπειρίκος </a:t>
            </a:r>
          </a:p>
          <a:p>
            <a:pPr marL="0" indent="0">
              <a:buNone/>
            </a:pPr>
            <a:endParaRPr lang="el-GR" sz="2400" dirty="0"/>
          </a:p>
          <a:p>
            <a:pPr marL="0" indent="0">
              <a:buNone/>
            </a:pPr>
            <a:r>
              <a:rPr lang="el-GR" sz="2400" dirty="0" smtClean="0"/>
              <a:t>Νίκος Εγγονόπουλος</a:t>
            </a:r>
          </a:p>
          <a:p>
            <a:pPr marL="0" indent="0">
              <a:buNone/>
            </a:pPr>
            <a:endParaRPr lang="el-GR" dirty="0"/>
          </a:p>
          <a:p>
            <a:pPr marL="0" indent="0">
              <a:buNone/>
            </a:pPr>
            <a:endParaRPr lang="el-GR" dirty="0"/>
          </a:p>
          <a:p>
            <a:pPr marL="0" indent="0">
              <a:buNone/>
            </a:pPr>
            <a:endParaRPr lang="el-GR"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510" y="2429934"/>
            <a:ext cx="2159000" cy="1439333"/>
          </a:xfrm>
          <a:prstGeom prst="rect">
            <a:avLst/>
          </a:prstGeom>
        </p:spPr>
      </p:pic>
      <p:pic>
        <p:nvPicPr>
          <p:cNvPr id="11" name="Obráze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355" y="4001294"/>
            <a:ext cx="2289158" cy="1565784"/>
          </a:xfrm>
          <a:prstGeom prst="rect">
            <a:avLst/>
          </a:prstGeom>
        </p:spPr>
      </p:pic>
      <p:pic>
        <p:nvPicPr>
          <p:cNvPr id="12" name="Obráze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6130" y="3959476"/>
            <a:ext cx="1312803" cy="1649419"/>
          </a:xfrm>
          <a:prstGeom prst="rect">
            <a:avLst/>
          </a:prstGeom>
        </p:spPr>
      </p:pic>
    </p:spTree>
    <p:extLst>
      <p:ext uri="{BB962C8B-B14F-4D97-AF65-F5344CB8AC3E}">
        <p14:creationId xmlns:p14="http://schemas.microsoft.com/office/powerpoint/2010/main" val="55937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273230"/>
          </a:xfrm>
        </p:spPr>
        <p:txBody>
          <a:bodyPr>
            <a:normAutofit fontScale="90000"/>
          </a:bodyPr>
          <a:lstStyle/>
          <a:p>
            <a:endParaRPr lang="el-GR" dirty="0"/>
          </a:p>
        </p:txBody>
      </p:sp>
      <p:sp>
        <p:nvSpPr>
          <p:cNvPr id="3" name="Zástupný symbol pro obsah 2"/>
          <p:cNvSpPr>
            <a:spLocks noGrp="1"/>
          </p:cNvSpPr>
          <p:nvPr>
            <p:ph idx="1"/>
          </p:nvPr>
        </p:nvSpPr>
        <p:spPr>
          <a:xfrm>
            <a:off x="838200" y="1035170"/>
            <a:ext cx="10515600" cy="5141793"/>
          </a:xfrm>
        </p:spPr>
        <p:txBody>
          <a:bodyPr>
            <a:normAutofit/>
          </a:bodyPr>
          <a:lstStyle/>
          <a:p>
            <a:pPr marL="0" indent="0">
              <a:buNone/>
            </a:pPr>
            <a:r>
              <a:rPr lang="el-GR" b="1" dirty="0" smtClean="0"/>
              <a:t>    Γενιά του ΄20: νεορομαντική ποίηση</a:t>
            </a:r>
          </a:p>
          <a:p>
            <a:pPr marL="0" indent="0">
              <a:buNone/>
            </a:pPr>
            <a:endParaRPr lang="el-GR" b="1" dirty="0" smtClean="0"/>
          </a:p>
          <a:p>
            <a:r>
              <a:rPr lang="el-GR" b="1" dirty="0"/>
              <a:t> </a:t>
            </a:r>
            <a:r>
              <a:rPr lang="el-GR" u="sng" dirty="0" smtClean="0"/>
              <a:t>έμμετρη ποίηση</a:t>
            </a:r>
          </a:p>
          <a:p>
            <a:pPr lvl="0"/>
            <a:r>
              <a:rPr lang="el-GR" dirty="0"/>
              <a:t>απαισιοδοξία, μελαγχολία, αίσθηση του ανικανοποίητου του αδιεξόδου</a:t>
            </a:r>
          </a:p>
          <a:p>
            <a:pPr lvl="0"/>
            <a:r>
              <a:rPr lang="el-GR" dirty="0"/>
              <a:t>απουσία ιδανικών (</a:t>
            </a:r>
            <a:r>
              <a:rPr lang="cs-CZ" dirty="0"/>
              <a:t>x</a:t>
            </a:r>
            <a:r>
              <a:rPr lang="el-GR" dirty="0"/>
              <a:t> Παλαμάς, Σικελιανός, </a:t>
            </a:r>
            <a:r>
              <a:rPr lang="el-GR" dirty="0" smtClean="0"/>
              <a:t>Καζαντζάκης)</a:t>
            </a:r>
            <a:endParaRPr lang="el-GR" dirty="0"/>
          </a:p>
          <a:p>
            <a:pPr lvl="0"/>
            <a:r>
              <a:rPr lang="el-GR" dirty="0"/>
              <a:t>στροφή στο άτομο – ποίηση χαμηλών τόνων (στα προσωπικά του αισθήματα)</a:t>
            </a:r>
          </a:p>
          <a:p>
            <a:pPr lvl="0"/>
            <a:r>
              <a:rPr lang="el-GR" dirty="0"/>
              <a:t>καταφύγιο στην ονειροπόληση και τη φυγή</a:t>
            </a:r>
          </a:p>
          <a:p>
            <a:endParaRPr lang="el-GR" dirty="0" smtClean="0"/>
          </a:p>
          <a:p>
            <a:pPr marL="0" indent="0">
              <a:buNone/>
            </a:pPr>
            <a:endParaRPr lang="el-GR"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3002" y="905774"/>
            <a:ext cx="1673022" cy="2501660"/>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720" y="224737"/>
            <a:ext cx="1670086" cy="2346384"/>
          </a:xfrm>
          <a:prstGeom prst="rect">
            <a:avLst/>
          </a:prstGeom>
        </p:spPr>
      </p:pic>
    </p:spTree>
    <p:extLst>
      <p:ext uri="{BB962C8B-B14F-4D97-AF65-F5344CB8AC3E}">
        <p14:creationId xmlns:p14="http://schemas.microsoft.com/office/powerpoint/2010/main" val="68804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52792"/>
          </a:xfrm>
        </p:spPr>
        <p:txBody>
          <a:bodyPr>
            <a:normAutofit fontScale="90000"/>
          </a:bodyPr>
          <a:lstStyle/>
          <a:p>
            <a:r>
              <a:rPr lang="el-GR" dirty="0" smtClean="0"/>
              <a:t>[Είμαστε κάτι…] συλλ. </a:t>
            </a:r>
            <a:r>
              <a:rPr lang="el-GR" i="1" dirty="0" smtClean="0"/>
              <a:t>Ελεγεία και Σάτιρες</a:t>
            </a:r>
            <a:endParaRPr lang="el-GR" i="1" dirty="0"/>
          </a:p>
        </p:txBody>
      </p:sp>
      <p:graphicFrame>
        <p:nvGraphicFramePr>
          <p:cNvPr id="4" name="Zástupný symbol pro obsah 3"/>
          <p:cNvGraphicFramePr>
            <a:graphicFrameLocks noGrp="1"/>
          </p:cNvGraphicFramePr>
          <p:nvPr>
            <p:ph idx="1"/>
          </p:nvPr>
        </p:nvGraphicFramePr>
        <p:xfrm>
          <a:off x="491706" y="1216025"/>
          <a:ext cx="11309230" cy="4754880"/>
        </p:xfrm>
        <a:graphic>
          <a:graphicData uri="http://schemas.openxmlformats.org/drawingml/2006/table">
            <a:tbl>
              <a:tblPr firstRow="1" bandRow="1">
                <a:tableStyleId>{5C22544A-7EE6-4342-B048-85BDC9FD1C3A}</a:tableStyleId>
              </a:tblPr>
              <a:tblGrid>
                <a:gridCol w="5654615"/>
                <a:gridCol w="5654615"/>
              </a:tblGrid>
              <a:tr h="370840">
                <a:tc>
                  <a:txBody>
                    <a:bodyPr/>
                    <a:lstStyle/>
                    <a:p>
                      <a:r>
                        <a:rPr lang="el-GR" sz="2400" b="0" dirty="0" smtClean="0">
                          <a:solidFill>
                            <a:schemeClr val="tx1"/>
                          </a:solidFill>
                          <a:effectLst/>
                        </a:rPr>
                        <a:t>Είμαστε κάτι ξεχαρβαλωμένες </a:t>
                      </a:r>
                    </a:p>
                    <a:p>
                      <a:r>
                        <a:rPr lang="el-GR" sz="2400" b="0" dirty="0" smtClean="0">
                          <a:solidFill>
                            <a:schemeClr val="tx1"/>
                          </a:solidFill>
                          <a:effectLst/>
                        </a:rPr>
                        <a:t>κιθάρες. Ο άνεμος, όταν περνάει, </a:t>
                      </a:r>
                    </a:p>
                    <a:p>
                      <a:r>
                        <a:rPr lang="el-GR" sz="2400" b="0" dirty="0" smtClean="0">
                          <a:solidFill>
                            <a:schemeClr val="tx1"/>
                          </a:solidFill>
                          <a:effectLst/>
                        </a:rPr>
                        <a:t>στίχους, ήχους παράφωνους ξυπνάει</a:t>
                      </a:r>
                    </a:p>
                    <a:p>
                      <a:r>
                        <a:rPr lang="el-GR" sz="2400" b="0" dirty="0" smtClean="0">
                          <a:solidFill>
                            <a:schemeClr val="tx1"/>
                          </a:solidFill>
                          <a:effectLst/>
                        </a:rPr>
                        <a:t>στις χορδές που κρέμονται σαν καδένες. </a:t>
                      </a:r>
                    </a:p>
                    <a:p>
                      <a:r>
                        <a:rPr lang="el-GR" sz="2400" b="0" dirty="0" smtClean="0">
                          <a:solidFill>
                            <a:schemeClr val="tx1"/>
                          </a:solidFill>
                          <a:effectLst/>
                        </a:rPr>
                        <a:t/>
                      </a:r>
                      <a:br>
                        <a:rPr lang="el-GR" sz="2400" b="0" dirty="0" smtClean="0">
                          <a:solidFill>
                            <a:schemeClr val="tx1"/>
                          </a:solidFill>
                          <a:effectLst/>
                        </a:rPr>
                      </a:br>
                      <a:endParaRPr lang="el-GR" sz="2400" b="0" dirty="0" smtClean="0">
                        <a:solidFill>
                          <a:schemeClr val="tx1"/>
                        </a:solidFill>
                        <a:effectLst/>
                      </a:endParaRPr>
                    </a:p>
                    <a:p>
                      <a:r>
                        <a:rPr lang="el-GR" sz="2400" b="0" dirty="0" smtClean="0">
                          <a:solidFill>
                            <a:schemeClr val="tx1"/>
                          </a:solidFill>
                          <a:effectLst/>
                        </a:rPr>
                        <a:t>Είμαστε κάτι απίστευτες αντένες. </a:t>
                      </a:r>
                    </a:p>
                    <a:p>
                      <a:r>
                        <a:rPr lang="el-GR" sz="2400" b="0" dirty="0" smtClean="0">
                          <a:solidFill>
                            <a:schemeClr val="tx1"/>
                          </a:solidFill>
                          <a:effectLst/>
                        </a:rPr>
                        <a:t>Υψώνονται σα δάχτυλα στα χάη, </a:t>
                      </a:r>
                    </a:p>
                    <a:p>
                      <a:r>
                        <a:rPr lang="el-GR" sz="2400" b="0" dirty="0" smtClean="0">
                          <a:solidFill>
                            <a:schemeClr val="tx1"/>
                          </a:solidFill>
                          <a:effectLst/>
                        </a:rPr>
                        <a:t>στην κορυφή τους τ’ άπειρο </a:t>
                      </a:r>
                      <a:r>
                        <a:rPr lang="el-GR" sz="2400" b="0" dirty="0" err="1" smtClean="0">
                          <a:solidFill>
                            <a:schemeClr val="tx1"/>
                          </a:solidFill>
                          <a:effectLst/>
                        </a:rPr>
                        <a:t>αντηχάει</a:t>
                      </a:r>
                      <a:r>
                        <a:rPr lang="el-GR" sz="2400" b="0" dirty="0" smtClean="0">
                          <a:solidFill>
                            <a:schemeClr val="tx1"/>
                          </a:solidFill>
                          <a:effectLst/>
                        </a:rPr>
                        <a:t>,</a:t>
                      </a:r>
                    </a:p>
                    <a:p>
                      <a:r>
                        <a:rPr lang="el-GR" sz="2400" b="0" dirty="0" smtClean="0">
                          <a:solidFill>
                            <a:schemeClr val="tx1"/>
                          </a:solidFill>
                          <a:effectLst/>
                        </a:rPr>
                        <a:t>μα γρήγορα θα πέσουνε σπασμένες. </a:t>
                      </a:r>
                    </a:p>
                    <a:p>
                      <a:r>
                        <a:rPr lang="el-GR" sz="2400" b="0" dirty="0" smtClean="0">
                          <a:solidFill>
                            <a:schemeClr val="tx1"/>
                          </a:solidFill>
                          <a:effectLst/>
                        </a:rPr>
                        <a:t/>
                      </a:r>
                      <a:br>
                        <a:rPr lang="el-GR" sz="2400" b="0" dirty="0" smtClean="0">
                          <a:solidFill>
                            <a:schemeClr val="tx1"/>
                          </a:solidFill>
                          <a:effectLst/>
                        </a:rPr>
                      </a:br>
                      <a:endParaRPr lang="el-GR" sz="2400" b="0" dirty="0" smtClean="0">
                        <a:solidFill>
                          <a:schemeClr val="tx1"/>
                        </a:solidFill>
                        <a:effectLst/>
                      </a:endParaRPr>
                    </a:p>
                    <a:p>
                      <a:endParaRPr lang="el-GR" b="0" dirty="0">
                        <a:solidFill>
                          <a:schemeClr val="tx1"/>
                        </a:solidFill>
                      </a:endParaRPr>
                    </a:p>
                  </a:txBody>
                  <a:tcPr/>
                </a:tc>
                <a:tc>
                  <a:txBody>
                    <a:bodyPr/>
                    <a:lstStyle/>
                    <a:p>
                      <a:r>
                        <a:rPr lang="el-GR" sz="2400" b="0" dirty="0" smtClean="0">
                          <a:solidFill>
                            <a:schemeClr val="tx1"/>
                          </a:solidFill>
                          <a:effectLst/>
                        </a:rPr>
                        <a:t>Είμαστε κάτι διάχυτες αισθήσεις,</a:t>
                      </a:r>
                    </a:p>
                    <a:p>
                      <a:r>
                        <a:rPr lang="el-GR" sz="2400" b="0" dirty="0" smtClean="0">
                          <a:solidFill>
                            <a:schemeClr val="tx1"/>
                          </a:solidFill>
                          <a:effectLst/>
                        </a:rPr>
                        <a:t>χωρίς ελπίδα να συγκεντρωθούμε. </a:t>
                      </a:r>
                    </a:p>
                    <a:p>
                      <a:r>
                        <a:rPr lang="el-GR" sz="2400" b="0" dirty="0" smtClean="0">
                          <a:solidFill>
                            <a:schemeClr val="tx1"/>
                          </a:solidFill>
                          <a:effectLst/>
                        </a:rPr>
                        <a:t>Στα νεύρα μας μπερδεύεται όλη η φύσις. </a:t>
                      </a:r>
                    </a:p>
                    <a:p>
                      <a:r>
                        <a:rPr lang="el-GR" sz="2400" b="0" dirty="0" smtClean="0">
                          <a:solidFill>
                            <a:schemeClr val="tx1"/>
                          </a:solidFill>
                          <a:effectLst/>
                        </a:rPr>
                        <a:t/>
                      </a:r>
                      <a:br>
                        <a:rPr lang="el-GR" sz="2400" b="0" dirty="0" smtClean="0">
                          <a:solidFill>
                            <a:schemeClr val="tx1"/>
                          </a:solidFill>
                          <a:effectLst/>
                        </a:rPr>
                      </a:br>
                      <a:endParaRPr lang="el-GR" sz="2400" b="0" dirty="0" smtClean="0">
                        <a:solidFill>
                          <a:schemeClr val="tx1"/>
                        </a:solidFill>
                        <a:effectLst/>
                      </a:endParaRPr>
                    </a:p>
                    <a:p>
                      <a:r>
                        <a:rPr lang="el-GR" sz="2400" b="0" dirty="0" smtClean="0">
                          <a:solidFill>
                            <a:schemeClr val="tx1"/>
                          </a:solidFill>
                          <a:effectLst/>
                        </a:rPr>
                        <a:t>Στο σώμα, στην ενθύμηση πονούμε. </a:t>
                      </a:r>
                    </a:p>
                    <a:p>
                      <a:r>
                        <a:rPr lang="el-GR" sz="2400" b="0" dirty="0" smtClean="0">
                          <a:solidFill>
                            <a:schemeClr val="tx1"/>
                          </a:solidFill>
                          <a:effectLst/>
                        </a:rPr>
                        <a:t>Μας διώχνουνε τα πράγματα, κι η </a:t>
                      </a:r>
                      <a:r>
                        <a:rPr lang="el-GR" sz="2400" b="0" dirty="0" err="1" smtClean="0">
                          <a:solidFill>
                            <a:schemeClr val="tx1"/>
                          </a:solidFill>
                          <a:effectLst/>
                        </a:rPr>
                        <a:t>ποίησις</a:t>
                      </a:r>
                      <a:r>
                        <a:rPr lang="el-GR" sz="2400" b="0" dirty="0" smtClean="0">
                          <a:solidFill>
                            <a:schemeClr val="tx1"/>
                          </a:solidFill>
                          <a:effectLst/>
                        </a:rPr>
                        <a:t> </a:t>
                      </a:r>
                    </a:p>
                    <a:p>
                      <a:r>
                        <a:rPr lang="el-GR" sz="2400" b="0" dirty="0" smtClean="0">
                          <a:solidFill>
                            <a:schemeClr val="tx1"/>
                          </a:solidFill>
                          <a:effectLst/>
                        </a:rPr>
                        <a:t>είναι το καταφύγιο που φθονούμε. </a:t>
                      </a:r>
                    </a:p>
                    <a:p>
                      <a:endParaRPr lang="el-GR" b="0" dirty="0"/>
                    </a:p>
                  </a:txBody>
                  <a:tcPr/>
                </a:tc>
              </a:tr>
            </a:tbl>
          </a:graphicData>
        </a:graphic>
      </p:graphicFrame>
    </p:spTree>
    <p:extLst>
      <p:ext uri="{BB962C8B-B14F-4D97-AF65-F5344CB8AC3E}">
        <p14:creationId xmlns:p14="http://schemas.microsoft.com/office/powerpoint/2010/main" val="186244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71008"/>
          </a:xfrm>
        </p:spPr>
        <p:txBody>
          <a:bodyPr>
            <a:normAutofit/>
          </a:bodyPr>
          <a:lstStyle/>
          <a:p>
            <a:pPr algn="ctr"/>
            <a:r>
              <a:rPr lang="el-GR" sz="3600" b="1" dirty="0" smtClean="0"/>
              <a:t>Καλλιτεχνικός μοντερνισμός</a:t>
            </a:r>
            <a:endParaRPr lang="el-GR" sz="3600" b="1" dirty="0"/>
          </a:p>
        </p:txBody>
      </p:sp>
      <p:sp>
        <p:nvSpPr>
          <p:cNvPr id="3" name="Zástupný symbol pro obsah 2"/>
          <p:cNvSpPr>
            <a:spLocks noGrp="1"/>
          </p:cNvSpPr>
          <p:nvPr>
            <p:ph idx="1"/>
          </p:nvPr>
        </p:nvSpPr>
        <p:spPr>
          <a:xfrm>
            <a:off x="838200" y="1557867"/>
            <a:ext cx="10515600" cy="4619096"/>
          </a:xfrm>
        </p:spPr>
        <p:txBody>
          <a:bodyPr>
            <a:normAutofit/>
          </a:bodyPr>
          <a:lstStyle/>
          <a:p>
            <a:r>
              <a:rPr lang="el-GR" sz="2400" dirty="0" smtClean="0"/>
              <a:t>Πρώτο μισό του 20ού αιώνα (κυρίως </a:t>
            </a:r>
            <a:r>
              <a:rPr lang="el-GR" sz="2400" b="1" dirty="0" smtClean="0"/>
              <a:t>μεσοπόλεμος</a:t>
            </a:r>
            <a:r>
              <a:rPr lang="el-GR" sz="2400" dirty="0" smtClean="0"/>
              <a:t>)</a:t>
            </a:r>
          </a:p>
          <a:p>
            <a:r>
              <a:rPr lang="el-GR" sz="2400" dirty="0" smtClean="0"/>
              <a:t>Διεθνές κίνημα με κύριους εκπροσώπους από τις </a:t>
            </a:r>
            <a:r>
              <a:rPr lang="el-GR" sz="2400" b="1" dirty="0" smtClean="0"/>
              <a:t>αγγλόφωνες</a:t>
            </a:r>
            <a:r>
              <a:rPr lang="el-GR" sz="2400" dirty="0" smtClean="0"/>
              <a:t> περιοχές</a:t>
            </a:r>
          </a:p>
          <a:p>
            <a:r>
              <a:rPr lang="el-GR" sz="2400" b="1" dirty="0" smtClean="0"/>
              <a:t>Ενάντια στον θετικισμό </a:t>
            </a:r>
            <a:r>
              <a:rPr lang="el-GR" sz="2400" dirty="0" smtClean="0"/>
              <a:t>(λογική, αντικειμενικότητα, εμπειρία) </a:t>
            </a:r>
            <a:r>
              <a:rPr lang="cs-CZ" sz="2400" dirty="0" smtClean="0"/>
              <a:t>=</a:t>
            </a:r>
            <a:r>
              <a:rPr lang="el-GR" sz="2400" dirty="0" smtClean="0"/>
              <a:t> </a:t>
            </a:r>
            <a:r>
              <a:rPr lang="el-GR" sz="2400" dirty="0" err="1" smtClean="0"/>
              <a:t>σχετικοποίηση</a:t>
            </a:r>
            <a:r>
              <a:rPr lang="el-GR" sz="2400" dirty="0" smtClean="0"/>
              <a:t> της αρχής της αιτιότητας</a:t>
            </a:r>
          </a:p>
          <a:p>
            <a:r>
              <a:rPr lang="el-GR" sz="2400" dirty="0" smtClean="0"/>
              <a:t>Υποστηρίζει την </a:t>
            </a:r>
            <a:r>
              <a:rPr lang="el-GR" sz="2400" b="1" dirty="0" smtClean="0"/>
              <a:t>υποκειμενική</a:t>
            </a:r>
            <a:r>
              <a:rPr lang="el-GR" sz="2400" dirty="0" smtClean="0"/>
              <a:t> άποψη</a:t>
            </a:r>
          </a:p>
          <a:p>
            <a:r>
              <a:rPr lang="el-GR" sz="2400" dirty="0" smtClean="0"/>
              <a:t>Με βοήθεια των </a:t>
            </a:r>
            <a:r>
              <a:rPr lang="el-GR" sz="2400" b="1" dirty="0" smtClean="0"/>
              <a:t>ανθρωπιστικών και φυσικών επιστημών – </a:t>
            </a:r>
            <a:r>
              <a:rPr lang="cs-CZ" sz="2400" dirty="0" smtClean="0"/>
              <a:t>S. Freud</a:t>
            </a:r>
            <a:endParaRPr lang="el-GR" sz="2400" dirty="0" smtClean="0"/>
          </a:p>
          <a:p>
            <a:r>
              <a:rPr lang="el-GR" sz="2400" b="1" dirty="0" smtClean="0"/>
              <a:t>Εικαστικές τέχνες</a:t>
            </a:r>
            <a:r>
              <a:rPr lang="el-GR" sz="2400" dirty="0" smtClean="0"/>
              <a:t>: ιμπρεσιονισμός, </a:t>
            </a:r>
            <a:endParaRPr lang="cs-CZ" sz="2400" dirty="0" smtClean="0"/>
          </a:p>
          <a:p>
            <a:pPr marL="0" indent="0">
              <a:buNone/>
            </a:pPr>
            <a:r>
              <a:rPr lang="el-GR" sz="2400" dirty="0" smtClean="0"/>
              <a:t>εξπρεσιονισμός, κυβισμός</a:t>
            </a:r>
            <a:endParaRPr lang="cs-CZ" sz="2400" dirty="0" smtClean="0"/>
          </a:p>
          <a:p>
            <a:pPr marL="0" indent="0">
              <a:buNone/>
            </a:pPr>
            <a:endParaRPr lang="cs-CZ" sz="2400" dirty="0"/>
          </a:p>
          <a:p>
            <a:pPr marL="0" indent="0">
              <a:buNone/>
            </a:pPr>
            <a:r>
              <a:rPr lang="cs-CZ" sz="1800" dirty="0" smtClean="0"/>
              <a:t>Claude Monet, </a:t>
            </a:r>
            <a:r>
              <a:rPr lang="en-GB" sz="1800" i="1" dirty="0"/>
              <a:t>Impression, </a:t>
            </a:r>
            <a:r>
              <a:rPr lang="en-GB" sz="1800" i="1" dirty="0" err="1"/>
              <a:t>soleil</a:t>
            </a:r>
            <a:r>
              <a:rPr lang="en-GB" sz="1800" i="1" dirty="0"/>
              <a:t> </a:t>
            </a:r>
            <a:r>
              <a:rPr lang="en-GB" sz="1800" i="1" dirty="0" err="1" smtClean="0"/>
              <a:t>levant</a:t>
            </a:r>
            <a:r>
              <a:rPr lang="cs-CZ" sz="1800" dirty="0" smtClean="0"/>
              <a:t>, 1872</a:t>
            </a:r>
            <a:endParaRPr lang="en-GB" sz="1800" dirty="0"/>
          </a:p>
          <a:p>
            <a:pPr marL="0" indent="0">
              <a:buNone/>
            </a:pPr>
            <a:endParaRPr lang="el-GR" sz="18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466" y="4149388"/>
            <a:ext cx="2569633" cy="1934442"/>
          </a:xfrm>
          <a:prstGeom prst="rect">
            <a:avLst/>
          </a:prstGeom>
        </p:spPr>
      </p:pic>
    </p:spTree>
    <p:extLst>
      <p:ext uri="{BB962C8B-B14F-4D97-AF65-F5344CB8AC3E}">
        <p14:creationId xmlns:p14="http://schemas.microsoft.com/office/powerpoint/2010/main" val="417737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42408"/>
          </a:xfrm>
        </p:spPr>
        <p:txBody>
          <a:bodyPr>
            <a:normAutofit/>
          </a:bodyPr>
          <a:lstStyle/>
          <a:p>
            <a:pPr algn="ctr"/>
            <a:r>
              <a:rPr lang="el-GR" sz="3600" b="1" dirty="0" smtClean="0"/>
              <a:t>Μοντερνισμός - ποίηση</a:t>
            </a:r>
            <a:endParaRPr lang="el-GR" sz="3600" b="1" dirty="0"/>
          </a:p>
        </p:txBody>
      </p:sp>
      <p:sp>
        <p:nvSpPr>
          <p:cNvPr id="3" name="Zástupný symbol pro obsah 2"/>
          <p:cNvSpPr>
            <a:spLocks noGrp="1"/>
          </p:cNvSpPr>
          <p:nvPr>
            <p:ph idx="1"/>
          </p:nvPr>
        </p:nvSpPr>
        <p:spPr>
          <a:xfrm>
            <a:off x="838200" y="1236133"/>
            <a:ext cx="10515600" cy="4940830"/>
          </a:xfrm>
        </p:spPr>
        <p:txBody>
          <a:bodyPr>
            <a:normAutofit fontScale="92500" lnSpcReduction="10000"/>
          </a:bodyPr>
          <a:lstStyle/>
          <a:p>
            <a:pPr>
              <a:buFont typeface="Wingdings" panose="05000000000000000000" pitchFamily="2" charset="2"/>
              <a:buChar char="Ø"/>
            </a:pPr>
            <a:r>
              <a:rPr lang="el-GR" sz="2000" dirty="0" smtClean="0"/>
              <a:t>Πρόδρομοι: Β</a:t>
            </a:r>
            <a:r>
              <a:rPr lang="cs-CZ" sz="2000" dirty="0" err="1" smtClean="0"/>
              <a:t>audelaire</a:t>
            </a:r>
            <a:r>
              <a:rPr lang="cs-CZ" sz="2000" dirty="0"/>
              <a:t>, </a:t>
            </a:r>
            <a:r>
              <a:rPr lang="cs-CZ" sz="2000" dirty="0" err="1" smtClean="0"/>
              <a:t>Verlaine</a:t>
            </a:r>
            <a:r>
              <a:rPr lang="cs-CZ" sz="2000" dirty="0" smtClean="0"/>
              <a:t>, </a:t>
            </a:r>
            <a:r>
              <a:rPr lang="cs-CZ" sz="2000" dirty="0"/>
              <a:t>Rimbaud, </a:t>
            </a:r>
            <a:r>
              <a:rPr lang="cs-CZ" sz="2000" dirty="0" err="1" smtClean="0"/>
              <a:t>Lautréamont</a:t>
            </a:r>
            <a:endParaRPr lang="cs-CZ" sz="2000" dirty="0" smtClean="0"/>
          </a:p>
          <a:p>
            <a:pPr>
              <a:buFont typeface="Wingdings" panose="05000000000000000000" pitchFamily="2" charset="2"/>
              <a:buChar char="Ø"/>
            </a:pPr>
            <a:r>
              <a:rPr lang="cs-CZ" sz="2000" dirty="0" smtClean="0"/>
              <a:t>E</a:t>
            </a:r>
            <a:r>
              <a:rPr lang="el-GR" sz="2000" dirty="0" err="1" smtClean="0"/>
              <a:t>κπρόσωποι</a:t>
            </a:r>
            <a:r>
              <a:rPr lang="el-GR" sz="2000" dirty="0" smtClean="0"/>
              <a:t>: </a:t>
            </a:r>
            <a:r>
              <a:rPr lang="cs-CZ" sz="2000" dirty="0" smtClean="0"/>
              <a:t>T. S. </a:t>
            </a:r>
            <a:r>
              <a:rPr lang="cs-CZ" sz="2000" dirty="0" err="1" smtClean="0"/>
              <a:t>Eliot</a:t>
            </a:r>
            <a:r>
              <a:rPr lang="cs-CZ" sz="2000" dirty="0" smtClean="0"/>
              <a:t>, E. </a:t>
            </a:r>
            <a:r>
              <a:rPr lang="cs-CZ" sz="2000" dirty="0" err="1" smtClean="0"/>
              <a:t>Pound</a:t>
            </a:r>
            <a:r>
              <a:rPr lang="cs-CZ" sz="2000" dirty="0" smtClean="0"/>
              <a:t>, W. B. </a:t>
            </a:r>
            <a:r>
              <a:rPr lang="cs-CZ" sz="2000" dirty="0" err="1" smtClean="0"/>
              <a:t>Yeats</a:t>
            </a:r>
            <a:endParaRPr lang="el-GR" sz="2000" dirty="0" smtClean="0"/>
          </a:p>
          <a:p>
            <a:pPr>
              <a:buFont typeface="Wingdings" panose="05000000000000000000" pitchFamily="2" charset="2"/>
              <a:buChar char="Ø"/>
            </a:pPr>
            <a:r>
              <a:rPr lang="el-GR" sz="2000" b="1" dirty="0" smtClean="0"/>
              <a:t>Ρήξη με την παράδοση</a:t>
            </a:r>
            <a:r>
              <a:rPr lang="el-GR" sz="2000" dirty="0" smtClean="0"/>
              <a:t>: </a:t>
            </a:r>
          </a:p>
          <a:p>
            <a:r>
              <a:rPr lang="el-GR" sz="2000" dirty="0" smtClean="0"/>
              <a:t>Εγκαταλείπεται η έμμετρη ποίηση, επικράτηση του </a:t>
            </a:r>
            <a:r>
              <a:rPr lang="el-GR" sz="2000" b="1" dirty="0" smtClean="0"/>
              <a:t>ελεύθερου στίχου</a:t>
            </a:r>
          </a:p>
          <a:p>
            <a:r>
              <a:rPr lang="el-GR" sz="2000" dirty="0" smtClean="0"/>
              <a:t>Παραβίαση συντακτικών κανόνων</a:t>
            </a:r>
          </a:p>
          <a:p>
            <a:r>
              <a:rPr lang="el-GR" sz="2000" dirty="0" smtClean="0"/>
              <a:t>Κατάργηση στίξης</a:t>
            </a:r>
          </a:p>
          <a:p>
            <a:r>
              <a:rPr lang="el-GR" sz="2000" b="1" dirty="0"/>
              <a:t>Τ</a:t>
            </a:r>
            <a:r>
              <a:rPr lang="el-GR" sz="2000" b="1" dirty="0" smtClean="0"/>
              <a:t>ολμηρές μεταφορές</a:t>
            </a:r>
            <a:r>
              <a:rPr lang="cs-CZ" sz="2000" b="1" dirty="0" smtClean="0"/>
              <a:t>: </a:t>
            </a:r>
            <a:endParaRPr lang="el-GR" sz="2000" b="1" dirty="0" smtClean="0"/>
          </a:p>
          <a:p>
            <a:r>
              <a:rPr lang="el-GR" sz="2000" dirty="0" smtClean="0"/>
              <a:t>Ελεύθεροι συνειρμοί</a:t>
            </a:r>
          </a:p>
          <a:p>
            <a:r>
              <a:rPr lang="el-GR" sz="2000" b="1" dirty="0" smtClean="0"/>
              <a:t>Πολυσημία</a:t>
            </a:r>
          </a:p>
          <a:p>
            <a:r>
              <a:rPr lang="el-GR" sz="2000" dirty="0" smtClean="0"/>
              <a:t>Υπαινικτική γλώσσα</a:t>
            </a:r>
            <a:endParaRPr lang="cs-CZ" sz="2000" dirty="0" smtClean="0"/>
          </a:p>
          <a:p>
            <a:r>
              <a:rPr lang="el-GR" sz="2000" dirty="0"/>
              <a:t>Καινούριο λεξιλόγιο (βλ. Βαγενάς)</a:t>
            </a:r>
          </a:p>
          <a:p>
            <a:pPr>
              <a:buFont typeface="Wingdings" panose="05000000000000000000" pitchFamily="2" charset="2"/>
              <a:buChar char="v"/>
            </a:pPr>
            <a:r>
              <a:rPr lang="el-GR" sz="2000" b="1" dirty="0" smtClean="0"/>
              <a:t>Κατάργηση της αρχής της μίμησης</a:t>
            </a:r>
          </a:p>
          <a:p>
            <a:pPr>
              <a:buFont typeface="Wingdings" panose="05000000000000000000" pitchFamily="2" charset="2"/>
              <a:buChar char="v"/>
            </a:pPr>
            <a:r>
              <a:rPr lang="el-GR" sz="2000" dirty="0" err="1" smtClean="0"/>
              <a:t>Αυτοαναφορικότητα</a:t>
            </a:r>
            <a:r>
              <a:rPr lang="el-GR" sz="2000" dirty="0" smtClean="0"/>
              <a:t> </a:t>
            </a:r>
            <a:endParaRPr lang="el-GR" sz="2000" dirty="0"/>
          </a:p>
        </p:txBody>
      </p:sp>
    </p:spTree>
    <p:extLst>
      <p:ext uri="{BB962C8B-B14F-4D97-AF65-F5344CB8AC3E}">
        <p14:creationId xmlns:p14="http://schemas.microsoft.com/office/powerpoint/2010/main" val="237870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27075"/>
          </a:xfrm>
        </p:spPr>
        <p:txBody>
          <a:bodyPr/>
          <a:lstStyle/>
          <a:p>
            <a:r>
              <a:rPr lang="el-GR" dirty="0" smtClean="0"/>
              <a:t>Μοντερνισμός - πεζογραφία</a:t>
            </a:r>
            <a:endParaRPr lang="el-GR" dirty="0"/>
          </a:p>
        </p:txBody>
      </p:sp>
      <p:sp>
        <p:nvSpPr>
          <p:cNvPr id="3" name="Zástupný symbol pro obsah 2"/>
          <p:cNvSpPr>
            <a:spLocks noGrp="1"/>
          </p:cNvSpPr>
          <p:nvPr>
            <p:ph idx="1"/>
          </p:nvPr>
        </p:nvSpPr>
        <p:spPr>
          <a:xfrm>
            <a:off x="838200" y="1320800"/>
            <a:ext cx="10515600" cy="4856163"/>
          </a:xfrm>
        </p:spPr>
        <p:txBody>
          <a:bodyPr>
            <a:normAutofit fontScale="92500" lnSpcReduction="10000"/>
          </a:bodyPr>
          <a:lstStyle/>
          <a:p>
            <a:pPr>
              <a:buFont typeface="Wingdings" panose="05000000000000000000" pitchFamily="2" charset="2"/>
              <a:buChar char="Ø"/>
            </a:pPr>
            <a:r>
              <a:rPr lang="el-GR" dirty="0" smtClean="0"/>
              <a:t>Αναπτύχτηκε με καθυστέρηση</a:t>
            </a:r>
          </a:p>
          <a:p>
            <a:pPr>
              <a:buFont typeface="Wingdings" panose="05000000000000000000" pitchFamily="2" charset="2"/>
              <a:buChar char="Ø"/>
            </a:pPr>
            <a:r>
              <a:rPr lang="el-GR" dirty="0" smtClean="0"/>
              <a:t>Μυθιστόρημα (βλ. </a:t>
            </a:r>
            <a:r>
              <a:rPr lang="el-GR" dirty="0" err="1" smtClean="0"/>
              <a:t>Θεοτοκάς</a:t>
            </a:r>
            <a:r>
              <a:rPr lang="el-GR" dirty="0" smtClean="0"/>
              <a:t>)</a:t>
            </a:r>
            <a:endParaRPr lang="cs-CZ" dirty="0" smtClean="0"/>
          </a:p>
          <a:p>
            <a:pPr>
              <a:buFont typeface="Wingdings" panose="05000000000000000000" pitchFamily="2" charset="2"/>
              <a:buChar char="Ø"/>
            </a:pPr>
            <a:r>
              <a:rPr lang="el-GR" dirty="0" smtClean="0"/>
              <a:t>Εκπρόσωποι: Μ. </a:t>
            </a:r>
            <a:r>
              <a:rPr lang="cs-CZ" dirty="0" err="1" smtClean="0"/>
              <a:t>Proust</a:t>
            </a:r>
            <a:r>
              <a:rPr lang="cs-CZ" dirty="0" smtClean="0"/>
              <a:t>, V. </a:t>
            </a:r>
            <a:r>
              <a:rPr lang="cs-CZ" dirty="0" err="1" smtClean="0"/>
              <a:t>Woolf</a:t>
            </a:r>
            <a:r>
              <a:rPr lang="cs-CZ" dirty="0" smtClean="0"/>
              <a:t>, J. </a:t>
            </a:r>
            <a:r>
              <a:rPr lang="cs-CZ" dirty="0" err="1" smtClean="0"/>
              <a:t>Joyce</a:t>
            </a:r>
            <a:r>
              <a:rPr lang="cs-CZ" dirty="0" smtClean="0"/>
              <a:t>, T. Mann, F. Kafka</a:t>
            </a:r>
          </a:p>
          <a:p>
            <a:pPr>
              <a:buFont typeface="Wingdings" panose="05000000000000000000" pitchFamily="2" charset="2"/>
              <a:buChar char="Ø"/>
            </a:pPr>
            <a:r>
              <a:rPr lang="el-GR" dirty="0" smtClean="0"/>
              <a:t>Ενάντια στον ρεαλισμό και νατουραλισμό</a:t>
            </a:r>
          </a:p>
          <a:p>
            <a:pPr>
              <a:buFont typeface="Wingdings" panose="05000000000000000000" pitchFamily="2" charset="2"/>
              <a:buChar char="Ø"/>
            </a:pPr>
            <a:r>
              <a:rPr lang="el-GR" dirty="0"/>
              <a:t>Υ</a:t>
            </a:r>
            <a:r>
              <a:rPr lang="el-GR" dirty="0" smtClean="0"/>
              <a:t>ποκειμενική αντίληψη </a:t>
            </a:r>
            <a:r>
              <a:rPr lang="el-GR" dirty="0"/>
              <a:t>του </a:t>
            </a:r>
            <a:r>
              <a:rPr lang="el-GR" dirty="0" smtClean="0"/>
              <a:t>κόσμου </a:t>
            </a:r>
          </a:p>
          <a:p>
            <a:r>
              <a:rPr lang="el-GR" dirty="0" smtClean="0"/>
              <a:t>Αποσπασματικότητα</a:t>
            </a:r>
          </a:p>
          <a:p>
            <a:r>
              <a:rPr lang="el-GR" dirty="0"/>
              <a:t>Χ</a:t>
            </a:r>
            <a:r>
              <a:rPr lang="el-GR" dirty="0" smtClean="0"/>
              <a:t>αλάρωση πλοκής</a:t>
            </a:r>
          </a:p>
          <a:p>
            <a:r>
              <a:rPr lang="el-GR" dirty="0" smtClean="0"/>
              <a:t>Εσωτερικός μονόλογος</a:t>
            </a:r>
          </a:p>
          <a:p>
            <a:r>
              <a:rPr lang="el-GR" dirty="0" smtClean="0"/>
              <a:t>Συνειρμική γραφή</a:t>
            </a:r>
          </a:p>
          <a:p>
            <a:r>
              <a:rPr lang="el-GR" dirty="0" smtClean="0"/>
              <a:t>Περιορισμένη οπτική γωνία / διαφορετικές οπτικές γωνίες</a:t>
            </a:r>
          </a:p>
          <a:p>
            <a:r>
              <a:rPr lang="el-GR" dirty="0" smtClean="0"/>
              <a:t>Ο χρόνος διασπάται </a:t>
            </a:r>
            <a:endParaRPr lang="el-GR" dirty="0"/>
          </a:p>
        </p:txBody>
      </p:sp>
    </p:spTree>
    <p:extLst>
      <p:ext uri="{BB962C8B-B14F-4D97-AF65-F5344CB8AC3E}">
        <p14:creationId xmlns:p14="http://schemas.microsoft.com/office/powerpoint/2010/main" val="53061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08919"/>
          </a:xfrm>
        </p:spPr>
        <p:txBody>
          <a:bodyPr/>
          <a:lstStyle/>
          <a:p>
            <a:r>
              <a:rPr lang="el-GR" dirty="0" smtClean="0"/>
              <a:t>Όρος «πρωτοπορία»</a:t>
            </a:r>
            <a:endParaRPr lang="el-GR" dirty="0"/>
          </a:p>
        </p:txBody>
      </p:sp>
      <p:sp>
        <p:nvSpPr>
          <p:cNvPr id="3" name="Zástupný symbol pro obsah 2"/>
          <p:cNvSpPr>
            <a:spLocks noGrp="1"/>
          </p:cNvSpPr>
          <p:nvPr>
            <p:ph idx="1"/>
          </p:nvPr>
        </p:nvSpPr>
        <p:spPr/>
        <p:txBody>
          <a:bodyPr/>
          <a:lstStyle/>
          <a:p>
            <a:r>
              <a:rPr lang="cs-CZ" sz="2400" b="1" dirty="0" err="1" smtClean="0"/>
              <a:t>Avant</a:t>
            </a:r>
            <a:r>
              <a:rPr lang="cs-CZ" sz="2400" b="1" dirty="0" smtClean="0"/>
              <a:t>-garde</a:t>
            </a:r>
            <a:r>
              <a:rPr lang="el-GR" sz="2400" b="1" dirty="0" smtClean="0"/>
              <a:t> – εμπροσθοφυλακή:</a:t>
            </a:r>
          </a:p>
          <a:p>
            <a:endParaRPr lang="el-GR" sz="2400" b="1" dirty="0" smtClean="0"/>
          </a:p>
          <a:p>
            <a:pPr marL="0" indent="0">
              <a:buNone/>
            </a:pPr>
            <a:r>
              <a:rPr lang="el-GR" sz="2400" dirty="0" smtClean="0"/>
              <a:t>Στρατιωτικό απόσπασμα που προπορεύεται στρατιωτικής φάλαγγας, για να την πληροφορεί έγκαιρα σχετικά με τις θέσεις και τις κινήσεις του εχθρού και για να την προστατεύει από αιφνιδιαστικές επιθέσεις. </a:t>
            </a:r>
          </a:p>
          <a:p>
            <a:pPr marL="0" indent="0">
              <a:buNone/>
            </a:pPr>
            <a:r>
              <a:rPr lang="el-GR" sz="1400" i="1" dirty="0" smtClean="0"/>
              <a:t>Λεξικό Κοινής Νεοελληνικής Γλώσσας</a:t>
            </a:r>
            <a:r>
              <a:rPr lang="el-GR" sz="1400" dirty="0" smtClean="0"/>
              <a:t>, Ίδρυμα της ελληνική γλώσσας, 1999.</a:t>
            </a:r>
          </a:p>
          <a:p>
            <a:pPr marL="0" indent="0">
              <a:buNone/>
            </a:pPr>
            <a:endParaRPr lang="el-GR" sz="1400" dirty="0"/>
          </a:p>
          <a:p>
            <a:pPr marL="0" indent="0">
              <a:buNone/>
            </a:pPr>
            <a:r>
              <a:rPr lang="el-GR" b="1" dirty="0" smtClean="0">
                <a:solidFill>
                  <a:srgbClr val="002060"/>
                </a:solidFill>
              </a:rPr>
              <a:t>Επαναστατικά καλλιτεχνικά κινήματα των αρχών του 20ού αιώνα που έχουν (τουλάχιστον κάποιο διάστημα) εκτός από αισθητικούς και κοινωνικοπολιτικούς σκοπούς.</a:t>
            </a:r>
            <a:endParaRPr lang="el-GR" b="1" dirty="0">
              <a:solidFill>
                <a:srgbClr val="002060"/>
              </a:solidFill>
            </a:endParaRPr>
          </a:p>
        </p:txBody>
      </p:sp>
    </p:spTree>
    <p:extLst>
      <p:ext uri="{BB962C8B-B14F-4D97-AF65-F5344CB8AC3E}">
        <p14:creationId xmlns:p14="http://schemas.microsoft.com/office/powerpoint/2010/main" val="38882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303742"/>
          </a:xfrm>
        </p:spPr>
        <p:txBody>
          <a:bodyPr>
            <a:normAutofit fontScale="90000"/>
          </a:bodyPr>
          <a:lstStyle/>
          <a:p>
            <a:r>
              <a:rPr lang="el-GR" sz="2800" b="1" dirty="0" smtClean="0"/>
              <a:t>Συγγένειες</a:t>
            </a:r>
            <a:endParaRPr lang="el-GR" sz="2800" b="1" dirty="0"/>
          </a:p>
        </p:txBody>
      </p:sp>
      <p:sp>
        <p:nvSpPr>
          <p:cNvPr id="3" name="Zástupný symbol pro obsah 2"/>
          <p:cNvSpPr>
            <a:spLocks noGrp="1"/>
          </p:cNvSpPr>
          <p:nvPr>
            <p:ph idx="1"/>
          </p:nvPr>
        </p:nvSpPr>
        <p:spPr>
          <a:xfrm>
            <a:off x="838200" y="846668"/>
            <a:ext cx="10515600" cy="5330296"/>
          </a:xfrm>
        </p:spPr>
        <p:txBody>
          <a:bodyPr>
            <a:normAutofit fontScale="70000" lnSpcReduction="20000"/>
          </a:bodyPr>
          <a:lstStyle/>
          <a:p>
            <a:pPr lvl="0"/>
            <a:r>
              <a:rPr lang="el-GR" dirty="0"/>
              <a:t>Ο μοντερνισμός και οι πρωτοπορίες είναι κινήματα καταρχήν </a:t>
            </a:r>
            <a:r>
              <a:rPr lang="el-GR" b="1" dirty="0"/>
              <a:t>σύγχρονα</a:t>
            </a:r>
            <a:r>
              <a:rPr lang="el-GR" dirty="0"/>
              <a:t>, καθώς εμφανίζονται  την </a:t>
            </a:r>
            <a:r>
              <a:rPr lang="el-GR" b="1" dirty="0"/>
              <a:t>ίδια περίπου εποχή</a:t>
            </a:r>
            <a:r>
              <a:rPr lang="el-GR" dirty="0"/>
              <a:t>, </a:t>
            </a:r>
            <a:r>
              <a:rPr lang="el-GR" b="1" dirty="0"/>
              <a:t>στις πρώτες δεκαετίες του 20</a:t>
            </a:r>
            <a:r>
              <a:rPr lang="el-GR" b="1" baseline="30000" dirty="0"/>
              <a:t>ου</a:t>
            </a:r>
            <a:r>
              <a:rPr lang="el-GR" b="1" dirty="0"/>
              <a:t> αιώνα</a:t>
            </a:r>
            <a:r>
              <a:rPr lang="el-GR" dirty="0"/>
              <a:t>. </a:t>
            </a:r>
          </a:p>
          <a:p>
            <a:pPr lvl="0"/>
            <a:r>
              <a:rPr lang="el-GR" dirty="0"/>
              <a:t>Και τα δυο κινήματα (μοντερνισμός - πρωτοπορίες) έχουν </a:t>
            </a:r>
            <a:r>
              <a:rPr lang="el-GR" b="1" dirty="0"/>
              <a:t>κοινούς προγόνους, </a:t>
            </a:r>
            <a:r>
              <a:rPr lang="el-GR" dirty="0"/>
              <a:t> συγκεκριμένα τους Γάλλους ποιητές της σχολής του συμβολισμού του δεύτερου μισού του 19</a:t>
            </a:r>
            <a:r>
              <a:rPr lang="el-GR" baseline="30000" dirty="0"/>
              <a:t>ου</a:t>
            </a:r>
            <a:r>
              <a:rPr lang="el-GR" dirty="0"/>
              <a:t> αιώνα. </a:t>
            </a:r>
          </a:p>
          <a:p>
            <a:pPr lvl="0"/>
            <a:r>
              <a:rPr lang="el-GR" dirty="0"/>
              <a:t>Διεθνή κινήματα μεγάλων αστικών κέντρων: Σαν κινήματα ο μοντερνισμός και οι πρωτοπορίες εμφανίζονται </a:t>
            </a:r>
            <a:r>
              <a:rPr lang="el-GR" b="1" dirty="0"/>
              <a:t>στα μεγάλα αστικά κέντρα, στις μητροπόλεις της Ευρώπης</a:t>
            </a:r>
            <a:r>
              <a:rPr lang="el-GR" dirty="0"/>
              <a:t> συγκεκριμένα από ομάδες που περιλαμβάνουν </a:t>
            </a:r>
            <a:r>
              <a:rPr lang="el-GR" b="1" dirty="0"/>
              <a:t>πολίτες διαφόρων χωρών</a:t>
            </a:r>
            <a:r>
              <a:rPr lang="el-GR" dirty="0"/>
              <a:t> της ευρωπαϊκής ηπείρου και της </a:t>
            </a:r>
            <a:r>
              <a:rPr lang="el-GR" dirty="0" smtClean="0"/>
              <a:t>Αμερικής:</a:t>
            </a:r>
            <a:endParaRPr lang="el-GR" dirty="0"/>
          </a:p>
          <a:p>
            <a:pPr marL="0" indent="0">
              <a:buNone/>
            </a:pPr>
            <a:r>
              <a:rPr lang="el-GR" dirty="0"/>
              <a:t>Τόσο ο μοντερνισμός όσο και οι πρωτοπορίες είναι </a:t>
            </a:r>
            <a:r>
              <a:rPr lang="el-GR" b="1" dirty="0"/>
              <a:t>διεθνή κινήματα μια και ως υπερεθνικές κινήσεις </a:t>
            </a:r>
            <a:r>
              <a:rPr lang="el-GR" dirty="0"/>
              <a:t>διασχίζουν τα σύνορα και απλώνονται σε όλο τον κόσμο. Οι μητροπόλεις, όπου εμφανίζονται και διαμορφώνονται αυτές οι κινήσεις, είναι για το μοντερνισμό το </a:t>
            </a:r>
            <a:r>
              <a:rPr lang="el-GR" b="1" dirty="0"/>
              <a:t>Λονδίνο </a:t>
            </a:r>
            <a:r>
              <a:rPr lang="el-GR" dirty="0"/>
              <a:t>και για τις πρωτοπορίες το </a:t>
            </a:r>
            <a:r>
              <a:rPr lang="el-GR" b="1" dirty="0"/>
              <a:t>Παρίσι </a:t>
            </a:r>
            <a:r>
              <a:rPr lang="el-GR" dirty="0"/>
              <a:t>(κίνημα σουρεαλισμού) και η </a:t>
            </a:r>
            <a:r>
              <a:rPr lang="el-GR" b="1" dirty="0"/>
              <a:t>Ζυρίχη </a:t>
            </a:r>
            <a:r>
              <a:rPr lang="el-GR" dirty="0"/>
              <a:t>(κίνημα Νταντά). Αλλά και σε άλλες χώρες εμφανίζονται τέτοιες κινήσεις, όπως στην </a:t>
            </a:r>
            <a:r>
              <a:rPr lang="el-GR" b="1" dirty="0"/>
              <a:t>Ιταλία</a:t>
            </a:r>
            <a:r>
              <a:rPr lang="el-GR" dirty="0"/>
              <a:t> και στη </a:t>
            </a:r>
            <a:r>
              <a:rPr lang="el-GR" b="1" dirty="0"/>
              <a:t>Ρωσί</a:t>
            </a:r>
            <a:r>
              <a:rPr lang="el-GR" dirty="0"/>
              <a:t>α ( κίνημα φουτουρισμού). </a:t>
            </a:r>
          </a:p>
          <a:p>
            <a:pPr lvl="0"/>
            <a:r>
              <a:rPr lang="el-GR" dirty="0"/>
              <a:t>Τέλος,  ιδιαίτερα σημαντικό  κοινό σημείο μεταξύ των κινημάτων του μοντερνισμού και των πρωτοποριών είναι ότι </a:t>
            </a:r>
            <a:r>
              <a:rPr lang="el-GR" b="1" dirty="0"/>
              <a:t>και τα δυο αντιμάχονται</a:t>
            </a:r>
            <a:r>
              <a:rPr lang="el-GR" dirty="0"/>
              <a:t> </a:t>
            </a:r>
            <a:r>
              <a:rPr lang="el-GR" b="1" dirty="0"/>
              <a:t>τη λογοτεχνική παράδοση</a:t>
            </a:r>
            <a:r>
              <a:rPr lang="el-GR" dirty="0"/>
              <a:t>. Πέρα από τις διαφορές τόσο ο μοντερνισμός όσο και τα επαναστατικά κινήματα (πρωτοπορίες) εμφανίζονται </a:t>
            </a:r>
            <a:r>
              <a:rPr lang="el-GR" b="1" dirty="0"/>
              <a:t>ως αντίδραση στην ιδεολογία που υπόκειται στις στατικές λογοτεχνικές μορφές, τις οποίες έρχονται να  ανατρέψουν. Κοινός παρονομαστής σε όλες τις κινήσεις είναι η ρητή ή η υπονοούμενη αντιπαλότητα απέναντι στο αστικό ιδεώδες για τη λογοτεχνία και την τέχνη.</a:t>
            </a:r>
            <a:r>
              <a:rPr lang="el-GR" dirty="0"/>
              <a:t> </a:t>
            </a:r>
          </a:p>
          <a:p>
            <a:pPr marL="0" indent="0">
              <a:buNone/>
            </a:pPr>
            <a:endParaRPr lang="el-GR" dirty="0"/>
          </a:p>
        </p:txBody>
      </p:sp>
    </p:spTree>
    <p:extLst>
      <p:ext uri="{BB962C8B-B14F-4D97-AF65-F5344CB8AC3E}">
        <p14:creationId xmlns:p14="http://schemas.microsoft.com/office/powerpoint/2010/main" val="275796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25475"/>
          </a:xfrm>
        </p:spPr>
        <p:txBody>
          <a:bodyPr>
            <a:normAutofit/>
          </a:bodyPr>
          <a:lstStyle/>
          <a:p>
            <a:r>
              <a:rPr lang="el-GR" sz="2800" b="1" dirty="0" smtClean="0"/>
              <a:t>Διαφορές</a:t>
            </a:r>
            <a:endParaRPr lang="el-GR" sz="2800" b="1" dirty="0"/>
          </a:p>
        </p:txBody>
      </p:sp>
      <p:sp>
        <p:nvSpPr>
          <p:cNvPr id="3" name="Zástupný symbol pro obsah 2"/>
          <p:cNvSpPr>
            <a:spLocks noGrp="1"/>
          </p:cNvSpPr>
          <p:nvPr>
            <p:ph idx="1"/>
          </p:nvPr>
        </p:nvSpPr>
        <p:spPr>
          <a:xfrm>
            <a:off x="838200" y="1083733"/>
            <a:ext cx="10515600" cy="5093230"/>
          </a:xfrm>
        </p:spPr>
        <p:txBody>
          <a:bodyPr>
            <a:normAutofit fontScale="70000" lnSpcReduction="20000"/>
          </a:bodyPr>
          <a:lstStyle/>
          <a:p>
            <a:pPr>
              <a:lnSpc>
                <a:spcPct val="120000"/>
              </a:lnSpc>
              <a:buFont typeface="Wingdings" panose="05000000000000000000" pitchFamily="2" charset="2"/>
              <a:buChar char="Ø"/>
            </a:pPr>
            <a:r>
              <a:rPr lang="el-GR" dirty="0"/>
              <a:t>Η βασικότερη ίσως διαφορά τους αφορά στην </a:t>
            </a:r>
            <a:r>
              <a:rPr lang="el-GR" b="1" dirty="0"/>
              <a:t>συμπεριφορά/στάση τους απέναντι στην παράδοση</a:t>
            </a:r>
            <a:r>
              <a:rPr lang="el-GR" dirty="0"/>
              <a:t>: </a:t>
            </a:r>
            <a:r>
              <a:rPr lang="el-GR" dirty="0" smtClean="0"/>
              <a:t>Ο μοντερνισμός</a:t>
            </a:r>
            <a:r>
              <a:rPr lang="el-GR" dirty="0"/>
              <a:t>, αν και εμφανίζεται ως κίνηση που αντιτίθεται στην παράδοση, όπως αυτή είναι διαμορφωμένη στις μέρες του, </a:t>
            </a:r>
            <a:r>
              <a:rPr lang="el-GR" b="1" dirty="0"/>
              <a:t>τελικά εύκολα συμφιλιώνεται μαζί της</a:t>
            </a:r>
            <a:r>
              <a:rPr lang="el-GR" dirty="0"/>
              <a:t>,  η συμβολή </a:t>
            </a:r>
            <a:r>
              <a:rPr lang="el-GR" dirty="0" smtClean="0"/>
              <a:t>του είναι </a:t>
            </a:r>
            <a:r>
              <a:rPr lang="el-GR" b="1" dirty="0" smtClean="0"/>
              <a:t>στην </a:t>
            </a:r>
            <a:r>
              <a:rPr lang="el-GR" b="1" dirty="0"/>
              <a:t>ανανέωση  ή τον εκσυγχρονισμό της.</a:t>
            </a:r>
            <a:r>
              <a:rPr lang="el-GR" dirty="0"/>
              <a:t> </a:t>
            </a:r>
            <a:r>
              <a:rPr lang="el-GR" i="1" dirty="0"/>
              <a:t>Ο μοντερνισμός ερωτοτροπεί κατά κάποιο τρόπο με την παράδοση και μετεξελίσσεται ο ίδιος σε παράδοση. </a:t>
            </a:r>
            <a:r>
              <a:rPr lang="el-GR" dirty="0"/>
              <a:t>Οι πρωτοπορίες αντίθετα </a:t>
            </a:r>
            <a:r>
              <a:rPr lang="el-GR" b="1" u="sng" dirty="0"/>
              <a:t>δεν συμφιλιώνονται με την παράδοση</a:t>
            </a:r>
            <a:r>
              <a:rPr lang="el-GR" dirty="0"/>
              <a:t>.</a:t>
            </a:r>
          </a:p>
          <a:p>
            <a:pPr>
              <a:lnSpc>
                <a:spcPct val="120000"/>
              </a:lnSpc>
              <a:buFont typeface="Wingdings" panose="05000000000000000000" pitchFamily="2" charset="2"/>
              <a:buChar char="Ø"/>
            </a:pPr>
            <a:r>
              <a:rPr lang="el-GR" dirty="0"/>
              <a:t>Και η πρωτοπορία </a:t>
            </a:r>
            <a:r>
              <a:rPr lang="el-GR" dirty="0" smtClean="0"/>
              <a:t>όμως δεν </a:t>
            </a:r>
            <a:r>
              <a:rPr lang="el-GR" dirty="0"/>
              <a:t>αγνοεί ή δεν αρνείται </a:t>
            </a:r>
            <a:r>
              <a:rPr lang="el-GR" dirty="0" smtClean="0"/>
              <a:t>το παρελθόν απολύτως </a:t>
            </a:r>
            <a:r>
              <a:rPr lang="el-GR" dirty="0"/>
              <a:t>την </a:t>
            </a:r>
            <a:r>
              <a:rPr lang="el-GR" b="1" dirty="0"/>
              <a:t>παράδοση</a:t>
            </a:r>
            <a:r>
              <a:rPr lang="el-GR" dirty="0"/>
              <a:t>, αλλά </a:t>
            </a:r>
            <a:r>
              <a:rPr lang="el-GR" dirty="0" smtClean="0"/>
              <a:t>αντιμετωπίζει την παράδοση ακραίως </a:t>
            </a:r>
            <a:r>
              <a:rPr lang="el-GR" b="1" dirty="0"/>
              <a:t>ανατρεπτικά και κριτικά</a:t>
            </a:r>
            <a:r>
              <a:rPr lang="el-GR" dirty="0"/>
              <a:t>, πολύ συχνά με </a:t>
            </a:r>
            <a:r>
              <a:rPr lang="el-GR" b="1" u="sng" dirty="0"/>
              <a:t>χιούμορ και </a:t>
            </a:r>
            <a:r>
              <a:rPr lang="el-GR" b="1" u="sng" dirty="0" smtClean="0"/>
              <a:t>ειρωνεία</a:t>
            </a:r>
            <a:r>
              <a:rPr lang="el-GR" dirty="0"/>
              <a:t>, </a:t>
            </a:r>
            <a:r>
              <a:rPr lang="el-GR" dirty="0" smtClean="0"/>
              <a:t>χαρακτηριστική </a:t>
            </a:r>
            <a:r>
              <a:rPr lang="el-GR" dirty="0"/>
              <a:t>είναι η παρωδία των κλασικών, σοβαρών μορφών, λογοτεχνικών ειδών ή συγκεκριμένων κειμένων</a:t>
            </a:r>
            <a:r>
              <a:rPr lang="el-GR" dirty="0" smtClean="0"/>
              <a:t>.</a:t>
            </a:r>
          </a:p>
          <a:p>
            <a:pPr>
              <a:lnSpc>
                <a:spcPct val="120000"/>
              </a:lnSpc>
              <a:buFont typeface="Wingdings" panose="05000000000000000000" pitchFamily="2" charset="2"/>
              <a:buChar char="Ø"/>
            </a:pPr>
            <a:r>
              <a:rPr lang="el-GR" b="1" dirty="0" smtClean="0"/>
              <a:t>Πρόσληψη </a:t>
            </a:r>
            <a:r>
              <a:rPr lang="el-GR" dirty="0" smtClean="0"/>
              <a:t>(ομαλή πρόσληψη μοντερνιστών </a:t>
            </a:r>
            <a:r>
              <a:rPr lang="cs-CZ" dirty="0" smtClean="0"/>
              <a:t>x</a:t>
            </a:r>
            <a:r>
              <a:rPr lang="el-GR" dirty="0" smtClean="0"/>
              <a:t> αρνητική στάση προς την πρωτοπορία)</a:t>
            </a:r>
          </a:p>
          <a:p>
            <a:pPr>
              <a:lnSpc>
                <a:spcPct val="120000"/>
              </a:lnSpc>
              <a:buFont typeface="Wingdings" panose="05000000000000000000" pitchFamily="2" charset="2"/>
              <a:buChar char="Ø"/>
            </a:pPr>
            <a:r>
              <a:rPr lang="el-GR" b="1" dirty="0" smtClean="0"/>
              <a:t>Κοινωνικοπολιτικός χαρακτήρας </a:t>
            </a:r>
            <a:r>
              <a:rPr lang="el-GR" dirty="0" smtClean="0"/>
              <a:t>της πρωτοπορίας (</a:t>
            </a:r>
            <a:r>
              <a:rPr lang="cs-CZ" dirty="0" smtClean="0"/>
              <a:t>x</a:t>
            </a:r>
            <a:r>
              <a:rPr lang="el-GR" dirty="0" smtClean="0"/>
              <a:t> συμβατικές αντιλήψεις των μοντερνιστών)</a:t>
            </a:r>
          </a:p>
          <a:p>
            <a:pPr>
              <a:lnSpc>
                <a:spcPct val="120000"/>
              </a:lnSpc>
              <a:buFont typeface="Wingdings" panose="05000000000000000000" pitchFamily="2" charset="2"/>
              <a:buChar char="Ø"/>
            </a:pPr>
            <a:r>
              <a:rPr lang="el-GR" b="1" dirty="0" smtClean="0"/>
              <a:t>Ομαδικός – συλλογικός χαρακτήρας </a:t>
            </a:r>
            <a:r>
              <a:rPr lang="el-GR" dirty="0" smtClean="0"/>
              <a:t>– ομαδικές δραστηριότητες</a:t>
            </a:r>
            <a:endParaRPr lang="el-GR" dirty="0"/>
          </a:p>
          <a:p>
            <a:pPr marL="0" indent="0">
              <a:lnSpc>
                <a:spcPct val="120000"/>
              </a:lnSpc>
              <a:buNone/>
            </a:pPr>
            <a:r>
              <a:rPr lang="el-GR" dirty="0"/>
              <a:t> </a:t>
            </a:r>
          </a:p>
          <a:p>
            <a:pPr marL="0" indent="0">
              <a:buNone/>
            </a:pPr>
            <a:endParaRPr lang="el-GR" dirty="0"/>
          </a:p>
        </p:txBody>
      </p:sp>
    </p:spTree>
    <p:extLst>
      <p:ext uri="{BB962C8B-B14F-4D97-AF65-F5344CB8AC3E}">
        <p14:creationId xmlns:p14="http://schemas.microsoft.com/office/powerpoint/2010/main" val="117940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61695"/>
          </a:xfrm>
        </p:spPr>
        <p:txBody>
          <a:bodyPr>
            <a:noAutofit/>
          </a:bodyPr>
          <a:lstStyle/>
          <a:p>
            <a:r>
              <a:rPr lang="el-GR" sz="3200" dirty="0" smtClean="0"/>
              <a:t>Ν. Βαγενάς, </a:t>
            </a:r>
            <a:r>
              <a:rPr lang="el-GR" sz="3200" b="1" dirty="0" smtClean="0"/>
              <a:t>Για έναν ορισμό του μοντέρνου στην ποίηση</a:t>
            </a:r>
            <a:r>
              <a:rPr lang="el-GR" sz="3200" dirty="0" smtClean="0"/>
              <a:t>, στο </a:t>
            </a:r>
            <a:r>
              <a:rPr lang="el-GR" sz="3200" i="1" dirty="0" smtClean="0"/>
              <a:t>Ειρωνική γλώσσα</a:t>
            </a:r>
            <a:r>
              <a:rPr lang="el-GR" sz="3200" dirty="0" smtClean="0"/>
              <a:t>, Αθήνα 1984, σελ. 12-41.</a:t>
            </a:r>
            <a:endParaRPr lang="el-GR" sz="3200" dirty="0"/>
          </a:p>
        </p:txBody>
      </p:sp>
      <p:sp>
        <p:nvSpPr>
          <p:cNvPr id="3" name="Zástupný symbol pro obsah 2"/>
          <p:cNvSpPr>
            <a:spLocks noGrp="1"/>
          </p:cNvSpPr>
          <p:nvPr>
            <p:ph idx="1"/>
          </p:nvPr>
        </p:nvSpPr>
        <p:spPr>
          <a:xfrm>
            <a:off x="838200" y="1493520"/>
            <a:ext cx="10515600" cy="4683443"/>
          </a:xfrm>
        </p:spPr>
        <p:txBody>
          <a:bodyPr>
            <a:normAutofit/>
          </a:bodyPr>
          <a:lstStyle/>
          <a:p>
            <a:pPr marL="0" indent="0">
              <a:buNone/>
            </a:pPr>
            <a:endParaRPr lang="el-GR" sz="2400" dirty="0"/>
          </a:p>
          <a:p>
            <a:pPr marL="0" indent="0">
              <a:buNone/>
            </a:pPr>
            <a:r>
              <a:rPr lang="el-GR" sz="2400" dirty="0"/>
              <a:t>1</a:t>
            </a:r>
            <a:r>
              <a:rPr lang="el-GR" sz="2400" baseline="30000" dirty="0"/>
              <a:t>ο</a:t>
            </a:r>
            <a:r>
              <a:rPr lang="el-GR" sz="2400" dirty="0"/>
              <a:t>) </a:t>
            </a:r>
            <a:r>
              <a:rPr lang="el-GR" sz="2400" dirty="0" smtClean="0"/>
              <a:t>Ο ελεύθερος στίχος </a:t>
            </a:r>
            <a:endParaRPr lang="el-GR" sz="2400" dirty="0"/>
          </a:p>
          <a:p>
            <a:pPr marL="0" indent="0">
              <a:buNone/>
            </a:pPr>
            <a:r>
              <a:rPr lang="el-GR" sz="2400" dirty="0"/>
              <a:t>2</a:t>
            </a:r>
            <a:r>
              <a:rPr lang="el-GR" sz="2400" baseline="30000" dirty="0"/>
              <a:t>ο</a:t>
            </a:r>
            <a:r>
              <a:rPr lang="el-GR" sz="2400" dirty="0"/>
              <a:t>) Η μεγάλη ανάπτυξη της δραματικότητας σε σύγκριση με τη </a:t>
            </a:r>
            <a:r>
              <a:rPr lang="el-GR" sz="2400" dirty="0" err="1"/>
              <a:t>λυρικότητα</a:t>
            </a:r>
            <a:r>
              <a:rPr lang="el-GR" sz="2400" dirty="0"/>
              <a:t> της παλαιάς </a:t>
            </a:r>
            <a:r>
              <a:rPr lang="el-GR" sz="2400" dirty="0" smtClean="0"/>
              <a:t>ποίησης</a:t>
            </a:r>
            <a:endParaRPr lang="el-GR" sz="2400" dirty="0"/>
          </a:p>
          <a:p>
            <a:pPr marL="0" indent="0">
              <a:buNone/>
            </a:pPr>
            <a:r>
              <a:rPr lang="el-GR" sz="2400" dirty="0"/>
              <a:t>3</a:t>
            </a:r>
            <a:r>
              <a:rPr lang="el-GR" sz="2400" baseline="30000" dirty="0"/>
              <a:t>ο</a:t>
            </a:r>
            <a:r>
              <a:rPr lang="el-GR" sz="2400" dirty="0"/>
              <a:t>) Το καθημερινό λεξιλόγιο —άμεση, ως ένα βαθμό, συνέπεια της δραματικότητας— σε αντίθεση προς το «ποιητικό» λεξιλόγιο της παλαιάς, που κάνει τη νέα ποίηση να πλησιάζει προς το λεξιλόγιο της πεζογραφίας και τον τόνο της προφορικής </a:t>
            </a:r>
            <a:r>
              <a:rPr lang="el-GR" sz="2400" dirty="0" smtClean="0"/>
              <a:t>ομιλίας (αστική ποίηση)</a:t>
            </a:r>
            <a:endParaRPr lang="el-GR" sz="2400" dirty="0"/>
          </a:p>
          <a:p>
            <a:pPr marL="0" indent="0">
              <a:buNone/>
            </a:pPr>
            <a:r>
              <a:rPr lang="el-GR" sz="2400" dirty="0"/>
              <a:t>4</a:t>
            </a:r>
            <a:r>
              <a:rPr lang="el-GR" sz="2400" baseline="30000" dirty="0"/>
              <a:t>ο</a:t>
            </a:r>
            <a:r>
              <a:rPr lang="el-GR" sz="2400" dirty="0"/>
              <a:t>) Η σκοτεινότητα· μια σκοτεινότητα διανοητικής φύσεως, που κάνει δύσκολο να περιγράφουμε το νόημα ενός ποιήματος.</a:t>
            </a:r>
          </a:p>
          <a:p>
            <a:pPr marL="0" indent="0">
              <a:buNone/>
            </a:pPr>
            <a:endParaRPr lang="el-GR" sz="2400" dirty="0"/>
          </a:p>
        </p:txBody>
      </p:sp>
    </p:spTree>
    <p:extLst>
      <p:ext uri="{BB962C8B-B14F-4D97-AF65-F5344CB8AC3E}">
        <p14:creationId xmlns:p14="http://schemas.microsoft.com/office/powerpoint/2010/main" val="319493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08919"/>
          </a:xfrm>
        </p:spPr>
        <p:txBody>
          <a:bodyPr/>
          <a:lstStyle/>
          <a:p>
            <a:r>
              <a:rPr lang="el-GR" dirty="0" smtClean="0"/>
              <a:t>Απαιτήσεις του μαθήματος</a:t>
            </a:r>
            <a:endParaRPr lang="el-GR" dirty="0"/>
          </a:p>
        </p:txBody>
      </p:sp>
      <p:sp>
        <p:nvSpPr>
          <p:cNvPr id="3" name="Zástupný symbol pro obsah 2"/>
          <p:cNvSpPr>
            <a:spLocks noGrp="1"/>
          </p:cNvSpPr>
          <p:nvPr>
            <p:ph idx="1"/>
          </p:nvPr>
        </p:nvSpPr>
        <p:spPr/>
        <p:txBody>
          <a:bodyPr/>
          <a:lstStyle/>
          <a:p>
            <a:r>
              <a:rPr lang="el-GR" dirty="0" smtClean="0"/>
              <a:t>Παρουσία στα μαθήματα</a:t>
            </a:r>
          </a:p>
          <a:p>
            <a:r>
              <a:rPr lang="el-GR" dirty="0" smtClean="0"/>
              <a:t>Προφορική εξέταση</a:t>
            </a:r>
          </a:p>
          <a:p>
            <a:r>
              <a:rPr lang="el-GR" dirty="0" smtClean="0"/>
              <a:t>Γραπτή εργασία + παρουσίαση στο μάθημα (15 Μαΐου):</a:t>
            </a:r>
          </a:p>
          <a:p>
            <a:endParaRPr lang="el-GR" dirty="0" smtClean="0"/>
          </a:p>
          <a:p>
            <a:pPr>
              <a:buFont typeface="Wingdings" panose="05000000000000000000" pitchFamily="2" charset="2"/>
              <a:buChar char="ü"/>
            </a:pPr>
            <a:r>
              <a:rPr lang="el-GR" dirty="0" smtClean="0"/>
              <a:t>Παρουσίαση:  15 – 20 λεπτά</a:t>
            </a:r>
          </a:p>
          <a:p>
            <a:pPr>
              <a:buFont typeface="Wingdings" panose="05000000000000000000" pitchFamily="2" charset="2"/>
              <a:buChar char="ü"/>
            </a:pPr>
            <a:r>
              <a:rPr lang="el-GR" dirty="0" smtClean="0"/>
              <a:t>Γραπτή εργασία: </a:t>
            </a:r>
            <a:r>
              <a:rPr lang="cs-CZ" dirty="0" smtClean="0"/>
              <a:t>cca</a:t>
            </a:r>
            <a:r>
              <a:rPr lang="el-GR" dirty="0" smtClean="0"/>
              <a:t> 10 σελίδες, μορφή ακαδημαϊκής εργασίας, μέχρι 10 Μαΐου</a:t>
            </a:r>
          </a:p>
          <a:p>
            <a:endParaRPr lang="el-GR" dirty="0" smtClean="0"/>
          </a:p>
          <a:p>
            <a:endParaRPr lang="el-GR" dirty="0"/>
          </a:p>
        </p:txBody>
      </p:sp>
    </p:spTree>
    <p:extLst>
      <p:ext uri="{BB962C8B-B14F-4D97-AF65-F5344CB8AC3E}">
        <p14:creationId xmlns:p14="http://schemas.microsoft.com/office/powerpoint/2010/main" val="3424247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08067"/>
          </a:xfrm>
        </p:spPr>
        <p:txBody>
          <a:bodyPr/>
          <a:lstStyle/>
          <a:p>
            <a:r>
              <a:rPr lang="el-GR" dirty="0" smtClean="0"/>
              <a:t>Γενιά του Τριάντα</a:t>
            </a:r>
            <a:endParaRPr lang="el-GR" dirty="0"/>
          </a:p>
        </p:txBody>
      </p:sp>
      <p:sp>
        <p:nvSpPr>
          <p:cNvPr id="3" name="Zástupný symbol pro obsah 2"/>
          <p:cNvSpPr>
            <a:spLocks noGrp="1"/>
          </p:cNvSpPr>
          <p:nvPr>
            <p:ph idx="1"/>
          </p:nvPr>
        </p:nvSpPr>
        <p:spPr>
          <a:xfrm>
            <a:off x="838200" y="1362974"/>
            <a:ext cx="10515600" cy="4813989"/>
          </a:xfrm>
        </p:spPr>
        <p:txBody>
          <a:bodyPr/>
          <a:lstStyle/>
          <a:p>
            <a:pPr>
              <a:buFont typeface="Wingdings" panose="05000000000000000000" pitchFamily="2" charset="2"/>
              <a:buChar char="Ø"/>
            </a:pPr>
            <a:r>
              <a:rPr lang="el-GR" dirty="0" smtClean="0"/>
              <a:t>Αρνείται τον ρεαλισμό και </a:t>
            </a:r>
            <a:r>
              <a:rPr lang="el-GR" dirty="0" err="1" smtClean="0"/>
              <a:t>νεοσυμβολισμό</a:t>
            </a:r>
            <a:endParaRPr lang="el-GR" dirty="0" smtClean="0"/>
          </a:p>
          <a:p>
            <a:pPr>
              <a:buFont typeface="Wingdings" panose="05000000000000000000" pitchFamily="2" charset="2"/>
              <a:buChar char="Ø"/>
            </a:pPr>
            <a:r>
              <a:rPr lang="el-GR" dirty="0" smtClean="0"/>
              <a:t>Μανιφέστο – </a:t>
            </a:r>
            <a:r>
              <a:rPr lang="el-GR" i="1" dirty="0" smtClean="0"/>
              <a:t>Ελεύθερο πνεύμα </a:t>
            </a:r>
            <a:r>
              <a:rPr lang="el-GR" dirty="0" smtClean="0"/>
              <a:t>του Γ. </a:t>
            </a:r>
            <a:r>
              <a:rPr lang="el-GR" dirty="0" err="1" smtClean="0"/>
              <a:t>Θεοτοκά</a:t>
            </a:r>
            <a:r>
              <a:rPr lang="el-GR" dirty="0" smtClean="0"/>
              <a:t> (1913)</a:t>
            </a:r>
            <a:endParaRPr lang="el-GR" dirty="0"/>
          </a:p>
          <a:p>
            <a:pPr>
              <a:buFont typeface="Wingdings" panose="05000000000000000000" pitchFamily="2" charset="2"/>
              <a:buChar char="Ø"/>
            </a:pPr>
            <a:r>
              <a:rPr lang="el-GR" dirty="0" smtClean="0"/>
              <a:t>Κοινά στοιχεία: </a:t>
            </a:r>
          </a:p>
          <a:p>
            <a:r>
              <a:rPr lang="el-GR" dirty="0" smtClean="0"/>
              <a:t>ενσυνείδητη τάση προς την μοντέρνα λογοτεχνία</a:t>
            </a:r>
          </a:p>
          <a:p>
            <a:r>
              <a:rPr lang="el-GR" dirty="0"/>
              <a:t>ε</a:t>
            </a:r>
            <a:r>
              <a:rPr lang="el-GR" dirty="0" smtClean="0"/>
              <a:t>λληνικότητα (αναμέτρηση με την παράδοση)</a:t>
            </a:r>
          </a:p>
          <a:p>
            <a:pPr>
              <a:buFont typeface="Wingdings" panose="05000000000000000000" pitchFamily="2" charset="2"/>
              <a:buChar char="Ø"/>
            </a:pPr>
            <a:r>
              <a:rPr lang="el-GR" dirty="0" smtClean="0"/>
              <a:t>Κύριοι εκπρόσωποι:</a:t>
            </a:r>
          </a:p>
          <a:p>
            <a:pPr>
              <a:buFont typeface="Wingdings" panose="05000000000000000000" pitchFamily="2" charset="2"/>
              <a:buChar char="Ø"/>
            </a:pPr>
            <a:r>
              <a:rPr lang="el-GR" dirty="0" smtClean="0"/>
              <a:t>Πεζογραφία: Γ. </a:t>
            </a:r>
            <a:r>
              <a:rPr lang="el-GR" dirty="0" err="1" smtClean="0"/>
              <a:t>Θεοτοκάς</a:t>
            </a:r>
            <a:r>
              <a:rPr lang="el-GR" dirty="0" smtClean="0"/>
              <a:t>, Μ. </a:t>
            </a:r>
            <a:r>
              <a:rPr lang="el-GR" dirty="0" err="1" smtClean="0"/>
              <a:t>Καραγάτσης</a:t>
            </a:r>
            <a:r>
              <a:rPr lang="el-GR" dirty="0" smtClean="0"/>
              <a:t>, Αγ. Τερζάκης</a:t>
            </a:r>
          </a:p>
          <a:p>
            <a:pPr>
              <a:buFont typeface="Wingdings" panose="05000000000000000000" pitchFamily="2" charset="2"/>
              <a:buChar char="Ø"/>
            </a:pPr>
            <a:r>
              <a:rPr lang="el-GR" dirty="0" smtClean="0"/>
              <a:t>Ποίηση: Γ. Σεφέρης, Ο. Ελύτης, Γ. Ρίτσος, Ν. Ράντος, Α. Εμπειρίκος, Ν. Εγγονόπουλος</a:t>
            </a:r>
            <a:endParaRPr lang="el-GR"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638" y="261608"/>
            <a:ext cx="2780220" cy="3558682"/>
          </a:xfrm>
          <a:prstGeom prst="rect">
            <a:avLst/>
          </a:prstGeom>
        </p:spPr>
      </p:pic>
    </p:spTree>
    <p:extLst>
      <p:ext uri="{BB962C8B-B14F-4D97-AF65-F5344CB8AC3E}">
        <p14:creationId xmlns:p14="http://schemas.microsoft.com/office/powerpoint/2010/main" val="2042186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39056"/>
          </a:xfrm>
        </p:spPr>
        <p:txBody>
          <a:bodyPr/>
          <a:lstStyle/>
          <a:p>
            <a:r>
              <a:rPr lang="el-GR" dirty="0" smtClean="0"/>
              <a:t>Φουτουρισμός</a:t>
            </a:r>
            <a:endParaRPr lang="el-GR" dirty="0"/>
          </a:p>
        </p:txBody>
      </p:sp>
      <p:sp>
        <p:nvSpPr>
          <p:cNvPr id="3" name="Zástupný symbol pro obsah 2"/>
          <p:cNvSpPr>
            <a:spLocks noGrp="1"/>
          </p:cNvSpPr>
          <p:nvPr>
            <p:ph idx="1"/>
          </p:nvPr>
        </p:nvSpPr>
        <p:spPr>
          <a:xfrm>
            <a:off x="838200" y="1388853"/>
            <a:ext cx="10515600" cy="4788110"/>
          </a:xfrm>
        </p:spPr>
        <p:txBody>
          <a:bodyPr/>
          <a:lstStyle/>
          <a:p>
            <a:pPr>
              <a:buFont typeface="Wingdings" panose="05000000000000000000" pitchFamily="2" charset="2"/>
              <a:buChar char="Ø"/>
            </a:pPr>
            <a:r>
              <a:rPr lang="el-GR" sz="2000" dirty="0"/>
              <a:t>Έ</a:t>
            </a:r>
            <a:r>
              <a:rPr lang="el-GR" sz="2000" dirty="0" smtClean="0"/>
              <a:t>να </a:t>
            </a:r>
            <a:r>
              <a:rPr lang="el-GR" sz="2000" dirty="0"/>
              <a:t>από τα </a:t>
            </a:r>
            <a:r>
              <a:rPr lang="el-GR" sz="2000" b="1" dirty="0"/>
              <a:t>τέσσερα πρωτοποριακά</a:t>
            </a:r>
            <a:r>
              <a:rPr lang="el-GR" sz="2000" dirty="0"/>
              <a:t> κινήματα </a:t>
            </a:r>
            <a:r>
              <a:rPr lang="el-GR" sz="2000" dirty="0" smtClean="0"/>
              <a:t>(ο </a:t>
            </a:r>
            <a:r>
              <a:rPr lang="el-GR" sz="2000" dirty="0"/>
              <a:t>εξπρεσιονισμός, το νταντά και ο υπερρεαλισμός). </a:t>
            </a:r>
            <a:endParaRPr lang="el-GR" sz="2000" dirty="0" smtClean="0"/>
          </a:p>
          <a:p>
            <a:pPr>
              <a:buFont typeface="Wingdings" panose="05000000000000000000" pitchFamily="2" charset="2"/>
              <a:buChar char="Ø"/>
            </a:pPr>
            <a:r>
              <a:rPr lang="el-GR" sz="2000" dirty="0" smtClean="0"/>
              <a:t>Η </a:t>
            </a:r>
            <a:r>
              <a:rPr lang="el-GR" sz="2000" dirty="0"/>
              <a:t>ονομασία «φουτουρισμός» προέρχεται από την ιταλική λέξη </a:t>
            </a:r>
            <a:r>
              <a:rPr lang="el-GR" sz="2000" i="1" dirty="0" err="1"/>
              <a:t>futurismo</a:t>
            </a:r>
            <a:r>
              <a:rPr lang="el-GR" sz="2000" dirty="0"/>
              <a:t>, που θα μπορούσε να μεταφραστεί ως «μελλοντισμός</a:t>
            </a:r>
            <a:r>
              <a:rPr lang="el-GR" sz="2000" dirty="0" smtClean="0"/>
              <a:t>»</a:t>
            </a:r>
            <a:r>
              <a:rPr lang="cs-CZ" sz="2000" dirty="0" smtClean="0"/>
              <a:t>, </a:t>
            </a:r>
            <a:r>
              <a:rPr lang="el-GR" sz="2000" dirty="0" smtClean="0"/>
              <a:t>λατ. </a:t>
            </a:r>
            <a:r>
              <a:rPr lang="cs-CZ" sz="2000" i="1" dirty="0" smtClean="0"/>
              <a:t>futurum</a:t>
            </a:r>
            <a:r>
              <a:rPr lang="el-GR" sz="2000" dirty="0" smtClean="0"/>
              <a:t>.</a:t>
            </a:r>
          </a:p>
          <a:p>
            <a:pPr>
              <a:buFont typeface="Wingdings" panose="05000000000000000000" pitchFamily="2" charset="2"/>
              <a:buChar char="Ø"/>
            </a:pPr>
            <a:r>
              <a:rPr lang="el-GR" sz="2000" b="1" dirty="0" smtClean="0"/>
              <a:t>1909 -</a:t>
            </a:r>
            <a:r>
              <a:rPr lang="el-GR" sz="2000" dirty="0" smtClean="0"/>
              <a:t> ο </a:t>
            </a:r>
            <a:r>
              <a:rPr lang="el-GR" sz="2000" dirty="0"/>
              <a:t>εισηγητής του, ο Ιταλός ποιητής </a:t>
            </a:r>
            <a:r>
              <a:rPr lang="el-GR" sz="2000" b="1" dirty="0"/>
              <a:t>F. Τ. </a:t>
            </a:r>
            <a:r>
              <a:rPr lang="el-GR" sz="2000" b="1" dirty="0" err="1"/>
              <a:t>Marinetti</a:t>
            </a:r>
            <a:r>
              <a:rPr lang="el-GR" sz="2000" b="1" dirty="0"/>
              <a:t> </a:t>
            </a:r>
            <a:r>
              <a:rPr lang="el-GR" sz="2000" dirty="0"/>
              <a:t>δημοσιεύει στην παρισινή εφημερίδα </a:t>
            </a:r>
            <a:r>
              <a:rPr lang="el-GR" sz="2000" i="1" dirty="0" err="1"/>
              <a:t>Le</a:t>
            </a:r>
            <a:r>
              <a:rPr lang="el-GR" sz="2000" i="1" dirty="0"/>
              <a:t> </a:t>
            </a:r>
            <a:r>
              <a:rPr lang="el-GR" sz="2000" i="1" dirty="0" err="1"/>
              <a:t>Figaro</a:t>
            </a:r>
            <a:r>
              <a:rPr lang="el-GR" sz="2000" dirty="0"/>
              <a:t> το </a:t>
            </a:r>
            <a:r>
              <a:rPr lang="el-GR" sz="2000" b="1" i="1" dirty="0" smtClean="0"/>
              <a:t>Μανιφέστο του φουτουρισμού</a:t>
            </a:r>
            <a:r>
              <a:rPr lang="el-GR" sz="2000" dirty="0" smtClean="0"/>
              <a:t>.</a:t>
            </a:r>
          </a:p>
          <a:p>
            <a:pPr>
              <a:buFont typeface="Wingdings" panose="05000000000000000000" pitchFamily="2" charset="2"/>
              <a:buChar char="Ø"/>
            </a:pPr>
            <a:r>
              <a:rPr lang="el-GR" sz="2000" dirty="0" smtClean="0"/>
              <a:t>Επηρεάζει κυρίως της </a:t>
            </a:r>
            <a:r>
              <a:rPr lang="el-GR" sz="2000" b="1" dirty="0" smtClean="0"/>
              <a:t>εικαστικές τέχνες</a:t>
            </a:r>
            <a:r>
              <a:rPr lang="el-GR" sz="2000" dirty="0" smtClean="0"/>
              <a:t>, λιγότερο τη λογοτεχνία.</a:t>
            </a:r>
            <a:endParaRPr lang="el-GR" sz="2000" dirty="0"/>
          </a:p>
          <a:p>
            <a:pPr marL="0" indent="0">
              <a:buNone/>
            </a:pPr>
            <a:endParaRPr lang="el-GR"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3910012"/>
            <a:ext cx="1905000" cy="2619375"/>
          </a:xfrm>
          <a:prstGeom prst="rect">
            <a:avLst/>
          </a:prstGeom>
        </p:spPr>
      </p:pic>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442" y="3948112"/>
            <a:ext cx="2049533" cy="2581275"/>
          </a:xfrm>
          <a:prstGeom prst="rect">
            <a:avLst/>
          </a:prstGeom>
        </p:spPr>
      </p:pic>
    </p:spTree>
    <p:extLst>
      <p:ext uri="{BB962C8B-B14F-4D97-AF65-F5344CB8AC3E}">
        <p14:creationId xmlns:p14="http://schemas.microsoft.com/office/powerpoint/2010/main" val="121053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68452"/>
          </a:xfrm>
        </p:spPr>
        <p:txBody>
          <a:bodyPr>
            <a:normAutofit fontScale="90000"/>
          </a:bodyPr>
          <a:lstStyle/>
          <a:p>
            <a:r>
              <a:rPr lang="el-GR" b="1" dirty="0" smtClean="0"/>
              <a:t>Χαρακτηριστικά του λογοτεχνικού φουτουρισμού</a:t>
            </a:r>
            <a:endParaRPr lang="el-GR" b="1" dirty="0"/>
          </a:p>
        </p:txBody>
      </p:sp>
      <p:sp>
        <p:nvSpPr>
          <p:cNvPr id="3" name="Zástupný symbol pro obsah 2"/>
          <p:cNvSpPr>
            <a:spLocks noGrp="1"/>
          </p:cNvSpPr>
          <p:nvPr>
            <p:ph idx="1"/>
          </p:nvPr>
        </p:nvSpPr>
        <p:spPr>
          <a:xfrm>
            <a:off x="838200" y="1431985"/>
            <a:ext cx="10515600" cy="4744978"/>
          </a:xfrm>
        </p:spPr>
        <p:txBody>
          <a:bodyPr>
            <a:normAutofit lnSpcReduction="10000"/>
          </a:bodyPr>
          <a:lstStyle/>
          <a:p>
            <a:pPr>
              <a:buFont typeface="Wingdings" panose="05000000000000000000" pitchFamily="2" charset="2"/>
              <a:buChar char="Ø"/>
            </a:pPr>
            <a:r>
              <a:rPr lang="el-GR" sz="2000" b="1" dirty="0" smtClean="0"/>
              <a:t>απόρριψη </a:t>
            </a:r>
            <a:r>
              <a:rPr lang="el-GR" sz="2000" b="1" dirty="0"/>
              <a:t>του παρελθόντος </a:t>
            </a:r>
            <a:r>
              <a:rPr lang="el-GR" sz="2000" b="1" dirty="0" smtClean="0"/>
              <a:t>– ύμνηση του μέλλοντος, κυρίως της τεχνολογικής και βιομηχανικής προόδου: «</a:t>
            </a:r>
            <a:r>
              <a:rPr lang="el-GR" sz="2000" b="1" dirty="0"/>
              <a:t>ελευθερία, δράση, ταχύτητα, μηχανή</a:t>
            </a:r>
            <a:r>
              <a:rPr lang="el-GR" sz="2000" b="1" dirty="0" smtClean="0"/>
              <a:t>»</a:t>
            </a:r>
            <a:r>
              <a:rPr lang="el-GR" sz="2000" dirty="0" smtClean="0"/>
              <a:t>.</a:t>
            </a:r>
          </a:p>
          <a:p>
            <a:pPr marL="0" indent="0">
              <a:spcBef>
                <a:spcPts val="600"/>
              </a:spcBef>
              <a:buNone/>
            </a:pPr>
            <a:r>
              <a:rPr lang="el-GR" sz="2000" dirty="0"/>
              <a:t>(«..ένα βρυχώμενο </a:t>
            </a:r>
            <a:r>
              <a:rPr lang="el-GR" sz="2000" dirty="0" smtClean="0"/>
              <a:t>αυτοκίνητο [..] </a:t>
            </a:r>
            <a:r>
              <a:rPr lang="el-GR" sz="2000" dirty="0"/>
              <a:t>είναι πιο όμορφο από </a:t>
            </a:r>
            <a:r>
              <a:rPr lang="el-GR" sz="2000" dirty="0" smtClean="0"/>
              <a:t>τη </a:t>
            </a:r>
            <a:r>
              <a:rPr lang="el-GR" sz="2000" dirty="0"/>
              <a:t>Νίκη της Σαμοθράκης</a:t>
            </a:r>
            <a:r>
              <a:rPr lang="el-GR" sz="2000" dirty="0" smtClean="0"/>
              <a:t>»)</a:t>
            </a:r>
            <a:endParaRPr lang="cs-CZ" sz="2000" b="1" dirty="0"/>
          </a:p>
          <a:p>
            <a:pPr>
              <a:buFont typeface="Wingdings" panose="05000000000000000000" pitchFamily="2" charset="2"/>
              <a:buChar char="Ø"/>
            </a:pPr>
            <a:endParaRPr lang="el-GR" sz="2000" dirty="0" smtClean="0"/>
          </a:p>
          <a:p>
            <a:pPr>
              <a:buFont typeface="Wingdings" panose="05000000000000000000" pitchFamily="2" charset="2"/>
              <a:buChar char="Ø"/>
            </a:pPr>
            <a:r>
              <a:rPr lang="el-GR" sz="2000" dirty="0" smtClean="0"/>
              <a:t>Νέες μορφές – αναπαράσταση </a:t>
            </a:r>
            <a:r>
              <a:rPr lang="el-GR" sz="2000" b="1" dirty="0" smtClean="0"/>
              <a:t>κίνησης και ταχύτητας</a:t>
            </a:r>
            <a:r>
              <a:rPr lang="el-GR" sz="2000" dirty="0"/>
              <a:t>:</a:t>
            </a:r>
            <a:endParaRPr lang="el-GR" sz="2000" b="1" dirty="0" smtClean="0"/>
          </a:p>
          <a:p>
            <a:pPr>
              <a:spcBef>
                <a:spcPts val="600"/>
              </a:spcBef>
            </a:pPr>
            <a:r>
              <a:rPr lang="el-GR" sz="2000" b="1" dirty="0" smtClean="0"/>
              <a:t>ελεύθερο στίχος</a:t>
            </a:r>
          </a:p>
          <a:p>
            <a:pPr>
              <a:spcBef>
                <a:spcPts val="600"/>
              </a:spcBef>
            </a:pPr>
            <a:r>
              <a:rPr lang="el-GR" sz="2000" b="1" dirty="0" smtClean="0"/>
              <a:t>χαλαρή </a:t>
            </a:r>
            <a:r>
              <a:rPr lang="el-GR" sz="2000" b="1" dirty="0"/>
              <a:t>και ανορθόδοξη </a:t>
            </a:r>
            <a:r>
              <a:rPr lang="el-GR" sz="2000" b="1" dirty="0" smtClean="0"/>
              <a:t>σύνταξη</a:t>
            </a:r>
          </a:p>
          <a:p>
            <a:pPr>
              <a:spcBef>
                <a:spcPts val="600"/>
              </a:spcBef>
            </a:pPr>
            <a:r>
              <a:rPr lang="el-GR" sz="2000" b="1" dirty="0" smtClean="0"/>
              <a:t>απουσία στίξης</a:t>
            </a:r>
            <a:endParaRPr lang="el-GR" sz="2000" dirty="0"/>
          </a:p>
          <a:p>
            <a:pPr>
              <a:spcBef>
                <a:spcPts val="600"/>
              </a:spcBef>
            </a:pPr>
            <a:r>
              <a:rPr lang="el-GR" sz="2000" dirty="0"/>
              <a:t>μ</a:t>
            </a:r>
            <a:r>
              <a:rPr lang="el-GR" sz="2000" dirty="0" smtClean="0"/>
              <a:t>έθοδος </a:t>
            </a:r>
            <a:r>
              <a:rPr lang="el-GR" sz="2000" b="1" dirty="0" smtClean="0"/>
              <a:t>ελεύθερων λέξεων </a:t>
            </a:r>
          </a:p>
          <a:p>
            <a:pPr>
              <a:spcBef>
                <a:spcPts val="600"/>
              </a:spcBef>
            </a:pPr>
            <a:r>
              <a:rPr lang="el-GR" sz="2000" b="1" dirty="0" smtClean="0"/>
              <a:t>νέο ποιητικό λεξιλόγιο </a:t>
            </a:r>
          </a:p>
          <a:p>
            <a:pPr marL="0" indent="0">
              <a:spcBef>
                <a:spcPts val="600"/>
              </a:spcBef>
              <a:buNone/>
            </a:pPr>
            <a:endParaRPr lang="el-GR" sz="2000" b="1" dirty="0" smtClean="0"/>
          </a:p>
          <a:p>
            <a:pPr>
              <a:spcBef>
                <a:spcPts val="600"/>
              </a:spcBef>
              <a:buFont typeface="Wingdings" panose="05000000000000000000" pitchFamily="2" charset="2"/>
              <a:buChar char="Ø"/>
            </a:pPr>
            <a:r>
              <a:rPr lang="el-GR" sz="2000" b="1" dirty="0" smtClean="0"/>
              <a:t>δημόσιες </a:t>
            </a:r>
            <a:r>
              <a:rPr lang="el-GR" sz="2000" b="1" dirty="0"/>
              <a:t>εκδηλώσεις </a:t>
            </a:r>
          </a:p>
          <a:p>
            <a:pPr>
              <a:buFont typeface="Wingdings" panose="05000000000000000000" pitchFamily="2" charset="2"/>
              <a:buChar char="Ø"/>
            </a:pPr>
            <a:r>
              <a:rPr lang="el-GR" sz="2000" dirty="0" smtClean="0"/>
              <a:t>Μετά </a:t>
            </a:r>
            <a:r>
              <a:rPr lang="el-GR" sz="2000" dirty="0"/>
              <a:t>το 1920 </a:t>
            </a:r>
            <a:r>
              <a:rPr lang="el-GR" sz="2000" dirty="0" smtClean="0"/>
              <a:t>– συνδέεται με </a:t>
            </a:r>
            <a:r>
              <a:rPr lang="el-GR" sz="2000" dirty="0"/>
              <a:t>το </a:t>
            </a:r>
            <a:r>
              <a:rPr lang="el-GR" sz="2000" b="1" dirty="0" smtClean="0"/>
              <a:t>φασισμό </a:t>
            </a:r>
            <a:r>
              <a:rPr lang="el-GR" sz="2000" b="1" dirty="0"/>
              <a:t>του </a:t>
            </a:r>
            <a:r>
              <a:rPr lang="el-GR" sz="2000" b="1" dirty="0" err="1" smtClean="0"/>
              <a:t>Μουσολίνι</a:t>
            </a:r>
            <a:endParaRPr lang="cs-CZ" sz="2000" b="1" dirty="0" smtClean="0"/>
          </a:p>
          <a:p>
            <a:pPr>
              <a:buFont typeface="Wingdings" panose="05000000000000000000" pitchFamily="2" charset="2"/>
              <a:buChar char="Ø"/>
            </a:pPr>
            <a:r>
              <a:rPr lang="el-GR" sz="2000" dirty="0" smtClean="0"/>
              <a:t>ρωσικός φουτουρισμός – συνδέεται με την </a:t>
            </a:r>
            <a:r>
              <a:rPr lang="el-GR" sz="2000" b="1" dirty="0" smtClean="0"/>
              <a:t>κομμουνιστική ιδεολογία</a:t>
            </a:r>
            <a:endParaRPr lang="el-GR" sz="2000" b="1" dirty="0"/>
          </a:p>
          <a:p>
            <a:pPr marL="0" indent="0">
              <a:buNone/>
            </a:pPr>
            <a:endParaRPr lang="el-GR"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4544" y="2596776"/>
            <a:ext cx="2436716" cy="2415396"/>
          </a:xfrm>
          <a:prstGeom prst="rect">
            <a:avLst/>
          </a:prstGeom>
        </p:spPr>
      </p:pic>
    </p:spTree>
    <p:extLst>
      <p:ext uri="{BB962C8B-B14F-4D97-AF65-F5344CB8AC3E}">
        <p14:creationId xmlns:p14="http://schemas.microsoft.com/office/powerpoint/2010/main" val="3118671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73125"/>
          </a:xfrm>
        </p:spPr>
        <p:txBody>
          <a:bodyPr/>
          <a:lstStyle/>
          <a:p>
            <a:r>
              <a:rPr lang="el-GR" dirty="0" smtClean="0"/>
              <a:t>Μανιφέστο του φουτουρισμού</a:t>
            </a:r>
            <a:endParaRPr lang="el-GR" dirty="0"/>
          </a:p>
        </p:txBody>
      </p:sp>
      <p:sp>
        <p:nvSpPr>
          <p:cNvPr id="3" name="Zástupný symbol pro obsah 2"/>
          <p:cNvSpPr>
            <a:spLocks noGrp="1"/>
          </p:cNvSpPr>
          <p:nvPr>
            <p:ph idx="1"/>
          </p:nvPr>
        </p:nvSpPr>
        <p:spPr>
          <a:xfrm>
            <a:off x="838200" y="1304925"/>
            <a:ext cx="10515600" cy="4872038"/>
          </a:xfrm>
        </p:spPr>
        <p:txBody>
          <a:bodyPr>
            <a:normAutofit lnSpcReduction="10000"/>
          </a:bodyPr>
          <a:lstStyle/>
          <a:p>
            <a:pPr marL="0" indent="0">
              <a:buNone/>
            </a:pPr>
            <a:r>
              <a:rPr lang="el-GR" dirty="0" smtClean="0"/>
              <a:t>Θέλετε λοιπόν να σπαταλήσετε τις καλύτερες σας δυνάμεις σ</a:t>
            </a:r>
            <a:r>
              <a:rPr lang="el-GR" dirty="0"/>
              <a:t>' </a:t>
            </a:r>
            <a:r>
              <a:rPr lang="el-GR" dirty="0" smtClean="0"/>
              <a:t>αυτό τον αιώνιο και ανώφελο θαυμασμό του παρελθόντος</a:t>
            </a:r>
            <a:r>
              <a:rPr lang="el-GR" dirty="0"/>
              <a:t>, απ' </a:t>
            </a:r>
            <a:r>
              <a:rPr lang="el-GR" dirty="0" smtClean="0"/>
              <a:t> όπου μοιραία θα βγείτε εξαντλημένοι,  φτωχότεροι σε πνεύμα και </a:t>
            </a:r>
            <a:r>
              <a:rPr lang="el-GR" dirty="0" err="1" smtClean="0"/>
              <a:t>ποδοπατημένοι</a:t>
            </a:r>
            <a:r>
              <a:rPr lang="el-GR" dirty="0" smtClean="0"/>
              <a:t>; Στην πραγματικότητα σας βεβαιώνω ότι ή καθημερινή παρουσία σε μουσεία</a:t>
            </a:r>
            <a:r>
              <a:rPr lang="el-GR" dirty="0"/>
              <a:t>, </a:t>
            </a:r>
            <a:r>
              <a:rPr lang="el-GR" dirty="0" smtClean="0"/>
              <a:t>βιβλιοθήκες και ακαδημίες </a:t>
            </a:r>
            <a:r>
              <a:rPr lang="el-GR" dirty="0"/>
              <a:t>(</a:t>
            </a:r>
            <a:r>
              <a:rPr lang="el-GR" dirty="0" smtClean="0"/>
              <a:t>νεκροταφεία κενών προσπαθειών</a:t>
            </a:r>
            <a:r>
              <a:rPr lang="el-GR" dirty="0"/>
              <a:t>, </a:t>
            </a:r>
            <a:r>
              <a:rPr lang="el-GR" dirty="0" smtClean="0"/>
              <a:t>Γολγοθάς βασανισμένων ονείρων</a:t>
            </a:r>
            <a:r>
              <a:rPr lang="el-GR" dirty="0"/>
              <a:t>, </a:t>
            </a:r>
            <a:r>
              <a:rPr lang="el-GR" dirty="0" smtClean="0"/>
              <a:t>κατάλογοι ακρωτηριασμένων ορμών</a:t>
            </a:r>
            <a:r>
              <a:rPr lang="el-GR" dirty="0"/>
              <a:t>!...) </a:t>
            </a:r>
            <a:r>
              <a:rPr lang="el-GR" dirty="0" smtClean="0"/>
              <a:t>είναι για τους καλλιτέχνες το ίδιο επικίνδυνη όσο και ή εκτεταμένη προστασία των συγγενών για μερικούς νέους μεθυσμένους από την ευφυΐα τους και τη φιλόδοξη επιθυμία τους</a:t>
            </a:r>
            <a:r>
              <a:rPr lang="el-GR" dirty="0"/>
              <a:t>. </a:t>
            </a:r>
            <a:r>
              <a:rPr lang="el-GR" dirty="0" smtClean="0"/>
              <a:t>Αλλά για τους ετοιμοθάνατους</a:t>
            </a:r>
            <a:r>
              <a:rPr lang="el-GR" dirty="0"/>
              <a:t>, </a:t>
            </a:r>
            <a:r>
              <a:rPr lang="el-GR" dirty="0" smtClean="0"/>
              <a:t>τους άρρωστους</a:t>
            </a:r>
            <a:r>
              <a:rPr lang="el-GR" dirty="0"/>
              <a:t>, </a:t>
            </a:r>
            <a:r>
              <a:rPr lang="el-GR" dirty="0" smtClean="0"/>
              <a:t>τους φυλακισμένους, ο  θαυμασμός του παρελθόντος είναι Ίσως ένα βάλσαμο στην κακοδαιμονία τους</a:t>
            </a:r>
            <a:r>
              <a:rPr lang="el-GR" dirty="0"/>
              <a:t>, </a:t>
            </a:r>
            <a:r>
              <a:rPr lang="el-GR" dirty="0" err="1"/>
              <a:t>αφούγι</a:t>
            </a:r>
            <a:r>
              <a:rPr lang="el-GR" dirty="0"/>
              <a:t>' </a:t>
            </a:r>
            <a:r>
              <a:rPr lang="el-GR" dirty="0" smtClean="0"/>
              <a:t>αυτούς το μέλλον είναι κομματιασμένο</a:t>
            </a:r>
            <a:r>
              <a:rPr lang="el-GR" dirty="0"/>
              <a:t>... </a:t>
            </a:r>
            <a:r>
              <a:rPr lang="el-GR" dirty="0" smtClean="0"/>
              <a:t>Αλλά εμείς δεν θέλουμε να ξέρουμε πια για το παρελθόν</a:t>
            </a:r>
            <a:r>
              <a:rPr lang="el-GR" dirty="0"/>
              <a:t>, </a:t>
            </a:r>
            <a:r>
              <a:rPr lang="el-GR" dirty="0" smtClean="0"/>
              <a:t>εμείς οι νέοι και οι δυνατοί φουτουριστές</a:t>
            </a:r>
            <a:r>
              <a:rPr lang="el-GR" dirty="0"/>
              <a:t>!</a:t>
            </a:r>
          </a:p>
        </p:txBody>
      </p:sp>
    </p:spTree>
    <p:extLst>
      <p:ext uri="{BB962C8B-B14F-4D97-AF65-F5344CB8AC3E}">
        <p14:creationId xmlns:p14="http://schemas.microsoft.com/office/powerpoint/2010/main" val="357749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l-GR" sz="3600" dirty="0" smtClean="0"/>
              <a:t>Μανιφέστο του φουτουρισμού</a:t>
            </a:r>
            <a:endParaRPr lang="el-GR" sz="3600" dirty="0"/>
          </a:p>
        </p:txBody>
      </p:sp>
      <p:sp>
        <p:nvSpPr>
          <p:cNvPr id="3" name="Zástupný symbol pro obsah 2"/>
          <p:cNvSpPr>
            <a:spLocks noGrp="1"/>
          </p:cNvSpPr>
          <p:nvPr>
            <p:ph idx="1"/>
          </p:nvPr>
        </p:nvSpPr>
        <p:spPr/>
        <p:txBody>
          <a:bodyPr>
            <a:normAutofit fontScale="85000" lnSpcReduction="20000"/>
          </a:bodyPr>
          <a:lstStyle/>
          <a:p>
            <a:pPr marL="0" indent="0">
              <a:buNone/>
            </a:pPr>
            <a:r>
              <a:rPr lang="el-GR" dirty="0"/>
              <a:t>Στο αεροπλάνο, καθισμένος στον κύλινδρο της βενζίνης […] από τη θέση του αεροπόρου αισθανόμουν τη γελοία ματαιότητα της αρχαίας σύνταξης, κληροδοτημένης από τον Όμηρο. […] Να, τι μου λέει ο περιστρεφόμενος έλικας, ενώ πετούσα στα διακόσια μέτρα, πάνω </a:t>
            </a:r>
            <a:r>
              <a:rPr lang="el-GR" dirty="0" err="1"/>
              <a:t>απ</a:t>
            </a:r>
            <a:r>
              <a:rPr lang="el-GR" dirty="0"/>
              <a:t>΄ τις πυκνές καπνοδόχους του Μιλάνου. Κι ο έλικας προσθέτει:</a:t>
            </a:r>
          </a:p>
          <a:p>
            <a:pPr lvl="0">
              <a:buFont typeface="Wingdings" panose="05000000000000000000" pitchFamily="2" charset="2"/>
              <a:buChar char="ü"/>
            </a:pPr>
            <a:r>
              <a:rPr lang="el-GR" dirty="0"/>
              <a:t>Πρέπει να </a:t>
            </a:r>
            <a:r>
              <a:rPr lang="el-GR" b="1" dirty="0"/>
              <a:t>καταστραφεί η σύνταξη</a:t>
            </a:r>
            <a:r>
              <a:rPr lang="el-GR" dirty="0"/>
              <a:t>, εκθέτοντας τα ουσιαστικά στην τύχη, έτσι όπως γεννιούνται.</a:t>
            </a:r>
          </a:p>
          <a:p>
            <a:pPr lvl="0">
              <a:buFont typeface="Wingdings" panose="05000000000000000000" pitchFamily="2" charset="2"/>
              <a:buChar char="ü"/>
            </a:pPr>
            <a:r>
              <a:rPr lang="el-GR" b="1" dirty="0"/>
              <a:t>Πρέπει να χρησιμοποιείται το ρήμα στο απαρέμφατο</a:t>
            </a:r>
            <a:r>
              <a:rPr lang="el-GR" dirty="0"/>
              <a:t>, γιατί </a:t>
            </a:r>
            <a:r>
              <a:rPr lang="el-GR" dirty="0" smtClean="0"/>
              <a:t>προσαρμόζεται </a:t>
            </a:r>
            <a:r>
              <a:rPr lang="el-GR" dirty="0"/>
              <a:t>με ελαστικότητα στο ουσιαστικό, χωρίς να το υποτάσσει στο εγώ του συγγραφέα που παρατηρεί ή φαντάζεται.</a:t>
            </a:r>
          </a:p>
          <a:p>
            <a:pPr lvl="0">
              <a:spcBef>
                <a:spcPts val="600"/>
              </a:spcBef>
              <a:buFont typeface="Wingdings" panose="05000000000000000000" pitchFamily="2" charset="2"/>
              <a:buChar char="ü"/>
            </a:pPr>
            <a:r>
              <a:rPr lang="el-GR" dirty="0"/>
              <a:t>Πρέπει να </a:t>
            </a:r>
            <a:r>
              <a:rPr lang="el-GR" b="1" dirty="0"/>
              <a:t>καταργηθεί το επίθετο</a:t>
            </a:r>
            <a:r>
              <a:rPr lang="el-GR" dirty="0"/>
              <a:t>, γιατί το ουσιαστικό γυμνό </a:t>
            </a:r>
            <a:endParaRPr lang="el-GR" dirty="0" smtClean="0"/>
          </a:p>
          <a:p>
            <a:pPr marL="0" lvl="0" indent="0">
              <a:spcBef>
                <a:spcPts val="600"/>
              </a:spcBef>
              <a:buNone/>
            </a:pPr>
            <a:r>
              <a:rPr lang="el-GR" dirty="0" smtClean="0"/>
              <a:t>διατηρεί </a:t>
            </a:r>
            <a:r>
              <a:rPr lang="el-GR" dirty="0"/>
              <a:t>το βασικό του χρώμα. Το επίθετο διαθέτοντας από μόνο </a:t>
            </a:r>
            <a:endParaRPr lang="el-GR" dirty="0" smtClean="0"/>
          </a:p>
          <a:p>
            <a:pPr marL="0" lvl="0" indent="0">
              <a:spcBef>
                <a:spcPts val="600"/>
              </a:spcBef>
              <a:buNone/>
            </a:pPr>
            <a:r>
              <a:rPr lang="el-GR" dirty="0" smtClean="0"/>
              <a:t>του </a:t>
            </a:r>
            <a:r>
              <a:rPr lang="el-GR" dirty="0"/>
              <a:t>κάποια απόχρωση, δεν συμβιβάζεται με τη δυναμική οπτική </a:t>
            </a:r>
            <a:endParaRPr lang="el-GR" dirty="0" smtClean="0"/>
          </a:p>
          <a:p>
            <a:pPr marL="0" lvl="0" indent="0">
              <a:spcBef>
                <a:spcPts val="600"/>
              </a:spcBef>
              <a:buNone/>
            </a:pPr>
            <a:r>
              <a:rPr lang="el-GR" dirty="0" smtClean="0"/>
              <a:t>μας</a:t>
            </a:r>
            <a:r>
              <a:rPr lang="el-GR" dirty="0"/>
              <a:t>, γιατί προϋποθέτει μια παύση, έναν στοχασμό…</a:t>
            </a:r>
          </a:p>
          <a:p>
            <a:pPr marL="0" indent="0">
              <a:buNone/>
            </a:pPr>
            <a:endParaRPr lang="el-GR" dirty="0"/>
          </a:p>
        </p:txBody>
      </p:sp>
      <p:pic>
        <p:nvPicPr>
          <p:cNvPr id="15" name="Obráze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619" y="57722"/>
            <a:ext cx="2235846" cy="1632966"/>
          </a:xfrm>
          <a:prstGeom prst="rect">
            <a:avLst/>
          </a:prstGeom>
        </p:spPr>
      </p:pic>
      <p:pic>
        <p:nvPicPr>
          <p:cNvPr id="16" name="Obráze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6465" y="4505324"/>
            <a:ext cx="1748798" cy="2178049"/>
          </a:xfrm>
          <a:prstGeom prst="rect">
            <a:avLst/>
          </a:prstGeom>
        </p:spPr>
      </p:pic>
    </p:spTree>
    <p:extLst>
      <p:ext uri="{BB962C8B-B14F-4D97-AF65-F5344CB8AC3E}">
        <p14:creationId xmlns:p14="http://schemas.microsoft.com/office/powerpoint/2010/main" val="761792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06425"/>
          </a:xfrm>
        </p:spPr>
        <p:txBody>
          <a:bodyPr>
            <a:normAutofit fontScale="90000"/>
          </a:bodyPr>
          <a:lstStyle/>
          <a:p>
            <a:endParaRPr lang="el-GR" dirty="0"/>
          </a:p>
        </p:txBody>
      </p:sp>
      <p:sp>
        <p:nvSpPr>
          <p:cNvPr id="3" name="Zástupný symbol pro obsah 2"/>
          <p:cNvSpPr>
            <a:spLocks noGrp="1"/>
          </p:cNvSpPr>
          <p:nvPr>
            <p:ph idx="1"/>
          </p:nvPr>
        </p:nvSpPr>
        <p:spPr>
          <a:xfrm>
            <a:off x="838200" y="1276350"/>
            <a:ext cx="10515600" cy="4900613"/>
          </a:xfrm>
        </p:spPr>
        <p:txBody>
          <a:bodyPr>
            <a:normAutofit/>
          </a:bodyPr>
          <a:lstStyle/>
          <a:p>
            <a:pPr marL="0" indent="0">
              <a:buNone/>
            </a:pPr>
            <a:r>
              <a:rPr lang="el-GR" sz="2400" dirty="0" smtClean="0"/>
              <a:t>Πρέπει να </a:t>
            </a:r>
            <a:r>
              <a:rPr lang="el-GR" sz="2400" b="1" dirty="0" smtClean="0"/>
              <a:t>καταργηθεί το επίρρημα</a:t>
            </a:r>
            <a:r>
              <a:rPr lang="el-GR" sz="2400" dirty="0" smtClean="0"/>
              <a:t>, παλιά πόρπη, που κρατά ενωμένες τις λέξεις, τη μια με την άλλη. Το επίρρημα διατηρεί στη φράση μια ενοχλητική ενότητα του τόνου.</a:t>
            </a:r>
          </a:p>
          <a:p>
            <a:pPr marL="0" indent="0">
              <a:buNone/>
            </a:pPr>
            <a:endParaRPr lang="el-GR" sz="2400" dirty="0" smtClean="0"/>
          </a:p>
          <a:p>
            <a:pPr marL="0" indent="0">
              <a:buNone/>
            </a:pPr>
            <a:r>
              <a:rPr lang="el-GR" sz="2400" b="1" dirty="0" smtClean="0"/>
              <a:t>Να καταργηθεί και η στίξη</a:t>
            </a:r>
            <a:r>
              <a:rPr lang="el-GR" sz="2400" dirty="0" smtClean="0"/>
              <a:t>. Εφόσον θα έχουν εξαλειφθεί τα επίθετα, τα επιρρήματα και οι σύνδεσμοι, η στίξη φυσιολογικά χάνεται στην ποικιλόμορφη ροή ενός ζωντανού στυλ που γεννιέται από μόνο του, και δημιουργείται δίχως παράλογες παύσεις που απαιτούν τα κόμματα και οι τελείες. Για να τονιστούν μερικές κινήσεις και να δειχθεί η κατεύθυνσή τους θα χρησιμοποιούνται τα σημεία των μαθηματικών: + - </a:t>
            </a:r>
            <a:r>
              <a:rPr lang="cs-CZ" sz="2400" dirty="0" smtClean="0"/>
              <a:t>x</a:t>
            </a:r>
            <a:r>
              <a:rPr lang="el-GR" sz="2400" dirty="0" smtClean="0"/>
              <a:t>: </a:t>
            </a:r>
            <a:r>
              <a:rPr lang="cs-CZ" sz="2400" dirty="0" smtClean="0"/>
              <a:t>= </a:t>
            </a:r>
            <a:r>
              <a:rPr lang="el-GR" sz="2400" dirty="0" smtClean="0"/>
              <a:t>&lt; &gt; και τα σημεία της μουσικής.</a:t>
            </a:r>
            <a:endParaRPr lang="el-GR" sz="2400" dirty="0"/>
          </a:p>
        </p:txBody>
      </p:sp>
    </p:spTree>
    <p:extLst>
      <p:ext uri="{BB962C8B-B14F-4D97-AF65-F5344CB8AC3E}">
        <p14:creationId xmlns:p14="http://schemas.microsoft.com/office/powerpoint/2010/main" val="3346299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49225"/>
          </a:xfrm>
        </p:spPr>
        <p:txBody>
          <a:bodyPr>
            <a:normAutofit fontScale="90000"/>
          </a:bodyPr>
          <a:lstStyle/>
          <a:p>
            <a:endParaRPr lang="el-GR" dirty="0"/>
          </a:p>
        </p:txBody>
      </p:sp>
      <p:sp>
        <p:nvSpPr>
          <p:cNvPr id="3" name="Zástupný symbol pro obsah 2"/>
          <p:cNvSpPr>
            <a:spLocks noGrp="1"/>
          </p:cNvSpPr>
          <p:nvPr>
            <p:ph idx="1"/>
          </p:nvPr>
        </p:nvSpPr>
        <p:spPr>
          <a:xfrm>
            <a:off x="838200" y="514350"/>
            <a:ext cx="10515600" cy="5662613"/>
          </a:xfrm>
        </p:spPr>
        <p:txBody>
          <a:bodyPr/>
          <a:lstStyle/>
          <a:p>
            <a:pPr marL="0" indent="0">
              <a:buNone/>
            </a:pPr>
            <a:r>
              <a:rPr lang="el-GR" sz="2000" dirty="0"/>
              <a:t>Το ποίημα </a:t>
            </a:r>
            <a:r>
              <a:rPr lang="cs-CZ" sz="2000" dirty="0" err="1"/>
              <a:t>Zang</a:t>
            </a:r>
            <a:r>
              <a:rPr lang="cs-CZ" sz="2000" dirty="0"/>
              <a:t> Tumb </a:t>
            </a:r>
            <a:r>
              <a:rPr lang="cs-CZ" sz="2000" dirty="0" err="1"/>
              <a:t>Tumb</a:t>
            </a:r>
            <a:r>
              <a:rPr lang="cs-CZ" sz="2000" dirty="0"/>
              <a:t> </a:t>
            </a:r>
            <a:r>
              <a:rPr lang="el-GR" sz="2000" dirty="0"/>
              <a:t>αποτελεί χαρακτηριστικό παράδειγμα των λέξεων σε ελεύθερη διάταξη. Πρόκειται για ένα </a:t>
            </a:r>
            <a:r>
              <a:rPr lang="el-GR" sz="2000" b="1" dirty="0"/>
              <a:t>ηχητικό και σχηματικό </a:t>
            </a:r>
            <a:r>
              <a:rPr lang="el-GR" sz="2000" b="1" dirty="0" smtClean="0"/>
              <a:t>ποίημα</a:t>
            </a:r>
            <a:r>
              <a:rPr lang="el-GR" sz="2000" dirty="0"/>
              <a:t>, το οποίο γράφτηκε από τον </a:t>
            </a:r>
            <a:r>
              <a:rPr lang="cs-CZ" sz="2000" dirty="0"/>
              <a:t>Filippo </a:t>
            </a:r>
            <a:r>
              <a:rPr lang="cs-CZ" sz="2000" dirty="0" err="1"/>
              <a:t>Tommaso</a:t>
            </a:r>
            <a:r>
              <a:rPr lang="cs-CZ" sz="2000" dirty="0"/>
              <a:t> </a:t>
            </a:r>
            <a:r>
              <a:rPr lang="cs-CZ" sz="2000" dirty="0" err="1" smtClean="0"/>
              <a:t>Marinetti</a:t>
            </a:r>
            <a:r>
              <a:rPr lang="el-GR" sz="2000" dirty="0"/>
              <a:t> </a:t>
            </a:r>
            <a:r>
              <a:rPr lang="el-GR" sz="2000" dirty="0" smtClean="0"/>
              <a:t>και εκδόθηκε σε περιοδικό </a:t>
            </a:r>
            <a:r>
              <a:rPr lang="el-GR" sz="2000" dirty="0"/>
              <a:t>το 1912. Αναφέρεται στη μάχη της </a:t>
            </a:r>
            <a:r>
              <a:rPr lang="el-GR" sz="2000" dirty="0" err="1"/>
              <a:t>Αδριανούπολης</a:t>
            </a:r>
            <a:r>
              <a:rPr lang="el-GR" sz="2000" dirty="0"/>
              <a:t> (1912) </a:t>
            </a:r>
            <a:r>
              <a:rPr lang="el-GR" sz="2000" dirty="0" smtClean="0"/>
              <a:t>την </a:t>
            </a:r>
            <a:r>
              <a:rPr lang="el-GR" sz="2000" dirty="0"/>
              <a:t>οποία είχε ο </a:t>
            </a:r>
            <a:r>
              <a:rPr lang="el-GR" sz="2000" dirty="0" err="1"/>
              <a:t>Μαρινέτι</a:t>
            </a:r>
            <a:r>
              <a:rPr lang="el-GR" sz="2000" dirty="0"/>
              <a:t> παρακολουθήσει ως ανταποκριτής για μια γαλλική εφημερίδα. Στο </a:t>
            </a:r>
            <a:r>
              <a:rPr lang="el-GR" sz="2000" dirty="0" smtClean="0"/>
              <a:t>ποίημα </a:t>
            </a:r>
            <a:r>
              <a:rPr lang="el-GR" sz="2000" dirty="0"/>
              <a:t>παρουσιάζονται </a:t>
            </a:r>
            <a:r>
              <a:rPr lang="el-GR" sz="2000" b="1" dirty="0"/>
              <a:t>ελεύθερες (απελευθερωμένες) λέξεις σε συνδυασμό με ήχους </a:t>
            </a:r>
            <a:r>
              <a:rPr lang="el-GR" sz="2000" b="1" dirty="0" smtClean="0"/>
              <a:t>πυροβολισμών, εκρήξεων και ανθρώπινων φωνών. </a:t>
            </a:r>
            <a:endParaRPr lang="el-GR" sz="2000" b="1" dirty="0"/>
          </a:p>
          <a:p>
            <a:pPr marL="0" indent="0">
              <a:buNone/>
            </a:pPr>
            <a:endParaRPr lang="el-GR"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450" y="2230755"/>
            <a:ext cx="6515100" cy="4396740"/>
          </a:xfrm>
          <a:prstGeom prst="rect">
            <a:avLst/>
          </a:prstGeom>
        </p:spPr>
      </p:pic>
    </p:spTree>
    <p:extLst>
      <p:ext uri="{BB962C8B-B14F-4D97-AF65-F5344CB8AC3E}">
        <p14:creationId xmlns:p14="http://schemas.microsoft.com/office/powerpoint/2010/main" val="3840472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45719"/>
          </a:xfrm>
        </p:spPr>
        <p:txBody>
          <a:bodyPr>
            <a:normAutofit fontScale="90000"/>
          </a:bodyPr>
          <a:lstStyle/>
          <a:p>
            <a:endParaRPr lang="el-GR" dirty="0"/>
          </a:p>
        </p:txBody>
      </p:sp>
      <p:sp>
        <p:nvSpPr>
          <p:cNvPr id="3" name="Zástupný symbol pro obsah 2"/>
          <p:cNvSpPr>
            <a:spLocks noGrp="1"/>
          </p:cNvSpPr>
          <p:nvPr>
            <p:ph idx="1"/>
          </p:nvPr>
        </p:nvSpPr>
        <p:spPr>
          <a:xfrm>
            <a:off x="838200" y="410844"/>
            <a:ext cx="10515600" cy="5766119"/>
          </a:xfrm>
        </p:spPr>
        <p:txBody>
          <a:bodyPr>
            <a:normAutofit fontScale="92500" lnSpcReduction="20000"/>
          </a:bodyPr>
          <a:lstStyle/>
          <a:p>
            <a:r>
              <a:rPr lang="el-GR" dirty="0" smtClean="0"/>
              <a:t>Εμείς βεβαιώνουμε ότι το μεγαλείο του κόσμου πλουτίστηκε με μια καινούρια Ομορφιά</a:t>
            </a:r>
            <a:r>
              <a:rPr lang="el-GR" dirty="0"/>
              <a:t>: </a:t>
            </a:r>
            <a:r>
              <a:rPr lang="el-GR" dirty="0" smtClean="0"/>
              <a:t>την ομορφιά της ταχύτητας</a:t>
            </a:r>
            <a:r>
              <a:rPr lang="el-GR" dirty="0"/>
              <a:t>. </a:t>
            </a:r>
            <a:r>
              <a:rPr lang="el-GR" dirty="0" smtClean="0"/>
              <a:t>Ένα αγωνιστικό αυτοκίνητο με το κουβούκλιο του στολισμένο με μεγάλους σωλήνες όμοιους με ερπετά εκρηκτικής ανάσας</a:t>
            </a:r>
            <a:r>
              <a:rPr lang="el-GR" dirty="0"/>
              <a:t>... </a:t>
            </a:r>
            <a:r>
              <a:rPr lang="el-GR" dirty="0" smtClean="0"/>
              <a:t>Ένα αυτοκίνητο βρυχώμενο</a:t>
            </a:r>
            <a:r>
              <a:rPr lang="el-GR" dirty="0"/>
              <a:t>, </a:t>
            </a:r>
            <a:r>
              <a:rPr lang="el-GR" dirty="0" smtClean="0"/>
              <a:t>πού μοιάζει να τρέχει πάνω σε μύδρους</a:t>
            </a:r>
            <a:r>
              <a:rPr lang="el-GR" dirty="0"/>
              <a:t>, </a:t>
            </a:r>
            <a:r>
              <a:rPr lang="el-GR" dirty="0" smtClean="0"/>
              <a:t>είναι πιο ωραίο από τη Νίκη της Σαμοθράκης.</a:t>
            </a:r>
          </a:p>
          <a:p>
            <a:r>
              <a:rPr lang="el-GR" dirty="0" smtClean="0"/>
              <a:t>Εμείς θέλουμε να εξυμνήσουμε τον άνθρωπο πού κρατάει το τιμόνι του Οποίου ο Ιδεατός άξονας διατρέχει τη Γη,  πού κι αυτή ακόμα εκτοξεύτηκε σε αγώνες</a:t>
            </a:r>
            <a:r>
              <a:rPr lang="el-GR" dirty="0"/>
              <a:t>, </a:t>
            </a:r>
            <a:r>
              <a:rPr lang="el-GR" dirty="0" smtClean="0"/>
              <a:t>πάνω στην περίμετρο της τροχιάς της</a:t>
            </a:r>
            <a:r>
              <a:rPr lang="el-GR" dirty="0"/>
              <a:t>.</a:t>
            </a:r>
          </a:p>
          <a:p>
            <a:r>
              <a:rPr lang="el-GR" dirty="0" smtClean="0"/>
              <a:t>Ο ποιητής πρέπει να σπαταλιέται με πολυτέλεια</a:t>
            </a:r>
            <a:r>
              <a:rPr lang="el-GR" dirty="0"/>
              <a:t>, </a:t>
            </a:r>
            <a:r>
              <a:rPr lang="el-GR" dirty="0" smtClean="0"/>
              <a:t>με ορμή</a:t>
            </a:r>
            <a:r>
              <a:rPr lang="el-GR" dirty="0"/>
              <a:t>, </a:t>
            </a:r>
            <a:r>
              <a:rPr lang="el-GR" dirty="0" smtClean="0"/>
              <a:t>με γενναιοδωρία, για να αυξήσει τον ενθουσιώδη πυρετό των αρχέγονων στοιχείων... Δεν υπάρχει πια ομορφιά παρά μόνο στον αγώνα</a:t>
            </a:r>
            <a:r>
              <a:rPr lang="el-GR" dirty="0"/>
              <a:t>. </a:t>
            </a:r>
            <a:r>
              <a:rPr lang="el-GR" dirty="0" smtClean="0"/>
              <a:t>Κανένα έργο που δεν έχει επιθετικό χαρακτήρα δεν μπορεί να είναι έργο τέχνης</a:t>
            </a:r>
            <a:r>
              <a:rPr lang="el-GR" dirty="0"/>
              <a:t>. </a:t>
            </a:r>
            <a:r>
              <a:rPr lang="el-GR" dirty="0" smtClean="0"/>
              <a:t>Την ποίηση πρέπει να τη συλλάβουμε σαν μια βίαιη επίθεση ενάντια στις άγνωστες δυνάμεις</a:t>
            </a:r>
            <a:r>
              <a:rPr lang="el-GR" dirty="0"/>
              <a:t>, </a:t>
            </a:r>
            <a:r>
              <a:rPr lang="el-GR" dirty="0" smtClean="0"/>
              <a:t>με σκοπό να τις περιορίσει και να τις ταπεινώσει μπροστά στον άνθρωπο.</a:t>
            </a:r>
          </a:p>
          <a:p>
            <a:r>
              <a:rPr lang="en-GB" dirty="0">
                <a:hlinkClick r:id="rId2"/>
              </a:rPr>
              <a:t>https://</a:t>
            </a:r>
            <a:r>
              <a:rPr lang="en-GB" dirty="0" smtClean="0">
                <a:hlinkClick r:id="rId2"/>
              </a:rPr>
              <a:t>www.youtube.com/watch?v=9VCdGvhvZj4</a:t>
            </a:r>
            <a:endParaRPr lang="el-GR" dirty="0" smtClean="0"/>
          </a:p>
          <a:p>
            <a:endParaRPr lang="el-GR" dirty="0"/>
          </a:p>
        </p:txBody>
      </p:sp>
    </p:spTree>
    <p:extLst>
      <p:ext uri="{BB962C8B-B14F-4D97-AF65-F5344CB8AC3E}">
        <p14:creationId xmlns:p14="http://schemas.microsoft.com/office/powerpoint/2010/main" val="1009713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94332"/>
          </a:xfrm>
        </p:spPr>
        <p:txBody>
          <a:bodyPr>
            <a:normAutofit fontScale="90000"/>
          </a:bodyPr>
          <a:lstStyle/>
          <a:p>
            <a:r>
              <a:rPr lang="el-GR" sz="3600" dirty="0" smtClean="0"/>
              <a:t>Ν. Καλαμάρης / Νικήτας Ράντος / Μ. </a:t>
            </a:r>
            <a:r>
              <a:rPr lang="el-GR" sz="3600" dirty="0" err="1" smtClean="0"/>
              <a:t>Σπιέρος</a:t>
            </a:r>
            <a:r>
              <a:rPr lang="el-GR" sz="3600" dirty="0" smtClean="0"/>
              <a:t> / Νικόλαος </a:t>
            </a:r>
            <a:r>
              <a:rPr lang="el-GR" sz="3600" dirty="0" err="1" smtClean="0"/>
              <a:t>Κάλας</a:t>
            </a:r>
            <a:r>
              <a:rPr lang="el-GR" sz="3600" dirty="0" smtClean="0"/>
              <a:t> (1907-1988)</a:t>
            </a:r>
            <a:endParaRPr lang="el-GR" sz="3600" dirty="0"/>
          </a:p>
        </p:txBody>
      </p:sp>
      <p:sp>
        <p:nvSpPr>
          <p:cNvPr id="5" name="Zástupný symbol pro obsah 4"/>
          <p:cNvSpPr>
            <a:spLocks noGrp="1"/>
          </p:cNvSpPr>
          <p:nvPr>
            <p:ph idx="1"/>
          </p:nvPr>
        </p:nvSpPr>
        <p:spPr>
          <a:xfrm>
            <a:off x="838200" y="1630392"/>
            <a:ext cx="10515600" cy="4546571"/>
          </a:xfrm>
        </p:spPr>
        <p:txBody>
          <a:bodyPr>
            <a:normAutofit/>
          </a:bodyPr>
          <a:lstStyle/>
          <a:p>
            <a:r>
              <a:rPr lang="el-GR" sz="2000" dirty="0" smtClean="0"/>
              <a:t>Ποιητής, μεταφραστής, </a:t>
            </a:r>
            <a:r>
              <a:rPr lang="el-GR" sz="2000" b="1" dirty="0" smtClean="0"/>
              <a:t>κριτικός:</a:t>
            </a:r>
          </a:p>
          <a:p>
            <a:pPr>
              <a:buFont typeface="Wingdings" panose="05000000000000000000" pitchFamily="2" charset="2"/>
              <a:buChar char="Ø"/>
            </a:pPr>
            <a:r>
              <a:rPr lang="el-GR" sz="2000" b="1" i="1" dirty="0"/>
              <a:t>Αθήνα</a:t>
            </a:r>
            <a:r>
              <a:rPr lang="el-GR" sz="2000" b="1" i="1" dirty="0" smtClean="0"/>
              <a:t>:</a:t>
            </a:r>
          </a:p>
          <a:p>
            <a:r>
              <a:rPr lang="el-GR" sz="2000" dirty="0" smtClean="0"/>
              <a:t>Κριτικός και θεωρητικός λογοτεχνίας και κινηματογράφου</a:t>
            </a:r>
            <a:endParaRPr lang="el-GR" sz="2000" dirty="0"/>
          </a:p>
          <a:p>
            <a:r>
              <a:rPr lang="el-GR" sz="2000" dirty="0" smtClean="0"/>
              <a:t>Πρώτος θεωρητικός του υπερρεαλισμού στην Ελλάδα</a:t>
            </a:r>
          </a:p>
          <a:p>
            <a:r>
              <a:rPr lang="el-GR" sz="2000" dirty="0" smtClean="0"/>
              <a:t>Πρώτος εκπρόσωπος της πρωτοπορίας στην ποίηση </a:t>
            </a:r>
          </a:p>
          <a:p>
            <a:pPr marL="0" indent="0">
              <a:buNone/>
            </a:pPr>
            <a:r>
              <a:rPr lang="el-GR" sz="2000" dirty="0"/>
              <a:t> </a:t>
            </a:r>
            <a:r>
              <a:rPr lang="el-GR" sz="2000" dirty="0" smtClean="0"/>
              <a:t>   (</a:t>
            </a:r>
            <a:r>
              <a:rPr lang="el-GR" sz="2000" i="1" dirty="0" smtClean="0"/>
              <a:t>Ποιήματα</a:t>
            </a:r>
            <a:r>
              <a:rPr lang="el-GR" sz="2000" dirty="0" smtClean="0"/>
              <a:t>, 1933)</a:t>
            </a:r>
          </a:p>
          <a:p>
            <a:pPr>
              <a:buFont typeface="Wingdings" panose="05000000000000000000" pitchFamily="2" charset="2"/>
              <a:buChar char="Ø"/>
            </a:pPr>
            <a:r>
              <a:rPr lang="el-GR" sz="2000" b="1" i="1" dirty="0" smtClean="0"/>
              <a:t>Παρίσι:</a:t>
            </a:r>
          </a:p>
          <a:p>
            <a:r>
              <a:rPr lang="el-GR" sz="2000" dirty="0" smtClean="0"/>
              <a:t>Εντάσσεται στην υπερρεαλιστική ομάδα της Γαλλίας</a:t>
            </a:r>
          </a:p>
          <a:p>
            <a:r>
              <a:rPr lang="el-GR" sz="2000" dirty="0" smtClean="0"/>
              <a:t>Αναγνώριση από τον </a:t>
            </a:r>
            <a:r>
              <a:rPr lang="cs-CZ" sz="2000" dirty="0" smtClean="0"/>
              <a:t>André Breton</a:t>
            </a:r>
            <a:endParaRPr lang="el-GR" sz="2000" dirty="0" smtClean="0"/>
          </a:p>
          <a:p>
            <a:pPr>
              <a:buFont typeface="Wingdings" panose="05000000000000000000" pitchFamily="2" charset="2"/>
              <a:buChar char="Ø"/>
            </a:pPr>
            <a:r>
              <a:rPr lang="el-GR" sz="2000" b="1" i="1" dirty="0" smtClean="0"/>
              <a:t>Νέα Υόρκη:</a:t>
            </a:r>
          </a:p>
          <a:p>
            <a:r>
              <a:rPr lang="el-GR" sz="2000" dirty="0" smtClean="0"/>
              <a:t>Κριτικός εικαστικών τεχνών</a:t>
            </a:r>
          </a:p>
          <a:p>
            <a:pPr marL="0" indent="0">
              <a:buNone/>
            </a:pPr>
            <a:endParaRPr lang="el-GR" sz="2000" dirty="0" smtClean="0"/>
          </a:p>
          <a:p>
            <a:pPr marL="0" indent="0">
              <a:buNone/>
            </a:pPr>
            <a:endParaRPr lang="el-GR" sz="20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630392"/>
            <a:ext cx="3810000" cy="3187700"/>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696" y="5016540"/>
            <a:ext cx="1812607" cy="1454363"/>
          </a:xfrm>
          <a:prstGeom prst="rect">
            <a:avLst/>
          </a:prstGeom>
        </p:spPr>
      </p:pic>
    </p:spTree>
    <p:extLst>
      <p:ext uri="{BB962C8B-B14F-4D97-AF65-F5344CB8AC3E}">
        <p14:creationId xmlns:p14="http://schemas.microsoft.com/office/powerpoint/2010/main" val="1367908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87602"/>
          </a:xfrm>
        </p:spPr>
        <p:txBody>
          <a:bodyPr>
            <a:normAutofit fontScale="90000"/>
          </a:bodyPr>
          <a:lstStyle/>
          <a:p>
            <a:pPr algn="ctr"/>
            <a:r>
              <a:rPr lang="el-GR" sz="3600" dirty="0"/>
              <a:t>Νικήτας Ράντος </a:t>
            </a:r>
            <a:r>
              <a:rPr lang="el-GR" sz="3600" dirty="0" smtClean="0"/>
              <a:t>(</a:t>
            </a:r>
            <a:r>
              <a:rPr lang="el-GR" sz="3600" dirty="0"/>
              <a:t>1907-1988</a:t>
            </a:r>
            <a:r>
              <a:rPr lang="el-GR" sz="3600" dirty="0" smtClean="0"/>
              <a:t>) </a:t>
            </a:r>
            <a:br>
              <a:rPr lang="el-GR" sz="3600" dirty="0" smtClean="0"/>
            </a:br>
            <a:r>
              <a:rPr lang="el-GR" sz="3600" dirty="0" smtClean="0"/>
              <a:t>κριτικός και θεωρητικός της τέχνης</a:t>
            </a:r>
            <a:endParaRPr lang="el-GR" sz="3600" dirty="0"/>
          </a:p>
        </p:txBody>
      </p:sp>
      <p:sp>
        <p:nvSpPr>
          <p:cNvPr id="3" name="Zástupný symbol pro obsah 2"/>
          <p:cNvSpPr>
            <a:spLocks noGrp="1"/>
          </p:cNvSpPr>
          <p:nvPr>
            <p:ph idx="1"/>
          </p:nvPr>
        </p:nvSpPr>
        <p:spPr>
          <a:xfrm>
            <a:off x="838200" y="1380226"/>
            <a:ext cx="10515600" cy="4796737"/>
          </a:xfrm>
        </p:spPr>
        <p:txBody>
          <a:bodyPr>
            <a:normAutofit/>
          </a:bodyPr>
          <a:lstStyle/>
          <a:p>
            <a:endParaRPr lang="el-GR" sz="2000" dirty="0" smtClean="0"/>
          </a:p>
          <a:p>
            <a:pPr>
              <a:lnSpc>
                <a:spcPct val="100000"/>
              </a:lnSpc>
            </a:pPr>
            <a:endParaRPr lang="el-GR" sz="2000" dirty="0" smtClean="0"/>
          </a:p>
          <a:p>
            <a:pPr>
              <a:lnSpc>
                <a:spcPct val="100000"/>
              </a:lnSpc>
            </a:pPr>
            <a:r>
              <a:rPr lang="el-GR" sz="2000" dirty="0" smtClean="0"/>
              <a:t>Επιθετικά </a:t>
            </a:r>
            <a:r>
              <a:rPr lang="el-GR" sz="2000" dirty="0"/>
              <a:t>άρθρα ενάντια στα </a:t>
            </a:r>
            <a:r>
              <a:rPr lang="el-GR" sz="2000" b="1" dirty="0"/>
              <a:t>λογοτεχνικά είδωλα </a:t>
            </a:r>
            <a:r>
              <a:rPr lang="el-GR" sz="2000" dirty="0"/>
              <a:t>της εποχής </a:t>
            </a:r>
          </a:p>
          <a:p>
            <a:pPr marL="0" indent="0">
              <a:lnSpc>
                <a:spcPct val="100000"/>
              </a:lnSpc>
              <a:buNone/>
            </a:pPr>
            <a:r>
              <a:rPr lang="el-GR" sz="2000" dirty="0"/>
              <a:t>    (Παλαμάς, Σολωμός</a:t>
            </a:r>
            <a:r>
              <a:rPr lang="el-GR" sz="2000" dirty="0" smtClean="0"/>
              <a:t>) και ενάντια στον </a:t>
            </a:r>
            <a:r>
              <a:rPr lang="el-GR" sz="2000" i="1" dirty="0" err="1" smtClean="0"/>
              <a:t>καρυωτακισμό</a:t>
            </a:r>
            <a:endParaRPr lang="el-GR" sz="2000" i="1" dirty="0"/>
          </a:p>
          <a:p>
            <a:pPr>
              <a:lnSpc>
                <a:spcPct val="150000"/>
              </a:lnSpc>
            </a:pPr>
            <a:r>
              <a:rPr lang="el-GR" sz="2000" dirty="0"/>
              <a:t>Αναγνώριση του </a:t>
            </a:r>
            <a:r>
              <a:rPr lang="el-GR" sz="2000" b="1" dirty="0"/>
              <a:t>Καβάφη</a:t>
            </a:r>
            <a:r>
              <a:rPr lang="el-GR" sz="2000" dirty="0"/>
              <a:t> (πρώτος από τη Γενιά του ΄30)</a:t>
            </a:r>
          </a:p>
          <a:p>
            <a:pPr>
              <a:lnSpc>
                <a:spcPct val="150000"/>
              </a:lnSpc>
            </a:pPr>
            <a:r>
              <a:rPr lang="el-GR" sz="2000" dirty="0" smtClean="0"/>
              <a:t>Συνδυάζει </a:t>
            </a:r>
            <a:r>
              <a:rPr lang="el-GR" sz="2000" b="1" dirty="0" smtClean="0"/>
              <a:t>φροϋδισμό και μαρξισμό</a:t>
            </a:r>
          </a:p>
          <a:p>
            <a:pPr>
              <a:lnSpc>
                <a:spcPct val="150000"/>
              </a:lnSpc>
            </a:pPr>
            <a:r>
              <a:rPr lang="el-GR" sz="2000" dirty="0" smtClean="0"/>
              <a:t>Ασχολείται με τον </a:t>
            </a:r>
            <a:r>
              <a:rPr lang="el-GR" sz="2000" b="1" dirty="0" smtClean="0"/>
              <a:t>ρόλο της τέχνης </a:t>
            </a:r>
            <a:endParaRPr lang="el-GR" sz="2000" b="1" dirty="0"/>
          </a:p>
          <a:p>
            <a:pPr>
              <a:lnSpc>
                <a:spcPct val="150000"/>
              </a:lnSpc>
            </a:pPr>
            <a:r>
              <a:rPr lang="el-GR" sz="2000" b="1" dirty="0"/>
              <a:t>Πρώτος θεωρητικός του υπερρεαλισμού </a:t>
            </a:r>
            <a:r>
              <a:rPr lang="el-GR" sz="2000" dirty="0"/>
              <a:t>στην </a:t>
            </a:r>
            <a:r>
              <a:rPr lang="el-GR" sz="2000" dirty="0" smtClean="0"/>
              <a:t>Ελλάδα</a:t>
            </a:r>
          </a:p>
          <a:p>
            <a:pPr>
              <a:lnSpc>
                <a:spcPct val="150000"/>
              </a:lnSpc>
            </a:pPr>
            <a:r>
              <a:rPr lang="el-GR" sz="2000" dirty="0" smtClean="0"/>
              <a:t>Εισηγητής της </a:t>
            </a:r>
            <a:r>
              <a:rPr lang="el-GR" sz="2000" b="1" dirty="0" smtClean="0"/>
              <a:t>ψυχανάλυσης</a:t>
            </a:r>
          </a:p>
          <a:p>
            <a:pPr>
              <a:lnSpc>
                <a:spcPct val="150000"/>
              </a:lnSpc>
              <a:buFont typeface="Wingdings" panose="05000000000000000000" pitchFamily="2" charset="2"/>
              <a:buChar char="Ø"/>
            </a:pPr>
            <a:endParaRPr lang="el-GR" sz="2000" dirty="0" smtClean="0"/>
          </a:p>
          <a:p>
            <a:pPr>
              <a:buFont typeface="Wingdings" panose="05000000000000000000" pitchFamily="2" charset="2"/>
              <a:buChar char="Ø"/>
            </a:pPr>
            <a:endParaRPr lang="el-GR" sz="2000" dirty="0"/>
          </a:p>
          <a:p>
            <a:pPr marL="0" indent="0">
              <a:buNone/>
            </a:pPr>
            <a:endParaRPr lang="el-GR" sz="2000" b="1" dirty="0"/>
          </a:p>
          <a:p>
            <a:endParaRPr lang="el-GR" sz="2000" dirty="0"/>
          </a:p>
          <a:p>
            <a:endParaRPr lang="el-GR" sz="20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7167" y="1855714"/>
            <a:ext cx="1781301" cy="2533406"/>
          </a:xfrm>
          <a:prstGeom prst="rect">
            <a:avLst/>
          </a:prstGeom>
        </p:spPr>
      </p:pic>
    </p:spTree>
    <p:extLst>
      <p:ext uri="{BB962C8B-B14F-4D97-AF65-F5344CB8AC3E}">
        <p14:creationId xmlns:p14="http://schemas.microsoft.com/office/powerpoint/2010/main" val="32548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lstStyle/>
          <a:p>
            <a:pPr marL="0" indent="0">
              <a:buNone/>
            </a:pPr>
            <a:r>
              <a:rPr lang="el-GR" dirty="0"/>
              <a:t>Θέματα:</a:t>
            </a:r>
          </a:p>
          <a:p>
            <a:pPr marL="0" indent="0">
              <a:buNone/>
            </a:pPr>
            <a:r>
              <a:rPr lang="el-GR" dirty="0"/>
              <a:t>Ο Οδυσσέας Ελύτης και ο υπερρεαλισμός</a:t>
            </a:r>
          </a:p>
          <a:p>
            <a:pPr marL="0" indent="0">
              <a:buNone/>
            </a:pPr>
            <a:r>
              <a:rPr lang="el-GR" dirty="0"/>
              <a:t>Η πρόσληψη του υπερρεαλισμού στην Ελλάδα</a:t>
            </a:r>
          </a:p>
          <a:p>
            <a:pPr marL="0" indent="0">
              <a:buNone/>
            </a:pPr>
            <a:r>
              <a:rPr lang="el-GR"/>
              <a:t>Η Αμοργός του Νίκου Γκάτσου</a:t>
            </a:r>
          </a:p>
          <a:p>
            <a:endParaRPr lang="el-GR"/>
          </a:p>
        </p:txBody>
      </p:sp>
    </p:spTree>
    <p:extLst>
      <p:ext uri="{BB962C8B-B14F-4D97-AF65-F5344CB8AC3E}">
        <p14:creationId xmlns:p14="http://schemas.microsoft.com/office/powerpoint/2010/main" val="2293353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143635"/>
          </a:xfrm>
        </p:spPr>
        <p:txBody>
          <a:bodyPr>
            <a:normAutofit/>
          </a:bodyPr>
          <a:lstStyle/>
          <a:p>
            <a:pPr algn="ctr"/>
            <a:r>
              <a:rPr lang="el-GR" sz="3600" dirty="0"/>
              <a:t>Νικήτας Ράντος (1907-1988) </a:t>
            </a:r>
            <a:br>
              <a:rPr lang="el-GR" sz="3600" dirty="0"/>
            </a:br>
            <a:r>
              <a:rPr lang="el-GR" sz="3600" dirty="0" smtClean="0"/>
              <a:t>ποιητής - πρωτοπόρος</a:t>
            </a:r>
            <a:endParaRPr lang="el-GR" sz="3600" dirty="0"/>
          </a:p>
        </p:txBody>
      </p:sp>
      <p:sp>
        <p:nvSpPr>
          <p:cNvPr id="3" name="Zástupný symbol pro obsah 2"/>
          <p:cNvSpPr>
            <a:spLocks noGrp="1"/>
          </p:cNvSpPr>
          <p:nvPr>
            <p:ph idx="1"/>
          </p:nvPr>
        </p:nvSpPr>
        <p:spPr>
          <a:xfrm>
            <a:off x="838200" y="2389517"/>
            <a:ext cx="10515600" cy="3787446"/>
          </a:xfrm>
        </p:spPr>
        <p:txBody>
          <a:bodyPr/>
          <a:lstStyle/>
          <a:p>
            <a:r>
              <a:rPr lang="el-GR" sz="2400" dirty="0" smtClean="0"/>
              <a:t>Επηρεασμένος από τον φουτουρισμό (ήπια μορφή)</a:t>
            </a:r>
          </a:p>
          <a:p>
            <a:r>
              <a:rPr lang="el-GR" sz="2400" dirty="0" smtClean="0"/>
              <a:t>Κοινωνικός ρόλος της τέχνης επηρεάζει τη θεματική του (ζωή εργατών)</a:t>
            </a:r>
          </a:p>
          <a:p>
            <a:r>
              <a:rPr lang="el-GR" sz="2400" dirty="0" smtClean="0"/>
              <a:t>Ελεύθερος στίχος</a:t>
            </a:r>
          </a:p>
          <a:p>
            <a:r>
              <a:rPr lang="el-GR" sz="2400" dirty="0" smtClean="0"/>
              <a:t>Αστική ζωή</a:t>
            </a:r>
          </a:p>
          <a:p>
            <a:r>
              <a:rPr lang="el-GR" sz="2400" dirty="0" smtClean="0"/>
              <a:t>Επίκαιρη γλώσσα</a:t>
            </a:r>
          </a:p>
          <a:p>
            <a:endParaRPr lang="el-GR"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004" y="3441871"/>
            <a:ext cx="3037324" cy="2280373"/>
          </a:xfrm>
          <a:prstGeom prst="rect">
            <a:avLst/>
          </a:prstGeom>
        </p:spPr>
      </p:pic>
    </p:spTree>
    <p:extLst>
      <p:ext uri="{BB962C8B-B14F-4D97-AF65-F5344CB8AC3E}">
        <p14:creationId xmlns:p14="http://schemas.microsoft.com/office/powerpoint/2010/main" val="1894652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68147"/>
          </a:xfrm>
        </p:spPr>
        <p:txBody>
          <a:bodyPr>
            <a:normAutofit/>
          </a:bodyPr>
          <a:lstStyle/>
          <a:p>
            <a:pPr algn="ctr"/>
            <a:r>
              <a:rPr lang="el-GR" sz="3200" b="1" dirty="0" smtClean="0"/>
              <a:t>Ποίηση και κινηματογράφος</a:t>
            </a:r>
            <a:endParaRPr lang="el-GR" sz="3200" b="1" dirty="0"/>
          </a:p>
        </p:txBody>
      </p:sp>
      <p:sp>
        <p:nvSpPr>
          <p:cNvPr id="3" name="Zástupný symbol pro obsah 2"/>
          <p:cNvSpPr>
            <a:spLocks noGrp="1"/>
          </p:cNvSpPr>
          <p:nvPr>
            <p:ph idx="1"/>
          </p:nvPr>
        </p:nvSpPr>
        <p:spPr>
          <a:xfrm>
            <a:off x="838200" y="1371600"/>
            <a:ext cx="10515600" cy="4805363"/>
          </a:xfrm>
        </p:spPr>
        <p:txBody>
          <a:bodyPr/>
          <a:lstStyle/>
          <a:p>
            <a:r>
              <a:rPr lang="cs-CZ" dirty="0" err="1" smtClean="0"/>
              <a:t>Sergei</a:t>
            </a:r>
            <a:r>
              <a:rPr lang="cs-CZ" dirty="0" smtClean="0"/>
              <a:t> </a:t>
            </a:r>
            <a:r>
              <a:rPr lang="cs-CZ" dirty="0" err="1" smtClean="0"/>
              <a:t>Michailovic</a:t>
            </a:r>
            <a:r>
              <a:rPr lang="cs-CZ" dirty="0" smtClean="0"/>
              <a:t> </a:t>
            </a:r>
            <a:r>
              <a:rPr lang="cs-CZ" dirty="0" err="1" smtClean="0"/>
              <a:t>Eizenstein</a:t>
            </a:r>
            <a:r>
              <a:rPr lang="el-GR" dirty="0" smtClean="0"/>
              <a:t> (1898-1948)</a:t>
            </a:r>
          </a:p>
          <a:p>
            <a:pPr marL="0" indent="0">
              <a:buNone/>
            </a:pPr>
            <a:r>
              <a:rPr lang="el-GR" dirty="0" smtClean="0"/>
              <a:t>- </a:t>
            </a:r>
            <a:r>
              <a:rPr lang="el-GR" i="1" dirty="0" smtClean="0"/>
              <a:t>Θωρηκτό </a:t>
            </a:r>
            <a:r>
              <a:rPr lang="el-GR" i="1" dirty="0" err="1" smtClean="0"/>
              <a:t>Ποτέμκιν</a:t>
            </a:r>
            <a:r>
              <a:rPr lang="el-GR" i="1" dirty="0" smtClean="0"/>
              <a:t>, Ιβάν ο Τρομερός</a:t>
            </a:r>
            <a:endParaRPr lang="el-GR" i="1"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576" y="3919052"/>
            <a:ext cx="3612070" cy="2498703"/>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7576" y="1612392"/>
            <a:ext cx="2133600" cy="1274064"/>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2383" y="3088481"/>
            <a:ext cx="4221289" cy="2364719"/>
          </a:xfrm>
          <a:prstGeom prst="rect">
            <a:avLst/>
          </a:prstGeom>
        </p:spPr>
      </p:pic>
      <p:pic>
        <p:nvPicPr>
          <p:cNvPr id="10" name="Obráze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929" y="3563492"/>
            <a:ext cx="1733550" cy="2381250"/>
          </a:xfrm>
          <a:prstGeom prst="rect">
            <a:avLst/>
          </a:prstGeom>
        </p:spPr>
      </p:pic>
    </p:spTree>
    <p:extLst>
      <p:ext uri="{BB962C8B-B14F-4D97-AF65-F5344CB8AC3E}">
        <p14:creationId xmlns:p14="http://schemas.microsoft.com/office/powerpoint/2010/main" val="28193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87019"/>
          </a:xfrm>
        </p:spPr>
        <p:txBody>
          <a:bodyPr>
            <a:noAutofit/>
          </a:bodyPr>
          <a:lstStyle/>
          <a:p>
            <a:pPr algn="ctr"/>
            <a:r>
              <a:rPr lang="el-GR" sz="2800" b="1" dirty="0" smtClean="0"/>
              <a:t>Εφαρμογή </a:t>
            </a:r>
            <a:r>
              <a:rPr lang="el-GR" sz="2800" b="1" dirty="0"/>
              <a:t>των συγκεκριμένων κινηματογραφικών στοιχείων στην ποίηση του Ράντου</a:t>
            </a:r>
            <a:endParaRPr lang="el-GR" sz="2800" dirty="0"/>
          </a:p>
        </p:txBody>
      </p:sp>
      <p:sp>
        <p:nvSpPr>
          <p:cNvPr id="3" name="Zástupný symbol pro obsah 2"/>
          <p:cNvSpPr>
            <a:spLocks noGrp="1"/>
          </p:cNvSpPr>
          <p:nvPr>
            <p:ph idx="1"/>
          </p:nvPr>
        </p:nvSpPr>
        <p:spPr>
          <a:xfrm>
            <a:off x="838200" y="1719072"/>
            <a:ext cx="10515600" cy="4457891"/>
          </a:xfrm>
        </p:spPr>
        <p:txBody>
          <a:bodyPr>
            <a:normAutofit/>
          </a:bodyPr>
          <a:lstStyle/>
          <a:p>
            <a:r>
              <a:rPr lang="el-GR" sz="2000" dirty="0" smtClean="0"/>
              <a:t>Ενότητα </a:t>
            </a:r>
            <a:r>
              <a:rPr lang="el-GR" sz="2000" b="1" i="1" dirty="0" smtClean="0"/>
              <a:t>Βοή</a:t>
            </a:r>
            <a:r>
              <a:rPr lang="el-GR" sz="2000" dirty="0" smtClean="0"/>
              <a:t> (</a:t>
            </a:r>
            <a:r>
              <a:rPr lang="el-GR" sz="2000" i="1" dirty="0" smtClean="0"/>
              <a:t>Ποιήματα</a:t>
            </a:r>
            <a:r>
              <a:rPr lang="el-GR" sz="2000" dirty="0" smtClean="0"/>
              <a:t>) – επικά, πολύστιχα ποιήματα</a:t>
            </a:r>
          </a:p>
          <a:p>
            <a:r>
              <a:rPr lang="el-GR" sz="2000" b="1" i="1" dirty="0" smtClean="0"/>
              <a:t>Στρογγυλή συμφωνία</a:t>
            </a:r>
            <a:r>
              <a:rPr lang="el-GR" sz="2000" dirty="0" smtClean="0"/>
              <a:t>: </a:t>
            </a:r>
            <a:r>
              <a:rPr lang="el-GR" sz="2000" dirty="0"/>
              <a:t>μουσική συμφωνία συντεθειμένη από καθημερινούς ήχους της πόλης, των </a:t>
            </a:r>
            <a:r>
              <a:rPr lang="el-GR" sz="2000" dirty="0" smtClean="0"/>
              <a:t>δρόμων</a:t>
            </a:r>
            <a:r>
              <a:rPr lang="el-GR" sz="2000" dirty="0"/>
              <a:t>, των ανθρώπων και των </a:t>
            </a:r>
            <a:r>
              <a:rPr lang="el-GR" sz="2000" dirty="0" smtClean="0"/>
              <a:t>μηχανών</a:t>
            </a:r>
          </a:p>
          <a:p>
            <a:r>
              <a:rPr lang="el-GR" sz="2000" dirty="0" smtClean="0"/>
              <a:t>Κυκλική κίνηση</a:t>
            </a:r>
          </a:p>
          <a:p>
            <a:r>
              <a:rPr lang="el-GR" sz="2000" dirty="0" smtClean="0"/>
              <a:t>Ταχύτητα</a:t>
            </a:r>
          </a:p>
          <a:p>
            <a:r>
              <a:rPr lang="el-GR" sz="2000" dirty="0" smtClean="0"/>
              <a:t>Κινηματογράφος – μάτι – η «κάμερα» κινείται συνέχεια και παίρνει διάφορες οπτικές γωνίες</a:t>
            </a:r>
          </a:p>
          <a:p>
            <a:r>
              <a:rPr lang="el-GR" sz="2000" dirty="0" smtClean="0"/>
              <a:t>Συλλογικό «εμείς»</a:t>
            </a:r>
          </a:p>
          <a:p>
            <a:r>
              <a:rPr lang="el-GR" sz="2000" b="1" i="1" dirty="0" smtClean="0"/>
              <a:t>Το τραγούδι των λιμενικών έργων</a:t>
            </a:r>
            <a:endParaRPr lang="el-GR" sz="2000" b="1" i="1" dirty="0"/>
          </a:p>
        </p:txBody>
      </p:sp>
    </p:spTree>
    <p:extLst>
      <p:ext uri="{BB962C8B-B14F-4D97-AF65-F5344CB8AC3E}">
        <p14:creationId xmlns:p14="http://schemas.microsoft.com/office/powerpoint/2010/main" val="3670831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5838" y="434136"/>
            <a:ext cx="10515600" cy="635539"/>
          </a:xfrm>
        </p:spPr>
        <p:txBody>
          <a:bodyPr>
            <a:normAutofit/>
          </a:bodyPr>
          <a:lstStyle/>
          <a:p>
            <a:r>
              <a:rPr lang="el-GR" sz="3200" b="1" dirty="0" smtClean="0"/>
              <a:t>Βοή</a:t>
            </a:r>
            <a:r>
              <a:rPr lang="el-GR" sz="3200" dirty="0" smtClean="0"/>
              <a:t> – από το Ποιήματα (1932)</a:t>
            </a:r>
            <a:endParaRPr lang="el-GR" sz="3200" dirty="0"/>
          </a:p>
        </p:txBody>
      </p:sp>
      <p:sp>
        <p:nvSpPr>
          <p:cNvPr id="3" name="Zástupný symbol pro obsah 2"/>
          <p:cNvSpPr>
            <a:spLocks noGrp="1"/>
          </p:cNvSpPr>
          <p:nvPr>
            <p:ph idx="1"/>
          </p:nvPr>
        </p:nvSpPr>
        <p:spPr>
          <a:xfrm>
            <a:off x="838200" y="1276709"/>
            <a:ext cx="10515600" cy="4900254"/>
          </a:xfrm>
        </p:spPr>
        <p:txBody>
          <a:bodyPr/>
          <a:lstStyle/>
          <a:p>
            <a:r>
              <a:rPr lang="el-GR" dirty="0" smtClean="0"/>
              <a:t>Επικός χαρακτήρας</a:t>
            </a:r>
          </a:p>
          <a:p>
            <a:r>
              <a:rPr lang="el-GR" dirty="0" smtClean="0"/>
              <a:t>Πολύστιχα ποιήματα</a:t>
            </a:r>
          </a:p>
          <a:p>
            <a:r>
              <a:rPr lang="el-GR" dirty="0" smtClean="0"/>
              <a:t>Τα βασικά χαρακτηριστικά κινηματογράφου – αφηγηματικά: χρόνος, χώρο, στα πρόσωπα και προπάντων στην κινητική τους υπόσταση.</a:t>
            </a:r>
          </a:p>
          <a:p>
            <a:endParaRPr lang="el-GR" sz="1600" dirty="0"/>
          </a:p>
          <a:p>
            <a:endParaRPr lang="cs-CZ" sz="1600" dirty="0" smtClean="0"/>
          </a:p>
          <a:p>
            <a:r>
              <a:rPr lang="cs-CZ" sz="1600" dirty="0">
                <a:hlinkClick r:id="rId2"/>
              </a:rPr>
              <a:t>https://www.youtube.com/watch?v=-</a:t>
            </a:r>
            <a:r>
              <a:rPr lang="cs-CZ" sz="1600" dirty="0" smtClean="0">
                <a:hlinkClick r:id="rId2"/>
              </a:rPr>
              <a:t>lAtyyrk_L8</a:t>
            </a:r>
            <a:r>
              <a:rPr lang="el-GR" sz="1600" dirty="0" smtClean="0"/>
              <a:t> – ΑΠΟΣΠΑΣΜΑ 16.30</a:t>
            </a:r>
          </a:p>
          <a:p>
            <a:r>
              <a:rPr lang="cs-CZ" sz="1600" u="sng" dirty="0">
                <a:hlinkClick r:id="rId3"/>
              </a:rPr>
              <a:t>https://www.fdb.cz/film/muz-s-kamerou-celovek-s-kino-apparatom/trailery/13146</a:t>
            </a:r>
            <a:endParaRPr lang="el-GR" sz="1600" dirty="0"/>
          </a:p>
          <a:p>
            <a:endParaRPr lang="cs-CZ" sz="1600" dirty="0" smtClean="0"/>
          </a:p>
          <a:p>
            <a:endParaRPr lang="el-GR" dirty="0"/>
          </a:p>
        </p:txBody>
      </p:sp>
    </p:spTree>
    <p:extLst>
      <p:ext uri="{BB962C8B-B14F-4D97-AF65-F5344CB8AC3E}">
        <p14:creationId xmlns:p14="http://schemas.microsoft.com/office/powerpoint/2010/main" val="3824848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68452"/>
          </a:xfrm>
        </p:spPr>
        <p:txBody>
          <a:bodyPr>
            <a:normAutofit/>
          </a:bodyPr>
          <a:lstStyle/>
          <a:p>
            <a:r>
              <a:rPr lang="el-GR" sz="3600" dirty="0" smtClean="0"/>
              <a:t>Νταντά – ντανταϊσμός</a:t>
            </a:r>
            <a:r>
              <a:rPr lang="cs-CZ" sz="3600" dirty="0" smtClean="0"/>
              <a:t> </a:t>
            </a:r>
            <a:endParaRPr lang="el-GR" sz="3600" dirty="0"/>
          </a:p>
        </p:txBody>
      </p:sp>
      <p:sp>
        <p:nvSpPr>
          <p:cNvPr id="3" name="Zástupný symbol pro obsah 2"/>
          <p:cNvSpPr>
            <a:spLocks noGrp="1"/>
          </p:cNvSpPr>
          <p:nvPr>
            <p:ph idx="1"/>
          </p:nvPr>
        </p:nvSpPr>
        <p:spPr>
          <a:xfrm>
            <a:off x="838200" y="1414732"/>
            <a:ext cx="10515600" cy="4762231"/>
          </a:xfrm>
        </p:spPr>
        <p:txBody>
          <a:bodyPr>
            <a:normAutofit/>
          </a:bodyPr>
          <a:lstStyle/>
          <a:p>
            <a:pPr>
              <a:buFont typeface="Wingdings" panose="05000000000000000000" pitchFamily="2" charset="2"/>
              <a:buChar char="Ø"/>
            </a:pPr>
            <a:r>
              <a:rPr lang="el-GR" sz="2000" dirty="0" smtClean="0"/>
              <a:t>Ζυρίχη – 1916</a:t>
            </a:r>
            <a:r>
              <a:rPr lang="cs-CZ" sz="2000" dirty="0" smtClean="0"/>
              <a:t>, </a:t>
            </a:r>
            <a:r>
              <a:rPr lang="el-GR" sz="2000" b="1" dirty="0" err="1"/>
              <a:t>Cabaret</a:t>
            </a:r>
            <a:r>
              <a:rPr lang="el-GR" sz="2000" dirty="0"/>
              <a:t> </a:t>
            </a:r>
            <a:r>
              <a:rPr lang="el-GR" sz="2000" b="1" dirty="0" err="1"/>
              <a:t>Voltaire</a:t>
            </a:r>
            <a:endParaRPr lang="el-GR" sz="2000" dirty="0" smtClean="0"/>
          </a:p>
          <a:p>
            <a:pPr>
              <a:buFont typeface="Wingdings" panose="05000000000000000000" pitchFamily="2" charset="2"/>
              <a:buChar char="Ø"/>
            </a:pPr>
            <a:r>
              <a:rPr lang="el-GR" sz="2000" dirty="0" smtClean="0"/>
              <a:t>Γενικός σκοπός: να </a:t>
            </a:r>
            <a:r>
              <a:rPr lang="el-GR" sz="2000" dirty="0"/>
              <a:t>εκφράσουν την αντίθεση τους στη μαζική υστερία και τον </a:t>
            </a:r>
            <a:r>
              <a:rPr lang="el-GR" sz="2000" b="1" dirty="0"/>
              <a:t>παραλογισμό ενός παγκοσμίου πολέμου</a:t>
            </a:r>
            <a:r>
              <a:rPr lang="el-GR" sz="2000" dirty="0"/>
              <a:t>, μέσα από φόρμες </a:t>
            </a:r>
            <a:r>
              <a:rPr lang="el-GR" sz="2000" dirty="0" smtClean="0"/>
              <a:t>που θα αντανακλούν αυτό το παράλογο, την κατάργηση των ηθικών αρχών, το χάος της εποχής, δηλ. με φόρμες  </a:t>
            </a:r>
            <a:r>
              <a:rPr lang="el-GR" sz="2000" dirty="0"/>
              <a:t>αρνητικές, αναρχικές και </a:t>
            </a:r>
            <a:r>
              <a:rPr lang="el-GR" sz="2000" dirty="0" smtClean="0"/>
              <a:t>καταστροφικές.</a:t>
            </a:r>
          </a:p>
          <a:p>
            <a:pPr>
              <a:buFont typeface="Wingdings" panose="05000000000000000000" pitchFamily="2" charset="2"/>
              <a:buChar char="Ø"/>
            </a:pPr>
            <a:r>
              <a:rPr lang="el-GR" sz="2000" b="1" dirty="0" smtClean="0"/>
              <a:t>Σκοπός σε επίπεδο τέχνης</a:t>
            </a:r>
            <a:r>
              <a:rPr lang="el-GR" sz="2000" dirty="0" smtClean="0"/>
              <a:t>: </a:t>
            </a:r>
            <a:r>
              <a:rPr lang="el-GR" sz="2000" dirty="0"/>
              <a:t>: η κριτική επανεξέταση όλων των παραδόσεων, των προϋποθέσεων, των κανόνων, της λογικής βάσης, ακόμη και των ίδιων των εννοιών της τάξης, της ενότητας και του ωραίου, που είχαν καθορίσει τη δημιουργία έργων τέχνης σε όλη την ανθρώπινη </a:t>
            </a:r>
            <a:r>
              <a:rPr lang="el-GR" sz="2000" dirty="0" smtClean="0"/>
              <a:t>ιστορία</a:t>
            </a:r>
            <a:r>
              <a:rPr lang="el-GR" sz="2000" dirty="0"/>
              <a:t> </a:t>
            </a:r>
            <a:r>
              <a:rPr lang="cs-CZ" sz="2000" dirty="0" smtClean="0"/>
              <a:t>= </a:t>
            </a:r>
            <a:r>
              <a:rPr lang="el-GR" sz="2000" dirty="0" smtClean="0"/>
              <a:t>επανεξέταση των παραδοσιακών αισθητικών κανόνων</a:t>
            </a:r>
            <a:endParaRPr lang="el-GR" sz="2000" dirty="0"/>
          </a:p>
          <a:p>
            <a:pPr>
              <a:buFont typeface="Wingdings" panose="05000000000000000000" pitchFamily="2" charset="2"/>
              <a:buChar char="Ø"/>
            </a:pPr>
            <a:r>
              <a:rPr lang="el-GR" sz="2000" dirty="0" smtClean="0"/>
              <a:t>Ομαδικές εκδηλώσεις βασισμένες σε παράλογο χιούμορ</a:t>
            </a:r>
          </a:p>
          <a:p>
            <a:pPr>
              <a:buFont typeface="Wingdings" panose="05000000000000000000" pitchFamily="2" charset="2"/>
              <a:buChar char="Ø"/>
            </a:pPr>
            <a:r>
              <a:rPr lang="el-GR" sz="2000" dirty="0" smtClean="0"/>
              <a:t>Διάφορες ετυμολογίες του </a:t>
            </a:r>
            <a:r>
              <a:rPr lang="el-GR" sz="2000" b="1" dirty="0" smtClean="0"/>
              <a:t>όρου </a:t>
            </a:r>
            <a:r>
              <a:rPr lang="cs-CZ" sz="2000" b="1" dirty="0" smtClean="0"/>
              <a:t>DADA</a:t>
            </a:r>
            <a:endParaRPr lang="el-GR" sz="2000" b="1" dirty="0" smtClean="0"/>
          </a:p>
          <a:p>
            <a:pPr>
              <a:buFont typeface="Wingdings" panose="05000000000000000000" pitchFamily="2" charset="2"/>
              <a:buChar char="Ø"/>
            </a:pPr>
            <a:endParaRPr lang="el-GR" sz="20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543" y="3973633"/>
            <a:ext cx="1901571" cy="2603039"/>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178" y="4994695"/>
            <a:ext cx="2126789" cy="1770552"/>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514" y="169640"/>
            <a:ext cx="2188810" cy="1518238"/>
          </a:xfrm>
          <a:prstGeom prst="rect">
            <a:avLst/>
          </a:prstGeom>
        </p:spPr>
      </p:pic>
    </p:spTree>
    <p:extLst>
      <p:ext uri="{BB962C8B-B14F-4D97-AF65-F5344CB8AC3E}">
        <p14:creationId xmlns:p14="http://schemas.microsoft.com/office/powerpoint/2010/main" val="3866478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99441"/>
          </a:xfrm>
        </p:spPr>
        <p:txBody>
          <a:bodyPr/>
          <a:lstStyle/>
          <a:p>
            <a:endParaRPr lang="el-GR" dirty="0"/>
          </a:p>
        </p:txBody>
      </p:sp>
      <p:sp>
        <p:nvSpPr>
          <p:cNvPr id="3" name="Zástupný symbol pro obsah 2"/>
          <p:cNvSpPr>
            <a:spLocks noGrp="1"/>
          </p:cNvSpPr>
          <p:nvPr>
            <p:ph idx="1"/>
          </p:nvPr>
        </p:nvSpPr>
        <p:spPr>
          <a:xfrm>
            <a:off x="838200" y="1518249"/>
            <a:ext cx="10515600" cy="4658714"/>
          </a:xfrm>
        </p:spPr>
        <p:txBody>
          <a:bodyPr>
            <a:normAutofit fontScale="92500"/>
          </a:bodyPr>
          <a:lstStyle/>
          <a:p>
            <a:pPr marL="0" indent="0">
              <a:buNone/>
            </a:pPr>
            <a:r>
              <a:rPr lang="cs-CZ" dirty="0"/>
              <a:t>To </a:t>
            </a:r>
            <a:r>
              <a:rPr lang="el-GR" dirty="0"/>
              <a:t>κίνημα του υπερρεαλισμού, όπως και το νταντά, αντέδρασε σε μία βαθιά κρίση του Δυτικού </a:t>
            </a:r>
            <a:r>
              <a:rPr lang="el-GR" dirty="0" smtClean="0"/>
              <a:t>μετά </a:t>
            </a:r>
            <a:r>
              <a:rPr lang="el-GR" dirty="0"/>
              <a:t>τον </a:t>
            </a:r>
            <a:r>
              <a:rPr lang="el-GR" dirty="0" smtClean="0"/>
              <a:t>Β</a:t>
            </a:r>
            <a:r>
              <a:rPr lang="el-GR" dirty="0"/>
              <a:t>΄</a:t>
            </a:r>
            <a:r>
              <a:rPr lang="el-GR" dirty="0" smtClean="0"/>
              <a:t> Π.Π., </a:t>
            </a:r>
            <a:r>
              <a:rPr lang="el-GR" dirty="0"/>
              <a:t>αντίθετα όμως από τον </a:t>
            </a:r>
            <a:r>
              <a:rPr lang="el-GR" dirty="0" smtClean="0"/>
              <a:t>ντανταϊσμό </a:t>
            </a:r>
            <a:r>
              <a:rPr lang="el-GR" dirty="0"/>
              <a:t>πρότειναν λύσεις. Η λύσεις του βασιζόταν σε μία </a:t>
            </a:r>
            <a:r>
              <a:rPr lang="el-GR" b="1" dirty="0"/>
              <a:t>ευρύτερη αναθεώρηση των </a:t>
            </a:r>
            <a:r>
              <a:rPr lang="el-GR" b="1" dirty="0" smtClean="0"/>
              <a:t>αξιών </a:t>
            </a:r>
            <a:r>
              <a:rPr lang="el-GR" dirty="0" smtClean="0"/>
              <a:t>(</a:t>
            </a:r>
            <a:r>
              <a:rPr lang="cs-CZ" dirty="0" smtClean="0"/>
              <a:t>revize hodnotového systému)</a:t>
            </a:r>
            <a:r>
              <a:rPr lang="el-GR" dirty="0" smtClean="0"/>
              <a:t>, </a:t>
            </a:r>
            <a:r>
              <a:rPr lang="el-GR" dirty="0"/>
              <a:t>σε </a:t>
            </a:r>
            <a:r>
              <a:rPr lang="el-GR" dirty="0" smtClean="0"/>
              <a:t>διάφορα επίπεδα της </a:t>
            </a:r>
            <a:r>
              <a:rPr lang="el-GR" dirty="0"/>
              <a:t>ανθρώπινης ζωής, αξίες ηθικές, αισθητικές, </a:t>
            </a:r>
            <a:r>
              <a:rPr lang="el-GR" dirty="0" smtClean="0"/>
              <a:t>κοινωνικές </a:t>
            </a:r>
            <a:r>
              <a:rPr lang="el-GR" dirty="0"/>
              <a:t>ως και </a:t>
            </a:r>
            <a:r>
              <a:rPr lang="el-GR" dirty="0" smtClean="0"/>
              <a:t>πολιτικές.</a:t>
            </a:r>
          </a:p>
          <a:p>
            <a:pPr marL="0" indent="0">
              <a:buNone/>
            </a:pPr>
            <a:r>
              <a:rPr lang="el-GR" dirty="0"/>
              <a:t>Πρόκειται για το πιο </a:t>
            </a:r>
            <a:r>
              <a:rPr lang="el-GR" b="1" dirty="0"/>
              <a:t>σημαντικό πρωτοποριακό  κίνημα</a:t>
            </a:r>
            <a:r>
              <a:rPr lang="el-GR" dirty="0"/>
              <a:t>, με τις </a:t>
            </a:r>
            <a:r>
              <a:rPr lang="el-GR" dirty="0" err="1"/>
              <a:t>μεγαλήτερες</a:t>
            </a:r>
            <a:r>
              <a:rPr lang="el-GR" dirty="0"/>
              <a:t> </a:t>
            </a:r>
            <a:r>
              <a:rPr lang="el-GR" dirty="0" smtClean="0"/>
              <a:t>απηχήσεις </a:t>
            </a:r>
            <a:r>
              <a:rPr lang="el-GR" dirty="0"/>
              <a:t>και στον χώρο </a:t>
            </a:r>
            <a:r>
              <a:rPr lang="el-GR" dirty="0" smtClean="0"/>
              <a:t>της λογοτεχνίας</a:t>
            </a:r>
            <a:r>
              <a:rPr lang="el-GR" b="1" dirty="0" smtClean="0"/>
              <a:t> </a:t>
            </a:r>
            <a:r>
              <a:rPr lang="el-GR" b="1" dirty="0"/>
              <a:t>και τον εικαστικών τεχνών.</a:t>
            </a:r>
            <a:r>
              <a:rPr lang="el-GR" dirty="0"/>
              <a:t> </a:t>
            </a:r>
          </a:p>
          <a:p>
            <a:pPr marL="0" indent="0">
              <a:buNone/>
            </a:pPr>
            <a:r>
              <a:rPr lang="el-GR" dirty="0"/>
              <a:t>Άνθισε κυρίως </a:t>
            </a:r>
            <a:r>
              <a:rPr lang="el-GR" dirty="0" smtClean="0"/>
              <a:t>στη </a:t>
            </a:r>
            <a:r>
              <a:rPr lang="el-GR" b="1" dirty="0" smtClean="0"/>
              <a:t>Γαλλία</a:t>
            </a:r>
            <a:r>
              <a:rPr lang="el-GR" dirty="0" smtClean="0"/>
              <a:t>, </a:t>
            </a:r>
            <a:r>
              <a:rPr lang="el-GR" dirty="0"/>
              <a:t>αλλά και σε πολλές άλλες χώρες, Η κυρίως ανάπτυξή του </a:t>
            </a:r>
            <a:r>
              <a:rPr lang="el-GR" dirty="0" smtClean="0"/>
              <a:t>χρονολογείται </a:t>
            </a:r>
            <a:r>
              <a:rPr lang="el-GR" dirty="0"/>
              <a:t>στις αρχές </a:t>
            </a:r>
            <a:r>
              <a:rPr lang="el-GR" dirty="0" smtClean="0"/>
              <a:t>του 20ού αιώνα, τον Μεσοπόλεμο.  </a:t>
            </a:r>
            <a:r>
              <a:rPr lang="el-GR" dirty="0"/>
              <a:t>Αλλά ο υπερρεαλισμός είναι ενεργό κίνημα μέχρι και </a:t>
            </a:r>
            <a:r>
              <a:rPr lang="el-GR" b="1" dirty="0"/>
              <a:t>σήμερα</a:t>
            </a:r>
            <a:r>
              <a:rPr lang="el-GR" dirty="0"/>
              <a:t>.</a:t>
            </a:r>
          </a:p>
          <a:p>
            <a:pPr marL="0" indent="0">
              <a:buNone/>
            </a:pPr>
            <a:endParaRPr lang="el-GR" dirty="0"/>
          </a:p>
          <a:p>
            <a:endParaRPr lang="el-GR" dirty="0"/>
          </a:p>
        </p:txBody>
      </p:sp>
    </p:spTree>
    <p:extLst>
      <p:ext uri="{BB962C8B-B14F-4D97-AF65-F5344CB8AC3E}">
        <p14:creationId xmlns:p14="http://schemas.microsoft.com/office/powerpoint/2010/main" val="2019441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90815"/>
          </a:xfrm>
        </p:spPr>
        <p:txBody>
          <a:bodyPr/>
          <a:lstStyle/>
          <a:p>
            <a:r>
              <a:rPr lang="el-GR" dirty="0" smtClean="0"/>
              <a:t>Υπερρεαλισμός - </a:t>
            </a:r>
            <a:r>
              <a:rPr lang="el-GR" dirty="0" smtClean="0"/>
              <a:t>σουρεαλισμός</a:t>
            </a:r>
            <a:endParaRPr lang="el-GR" dirty="0"/>
          </a:p>
        </p:txBody>
      </p:sp>
      <p:sp>
        <p:nvSpPr>
          <p:cNvPr id="3" name="Zástupný symbol pro obsah 2"/>
          <p:cNvSpPr>
            <a:spLocks noGrp="1"/>
          </p:cNvSpPr>
          <p:nvPr>
            <p:ph idx="1"/>
          </p:nvPr>
        </p:nvSpPr>
        <p:spPr>
          <a:xfrm>
            <a:off x="838200" y="1483743"/>
            <a:ext cx="10515600" cy="4693220"/>
          </a:xfrm>
        </p:spPr>
        <p:txBody>
          <a:bodyPr>
            <a:normAutofit/>
          </a:bodyPr>
          <a:lstStyle/>
          <a:p>
            <a:pPr marL="0" indent="0">
              <a:buNone/>
            </a:pPr>
            <a:r>
              <a:rPr lang="cs-CZ" sz="2000" dirty="0" err="1" smtClean="0"/>
              <a:t>Sur</a:t>
            </a:r>
            <a:r>
              <a:rPr lang="cs-CZ" sz="2000" dirty="0" smtClean="0"/>
              <a:t> </a:t>
            </a:r>
            <a:r>
              <a:rPr lang="el-GR" sz="2000" dirty="0" smtClean="0"/>
              <a:t>= επάνω, επί + </a:t>
            </a:r>
            <a:r>
              <a:rPr lang="cs-CZ" sz="2000" dirty="0" err="1" smtClean="0"/>
              <a:t>réalisme</a:t>
            </a:r>
            <a:r>
              <a:rPr lang="el-GR" sz="2000" dirty="0" smtClean="0"/>
              <a:t> = πραγματικότητα  (1917, </a:t>
            </a:r>
            <a:r>
              <a:rPr lang="en-GB" sz="2000" dirty="0"/>
              <a:t>Guillaume </a:t>
            </a:r>
            <a:r>
              <a:rPr lang="en-GB" sz="2000" dirty="0" smtClean="0"/>
              <a:t>Apollinaire</a:t>
            </a:r>
            <a:r>
              <a:rPr lang="el-GR" sz="2000" dirty="0"/>
              <a:t>)</a:t>
            </a:r>
            <a:r>
              <a:rPr lang="el-GR" sz="2000" dirty="0" smtClean="0"/>
              <a:t> </a:t>
            </a:r>
          </a:p>
          <a:p>
            <a:pPr marL="0" indent="0">
              <a:buNone/>
            </a:pPr>
            <a:r>
              <a:rPr lang="el-GR" sz="2000" dirty="0" smtClean="0"/>
              <a:t>Επαναστατικό κίνημα – αναθεώρηση αξιών </a:t>
            </a:r>
            <a:r>
              <a:rPr lang="cs-CZ" sz="2000" dirty="0" smtClean="0"/>
              <a:t> </a:t>
            </a:r>
            <a:endParaRPr lang="el-GR" sz="2000" dirty="0" smtClean="0"/>
          </a:p>
          <a:p>
            <a:pPr marL="0" indent="0">
              <a:buNone/>
            </a:pPr>
            <a:r>
              <a:rPr lang="el-GR" sz="2000" b="1" dirty="0" err="1" smtClean="0"/>
              <a:t>Φροϋντισμός</a:t>
            </a:r>
            <a:r>
              <a:rPr lang="el-GR" sz="2000" b="1" dirty="0" smtClean="0"/>
              <a:t> + μαρξισμός</a:t>
            </a:r>
          </a:p>
          <a:p>
            <a:pPr marL="0" indent="0">
              <a:buNone/>
            </a:pPr>
            <a:r>
              <a:rPr lang="cs-CZ" sz="2000" u="sng" dirty="0" smtClean="0"/>
              <a:t>I</a:t>
            </a:r>
            <a:r>
              <a:rPr lang="el-GR" sz="2000" u="sng" dirty="0" err="1" smtClean="0"/>
              <a:t>στορία</a:t>
            </a:r>
            <a:r>
              <a:rPr lang="el-GR" sz="2000" u="sng" dirty="0" smtClean="0"/>
              <a:t> του κινήματος:</a:t>
            </a:r>
          </a:p>
          <a:p>
            <a:pPr marL="0" indent="0">
              <a:buNone/>
            </a:pPr>
            <a:r>
              <a:rPr lang="el-GR" sz="2000" dirty="0" smtClean="0"/>
              <a:t>1922 – ρήξη με το </a:t>
            </a:r>
            <a:r>
              <a:rPr lang="el-GR" sz="2000" dirty="0" err="1"/>
              <a:t>Ν</a:t>
            </a:r>
            <a:r>
              <a:rPr lang="el-GR" sz="2000" dirty="0" err="1" smtClean="0"/>
              <a:t>τατνά</a:t>
            </a:r>
            <a:endParaRPr lang="el-GR" sz="2000" dirty="0" smtClean="0"/>
          </a:p>
          <a:p>
            <a:pPr marL="0" indent="0">
              <a:buNone/>
            </a:pPr>
            <a:r>
              <a:rPr lang="el-GR" sz="2000" dirty="0" smtClean="0"/>
              <a:t>Γεννήθηκε στο Παρίσι – 1919-1924  - πρώτα αυτόματα κείμενα (</a:t>
            </a:r>
            <a:r>
              <a:rPr lang="el-GR" sz="2000" i="1" dirty="0" smtClean="0"/>
              <a:t>Μαγνητικά πεδία</a:t>
            </a:r>
            <a:r>
              <a:rPr lang="el-GR" sz="2000" dirty="0" smtClean="0"/>
              <a:t>)</a:t>
            </a:r>
          </a:p>
          <a:p>
            <a:pPr marL="0" indent="0">
              <a:buNone/>
            </a:pPr>
            <a:r>
              <a:rPr lang="el-GR" sz="2000" dirty="0" smtClean="0"/>
              <a:t>1924 – </a:t>
            </a:r>
            <a:r>
              <a:rPr lang="el-GR" sz="2000" b="1" i="1" dirty="0" smtClean="0"/>
              <a:t>Μανιφέστο το υπερρεαλισμού</a:t>
            </a:r>
            <a:r>
              <a:rPr lang="cs-CZ" sz="2000" b="1" i="1" dirty="0" smtClean="0"/>
              <a:t> </a:t>
            </a:r>
            <a:r>
              <a:rPr lang="cs-CZ" sz="2000" dirty="0" smtClean="0"/>
              <a:t>(</a:t>
            </a:r>
            <a:r>
              <a:rPr lang="el-GR" sz="2000" dirty="0" smtClean="0"/>
              <a:t>υπερρεαλισμός </a:t>
            </a:r>
            <a:r>
              <a:rPr lang="cs-CZ" sz="2000" dirty="0" smtClean="0"/>
              <a:t>=</a:t>
            </a:r>
            <a:r>
              <a:rPr lang="el-GR" sz="2000" dirty="0" smtClean="0"/>
              <a:t> απόλυτος ψυχικός </a:t>
            </a:r>
            <a:r>
              <a:rPr lang="el-GR" sz="2000" b="1" dirty="0" smtClean="0"/>
              <a:t>αυτοματισμός</a:t>
            </a:r>
            <a:r>
              <a:rPr lang="el-GR" sz="2000" dirty="0" smtClean="0"/>
              <a:t>)</a:t>
            </a:r>
          </a:p>
          <a:p>
            <a:pPr marL="0" indent="0">
              <a:buNone/>
            </a:pPr>
            <a:r>
              <a:rPr lang="el-GR" sz="2000" dirty="0" smtClean="0"/>
              <a:t>1919-1926/27 – </a:t>
            </a:r>
            <a:r>
              <a:rPr lang="el-GR" sz="2000" u="sng" dirty="0" smtClean="0"/>
              <a:t>πρώτη φάση </a:t>
            </a:r>
            <a:r>
              <a:rPr lang="el-GR" sz="2000" dirty="0" smtClean="0"/>
              <a:t>– εστίαση στην ψυχανάλυση, τη θεωρία του ασυνειδήτου, σχετικά πειράματα, </a:t>
            </a:r>
            <a:r>
              <a:rPr lang="el-GR" sz="2000" b="1" dirty="0" smtClean="0"/>
              <a:t>αυτόματη γραφή (βλ. </a:t>
            </a:r>
            <a:r>
              <a:rPr lang="el-GR" sz="2000" b="1" dirty="0" err="1" smtClean="0"/>
              <a:t>εικ</a:t>
            </a:r>
            <a:r>
              <a:rPr lang="el-GR" sz="2000" b="1" dirty="0" smtClean="0"/>
              <a:t>. 38)</a:t>
            </a:r>
          </a:p>
          <a:p>
            <a:pPr marL="0" indent="0">
              <a:buNone/>
            </a:pPr>
            <a:r>
              <a:rPr lang="el-GR" sz="2000" dirty="0" smtClean="0"/>
              <a:t>1927-1934 – </a:t>
            </a:r>
            <a:r>
              <a:rPr lang="el-GR" sz="2000" u="sng" dirty="0" smtClean="0"/>
              <a:t>δεύτερη/πολιτική φάση </a:t>
            </a:r>
            <a:r>
              <a:rPr lang="el-GR" sz="2000" dirty="0" smtClean="0"/>
              <a:t>– απογοήτευση από την ΑΓ, στράφηκαν στην πολιτική δράση, </a:t>
            </a:r>
            <a:r>
              <a:rPr lang="el-GR" sz="2000" b="1" dirty="0" smtClean="0"/>
              <a:t>μαρξισμός</a:t>
            </a:r>
            <a:r>
              <a:rPr lang="el-GR" sz="2000" dirty="0" smtClean="0"/>
              <a:t>, ΚΚΓ</a:t>
            </a:r>
          </a:p>
          <a:p>
            <a:pPr marL="0" indent="0">
              <a:buNone/>
            </a:pPr>
            <a:r>
              <a:rPr lang="en-GB" sz="2000" i="1" dirty="0" smtClean="0"/>
              <a:t>La </a:t>
            </a:r>
            <a:r>
              <a:rPr lang="en-GB" sz="2000" i="1" dirty="0" err="1"/>
              <a:t>Révolution</a:t>
            </a:r>
            <a:r>
              <a:rPr lang="en-GB" sz="2000" i="1" dirty="0"/>
              <a:t> </a:t>
            </a:r>
            <a:r>
              <a:rPr lang="en-GB" sz="2000" i="1" dirty="0" err="1"/>
              <a:t>surréaliste</a:t>
            </a:r>
            <a:r>
              <a:rPr lang="el-GR" sz="2000" i="1" dirty="0"/>
              <a:t> </a:t>
            </a:r>
            <a:r>
              <a:rPr lang="cs-CZ" sz="2000" dirty="0"/>
              <a:t>(1924-1929)</a:t>
            </a:r>
            <a:r>
              <a:rPr lang="el-GR" sz="2000" i="1" dirty="0"/>
              <a:t> Χ </a:t>
            </a:r>
            <a:r>
              <a:rPr lang="cs-CZ" sz="2000" i="1" dirty="0" err="1"/>
              <a:t>Le</a:t>
            </a:r>
            <a:r>
              <a:rPr lang="cs-CZ" sz="2000" i="1" dirty="0"/>
              <a:t> </a:t>
            </a:r>
            <a:r>
              <a:rPr lang="cs-CZ" sz="2000" i="1" dirty="0" err="1"/>
              <a:t>Surréalisme</a:t>
            </a:r>
            <a:r>
              <a:rPr lang="cs-CZ" sz="2000" i="1" dirty="0"/>
              <a:t> au </a:t>
            </a:r>
            <a:r>
              <a:rPr lang="cs-CZ" sz="2000" i="1" dirty="0" err="1"/>
              <a:t>service</a:t>
            </a:r>
            <a:r>
              <a:rPr lang="cs-CZ" sz="2000" i="1" dirty="0"/>
              <a:t> de la </a:t>
            </a:r>
            <a:r>
              <a:rPr lang="cs-CZ" sz="2000" i="1" dirty="0" err="1"/>
              <a:t>révolution</a:t>
            </a:r>
            <a:r>
              <a:rPr lang="cs-CZ" sz="2000" i="1" dirty="0"/>
              <a:t> </a:t>
            </a:r>
            <a:r>
              <a:rPr lang="cs-CZ" sz="2000" dirty="0"/>
              <a:t>(1930-1933)</a:t>
            </a:r>
            <a:endParaRPr lang="el-GR" sz="2000" dirty="0"/>
          </a:p>
          <a:p>
            <a:pPr marL="0" indent="0">
              <a:buNone/>
            </a:pPr>
            <a:endParaRPr lang="el-GR" sz="2000" dirty="0" smtClean="0"/>
          </a:p>
          <a:p>
            <a:pPr marL="0" indent="0">
              <a:buNone/>
            </a:pPr>
            <a:endParaRPr lang="el-GR" sz="2000" dirty="0"/>
          </a:p>
        </p:txBody>
      </p:sp>
    </p:spTree>
    <p:extLst>
      <p:ext uri="{BB962C8B-B14F-4D97-AF65-F5344CB8AC3E}">
        <p14:creationId xmlns:p14="http://schemas.microsoft.com/office/powerpoint/2010/main" val="1531182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71969"/>
          </a:xfrm>
        </p:spPr>
        <p:txBody>
          <a:bodyPr>
            <a:normAutofit/>
          </a:bodyPr>
          <a:lstStyle/>
          <a:p>
            <a:pPr algn="just"/>
            <a:r>
              <a:rPr lang="el-GR" sz="3600" b="1" dirty="0" smtClean="0"/>
              <a:t>Εκπρόσωποι του γαλλικού υπερρεαλισμού</a:t>
            </a:r>
            <a:endParaRPr lang="el-GR" sz="3600" b="1" dirty="0"/>
          </a:p>
        </p:txBody>
      </p:sp>
      <p:sp>
        <p:nvSpPr>
          <p:cNvPr id="3" name="Zástupný symbol pro obsah 2"/>
          <p:cNvSpPr>
            <a:spLocks noGrp="1"/>
          </p:cNvSpPr>
          <p:nvPr>
            <p:ph idx="1"/>
          </p:nvPr>
        </p:nvSpPr>
        <p:spPr/>
        <p:txBody>
          <a:bodyPr>
            <a:normAutofit/>
          </a:bodyPr>
          <a:lstStyle/>
          <a:p>
            <a:pPr marL="0" indent="0">
              <a:buNone/>
            </a:pPr>
            <a:r>
              <a:rPr lang="cs-CZ" sz="2000" dirty="0" smtClean="0"/>
              <a:t>André Breton</a:t>
            </a:r>
            <a:r>
              <a:rPr lang="el-GR" sz="2000" dirty="0" smtClean="0"/>
              <a:t> – συγγραφέας, θεωρητικός του κινήματος</a:t>
            </a:r>
          </a:p>
          <a:p>
            <a:pPr marL="0" indent="0">
              <a:buNone/>
            </a:pPr>
            <a:r>
              <a:rPr lang="cs-CZ" sz="2000" dirty="0" smtClean="0"/>
              <a:t>Louis </a:t>
            </a:r>
            <a:r>
              <a:rPr lang="cs-CZ" sz="2000" dirty="0" err="1" smtClean="0"/>
              <a:t>Aragon</a:t>
            </a:r>
            <a:r>
              <a:rPr lang="cs-CZ" sz="2000" dirty="0" smtClean="0"/>
              <a:t> - </a:t>
            </a:r>
            <a:r>
              <a:rPr lang="el-GR" sz="2000" dirty="0"/>
              <a:t>ποιητής, </a:t>
            </a:r>
            <a:r>
              <a:rPr lang="el-GR" sz="2000" dirty="0" smtClean="0"/>
              <a:t>μυθιστοριογράφος </a:t>
            </a:r>
            <a:r>
              <a:rPr lang="el-GR" sz="2000" dirty="0"/>
              <a:t>και δημοσιογράφος </a:t>
            </a:r>
            <a:endParaRPr lang="cs-CZ" sz="2000" dirty="0" smtClean="0"/>
          </a:p>
          <a:p>
            <a:pPr marL="0" indent="0">
              <a:buNone/>
            </a:pPr>
            <a:r>
              <a:rPr lang="cs-CZ" sz="2000" dirty="0" smtClean="0"/>
              <a:t>Paul </a:t>
            </a:r>
            <a:r>
              <a:rPr lang="cs-CZ" sz="2000" dirty="0" err="1" smtClean="0"/>
              <a:t>Éluard</a:t>
            </a:r>
            <a:r>
              <a:rPr lang="cs-CZ" sz="2000" dirty="0" smtClean="0"/>
              <a:t> – </a:t>
            </a:r>
            <a:r>
              <a:rPr lang="el-GR" sz="2000" dirty="0" smtClean="0"/>
              <a:t>ποιητής</a:t>
            </a:r>
          </a:p>
          <a:p>
            <a:pPr marL="0" indent="0">
              <a:buNone/>
            </a:pPr>
            <a:r>
              <a:rPr lang="el-GR" sz="2000" dirty="0" smtClean="0"/>
              <a:t>Μ</a:t>
            </a:r>
            <a:r>
              <a:rPr lang="cs-CZ" sz="2000" dirty="0" err="1" smtClean="0"/>
              <a:t>ax</a:t>
            </a:r>
            <a:r>
              <a:rPr lang="cs-CZ" sz="2000" dirty="0" smtClean="0"/>
              <a:t> Ernst – </a:t>
            </a:r>
            <a:r>
              <a:rPr lang="el-GR" sz="2000" dirty="0" smtClean="0"/>
              <a:t>ζωγράφος και γλύπτης</a:t>
            </a:r>
            <a:endParaRPr lang="cs-CZ" sz="2000" dirty="0" smtClean="0"/>
          </a:p>
          <a:p>
            <a:pPr marL="0" indent="0">
              <a:buNone/>
            </a:pPr>
            <a:r>
              <a:rPr lang="cs-CZ" sz="2000" dirty="0" smtClean="0"/>
              <a:t>Philippe </a:t>
            </a:r>
            <a:r>
              <a:rPr lang="cs-CZ" sz="2000" dirty="0" err="1" smtClean="0"/>
              <a:t>Soupault</a:t>
            </a:r>
            <a:r>
              <a:rPr lang="cs-CZ" sz="2000" dirty="0" smtClean="0"/>
              <a:t> – </a:t>
            </a:r>
            <a:r>
              <a:rPr lang="el-GR" sz="2000" dirty="0" smtClean="0"/>
              <a:t>ποιητής, δραματικός συγγραφέας (πρώτα αυτόματα κείμενα)</a:t>
            </a:r>
            <a:endParaRPr lang="cs-CZ" sz="2000" dirty="0" smtClean="0"/>
          </a:p>
          <a:p>
            <a:pPr marL="0" indent="0">
              <a:buNone/>
            </a:pPr>
            <a:endParaRPr lang="el-GR" sz="20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001294"/>
            <a:ext cx="1705439" cy="2545368"/>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2074" y="219031"/>
            <a:ext cx="2175115" cy="2724658"/>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0460" y="4133718"/>
            <a:ext cx="3381794" cy="2531776"/>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365" y="3255335"/>
            <a:ext cx="1630435" cy="3165894"/>
          </a:xfrm>
          <a:prstGeom prst="rect">
            <a:avLst/>
          </a:prstGeom>
        </p:spPr>
      </p:pic>
    </p:spTree>
    <p:extLst>
      <p:ext uri="{BB962C8B-B14F-4D97-AF65-F5344CB8AC3E}">
        <p14:creationId xmlns:p14="http://schemas.microsoft.com/office/powerpoint/2010/main" val="1726736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44166"/>
          </a:xfrm>
        </p:spPr>
        <p:txBody>
          <a:bodyPr>
            <a:normAutofit/>
          </a:bodyPr>
          <a:lstStyle/>
          <a:p>
            <a:r>
              <a:rPr lang="el-GR" sz="3600" dirty="0" err="1" smtClean="0"/>
              <a:t>Φροϋντισμός</a:t>
            </a:r>
            <a:r>
              <a:rPr lang="el-GR" sz="3600" dirty="0" smtClean="0"/>
              <a:t>, αυτοματισμός, αυτόματη γραφή</a:t>
            </a:r>
            <a:endParaRPr lang="el-GR" sz="3600" dirty="0"/>
          </a:p>
        </p:txBody>
      </p:sp>
      <p:sp>
        <p:nvSpPr>
          <p:cNvPr id="3" name="Zástupný symbol pro obsah 2"/>
          <p:cNvSpPr>
            <a:spLocks noGrp="1"/>
          </p:cNvSpPr>
          <p:nvPr>
            <p:ph idx="1"/>
          </p:nvPr>
        </p:nvSpPr>
        <p:spPr>
          <a:xfrm>
            <a:off x="838200" y="1224951"/>
            <a:ext cx="10515600" cy="4952012"/>
          </a:xfrm>
        </p:spPr>
        <p:txBody>
          <a:bodyPr>
            <a:normAutofit/>
          </a:bodyPr>
          <a:lstStyle/>
          <a:p>
            <a:pPr marL="0" indent="0">
              <a:buNone/>
            </a:pPr>
            <a:r>
              <a:rPr lang="el-GR" sz="2000" b="1" i="1" dirty="0" smtClean="0"/>
              <a:t>Μανιφέστο υπερρεαλισμού </a:t>
            </a:r>
            <a:r>
              <a:rPr lang="el-GR" sz="2000" dirty="0" smtClean="0"/>
              <a:t>(Α. </a:t>
            </a:r>
            <a:r>
              <a:rPr lang="el-GR" sz="2000" dirty="0" err="1" smtClean="0"/>
              <a:t>Μπρετόν</a:t>
            </a:r>
            <a:r>
              <a:rPr lang="el-GR" sz="2000" dirty="0" smtClean="0"/>
              <a:t>, 1924)</a:t>
            </a:r>
          </a:p>
          <a:p>
            <a:pPr marL="0" indent="0">
              <a:buNone/>
            </a:pPr>
            <a:r>
              <a:rPr lang="el-GR" sz="2000" dirty="0" smtClean="0"/>
              <a:t>Σουρεαλισμός</a:t>
            </a:r>
            <a:r>
              <a:rPr lang="el-GR" sz="2000" dirty="0"/>
              <a:t>, ουσ. </a:t>
            </a:r>
            <a:r>
              <a:rPr lang="el-GR" sz="2000" dirty="0" err="1"/>
              <a:t>αρ</a:t>
            </a:r>
            <a:r>
              <a:rPr lang="el-GR" sz="2000" dirty="0"/>
              <a:t>. Αυτοματισμός ψυχικός, </a:t>
            </a:r>
            <a:r>
              <a:rPr lang="el-GR" sz="2000" dirty="0" smtClean="0"/>
              <a:t>σε καθαρή μορφή, </a:t>
            </a:r>
            <a:r>
              <a:rPr lang="el-GR" sz="2000" dirty="0"/>
              <a:t>με τον οποίο προτίθεται κανείς να εκφράσει είτε προφορικά είτε γραπτά, είτε με οποιονδήποτε άλλο τρόπο, την </a:t>
            </a:r>
            <a:r>
              <a:rPr lang="el-GR" sz="2000" b="1" dirty="0"/>
              <a:t>πραγματική λειτουργία της σκέψης</a:t>
            </a:r>
            <a:r>
              <a:rPr lang="el-GR" sz="2000" dirty="0"/>
              <a:t>. Υπαγόρευση της σκέψης, με την απουσία κάθε ελέγχου από τη </a:t>
            </a:r>
            <a:r>
              <a:rPr lang="el-GR" sz="2000" dirty="0" smtClean="0"/>
              <a:t>λογική, </a:t>
            </a:r>
            <a:r>
              <a:rPr lang="el-GR" sz="2000" dirty="0"/>
              <a:t>έξω από κάθε προκατάληψη αισθητική ή ηθική. </a:t>
            </a:r>
            <a:endParaRPr lang="el-GR" sz="2000" dirty="0" smtClean="0"/>
          </a:p>
          <a:p>
            <a:pPr marL="0" indent="0">
              <a:buNone/>
            </a:pPr>
            <a:endParaRPr lang="el-GR" sz="2000" dirty="0"/>
          </a:p>
          <a:p>
            <a:pPr marL="0" indent="0">
              <a:buNone/>
            </a:pPr>
            <a:r>
              <a:rPr lang="el-GR" sz="2000" dirty="0" smtClean="0"/>
              <a:t>Ψυχανάλυση:</a:t>
            </a:r>
          </a:p>
          <a:p>
            <a:pPr marL="0" indent="0">
              <a:buNone/>
            </a:pPr>
            <a:r>
              <a:rPr lang="cs-CZ" sz="2000" dirty="0" smtClean="0"/>
              <a:t>Id, Ego, Superego</a:t>
            </a:r>
            <a:endParaRPr lang="el-GR" sz="2000" dirty="0" smtClean="0"/>
          </a:p>
          <a:p>
            <a:pPr marL="0" indent="0">
              <a:buNone/>
            </a:pPr>
            <a:r>
              <a:rPr lang="cs-CZ" sz="2000" dirty="0" smtClean="0"/>
              <a:t>S. Freud</a:t>
            </a:r>
            <a:r>
              <a:rPr lang="el-GR" sz="2000" dirty="0" smtClean="0"/>
              <a:t>: </a:t>
            </a:r>
            <a:r>
              <a:rPr lang="el-GR" sz="2000" i="1" dirty="0" smtClean="0"/>
              <a:t>Ερμηνεία των ονείρων</a:t>
            </a:r>
            <a:r>
              <a:rPr lang="cs-CZ" sz="2000" i="1" dirty="0" smtClean="0"/>
              <a:t> </a:t>
            </a:r>
            <a:r>
              <a:rPr lang="cs-CZ" sz="2000" dirty="0" smtClean="0"/>
              <a:t>(1900)</a:t>
            </a: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r>
              <a:rPr lang="cs-CZ" sz="1400" dirty="0" smtClean="0"/>
              <a:t>André </a:t>
            </a:r>
            <a:r>
              <a:rPr lang="cs-CZ" sz="1400" dirty="0" err="1" smtClean="0"/>
              <a:t>Masson</a:t>
            </a:r>
            <a:r>
              <a:rPr lang="cs-CZ" sz="1400" dirty="0" smtClean="0"/>
              <a:t>, </a:t>
            </a:r>
            <a:r>
              <a:rPr lang="el-GR" sz="1400" i="1" dirty="0" smtClean="0"/>
              <a:t>Αυτόματο σχέδιο</a:t>
            </a:r>
            <a:r>
              <a:rPr lang="el-GR" sz="1400" dirty="0" smtClean="0"/>
              <a:t>, 1924</a:t>
            </a:r>
            <a:endParaRPr lang="el-GR" sz="14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5394" y="4140679"/>
            <a:ext cx="2089403" cy="2363637"/>
          </a:xfrm>
          <a:prstGeom prst="rect">
            <a:avLst/>
          </a:prstGeom>
        </p:spPr>
      </p:pic>
    </p:spTree>
    <p:extLst>
      <p:ext uri="{BB962C8B-B14F-4D97-AF65-F5344CB8AC3E}">
        <p14:creationId xmlns:p14="http://schemas.microsoft.com/office/powerpoint/2010/main" val="2409129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143635"/>
          </a:xfrm>
        </p:spPr>
        <p:txBody>
          <a:bodyPr/>
          <a:lstStyle/>
          <a:p>
            <a:r>
              <a:rPr lang="el-GR" dirty="0" smtClean="0"/>
              <a:t>Ταινίες</a:t>
            </a:r>
            <a:endParaRPr lang="el-GR" dirty="0"/>
          </a:p>
        </p:txBody>
      </p:sp>
      <p:sp>
        <p:nvSpPr>
          <p:cNvPr id="3" name="Zástupný symbol pro obsah 2"/>
          <p:cNvSpPr>
            <a:spLocks noGrp="1"/>
          </p:cNvSpPr>
          <p:nvPr>
            <p:ph idx="1"/>
          </p:nvPr>
        </p:nvSpPr>
        <p:spPr/>
        <p:txBody>
          <a:bodyPr/>
          <a:lstStyle/>
          <a:p>
            <a:r>
              <a:rPr lang="el-GR" dirty="0">
                <a:hlinkClick r:id="rId2"/>
              </a:rPr>
              <a:t>https://</a:t>
            </a:r>
            <a:r>
              <a:rPr lang="el-GR" dirty="0" smtClean="0">
                <a:hlinkClick r:id="rId2"/>
              </a:rPr>
              <a:t>www.youtube.com/watch?v=y_7UQBKdiQI</a:t>
            </a:r>
            <a:endParaRPr lang="el-GR" dirty="0" smtClean="0"/>
          </a:p>
          <a:p>
            <a:endParaRPr lang="el-GR" dirty="0"/>
          </a:p>
          <a:p>
            <a:r>
              <a:rPr lang="en-GB" dirty="0">
                <a:hlinkClick r:id="rId3"/>
              </a:rPr>
              <a:t>https://www.youtube.com/watch?v=_</a:t>
            </a:r>
            <a:r>
              <a:rPr lang="en-GB" dirty="0" smtClean="0">
                <a:hlinkClick r:id="rId3"/>
              </a:rPr>
              <a:t>WBC0aeVXH4</a:t>
            </a:r>
            <a:endParaRPr lang="el-GR" dirty="0" smtClean="0"/>
          </a:p>
          <a:p>
            <a:r>
              <a:rPr lang="el-GR" dirty="0" smtClean="0"/>
              <a:t>Κομμουνισμός: 10 – 11,42</a:t>
            </a:r>
          </a:p>
          <a:p>
            <a:r>
              <a:rPr lang="el-GR" dirty="0" smtClean="0"/>
              <a:t>Δεκεμβριανά: 22,38 – 26,15</a:t>
            </a:r>
          </a:p>
          <a:p>
            <a:r>
              <a:rPr lang="el-GR" dirty="0" smtClean="0"/>
              <a:t>Ρωσία: 37,35</a:t>
            </a:r>
            <a:endParaRPr lang="el-GR" dirty="0"/>
          </a:p>
          <a:p>
            <a:endParaRPr lang="el-GR" dirty="0"/>
          </a:p>
        </p:txBody>
      </p:sp>
    </p:spTree>
    <p:extLst>
      <p:ext uri="{BB962C8B-B14F-4D97-AF65-F5344CB8AC3E}">
        <p14:creationId xmlns:p14="http://schemas.microsoft.com/office/powerpoint/2010/main" val="417965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l-GR" dirty="0" smtClean="0"/>
              <a:t>Δομή εργασίας και πηγές</a:t>
            </a:r>
            <a:endParaRPr lang="el-GR" dirty="0"/>
          </a:p>
        </p:txBody>
      </p:sp>
      <p:sp>
        <p:nvSpPr>
          <p:cNvPr id="3" name="Zástupný symbol pro obsah 2"/>
          <p:cNvSpPr>
            <a:spLocks noGrp="1"/>
          </p:cNvSpPr>
          <p:nvPr>
            <p:ph idx="1"/>
          </p:nvPr>
        </p:nvSpPr>
        <p:spPr/>
        <p:txBody>
          <a:bodyPr>
            <a:normAutofit fontScale="85000" lnSpcReduction="20000"/>
          </a:bodyPr>
          <a:lstStyle/>
          <a:p>
            <a:pPr>
              <a:buFont typeface="Wingdings" panose="05000000000000000000" pitchFamily="2" charset="2"/>
              <a:buChar char="Ø"/>
            </a:pPr>
            <a:r>
              <a:rPr lang="el-GR" b="1" dirty="0"/>
              <a:t>ΔΟΜΗ ΕΡΓΑΣΙΑΣ:</a:t>
            </a:r>
          </a:p>
          <a:p>
            <a:r>
              <a:rPr lang="el-GR" dirty="0"/>
              <a:t>ΕΙΣΑΓΩΓΗ: παρουσίαση θέματος, στόχος, μεθοδολογία – πλάνο ανάπτυξης</a:t>
            </a:r>
          </a:p>
          <a:p>
            <a:r>
              <a:rPr lang="el-GR" dirty="0"/>
              <a:t>ΚΥΡΙΟ ΜΕΡΟΣ: ανάπτυξη θέματος</a:t>
            </a:r>
          </a:p>
          <a:p>
            <a:r>
              <a:rPr lang="el-GR" dirty="0"/>
              <a:t>ΕΠΙΛΟΓΟΣ: ανακεφαλαίωση, συμπεράσματα</a:t>
            </a:r>
          </a:p>
          <a:p>
            <a:r>
              <a:rPr lang="el-GR" dirty="0"/>
              <a:t>ΒΙΒΛΙΟΓΡΑΦΙΑ: ό</a:t>
            </a:r>
            <a:r>
              <a:rPr lang="cs-CZ" dirty="0" err="1"/>
              <a:t>λο</a:t>
            </a:r>
            <a:r>
              <a:rPr lang="cs-CZ" dirty="0"/>
              <a:t> </a:t>
            </a:r>
            <a:r>
              <a:rPr lang="cs-CZ" dirty="0" err="1"/>
              <a:t>το</a:t>
            </a:r>
            <a:r>
              <a:rPr lang="cs-CZ" dirty="0"/>
              <a:t> βιβ</a:t>
            </a:r>
            <a:r>
              <a:rPr lang="cs-CZ" dirty="0" err="1"/>
              <a:t>λιογρ</a:t>
            </a:r>
            <a:r>
              <a:rPr lang="cs-CZ" dirty="0"/>
              <a:t>αφικό υλικό </a:t>
            </a:r>
            <a:endParaRPr lang="el-GR" dirty="0"/>
          </a:p>
          <a:p>
            <a:endParaRPr lang="el-GR" dirty="0"/>
          </a:p>
          <a:p>
            <a:pPr>
              <a:buFont typeface="Wingdings" panose="05000000000000000000" pitchFamily="2" charset="2"/>
              <a:buChar char="Ø"/>
            </a:pPr>
            <a:r>
              <a:rPr lang="el-GR" b="1" dirty="0"/>
              <a:t>ΠΗΓΕΣ</a:t>
            </a:r>
          </a:p>
          <a:p>
            <a:r>
              <a:rPr lang="el-GR" dirty="0"/>
              <a:t>Πρωτογενείς</a:t>
            </a:r>
          </a:p>
          <a:p>
            <a:r>
              <a:rPr lang="el-GR" dirty="0"/>
              <a:t>Δευτερογενείς </a:t>
            </a:r>
            <a:endParaRPr lang="cs-CZ" dirty="0"/>
          </a:p>
          <a:p>
            <a:r>
              <a:rPr lang="el-GR" dirty="0"/>
              <a:t>Παράθεμα </a:t>
            </a:r>
            <a:r>
              <a:rPr lang="cs-CZ" dirty="0"/>
              <a:t>x</a:t>
            </a:r>
            <a:r>
              <a:rPr lang="en-US" dirty="0"/>
              <a:t> </a:t>
            </a:r>
            <a:r>
              <a:rPr lang="el-GR" dirty="0"/>
              <a:t>παράφραση</a:t>
            </a:r>
          </a:p>
          <a:p>
            <a:pPr marL="0" indent="0">
              <a:buNone/>
            </a:pPr>
            <a:r>
              <a:rPr lang="el-GR" dirty="0"/>
              <a:t> </a:t>
            </a:r>
          </a:p>
          <a:p>
            <a:endParaRPr lang="el-GR" dirty="0"/>
          </a:p>
        </p:txBody>
      </p:sp>
    </p:spTree>
    <p:extLst>
      <p:ext uri="{BB962C8B-B14F-4D97-AF65-F5344CB8AC3E}">
        <p14:creationId xmlns:p14="http://schemas.microsoft.com/office/powerpoint/2010/main" val="2273041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39056"/>
          </a:xfrm>
        </p:spPr>
        <p:txBody>
          <a:bodyPr>
            <a:normAutofit/>
          </a:bodyPr>
          <a:lstStyle/>
          <a:p>
            <a:r>
              <a:rPr lang="cs-CZ" sz="3200" b="1" dirty="0" smtClean="0"/>
              <a:t>A</a:t>
            </a:r>
            <a:r>
              <a:rPr lang="el-GR" sz="3200" b="1" dirty="0" err="1" smtClean="0"/>
              <a:t>νδρέας</a:t>
            </a:r>
            <a:r>
              <a:rPr lang="el-GR" sz="3200" b="1" dirty="0" smtClean="0"/>
              <a:t> Εμπειρίκος (1901-1975)</a:t>
            </a:r>
            <a:endParaRPr lang="el-GR" sz="3200" b="1" dirty="0"/>
          </a:p>
        </p:txBody>
      </p:sp>
      <p:sp>
        <p:nvSpPr>
          <p:cNvPr id="5" name="Zástupný symbol pro obsah 4"/>
          <p:cNvSpPr>
            <a:spLocks noGrp="1"/>
          </p:cNvSpPr>
          <p:nvPr>
            <p:ph idx="1"/>
          </p:nvPr>
        </p:nvSpPr>
        <p:spPr>
          <a:xfrm>
            <a:off x="838200" y="1311215"/>
            <a:ext cx="10515600" cy="4865748"/>
          </a:xfrm>
        </p:spPr>
        <p:txBody>
          <a:bodyPr>
            <a:normAutofit lnSpcReduction="10000"/>
          </a:bodyPr>
          <a:lstStyle/>
          <a:p>
            <a:pPr>
              <a:buFont typeface="Wingdings" panose="05000000000000000000" pitchFamily="2" charset="2"/>
              <a:buChar char="Ø"/>
            </a:pPr>
            <a:r>
              <a:rPr lang="el-GR" sz="2000" dirty="0" err="1" smtClean="0"/>
              <a:t>Μπράιλα</a:t>
            </a:r>
            <a:r>
              <a:rPr lang="el-GR" sz="2000" dirty="0" smtClean="0"/>
              <a:t>, ΝΑ Ρουμανία</a:t>
            </a:r>
          </a:p>
          <a:p>
            <a:pPr>
              <a:buFont typeface="Wingdings" panose="05000000000000000000" pitchFamily="2" charset="2"/>
              <a:buChar char="Ø"/>
            </a:pPr>
            <a:r>
              <a:rPr lang="el-GR" sz="2000" dirty="0" smtClean="0"/>
              <a:t>Πατέρας – εφοπλιστής, μητέρα – Ρωσίδα </a:t>
            </a:r>
          </a:p>
          <a:p>
            <a:pPr>
              <a:buFont typeface="Wingdings" panose="05000000000000000000" pitchFamily="2" charset="2"/>
              <a:buChar char="Ø"/>
            </a:pPr>
            <a:r>
              <a:rPr lang="el-GR" sz="2000" dirty="0" smtClean="0"/>
              <a:t>Από 1908 Αθήνα</a:t>
            </a:r>
          </a:p>
          <a:p>
            <a:pPr>
              <a:buFont typeface="Wingdings" panose="05000000000000000000" pitchFamily="2" charset="2"/>
              <a:buChar char="Ø"/>
            </a:pPr>
            <a:r>
              <a:rPr lang="el-GR" sz="2000" dirty="0" smtClean="0"/>
              <a:t>Δεκαετία του ΄20: </a:t>
            </a:r>
            <a:r>
              <a:rPr lang="el-GR" sz="2000" dirty="0" err="1" smtClean="0"/>
              <a:t>Λωζάνη</a:t>
            </a:r>
            <a:r>
              <a:rPr lang="el-GR" sz="2000" dirty="0" smtClean="0"/>
              <a:t>, Λονδίνο (διάσταση με τον πατέρα), Παρίσι (ψυχανάλυση, υπερρεαλισμός)</a:t>
            </a:r>
          </a:p>
          <a:p>
            <a:pPr>
              <a:buFont typeface="Wingdings" panose="05000000000000000000" pitchFamily="2" charset="2"/>
              <a:buChar char="Ø"/>
            </a:pPr>
            <a:r>
              <a:rPr lang="el-GR" sz="2000" b="1" dirty="0" smtClean="0"/>
              <a:t>1935</a:t>
            </a:r>
            <a:r>
              <a:rPr lang="cs-CZ" sz="2000" dirty="0" smtClean="0"/>
              <a:t> – </a:t>
            </a:r>
            <a:r>
              <a:rPr lang="cs-CZ" sz="2000" b="1" i="1" dirty="0" err="1" smtClean="0"/>
              <a:t>annus</a:t>
            </a:r>
            <a:r>
              <a:rPr lang="cs-CZ" sz="2000" b="1" i="1" dirty="0" smtClean="0"/>
              <a:t> </a:t>
            </a:r>
            <a:r>
              <a:rPr lang="cs-CZ" sz="2000" b="1" i="1" dirty="0" err="1" smtClean="0"/>
              <a:t>mirabilis</a:t>
            </a:r>
            <a:r>
              <a:rPr lang="el-GR" sz="2000" dirty="0" smtClean="0"/>
              <a:t>:</a:t>
            </a:r>
          </a:p>
          <a:p>
            <a:r>
              <a:rPr lang="el-GR" sz="2000" dirty="0" smtClean="0"/>
              <a:t>Διάλεξη </a:t>
            </a:r>
            <a:r>
              <a:rPr lang="el-GR" sz="2000" i="1" smtClean="0"/>
              <a:t>Περί </a:t>
            </a:r>
            <a:r>
              <a:rPr lang="el-GR" sz="2000" i="1" smtClean="0"/>
              <a:t>σουρεαλισμού</a:t>
            </a:r>
            <a:endParaRPr lang="el-GR" sz="2000" i="1" dirty="0" smtClean="0"/>
          </a:p>
          <a:p>
            <a:r>
              <a:rPr lang="el-GR" sz="2000" b="1" i="1" dirty="0" smtClean="0"/>
              <a:t>Υψικάμινος</a:t>
            </a:r>
            <a:endParaRPr lang="cs-CZ" sz="2000" b="1" i="1" dirty="0" smtClean="0"/>
          </a:p>
          <a:p>
            <a:r>
              <a:rPr lang="el-GR" sz="2000" dirty="0" smtClean="0"/>
              <a:t>Ψυχανάλυση</a:t>
            </a:r>
          </a:p>
          <a:p>
            <a:r>
              <a:rPr lang="el-GR" sz="2000" dirty="0" smtClean="0"/>
              <a:t>(Σεφέρης, Ελύτης)</a:t>
            </a:r>
          </a:p>
          <a:p>
            <a:pPr>
              <a:buFont typeface="Wingdings" panose="05000000000000000000" pitchFamily="2" charset="2"/>
              <a:buChar char="Ø"/>
            </a:pPr>
            <a:r>
              <a:rPr lang="el-GR" sz="2000" b="1" i="1" dirty="0" smtClean="0"/>
              <a:t>Ενδοχώρα</a:t>
            </a:r>
            <a:r>
              <a:rPr lang="el-GR" sz="2000" dirty="0" smtClean="0"/>
              <a:t> (1945, γράφεται μεταξύ 1934-1938)</a:t>
            </a:r>
          </a:p>
          <a:p>
            <a:pPr>
              <a:buFont typeface="Wingdings" panose="05000000000000000000" pitchFamily="2" charset="2"/>
              <a:buChar char="Ø"/>
            </a:pPr>
            <a:r>
              <a:rPr lang="el-GR" sz="2000" b="1" i="1" dirty="0" err="1"/>
              <a:t>Οκτάνα</a:t>
            </a:r>
            <a:r>
              <a:rPr lang="el-GR" sz="2000" dirty="0"/>
              <a:t> </a:t>
            </a:r>
            <a:r>
              <a:rPr lang="el-GR" sz="2000" dirty="0" smtClean="0"/>
              <a:t>(1980, γράφεται </a:t>
            </a:r>
            <a:r>
              <a:rPr lang="el-GR" sz="2000" dirty="0"/>
              <a:t>μεταξύ 1958-1965</a:t>
            </a:r>
            <a:r>
              <a:rPr lang="el-GR" sz="2000" dirty="0" smtClean="0"/>
              <a:t>)</a:t>
            </a:r>
          </a:p>
          <a:p>
            <a:pPr>
              <a:buFont typeface="Wingdings" panose="05000000000000000000" pitchFamily="2" charset="2"/>
              <a:buChar char="Ø"/>
            </a:pPr>
            <a:r>
              <a:rPr lang="el-GR" sz="2000" b="1" i="1" dirty="0" smtClean="0"/>
              <a:t>Μέγας Ανατολικός </a:t>
            </a:r>
            <a:r>
              <a:rPr lang="el-GR" sz="2000" dirty="0" smtClean="0"/>
              <a:t>(1990-1992, γράφεται από 1945)</a:t>
            </a:r>
          </a:p>
          <a:p>
            <a:endParaRPr lang="el-GR" sz="2000" dirty="0"/>
          </a:p>
        </p:txBody>
      </p:sp>
      <p:pic>
        <p:nvPicPr>
          <p:cNvPr id="6"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189" y="495982"/>
            <a:ext cx="2070890" cy="1309958"/>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728" y="3287473"/>
            <a:ext cx="2101072" cy="2889490"/>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5510" y="2924978"/>
            <a:ext cx="2515760" cy="1807240"/>
          </a:xfrm>
          <a:prstGeom prst="rect">
            <a:avLst/>
          </a:prstGeo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6340" y="584378"/>
            <a:ext cx="2537460" cy="1784680"/>
          </a:xfrm>
          <a:prstGeom prst="rect">
            <a:avLst/>
          </a:prstGeom>
        </p:spPr>
      </p:pic>
    </p:spTree>
    <p:extLst>
      <p:ext uri="{BB962C8B-B14F-4D97-AF65-F5344CB8AC3E}">
        <p14:creationId xmlns:p14="http://schemas.microsoft.com/office/powerpoint/2010/main" val="3646170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22655"/>
          </a:xfrm>
        </p:spPr>
        <p:txBody>
          <a:bodyPr/>
          <a:lstStyle/>
          <a:p>
            <a:r>
              <a:rPr lang="el-GR" dirty="0" smtClean="0"/>
              <a:t>Άνδρος - </a:t>
            </a:r>
            <a:r>
              <a:rPr lang="el-GR" dirty="0" err="1" smtClean="0"/>
              <a:t>Εμπειρικαίικα</a:t>
            </a:r>
            <a:endParaRPr lang="el-GR"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044" y="2011680"/>
            <a:ext cx="7861956" cy="3258344"/>
          </a:xfrm>
        </p:spPr>
      </p:pic>
    </p:spTree>
    <p:extLst>
      <p:ext uri="{BB962C8B-B14F-4D97-AF65-F5344CB8AC3E}">
        <p14:creationId xmlns:p14="http://schemas.microsoft.com/office/powerpoint/2010/main" val="1157052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40649"/>
          </a:xfrm>
        </p:spPr>
        <p:txBody>
          <a:bodyPr>
            <a:normAutofit fontScale="90000"/>
          </a:bodyPr>
          <a:lstStyle/>
          <a:p>
            <a:endParaRPr lang="el-GR" dirty="0"/>
          </a:p>
        </p:txBody>
      </p:sp>
      <p:sp>
        <p:nvSpPr>
          <p:cNvPr id="3" name="Zástupný symbol pro obsah 2"/>
          <p:cNvSpPr>
            <a:spLocks noGrp="1"/>
          </p:cNvSpPr>
          <p:nvPr>
            <p:ph idx="1"/>
          </p:nvPr>
        </p:nvSpPr>
        <p:spPr>
          <a:xfrm>
            <a:off x="838200" y="1293962"/>
            <a:ext cx="10515600" cy="4883001"/>
          </a:xfrm>
        </p:spPr>
        <p:txBody>
          <a:bodyPr>
            <a:normAutofit/>
          </a:bodyPr>
          <a:lstStyle/>
          <a:p>
            <a:pPr marL="0" indent="0">
              <a:lnSpc>
                <a:spcPct val="120000"/>
              </a:lnSpc>
              <a:buNone/>
            </a:pPr>
            <a:r>
              <a:rPr lang="el-GR" sz="2000" dirty="0"/>
              <a:t>«[…] </a:t>
            </a:r>
            <a:r>
              <a:rPr lang="el-GR" sz="2000" dirty="0" err="1" smtClean="0"/>
              <a:t>Eάν</a:t>
            </a:r>
            <a:r>
              <a:rPr lang="el-GR" sz="2000" dirty="0" smtClean="0"/>
              <a:t> </a:t>
            </a:r>
            <a:r>
              <a:rPr lang="el-GR" sz="2000" dirty="0"/>
              <a:t>επιτυγχάνει κάτι ο </a:t>
            </a:r>
            <a:r>
              <a:rPr lang="el-GR" sz="2000" dirty="0" err="1"/>
              <a:t>Aνδρέας</a:t>
            </a:r>
            <a:r>
              <a:rPr lang="el-GR" sz="2000" dirty="0"/>
              <a:t> </a:t>
            </a:r>
            <a:r>
              <a:rPr lang="el-GR" sz="2000" dirty="0" err="1"/>
              <a:t>Eμπειρίκος</a:t>
            </a:r>
            <a:r>
              <a:rPr lang="el-GR" sz="2000" dirty="0"/>
              <a:t> είναι ότι </a:t>
            </a:r>
            <a:r>
              <a:rPr lang="el-GR" sz="2000" dirty="0" err="1"/>
              <a:t>απασφαλίζει</a:t>
            </a:r>
            <a:r>
              <a:rPr lang="el-GR" sz="2000" dirty="0"/>
              <a:t> την πραγματικότητα. </a:t>
            </a:r>
            <a:r>
              <a:rPr lang="el-GR" sz="2000" dirty="0" err="1"/>
              <a:t>Tον</a:t>
            </a:r>
            <a:r>
              <a:rPr lang="el-GR" sz="2000" dirty="0"/>
              <a:t> αυτοματισμό δεν τον εφαρμόζει τόσο για ν’ αφεθεί στη ροή του ασυνειδήτου όσο για να θέσει υπό αμφισβήτηση θεμελιακούς νόμους της λειτουργίας μας </a:t>
            </a:r>
            <a:r>
              <a:rPr lang="el-GR" sz="2000" dirty="0" smtClean="0"/>
              <a:t>και </a:t>
            </a:r>
            <a:r>
              <a:rPr lang="el-GR" sz="2000" dirty="0"/>
              <a:t>να ευρεθεί κάτοχος κειμένων όπου, όχι μόνον οι λέξεις και το νοηματικό τους περιεχόμενο αλλά και η σύνταξή τους και η ανώτερη σημασία τους, να παρουσιάζουν </a:t>
            </a:r>
            <a:r>
              <a:rPr lang="el-GR" sz="2000" dirty="0" err="1"/>
              <a:t>μιαν</a:t>
            </a:r>
            <a:r>
              <a:rPr lang="el-GR" sz="2000" dirty="0"/>
              <a:t> απόκλιση από τη συμβατική ομιλία. </a:t>
            </a:r>
            <a:r>
              <a:rPr lang="el-GR" sz="2000" dirty="0" err="1"/>
              <a:t>Bάζοντας</a:t>
            </a:r>
            <a:r>
              <a:rPr lang="el-GR" sz="2000" dirty="0"/>
              <a:t> σε ίση μοίρα λογικά και παράλογα, σημαντικά και ασήμαντα, δημοτικίζοντα και </a:t>
            </a:r>
            <a:r>
              <a:rPr lang="el-GR" sz="2000" dirty="0" err="1"/>
              <a:t>καθαρεύοντα</a:t>
            </a:r>
            <a:r>
              <a:rPr lang="el-GR" sz="2000" dirty="0"/>
              <a:t>, εξαλείφει τις διακρίσεις που ανέκαθεν στηρίζανε την </a:t>
            </a:r>
            <a:r>
              <a:rPr lang="el-GR" sz="2000" dirty="0" err="1"/>
              <a:t>Eλληνο</a:t>
            </a:r>
            <a:r>
              <a:rPr lang="el-GR" sz="2000" dirty="0"/>
              <a:t>-Δυτική διανόηση, προκαλώντας το επαναστατικό μας ένστικτο σε μια διέγερση που σκοπεύει πέραν από τον τομέα των κοινωνικοπολιτικών επιδιώξεων ν’ αγκαλιάσει, στο σύνολο της ψυχοσωματικής του οντότητας, τον </a:t>
            </a:r>
            <a:r>
              <a:rPr lang="el-GR" sz="2000" dirty="0" smtClean="0"/>
              <a:t>άνθρωπο […]»</a:t>
            </a:r>
          </a:p>
          <a:p>
            <a:pPr marL="0" indent="0">
              <a:lnSpc>
                <a:spcPct val="120000"/>
              </a:lnSpc>
              <a:buNone/>
            </a:pPr>
            <a:r>
              <a:rPr lang="el-GR" sz="2000" dirty="0"/>
              <a:t>OΔYΣΣEAΣ EΛYTHΣ, </a:t>
            </a:r>
            <a:r>
              <a:rPr lang="el-GR" sz="2000" i="1" dirty="0" err="1"/>
              <a:t>Aναφορά</a:t>
            </a:r>
            <a:r>
              <a:rPr lang="el-GR" sz="2000" i="1" dirty="0"/>
              <a:t> στον </a:t>
            </a:r>
            <a:r>
              <a:rPr lang="el-GR" sz="2000" i="1" dirty="0" err="1"/>
              <a:t>Aνδρέα</a:t>
            </a:r>
            <a:r>
              <a:rPr lang="el-GR" sz="2000" i="1" dirty="0"/>
              <a:t> </a:t>
            </a:r>
            <a:r>
              <a:rPr lang="el-GR" sz="2000" i="1" dirty="0" err="1"/>
              <a:t>Eμπειρίκο</a:t>
            </a:r>
            <a:r>
              <a:rPr lang="el-GR" sz="2000" dirty="0"/>
              <a:t>, </a:t>
            </a:r>
            <a:r>
              <a:rPr lang="el-GR" sz="2000" dirty="0" smtClean="0"/>
              <a:t>1980, σελ. 38.</a:t>
            </a:r>
            <a:endParaRPr lang="el-GR" sz="20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032" y="4717301"/>
            <a:ext cx="2466975" cy="1847850"/>
          </a:xfrm>
          <a:prstGeom prst="rect">
            <a:avLst/>
          </a:prstGeom>
        </p:spPr>
      </p:pic>
    </p:spTree>
    <p:extLst>
      <p:ext uri="{BB962C8B-B14F-4D97-AF65-F5344CB8AC3E}">
        <p14:creationId xmlns:p14="http://schemas.microsoft.com/office/powerpoint/2010/main" val="1250364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774225"/>
          </a:xfrm>
        </p:spPr>
        <p:txBody>
          <a:bodyPr>
            <a:normAutofit fontScale="90000"/>
          </a:bodyPr>
          <a:lstStyle/>
          <a:p>
            <a:r>
              <a:rPr lang="el-GR" b="1" dirty="0" smtClean="0"/>
              <a:t>Νίκος Εγγονόπουλος</a:t>
            </a:r>
            <a:r>
              <a:rPr lang="cs-CZ" b="1" dirty="0" smtClean="0"/>
              <a:t/>
            </a:r>
            <a:br>
              <a:rPr lang="cs-CZ" b="1" dirty="0" smtClean="0"/>
            </a:br>
            <a:r>
              <a:rPr lang="en-GB" dirty="0" smtClean="0"/>
              <a:t>(</a:t>
            </a:r>
            <a:r>
              <a:rPr lang="en-GB" dirty="0"/>
              <a:t>1907-1985)</a:t>
            </a:r>
            <a:br>
              <a:rPr lang="en-GB" dirty="0"/>
            </a:br>
            <a:endParaRPr lang="el-GR" dirty="0"/>
          </a:p>
        </p:txBody>
      </p:sp>
      <p:sp>
        <p:nvSpPr>
          <p:cNvPr id="3" name="Zástupný symbol pro obsah 2"/>
          <p:cNvSpPr>
            <a:spLocks noGrp="1"/>
          </p:cNvSpPr>
          <p:nvPr>
            <p:ph idx="1"/>
          </p:nvPr>
        </p:nvSpPr>
        <p:spPr>
          <a:xfrm>
            <a:off x="838200" y="1682151"/>
            <a:ext cx="10515600" cy="4494812"/>
          </a:xfrm>
        </p:spPr>
        <p:txBody>
          <a:bodyPr>
            <a:normAutofit fontScale="92500"/>
          </a:bodyPr>
          <a:lstStyle/>
          <a:p>
            <a:endParaRPr lang="cs-CZ" dirty="0" smtClean="0"/>
          </a:p>
          <a:p>
            <a:endParaRPr lang="cs-CZ" dirty="0" smtClean="0"/>
          </a:p>
          <a:p>
            <a:endParaRPr lang="el-GR" sz="2400" dirty="0" smtClean="0"/>
          </a:p>
          <a:p>
            <a:r>
              <a:rPr lang="el-GR" sz="2400" dirty="0" smtClean="0"/>
              <a:t>Υπερρεαλιστής, ζωγράφος, σκηνογράφος, ενδυματολόγος, μεταφραστής, ποιητής</a:t>
            </a:r>
          </a:p>
          <a:p>
            <a:r>
              <a:rPr lang="el-GR" sz="2400" dirty="0" smtClean="0"/>
              <a:t>1941 - Αλβανικό μέτωπο</a:t>
            </a:r>
            <a:endParaRPr lang="el-GR" sz="2400" b="1" i="1" dirty="0" smtClean="0"/>
          </a:p>
          <a:p>
            <a:r>
              <a:rPr lang="el-GR" sz="2400" b="1" i="1" dirty="0" smtClean="0"/>
              <a:t>Μην </a:t>
            </a:r>
            <a:r>
              <a:rPr lang="el-GR" sz="2400" b="1" i="1" dirty="0"/>
              <a:t>ομιλείτε εις τον </a:t>
            </a:r>
            <a:r>
              <a:rPr lang="el-GR" sz="2400" b="1" i="1" dirty="0" err="1"/>
              <a:t>ο</a:t>
            </a:r>
            <a:r>
              <a:rPr lang="el-GR" sz="2400" b="1" i="1" dirty="0" err="1" smtClean="0"/>
              <a:t>δηγόν</a:t>
            </a:r>
            <a:r>
              <a:rPr lang="el-GR" sz="2400" b="1" i="1" dirty="0" smtClean="0"/>
              <a:t> </a:t>
            </a:r>
            <a:r>
              <a:rPr lang="el-GR" sz="2400" dirty="0" smtClean="0"/>
              <a:t>(1938)</a:t>
            </a:r>
          </a:p>
          <a:p>
            <a:r>
              <a:rPr lang="el-GR" sz="2400" b="1" i="1" dirty="0" smtClean="0"/>
              <a:t>Τα κλειδοκύμβαλα της σιωπής </a:t>
            </a:r>
            <a:r>
              <a:rPr lang="el-GR" sz="2400" dirty="0" smtClean="0"/>
              <a:t>(1939)</a:t>
            </a:r>
            <a:endParaRPr lang="el-GR" sz="2400" dirty="0"/>
          </a:p>
          <a:p>
            <a:r>
              <a:rPr lang="el-GR" sz="2400" b="1" i="1" dirty="0" err="1" smtClean="0"/>
              <a:t>Μπολιβάρ</a:t>
            </a:r>
            <a:r>
              <a:rPr lang="el-GR" sz="2400" b="1" i="1" dirty="0" smtClean="0"/>
              <a:t> </a:t>
            </a:r>
            <a:r>
              <a:rPr lang="el-GR" sz="2400" dirty="0" smtClean="0"/>
              <a:t>(1944)</a:t>
            </a:r>
          </a:p>
          <a:p>
            <a:r>
              <a:rPr lang="el-GR" sz="2400" dirty="0" smtClean="0"/>
              <a:t>1954 - 27</a:t>
            </a:r>
            <a:r>
              <a:rPr lang="el-GR" sz="2400" baseline="30000" dirty="0" smtClean="0"/>
              <a:t>η</a:t>
            </a:r>
            <a:r>
              <a:rPr lang="el-GR" sz="2400" dirty="0" smtClean="0"/>
              <a:t> Μπιενάλε της Βενετίας</a:t>
            </a:r>
          </a:p>
          <a:p>
            <a:r>
              <a:rPr lang="el-GR" sz="2400" dirty="0" smtClean="0"/>
              <a:t>Κρατικά βραβεία ποίησης (1958, 1979)</a:t>
            </a:r>
            <a:endParaRPr lang="el-GR" sz="2400" dirty="0"/>
          </a:p>
          <a:p>
            <a:endParaRPr lang="el-GR" dirty="0"/>
          </a:p>
          <a:p>
            <a:pPr marL="0" indent="0">
              <a:buNone/>
            </a:pPr>
            <a:endParaRPr lang="el-GR" dirty="0"/>
          </a:p>
        </p:txBody>
      </p:sp>
      <p:pic>
        <p:nvPicPr>
          <p:cNvPr id="4" name="Obrázek 3"/>
          <p:cNvPicPr>
            <a:picLocks noChangeAspect="1"/>
          </p:cNvPicPr>
          <p:nvPr/>
        </p:nvPicPr>
        <p:blipFill>
          <a:blip r:embed="rId2"/>
          <a:stretch>
            <a:fillRect/>
          </a:stretch>
        </p:blipFill>
        <p:spPr>
          <a:xfrm>
            <a:off x="8607478" y="646981"/>
            <a:ext cx="2010502" cy="2428336"/>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572" y="132212"/>
            <a:ext cx="1851086" cy="2352735"/>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516" y="4110487"/>
            <a:ext cx="1944284" cy="2465656"/>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8393" y="3689689"/>
            <a:ext cx="2040271" cy="2458527"/>
          </a:xfrm>
          <a:prstGeom prst="rect">
            <a:avLst/>
          </a:prstGeom>
        </p:spPr>
      </p:pic>
    </p:spTree>
    <p:extLst>
      <p:ext uri="{BB962C8B-B14F-4D97-AF65-F5344CB8AC3E}">
        <p14:creationId xmlns:p14="http://schemas.microsoft.com/office/powerpoint/2010/main" val="1217094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20210"/>
          </a:xfrm>
        </p:spPr>
        <p:txBody>
          <a:bodyPr>
            <a:normAutofit fontScale="90000"/>
          </a:bodyPr>
          <a:lstStyle/>
          <a:p>
            <a:r>
              <a:rPr lang="el-GR" dirty="0" smtClean="0"/>
              <a:t>Ελληνικότητα </a:t>
            </a:r>
            <a:br>
              <a:rPr lang="el-GR" dirty="0" smtClean="0"/>
            </a:br>
            <a:r>
              <a:rPr lang="cs-CZ" dirty="0" smtClean="0"/>
              <a:t>- odkazy na tradici</a:t>
            </a:r>
            <a:endParaRPr lang="el-GR" dirty="0"/>
          </a:p>
        </p:txBody>
      </p:sp>
      <p:sp>
        <p:nvSpPr>
          <p:cNvPr id="3" name="Zástupný symbol pro obsah 2"/>
          <p:cNvSpPr>
            <a:spLocks noGrp="1"/>
          </p:cNvSpPr>
          <p:nvPr>
            <p:ph idx="1"/>
          </p:nvPr>
        </p:nvSpPr>
        <p:spPr>
          <a:xfrm>
            <a:off x="838200" y="1825624"/>
            <a:ext cx="10515600" cy="4540669"/>
          </a:xfrm>
        </p:spPr>
        <p:txBody>
          <a:bodyPr>
            <a:normAutofit fontScale="92500"/>
          </a:bodyPr>
          <a:lstStyle/>
          <a:p>
            <a:endParaRPr lang="cs-CZ" dirty="0" smtClean="0"/>
          </a:p>
          <a:p>
            <a:endParaRPr lang="cs-CZ" sz="2600" dirty="0" smtClean="0"/>
          </a:p>
          <a:p>
            <a:r>
              <a:rPr lang="el-GR" sz="2600" dirty="0" err="1" smtClean="0"/>
              <a:t>na</a:t>
            </a:r>
            <a:r>
              <a:rPr lang="el-GR" sz="2600" dirty="0" smtClean="0"/>
              <a:t> </a:t>
            </a:r>
            <a:r>
              <a:rPr lang="el-GR" sz="2600" dirty="0" err="1"/>
              <a:t>řecký</a:t>
            </a:r>
            <a:r>
              <a:rPr lang="el-GR" sz="2600" dirty="0"/>
              <a:t> </a:t>
            </a:r>
            <a:r>
              <a:rPr lang="el-GR" sz="2600" dirty="0" err="1"/>
              <a:t>středověk</a:t>
            </a:r>
            <a:r>
              <a:rPr lang="el-GR" sz="2600" dirty="0"/>
              <a:t>: 	„</a:t>
            </a:r>
            <a:r>
              <a:rPr lang="el-GR" sz="2600" i="1" dirty="0"/>
              <a:t>[...] Αιωνία η μνήμη του ευγενέστατου </a:t>
            </a:r>
            <a:r>
              <a:rPr lang="el-GR" sz="2600" i="1" dirty="0" err="1"/>
              <a:t>Οθομανού</a:t>
            </a:r>
            <a:r>
              <a:rPr lang="el-GR" sz="2600" i="1" dirty="0"/>
              <a:t> Αλή </a:t>
            </a:r>
            <a:r>
              <a:rPr lang="el-GR" sz="2600" i="1" dirty="0" err="1"/>
              <a:t>Χαντυάρ</a:t>
            </a:r>
            <a:r>
              <a:rPr lang="el-GR" sz="2600" i="1" dirty="0"/>
              <a:t> </a:t>
            </a:r>
            <a:r>
              <a:rPr lang="el-GR" sz="2600" i="1" dirty="0" err="1"/>
              <a:t>εφένδη</a:t>
            </a:r>
            <a:r>
              <a:rPr lang="el-GR" sz="2600" i="1" dirty="0"/>
              <a:t>, ποτέ ανώτατου υπαλλήλου της Αυτοκρατορίας“;</a:t>
            </a:r>
            <a:r>
              <a:rPr lang="el-GR" sz="2600" dirty="0"/>
              <a:t>	 </a:t>
            </a:r>
          </a:p>
          <a:p>
            <a:r>
              <a:rPr lang="en-GB" sz="2600" dirty="0" err="1" smtClean="0"/>
              <a:t>významné</a:t>
            </a:r>
            <a:r>
              <a:rPr lang="en-GB" sz="2600" dirty="0" smtClean="0"/>
              <a:t> </a:t>
            </a:r>
            <a:r>
              <a:rPr lang="en-GB" sz="2600" dirty="0" err="1"/>
              <a:t>osobnosti</a:t>
            </a:r>
            <a:r>
              <a:rPr lang="en-GB" sz="2600" dirty="0"/>
              <a:t> </a:t>
            </a:r>
            <a:r>
              <a:rPr lang="en-GB" sz="2600" dirty="0" err="1"/>
              <a:t>řecké</a:t>
            </a:r>
            <a:r>
              <a:rPr lang="en-GB" sz="2600" dirty="0"/>
              <a:t> </a:t>
            </a:r>
            <a:r>
              <a:rPr lang="en-GB" sz="2600" dirty="0" err="1"/>
              <a:t>literatury</a:t>
            </a:r>
            <a:r>
              <a:rPr lang="en-GB" sz="2600" dirty="0"/>
              <a:t>: „</a:t>
            </a:r>
            <a:r>
              <a:rPr lang="en-GB" sz="2600" i="1" dirty="0"/>
              <a:t>[...] – </a:t>
            </a:r>
            <a:r>
              <a:rPr lang="el-GR" sz="2600" i="1" dirty="0"/>
              <a:t>Α, τίποτες...τίποτες. Μιλούσα με τον   Όμηρο“</a:t>
            </a:r>
            <a:r>
              <a:rPr lang="el-GR" sz="2600" dirty="0"/>
              <a:t>;	</a:t>
            </a:r>
          </a:p>
          <a:p>
            <a:r>
              <a:rPr lang="el-GR" sz="2600" dirty="0" err="1"/>
              <a:t>historické</a:t>
            </a:r>
            <a:r>
              <a:rPr lang="el-GR" sz="2600" dirty="0"/>
              <a:t> </a:t>
            </a:r>
            <a:r>
              <a:rPr lang="el-GR" sz="2600" dirty="0" err="1"/>
              <a:t>postavy</a:t>
            </a:r>
            <a:r>
              <a:rPr lang="el-GR" sz="2600" dirty="0"/>
              <a:t>:</a:t>
            </a:r>
            <a:r>
              <a:rPr lang="el-GR" sz="2600" i="1" dirty="0"/>
              <a:t> „Ζει ο μέγας Αλέξανδρος;“</a:t>
            </a:r>
            <a:r>
              <a:rPr lang="el-GR" sz="2600" dirty="0"/>
              <a:t>	 </a:t>
            </a:r>
          </a:p>
          <a:p>
            <a:r>
              <a:rPr lang="el-GR" sz="2600" dirty="0" err="1"/>
              <a:t>postavy</a:t>
            </a:r>
            <a:r>
              <a:rPr lang="el-GR" sz="2600" dirty="0"/>
              <a:t> </a:t>
            </a:r>
            <a:r>
              <a:rPr lang="el-GR" sz="2600" dirty="0" err="1"/>
              <a:t>řecké</a:t>
            </a:r>
            <a:r>
              <a:rPr lang="el-GR" sz="2600" dirty="0"/>
              <a:t> </a:t>
            </a:r>
            <a:r>
              <a:rPr lang="el-GR" sz="2600" dirty="0" err="1"/>
              <a:t>mytologie</a:t>
            </a:r>
            <a:r>
              <a:rPr lang="el-GR" sz="2600" dirty="0"/>
              <a:t>: „</a:t>
            </a:r>
            <a:r>
              <a:rPr lang="el-GR" sz="2600" i="1" dirty="0"/>
              <a:t>[...]  ο </a:t>
            </a:r>
            <a:r>
              <a:rPr lang="el-GR" sz="2600" i="1" dirty="0" err="1"/>
              <a:t>Ποσειδών</a:t>
            </a:r>
            <a:r>
              <a:rPr lang="el-GR" sz="2600" i="1" dirty="0"/>
              <a:t>, o </a:t>
            </a:r>
            <a:r>
              <a:rPr lang="el-GR" sz="2600" i="1" dirty="0" err="1"/>
              <a:t>Oρφέας</a:t>
            </a:r>
            <a:r>
              <a:rPr lang="el-GR" sz="2600" i="1" dirty="0"/>
              <a:t>, η </a:t>
            </a:r>
            <a:r>
              <a:rPr lang="el-GR" sz="2600" i="1" dirty="0" err="1"/>
              <a:t>Ευριδίκη</a:t>
            </a:r>
            <a:r>
              <a:rPr lang="el-GR" sz="2600" i="1" dirty="0"/>
              <a:t>, ο Θησέας, οι Αργοναύτες</a:t>
            </a:r>
            <a:r>
              <a:rPr lang="el-GR" sz="2600" dirty="0"/>
              <a:t>	 </a:t>
            </a:r>
            <a:endParaRPr lang="cs-CZ" sz="2600" dirty="0" smtClean="0"/>
          </a:p>
          <a:p>
            <a:r>
              <a:rPr lang="en-GB" sz="2600" dirty="0" err="1"/>
              <a:t>na</a:t>
            </a:r>
            <a:r>
              <a:rPr lang="en-GB" sz="2600" dirty="0"/>
              <a:t> </a:t>
            </a:r>
            <a:r>
              <a:rPr lang="en-GB" sz="2600" dirty="0" err="1"/>
              <a:t>soudobé</a:t>
            </a:r>
            <a:r>
              <a:rPr lang="en-GB" sz="2600" dirty="0"/>
              <a:t> </a:t>
            </a:r>
            <a:r>
              <a:rPr lang="en-GB" sz="2600" dirty="0" err="1"/>
              <a:t>události</a:t>
            </a:r>
            <a:r>
              <a:rPr lang="en-GB" sz="2600" dirty="0"/>
              <a:t> v </a:t>
            </a:r>
            <a:r>
              <a:rPr lang="en-GB" sz="2600" dirty="0" err="1"/>
              <a:t>Řecku</a:t>
            </a:r>
            <a:r>
              <a:rPr lang="en-GB" sz="2600" dirty="0"/>
              <a:t>:</a:t>
            </a:r>
            <a:r>
              <a:rPr lang="en-GB" sz="2600" i="1" dirty="0"/>
              <a:t> „[...]</a:t>
            </a:r>
            <a:r>
              <a:rPr lang="el-GR" sz="2600" i="1" dirty="0" err="1"/>
              <a:t>τό</a:t>
            </a:r>
            <a:r>
              <a:rPr lang="el-GR" sz="2600" i="1" dirty="0"/>
              <a:t> ένδοξο πτώμα του αειμνήστου </a:t>
            </a:r>
            <a:r>
              <a:rPr lang="el-GR" sz="2600" i="1" dirty="0" err="1"/>
              <a:t>Καραμανλάκη</a:t>
            </a:r>
            <a:r>
              <a:rPr lang="el-GR" sz="2600" i="1" dirty="0"/>
              <a:t>“;</a:t>
            </a:r>
            <a:r>
              <a:rPr lang="el-GR" sz="2600" dirty="0"/>
              <a:t>	</a:t>
            </a:r>
          </a:p>
          <a:p>
            <a:endParaRPr lang="el-GR" dirty="0"/>
          </a:p>
          <a:p>
            <a:endParaRPr lang="el-GR"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6678" y="211617"/>
            <a:ext cx="1533525" cy="2066925"/>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599" y="396429"/>
            <a:ext cx="1648835" cy="2078966"/>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1683" y="211617"/>
            <a:ext cx="2408206" cy="2408206"/>
          </a:xfrm>
          <a:prstGeom prst="rect">
            <a:avLst/>
          </a:prstGeom>
        </p:spPr>
      </p:pic>
    </p:spTree>
    <p:extLst>
      <p:ext uri="{BB962C8B-B14F-4D97-AF65-F5344CB8AC3E}">
        <p14:creationId xmlns:p14="http://schemas.microsoft.com/office/powerpoint/2010/main" val="3288723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95924"/>
          </a:xfrm>
        </p:spPr>
        <p:txBody>
          <a:bodyPr/>
          <a:lstStyle/>
          <a:p>
            <a:r>
              <a:rPr lang="cs-CZ" dirty="0" smtClean="0"/>
              <a:t>K</a:t>
            </a:r>
            <a:r>
              <a:rPr lang="el-GR" dirty="0" err="1" smtClean="0"/>
              <a:t>ωνσταντίνος</a:t>
            </a:r>
            <a:r>
              <a:rPr lang="cs-CZ" dirty="0" smtClean="0"/>
              <a:t> </a:t>
            </a:r>
            <a:r>
              <a:rPr lang="el-GR" dirty="0" smtClean="0"/>
              <a:t>Παρθένης</a:t>
            </a:r>
            <a:endParaRPr lang="el-GR" dirty="0"/>
          </a:p>
        </p:txBody>
      </p:sp>
      <p:pic>
        <p:nvPicPr>
          <p:cNvPr id="4" name="Zástupný symbol pro obsah 3"/>
          <p:cNvPicPr>
            <a:picLocks noGrp="1" noChangeAspect="1"/>
          </p:cNvPicPr>
          <p:nvPr>
            <p:ph idx="1"/>
          </p:nvPr>
        </p:nvPicPr>
        <p:blipFill>
          <a:blip r:embed="rId2"/>
          <a:stretch>
            <a:fillRect/>
          </a:stretch>
        </p:blipFill>
        <p:spPr>
          <a:xfrm>
            <a:off x="351693" y="1574521"/>
            <a:ext cx="3198652" cy="3221021"/>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399" y="2212106"/>
            <a:ext cx="6764215" cy="3600308"/>
          </a:xfrm>
          <a:prstGeom prst="rect">
            <a:avLst/>
          </a:prstGeom>
        </p:spPr>
      </p:pic>
    </p:spTree>
    <p:extLst>
      <p:ext uri="{BB962C8B-B14F-4D97-AF65-F5344CB8AC3E}">
        <p14:creationId xmlns:p14="http://schemas.microsoft.com/office/powerpoint/2010/main" val="2565948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28837"/>
          </a:xfrm>
        </p:spPr>
        <p:txBody>
          <a:bodyPr/>
          <a:lstStyle/>
          <a:p>
            <a:r>
              <a:rPr lang="el-GR" dirty="0" smtClean="0"/>
              <a:t>Φώτης </a:t>
            </a:r>
            <a:r>
              <a:rPr lang="el-GR" dirty="0" err="1" smtClean="0"/>
              <a:t>Κόντογλου</a:t>
            </a:r>
            <a:endParaRPr lang="el-GR" dirty="0"/>
          </a:p>
        </p:txBody>
      </p:sp>
      <p:pic>
        <p:nvPicPr>
          <p:cNvPr id="4" name="Zástupný symbol pro obsah 3"/>
          <p:cNvPicPr>
            <a:picLocks noGrp="1" noChangeAspect="1"/>
          </p:cNvPicPr>
          <p:nvPr>
            <p:ph idx="1"/>
          </p:nvPr>
        </p:nvPicPr>
        <p:blipFill>
          <a:blip r:embed="rId2"/>
          <a:stretch>
            <a:fillRect/>
          </a:stretch>
        </p:blipFill>
        <p:spPr>
          <a:xfrm>
            <a:off x="1830047" y="1848950"/>
            <a:ext cx="3010335" cy="4486275"/>
          </a:xfrm>
          <a:prstGeom prst="rect">
            <a:avLst/>
          </a:prstGeom>
        </p:spPr>
      </p:pic>
      <p:pic>
        <p:nvPicPr>
          <p:cNvPr id="5" name="Zástupný symbol pro obsah 3"/>
          <p:cNvPicPr>
            <a:picLocks noChangeAspect="1"/>
          </p:cNvPicPr>
          <p:nvPr/>
        </p:nvPicPr>
        <p:blipFill>
          <a:blip r:embed="rId3"/>
          <a:stretch>
            <a:fillRect/>
          </a:stretch>
        </p:blipFill>
        <p:spPr>
          <a:xfrm>
            <a:off x="6954373" y="1293962"/>
            <a:ext cx="2855253" cy="4351338"/>
          </a:xfrm>
          <a:prstGeom prst="rect">
            <a:avLst/>
          </a:prstGeom>
        </p:spPr>
      </p:pic>
    </p:spTree>
    <p:extLst>
      <p:ext uri="{BB962C8B-B14F-4D97-AF65-F5344CB8AC3E}">
        <p14:creationId xmlns:p14="http://schemas.microsoft.com/office/powerpoint/2010/main" val="1555275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Giorgio de </a:t>
            </a:r>
            <a:r>
              <a:rPr lang="cs-CZ" dirty="0" err="1" smtClean="0"/>
              <a:t>Chirico</a:t>
            </a:r>
            <a:r>
              <a:rPr lang="cs-CZ" dirty="0" smtClean="0"/>
              <a:t> (1888-1978)</a:t>
            </a:r>
            <a:r>
              <a:rPr lang="en-GB" dirty="0"/>
              <a:t/>
            </a:r>
            <a:br>
              <a:rPr lang="en-GB" dirty="0"/>
            </a:br>
            <a:endParaRPr lang="el-GR"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285910"/>
            <a:ext cx="4211057" cy="2683265"/>
          </a:xfr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374" y="1897810"/>
            <a:ext cx="3651810" cy="4415287"/>
          </a:xfrm>
          <a:prstGeom prst="rect">
            <a:avLst/>
          </a:prstGeom>
        </p:spPr>
      </p:pic>
    </p:spTree>
    <p:extLst>
      <p:ext uri="{BB962C8B-B14F-4D97-AF65-F5344CB8AC3E}">
        <p14:creationId xmlns:p14="http://schemas.microsoft.com/office/powerpoint/2010/main" val="817072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l-GR" dirty="0" smtClean="0"/>
              <a:t>Ζωγραφική </a:t>
            </a:r>
            <a:endParaRPr lang="el-GR" dirty="0"/>
          </a:p>
        </p:txBody>
      </p:sp>
      <p:sp>
        <p:nvSpPr>
          <p:cNvPr id="3" name="Zástupný symbol pro obsah 2"/>
          <p:cNvSpPr>
            <a:spLocks noGrp="1"/>
          </p:cNvSpPr>
          <p:nvPr>
            <p:ph idx="1"/>
          </p:nvPr>
        </p:nvSpPr>
        <p:spPr/>
        <p:txBody>
          <a:bodyPr>
            <a:normAutofit/>
          </a:bodyPr>
          <a:lstStyle/>
          <a:p>
            <a:pPr marL="0" indent="0">
              <a:buNone/>
            </a:pPr>
            <a:r>
              <a:rPr lang="en-GB" sz="1600" dirty="0"/>
              <a:t>https://www.galerielefakis.com/ellines-zwgrafoi/%CE%B5%CE%BB%CE%B1%CE%B9%CE%BF%CE%B3%CF%81%CE%B1%CF%86%CE%B9%CE%B5%CF%82-%CE%B5%CE%BB%CE%BB%CE%B7%CE%BD%CE%B5%CF%82-%CE%B6%CF%89%CE%B3%CF%81%CE%B1%CF%86%CE%BF%CE%B9/%CE%B5%CE%B3%CE%B3%CE%BF%CE%BD%CE%BF%CF%80%CE%BF%CF%85%CE%BB%CE%BF%CF%82-%CE%BD%CE%B9%CE%BA%CE%BF%CF%82-%CE%B5%CF%81%CE%B3%CE%B1-%</a:t>
            </a:r>
            <a:r>
              <a:rPr lang="en-GB" sz="1600" dirty="0" smtClean="0"/>
              <a:t>CF%84%CE%B5%CF%87%CE%BD%CE%B7%CF%82</a:t>
            </a:r>
            <a:endParaRPr lang="cs-CZ" sz="1600" dirty="0" smtClean="0"/>
          </a:p>
          <a:p>
            <a:pPr marL="0" indent="0">
              <a:buNone/>
            </a:pPr>
            <a:endParaRPr lang="cs-CZ" sz="1600" dirty="0"/>
          </a:p>
          <a:p>
            <a:pPr marL="0" indent="0">
              <a:buNone/>
            </a:pPr>
            <a:r>
              <a:rPr lang="el-GR" sz="1600" dirty="0" smtClean="0"/>
              <a:t>ΕΛΕΩΝΟΡΑ</a:t>
            </a:r>
          </a:p>
          <a:p>
            <a:pPr marL="0" indent="0">
              <a:buNone/>
            </a:pPr>
            <a:r>
              <a:rPr lang="en-GB" sz="1600" dirty="0">
                <a:hlinkClick r:id="rId2"/>
              </a:rPr>
              <a:t>https://</a:t>
            </a:r>
            <a:r>
              <a:rPr lang="en-GB" sz="1600" dirty="0" smtClean="0">
                <a:hlinkClick r:id="rId2"/>
              </a:rPr>
              <a:t>www.youtube.com/watch?v=GoADpRrJ5Uk</a:t>
            </a:r>
            <a:endParaRPr lang="el-GR" sz="1600" dirty="0" smtClean="0"/>
          </a:p>
          <a:p>
            <a:pPr marL="0" indent="0">
              <a:buNone/>
            </a:pPr>
            <a:endParaRPr lang="el-GR" sz="1600" dirty="0"/>
          </a:p>
          <a:p>
            <a:pPr marL="0" indent="0">
              <a:buNone/>
            </a:pPr>
            <a:endParaRPr lang="el-GR" sz="1600" dirty="0"/>
          </a:p>
        </p:txBody>
      </p:sp>
    </p:spTree>
    <p:extLst>
      <p:ext uri="{BB962C8B-B14F-4D97-AF65-F5344CB8AC3E}">
        <p14:creationId xmlns:p14="http://schemas.microsoft.com/office/powerpoint/2010/main" val="1465214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l-GR" dirty="0" smtClean="0"/>
              <a:t>Ζωγραφική – Βυζάντιο, Επανάσταση, μυθολογία, πρόσωπα</a:t>
            </a:r>
            <a:endParaRPr lang="el-GR"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071" y="2398144"/>
            <a:ext cx="2222496" cy="2580782"/>
          </a:xfr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1690688"/>
            <a:ext cx="2381250" cy="2933700"/>
          </a:xfrm>
          <a:prstGeom prst="rect">
            <a:avLst/>
          </a:prstGeom>
        </p:spPr>
      </p:pic>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5750" y="250076"/>
            <a:ext cx="2157166" cy="2881223"/>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0564" y="948666"/>
            <a:ext cx="2291986" cy="2898955"/>
          </a:xfrm>
          <a:prstGeom prst="rect">
            <a:avLst/>
          </a:prstGeom>
        </p:spPr>
      </p:pic>
    </p:spTree>
    <p:extLst>
      <p:ext uri="{BB962C8B-B14F-4D97-AF65-F5344CB8AC3E}">
        <p14:creationId xmlns:p14="http://schemas.microsoft.com/office/powerpoint/2010/main" val="214124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28675"/>
          </a:xfrm>
        </p:spPr>
        <p:txBody>
          <a:bodyPr/>
          <a:lstStyle/>
          <a:p>
            <a:endParaRPr lang="el-GR" dirty="0"/>
          </a:p>
        </p:txBody>
      </p:sp>
      <p:sp>
        <p:nvSpPr>
          <p:cNvPr id="3" name="Zástupný symbol pro obsah 2"/>
          <p:cNvSpPr>
            <a:spLocks noGrp="1"/>
          </p:cNvSpPr>
          <p:nvPr>
            <p:ph idx="1"/>
          </p:nvPr>
        </p:nvSpPr>
        <p:spPr>
          <a:xfrm>
            <a:off x="838200" y="1557867"/>
            <a:ext cx="10515600" cy="4619096"/>
          </a:xfrm>
        </p:spPr>
        <p:txBody>
          <a:bodyPr/>
          <a:lstStyle/>
          <a:p>
            <a:pPr marL="0" indent="0">
              <a:buNone/>
            </a:pPr>
            <a:r>
              <a:rPr lang="el-GR" dirty="0" smtClean="0"/>
              <a:t>Θέματα:</a:t>
            </a:r>
          </a:p>
          <a:p>
            <a:pPr marL="0" indent="0">
              <a:buNone/>
            </a:pPr>
            <a:r>
              <a:rPr lang="el-GR" dirty="0" smtClean="0"/>
              <a:t>Ο Οδυσσέας Ελύτης και ο υπερρεαλισμός</a:t>
            </a:r>
          </a:p>
          <a:p>
            <a:pPr marL="0" indent="0">
              <a:buNone/>
            </a:pPr>
            <a:r>
              <a:rPr lang="el-GR" dirty="0" smtClean="0"/>
              <a:t>Η πρόσληψη του υπερρεαλισμού στην Ελλάδα</a:t>
            </a:r>
          </a:p>
          <a:p>
            <a:pPr marL="0" indent="0">
              <a:buNone/>
            </a:pPr>
            <a:r>
              <a:rPr lang="el-GR" dirty="0" smtClean="0"/>
              <a:t>Η Αμοργός του Νίκου Γκάτσου</a:t>
            </a:r>
            <a:endParaRPr lang="el-GR" dirty="0"/>
          </a:p>
        </p:txBody>
      </p:sp>
    </p:spTree>
    <p:extLst>
      <p:ext uri="{BB962C8B-B14F-4D97-AF65-F5344CB8AC3E}">
        <p14:creationId xmlns:p14="http://schemas.microsoft.com/office/powerpoint/2010/main" val="2980252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56309"/>
          </a:xfrm>
        </p:spPr>
        <p:txBody>
          <a:bodyPr/>
          <a:lstStyle/>
          <a:p>
            <a:r>
              <a:rPr lang="el-GR" dirty="0" smtClean="0"/>
              <a:t>Έντονα χρώματα</a:t>
            </a:r>
            <a:endParaRPr lang="el-GR"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13140"/>
            <a:ext cx="2393475" cy="2847256"/>
          </a:xfr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178" y="2618243"/>
            <a:ext cx="2731339" cy="3379453"/>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543" y="743279"/>
            <a:ext cx="3136091" cy="4106174"/>
          </a:xfrm>
          <a:prstGeom prst="rect">
            <a:avLst/>
          </a:prstGeom>
        </p:spPr>
      </p:pic>
    </p:spTree>
    <p:extLst>
      <p:ext uri="{BB962C8B-B14F-4D97-AF65-F5344CB8AC3E}">
        <p14:creationId xmlns:p14="http://schemas.microsoft.com/office/powerpoint/2010/main" val="1978828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575154"/>
          </a:xfrm>
        </p:spPr>
        <p:txBody>
          <a:bodyPr>
            <a:normAutofit fontScale="90000"/>
          </a:bodyPr>
          <a:lstStyle/>
          <a:p>
            <a:r>
              <a:rPr lang="el-GR" dirty="0" smtClean="0"/>
              <a:t>Μορφές - σκηνή</a:t>
            </a:r>
            <a:endParaRPr lang="el-GR"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4422"/>
            <a:ext cx="2583006" cy="3382005"/>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151" y="1082472"/>
            <a:ext cx="2093849" cy="2639682"/>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0520" y="4039080"/>
            <a:ext cx="5433491" cy="2603548"/>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8985" y="1257206"/>
            <a:ext cx="1952625" cy="2343150"/>
          </a:xfrm>
          <a:prstGeom prst="rect">
            <a:avLst/>
          </a:prstGeom>
        </p:spPr>
      </p:pic>
    </p:spTree>
    <p:extLst>
      <p:ext uri="{BB962C8B-B14F-4D97-AF65-F5344CB8AC3E}">
        <p14:creationId xmlns:p14="http://schemas.microsoft.com/office/powerpoint/2010/main" val="1119687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95924"/>
          </a:xfrm>
        </p:spPr>
        <p:txBody>
          <a:bodyPr>
            <a:normAutofit/>
          </a:bodyPr>
          <a:lstStyle/>
          <a:p>
            <a:r>
              <a:rPr lang="el-GR" sz="3600" dirty="0" smtClean="0"/>
              <a:t>Βασικά χαρακτηριστικά της ποίησης</a:t>
            </a:r>
            <a:endParaRPr lang="el-GR" sz="3600" dirty="0"/>
          </a:p>
        </p:txBody>
      </p:sp>
      <p:sp>
        <p:nvSpPr>
          <p:cNvPr id="3" name="Zástupný symbol pro obsah 2"/>
          <p:cNvSpPr>
            <a:spLocks noGrp="1"/>
          </p:cNvSpPr>
          <p:nvPr>
            <p:ph idx="1"/>
          </p:nvPr>
        </p:nvSpPr>
        <p:spPr>
          <a:xfrm>
            <a:off x="838200" y="1414732"/>
            <a:ext cx="10515600" cy="4762231"/>
          </a:xfrm>
        </p:spPr>
        <p:txBody>
          <a:bodyPr>
            <a:normAutofit/>
          </a:bodyPr>
          <a:lstStyle/>
          <a:p>
            <a:endParaRPr lang="el-GR" dirty="0" smtClean="0"/>
          </a:p>
          <a:p>
            <a:pPr>
              <a:buFont typeface="Wingdings" panose="05000000000000000000" pitchFamily="2" charset="2"/>
              <a:buChar char="Ø"/>
            </a:pPr>
            <a:r>
              <a:rPr lang="el-GR" dirty="0" smtClean="0"/>
              <a:t>παράλογο</a:t>
            </a:r>
            <a:endParaRPr lang="el-GR" dirty="0"/>
          </a:p>
          <a:p>
            <a:pPr>
              <a:buFont typeface="Wingdings" panose="05000000000000000000" pitchFamily="2" charset="2"/>
              <a:buChar char="Ø"/>
            </a:pPr>
            <a:r>
              <a:rPr lang="el-GR" dirty="0" smtClean="0"/>
              <a:t>μαύρο χιούμορ, ειρωνεία</a:t>
            </a:r>
          </a:p>
          <a:p>
            <a:pPr>
              <a:buFont typeface="Wingdings" panose="05000000000000000000" pitchFamily="2" charset="2"/>
              <a:buChar char="Ø"/>
            </a:pPr>
            <a:r>
              <a:rPr lang="el-GR" dirty="0" smtClean="0"/>
              <a:t>υπερρεαλιστική μεταφορά</a:t>
            </a:r>
          </a:p>
          <a:p>
            <a:pPr>
              <a:buFont typeface="Wingdings" panose="05000000000000000000" pitchFamily="2" charset="2"/>
              <a:buChar char="Ø"/>
            </a:pPr>
            <a:r>
              <a:rPr lang="el-GR" dirty="0" smtClean="0"/>
              <a:t>συνδυασμός </a:t>
            </a:r>
            <a:r>
              <a:rPr lang="el-GR" dirty="0"/>
              <a:t>διάφορων </a:t>
            </a:r>
            <a:r>
              <a:rPr lang="el-GR" dirty="0" smtClean="0"/>
              <a:t>τοπωνύμιων και </a:t>
            </a:r>
            <a:r>
              <a:rPr lang="el-GR" dirty="0"/>
              <a:t>μορφών – </a:t>
            </a:r>
            <a:r>
              <a:rPr lang="el-GR" dirty="0" smtClean="0"/>
              <a:t>προσώπων (φανταστικών </a:t>
            </a:r>
            <a:r>
              <a:rPr lang="el-GR" dirty="0"/>
              <a:t>και </a:t>
            </a:r>
            <a:r>
              <a:rPr lang="el-GR" dirty="0" smtClean="0"/>
              <a:t>πραγματικών)</a:t>
            </a:r>
          </a:p>
          <a:p>
            <a:pPr>
              <a:buFont typeface="Wingdings" panose="05000000000000000000" pitchFamily="2" charset="2"/>
              <a:buChar char="Ø"/>
            </a:pPr>
            <a:r>
              <a:rPr lang="el-GR" dirty="0" smtClean="0"/>
              <a:t>Καθαρεύουσα</a:t>
            </a:r>
          </a:p>
          <a:p>
            <a:pPr>
              <a:buFont typeface="Wingdings" panose="05000000000000000000" pitchFamily="2" charset="2"/>
              <a:buChar char="Ø"/>
            </a:pPr>
            <a:endParaRPr lang="el-GR" dirty="0"/>
          </a:p>
          <a:p>
            <a:pPr marL="0" indent="0">
              <a:buNone/>
            </a:pPr>
            <a:r>
              <a:rPr lang="el-GR" sz="2000" dirty="0" smtClean="0"/>
              <a:t>Ελεωνόρα: </a:t>
            </a:r>
            <a:r>
              <a:rPr lang="en-GB" sz="2000" dirty="0">
                <a:hlinkClick r:id="rId2"/>
              </a:rPr>
              <a:t>http://www.engonopoulos.gr/_</a:t>
            </a:r>
            <a:r>
              <a:rPr lang="en-GB" sz="2000" dirty="0" smtClean="0">
                <a:hlinkClick r:id="rId2"/>
              </a:rPr>
              <a:t>homeEL/poem03.html</a:t>
            </a:r>
            <a:endParaRPr lang="el-GR" sz="2000" dirty="0" smtClean="0"/>
          </a:p>
          <a:p>
            <a:pPr marL="0" indent="0">
              <a:buNone/>
            </a:pPr>
            <a:r>
              <a:rPr lang="en-GB" sz="2000" dirty="0">
                <a:hlinkClick r:id="rId3"/>
              </a:rPr>
              <a:t>https://</a:t>
            </a:r>
            <a:r>
              <a:rPr lang="en-GB" sz="2000" dirty="0" smtClean="0">
                <a:hlinkClick r:id="rId3"/>
              </a:rPr>
              <a:t>www.youtube.com/watch?v=GoADpRrJ5Uk</a:t>
            </a:r>
            <a:endParaRPr lang="el-GR" sz="2000" dirty="0" smtClean="0"/>
          </a:p>
          <a:p>
            <a:pPr>
              <a:buFont typeface="Wingdings" panose="05000000000000000000" pitchFamily="2" charset="2"/>
              <a:buChar char="Ø"/>
            </a:pPr>
            <a:endParaRPr lang="el-GR" dirty="0"/>
          </a:p>
          <a:p>
            <a:pPr>
              <a:buFont typeface="Wingdings" panose="05000000000000000000" pitchFamily="2" charset="2"/>
              <a:buChar char="Ø"/>
            </a:pPr>
            <a:endParaRPr lang="el-GR" dirty="0" smtClean="0"/>
          </a:p>
          <a:p>
            <a:pPr>
              <a:buFont typeface="Wingdings" panose="05000000000000000000" pitchFamily="2" charset="2"/>
              <a:buChar char="Ø"/>
            </a:pPr>
            <a:endParaRPr lang="el-GR" dirty="0"/>
          </a:p>
          <a:p>
            <a:endParaRPr lang="el-GR" dirty="0"/>
          </a:p>
        </p:txBody>
      </p:sp>
    </p:spTree>
    <p:extLst>
      <p:ext uri="{BB962C8B-B14F-4D97-AF65-F5344CB8AC3E}">
        <p14:creationId xmlns:p14="http://schemas.microsoft.com/office/powerpoint/2010/main" val="216913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30430"/>
          </a:xfrm>
        </p:spPr>
        <p:txBody>
          <a:bodyPr/>
          <a:lstStyle/>
          <a:p>
            <a:endParaRPr lang="el-GR" dirty="0"/>
          </a:p>
        </p:txBody>
      </p:sp>
      <p:sp>
        <p:nvSpPr>
          <p:cNvPr id="3" name="Zástupný symbol pro obsah 2"/>
          <p:cNvSpPr>
            <a:spLocks noGrp="1"/>
          </p:cNvSpPr>
          <p:nvPr>
            <p:ph idx="1"/>
          </p:nvPr>
        </p:nvSpPr>
        <p:spPr>
          <a:xfrm>
            <a:off x="838200" y="1449238"/>
            <a:ext cx="10515600" cy="4727725"/>
          </a:xfrm>
        </p:spPr>
        <p:txBody>
          <a:bodyPr/>
          <a:lstStyle/>
          <a:p>
            <a:pPr marL="0" indent="0">
              <a:lnSpc>
                <a:spcPct val="120000"/>
              </a:lnSpc>
              <a:buNone/>
            </a:pPr>
            <a:r>
              <a:rPr lang="el-GR" sz="2400" dirty="0" smtClean="0"/>
              <a:t>Το </a:t>
            </a:r>
            <a:r>
              <a:rPr lang="el-GR" sz="2400" dirty="0" err="1"/>
              <a:t>δημιουργηθέν</a:t>
            </a:r>
            <a:r>
              <a:rPr lang="el-GR" sz="2400" dirty="0"/>
              <a:t> σκάνδαλο κι η </a:t>
            </a:r>
            <a:r>
              <a:rPr lang="el-GR" sz="2400" dirty="0" err="1"/>
              <a:t>επακολουθήσασα</a:t>
            </a:r>
            <a:r>
              <a:rPr lang="el-GR" sz="2400" dirty="0"/>
              <a:t> κατακραυγή εναντίον μου δεν μπορώ να πω πως δεν με έθιξαν, βαθύτατα. </a:t>
            </a:r>
            <a:r>
              <a:rPr lang="el-GR" sz="2400" dirty="0" smtClean="0"/>
              <a:t>[…] </a:t>
            </a:r>
            <a:r>
              <a:rPr lang="el-GR" sz="2400" dirty="0"/>
              <a:t>Περιοδικά, εφημερίδες</a:t>
            </a:r>
            <a:r>
              <a:rPr lang="el-GR" sz="2400" dirty="0" smtClean="0"/>
              <a:t>, </a:t>
            </a:r>
            <a:r>
              <a:rPr lang="el-GR" sz="2400" dirty="0"/>
              <a:t>παρωδούσαν και αναδημοσίευαν, κοροϊδευτικά, τα ποιήματά μου. Μια δε εφημερίδα, από τις μεγάλες, δεν θυμούμαι τώρα ποια, </a:t>
            </a:r>
            <a:r>
              <a:rPr lang="el-GR" sz="2400" dirty="0" err="1"/>
              <a:t>αυθαδέστατα</a:t>
            </a:r>
            <a:r>
              <a:rPr lang="el-GR" sz="2400" dirty="0"/>
              <a:t>, ποδοπατώντας κάθε ιδέα πνευματικής, τέλος πάντων, ιδιοκτησίας, αναδημοσίευσε, σε μια ή δυο συνέχειες… ολόκληρο το βιβλίο! Συνοδεία, πάντοτε, χλευαστικών και κακεντρεχών, όσο κι επιπόλαιων, σχολίων. </a:t>
            </a:r>
            <a:endParaRPr lang="el-GR" sz="2400" dirty="0" smtClean="0"/>
          </a:p>
          <a:p>
            <a:pPr marL="0" indent="0">
              <a:buNone/>
            </a:pPr>
            <a:r>
              <a:rPr lang="el-GR" sz="2000" dirty="0" smtClean="0"/>
              <a:t>(</a:t>
            </a:r>
            <a:r>
              <a:rPr lang="el-GR" sz="2000" dirty="0"/>
              <a:t>Νίκος Εγγονόπουλος, από τις Σημειώσεις στον συγκεντρωτικό τόμο </a:t>
            </a:r>
            <a:r>
              <a:rPr lang="el-GR" sz="2000" i="1" dirty="0"/>
              <a:t>Ποιήματα,</a:t>
            </a:r>
            <a:r>
              <a:rPr lang="el-GR" sz="2000" dirty="0"/>
              <a:t> σ. 329)</a:t>
            </a:r>
          </a:p>
        </p:txBody>
      </p:sp>
    </p:spTree>
    <p:extLst>
      <p:ext uri="{BB962C8B-B14F-4D97-AF65-F5344CB8AC3E}">
        <p14:creationId xmlns:p14="http://schemas.microsoft.com/office/powerpoint/2010/main" val="1239546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64935"/>
          </a:xfrm>
        </p:spPr>
        <p:txBody>
          <a:bodyPr/>
          <a:lstStyle/>
          <a:p>
            <a:r>
              <a:rPr lang="cs-CZ" dirty="0" smtClean="0"/>
              <a:t>M</a:t>
            </a:r>
            <a:r>
              <a:rPr lang="el-GR" dirty="0" err="1" smtClean="0"/>
              <a:t>πρετόν</a:t>
            </a:r>
            <a:r>
              <a:rPr lang="el-GR" dirty="0" smtClean="0"/>
              <a:t> – Ανθολογία του μαύρου χιούμορ</a:t>
            </a:r>
            <a:endParaRPr lang="el-GR" dirty="0"/>
          </a:p>
        </p:txBody>
      </p:sp>
      <p:sp>
        <p:nvSpPr>
          <p:cNvPr id="3" name="Zástupný symbol pro obsah 2"/>
          <p:cNvSpPr>
            <a:spLocks noGrp="1"/>
          </p:cNvSpPr>
          <p:nvPr>
            <p:ph idx="1"/>
          </p:nvPr>
        </p:nvSpPr>
        <p:spPr>
          <a:xfrm>
            <a:off x="838200" y="1414732"/>
            <a:ext cx="10515600" cy="4762231"/>
          </a:xfrm>
        </p:spPr>
        <p:txBody>
          <a:bodyPr>
            <a:normAutofit fontScale="92500" lnSpcReduction="10000"/>
          </a:bodyPr>
          <a:lstStyle/>
          <a:p>
            <a:pPr marL="0" indent="0">
              <a:buNone/>
            </a:pPr>
            <a:r>
              <a:rPr lang="el-GR" b="1" dirty="0"/>
              <a:t>Ο </a:t>
            </a:r>
            <a:r>
              <a:rPr lang="el-GR" b="1" dirty="0" err="1"/>
              <a:t>Μπρετόν</a:t>
            </a:r>
            <a:r>
              <a:rPr lang="el-GR" b="1" dirty="0"/>
              <a:t> και το (μαύρο) χιούμορ</a:t>
            </a:r>
            <a:endParaRPr lang="el-GR" dirty="0"/>
          </a:p>
          <a:p>
            <a:pPr marL="0" indent="0">
              <a:buNone/>
            </a:pPr>
            <a:r>
              <a:rPr lang="el-GR" dirty="0"/>
              <a:t>Ο ιδρυτής και θεωρητικός του υπερρεαλισμού ο </a:t>
            </a:r>
            <a:r>
              <a:rPr lang="el-GR" dirty="0" err="1"/>
              <a:t>André</a:t>
            </a:r>
            <a:r>
              <a:rPr lang="el-GR" dirty="0"/>
              <a:t> </a:t>
            </a:r>
            <a:r>
              <a:rPr lang="el-GR" dirty="0" err="1"/>
              <a:t>Breton</a:t>
            </a:r>
            <a:r>
              <a:rPr lang="el-GR" dirty="0"/>
              <a:t> στον πρόλογό του στην </a:t>
            </a:r>
            <a:r>
              <a:rPr lang="el-GR" i="1" dirty="0"/>
              <a:t>Ανθολογία του μαύρου χιούμορ</a:t>
            </a:r>
            <a:r>
              <a:rPr lang="el-GR" dirty="0"/>
              <a:t> (</a:t>
            </a:r>
            <a:r>
              <a:rPr lang="el-GR" i="1" dirty="0" err="1"/>
              <a:t>L’Anthologie</a:t>
            </a:r>
            <a:r>
              <a:rPr lang="el-GR" i="1" dirty="0"/>
              <a:t> de </a:t>
            </a:r>
            <a:r>
              <a:rPr lang="el-GR" i="1" dirty="0" err="1"/>
              <a:t>l’humour</a:t>
            </a:r>
            <a:r>
              <a:rPr lang="el-GR" i="1" dirty="0"/>
              <a:t> </a:t>
            </a:r>
            <a:r>
              <a:rPr lang="el-GR" i="1" dirty="0" err="1"/>
              <a:t>noir</a:t>
            </a:r>
            <a:r>
              <a:rPr lang="el-GR" dirty="0"/>
              <a:t>, 1939) αναφερόμενος στον </a:t>
            </a:r>
            <a:r>
              <a:rPr lang="cs-CZ" dirty="0"/>
              <a:t>S. </a:t>
            </a:r>
            <a:r>
              <a:rPr lang="el-GR" dirty="0" err="1"/>
              <a:t>Freud</a:t>
            </a:r>
            <a:r>
              <a:rPr lang="el-GR" dirty="0"/>
              <a:t> επισημαίνει ότι το χιούμορ, όπως και το αστείο και το κωμικό, έχει </a:t>
            </a:r>
            <a:r>
              <a:rPr lang="el-GR" b="1" dirty="0"/>
              <a:t>απελευθερωτικό χαρακτήρα</a:t>
            </a:r>
            <a:r>
              <a:rPr lang="el-GR" dirty="0"/>
              <a:t>, αλλά το σημαντικό είναι ότι βοηθάει το </a:t>
            </a:r>
            <a:r>
              <a:rPr lang="el-GR" dirty="0" smtClean="0"/>
              <a:t>Εγώ.  </a:t>
            </a:r>
            <a:r>
              <a:rPr lang="el-GR" dirty="0"/>
              <a:t>Θεωρεί το χιούμορ αναπόφευκτο τμήμα της </a:t>
            </a:r>
            <a:r>
              <a:rPr lang="el-GR" dirty="0" err="1" smtClean="0"/>
              <a:t>λογοτεχνία</a:t>
            </a:r>
            <a:r>
              <a:rPr lang="el-GR" b="1" dirty="0" err="1"/>
              <a:t>να</a:t>
            </a:r>
            <a:r>
              <a:rPr lang="el-GR" b="1" dirty="0"/>
              <a:t> επιζήσει στην σκληρή πραγματικότητα</a:t>
            </a:r>
            <a:r>
              <a:rPr lang="el-GR" dirty="0" smtClean="0"/>
              <a:t>ς</a:t>
            </a:r>
            <a:r>
              <a:rPr lang="el-GR" dirty="0"/>
              <a:t>, αλλά και άλλων ειδών ανθρώπινης δραστηριότητας, αντιλαμβάνεται τον ανατρεπτικό και υπονομευτικό χαρακτήρα του χιούμορ που, ως κάτι προκλητικό και απροσδόκητο, </a:t>
            </a:r>
            <a:r>
              <a:rPr lang="el-GR" b="1" dirty="0"/>
              <a:t>υποσκάπτει τις δεδομένες ηθικές και αισθητικές νόρμες, επιτίθεται στην αδιάλλακτη αντίληψη ζωής και επομένως ανταποκρίνεται στους στόχους του υπερρεαλισμού</a:t>
            </a:r>
            <a:r>
              <a:rPr lang="el-GR" dirty="0"/>
              <a:t>. Και τελικά ο συγγραφέας επισημαίνει ότι το χιούμορ είναι θανάσιμος εχθρός της αισθηματικότητας και της βραχύβιας φαντασίας, που περνιέται πολύ συχνά για ποίηση.</a:t>
            </a:r>
          </a:p>
          <a:p>
            <a:endParaRPr lang="el-GR" dirty="0"/>
          </a:p>
        </p:txBody>
      </p:sp>
    </p:spTree>
    <p:extLst>
      <p:ext uri="{BB962C8B-B14F-4D97-AF65-F5344CB8AC3E}">
        <p14:creationId xmlns:p14="http://schemas.microsoft.com/office/powerpoint/2010/main" val="3679095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49275"/>
          </a:xfrm>
        </p:spPr>
        <p:txBody>
          <a:bodyPr>
            <a:normAutofit fontScale="90000"/>
          </a:bodyPr>
          <a:lstStyle/>
          <a:p>
            <a:endParaRPr lang="el-GR" dirty="0"/>
          </a:p>
        </p:txBody>
      </p:sp>
      <p:sp>
        <p:nvSpPr>
          <p:cNvPr id="3" name="Zástupný symbol pro obsah 2"/>
          <p:cNvSpPr>
            <a:spLocks noGrp="1"/>
          </p:cNvSpPr>
          <p:nvPr>
            <p:ph idx="1"/>
          </p:nvPr>
        </p:nvSpPr>
        <p:spPr>
          <a:xfrm>
            <a:off x="838200" y="1336431"/>
            <a:ext cx="10515600" cy="4840532"/>
          </a:xfrm>
        </p:spPr>
        <p:txBody>
          <a:bodyPr>
            <a:normAutofit fontScale="92500" lnSpcReduction="20000"/>
          </a:bodyPr>
          <a:lstStyle/>
          <a:p>
            <a:pPr marL="0" indent="0">
              <a:buNone/>
            </a:pPr>
            <a:r>
              <a:rPr lang="el-GR" dirty="0" smtClean="0"/>
              <a:t>   Μπορούμε </a:t>
            </a:r>
            <a:r>
              <a:rPr lang="el-GR" dirty="0"/>
              <a:t>επομένως να συνοψίσουμε ότι το χιούμορ:</a:t>
            </a:r>
          </a:p>
          <a:p>
            <a:r>
              <a:rPr lang="el-GR" dirty="0"/>
              <a:t>α) αποτελεί θανάσιμο εχθρό της αισθηματικότητας και της κακής ποίησης.</a:t>
            </a:r>
          </a:p>
          <a:p>
            <a:r>
              <a:rPr lang="el-GR" dirty="0"/>
              <a:t>β) εκφράζοντας το παράδοξο, άτοπο και απροσδόκητο προκαλεί ενόχληση και ανασφάλεια, αμφισβητεί τις συμβατικές αντιλήψεις και υπονομεύει τις καθορισμένες νόρμες και επομένως απελευθερώνει από τα δεσμά ηθικά και αισθητικά.</a:t>
            </a:r>
          </a:p>
          <a:p>
            <a:r>
              <a:rPr lang="el-GR" dirty="0"/>
              <a:t>γ) παρέχει παρηγοριά κατά τη σκληρή σύγκρουση με την πραγματικότητα, απάντηση και όπλο εναντίον του παραλόγου του έξω κόσμου, στο οποίο ανταποκρίνεται με το δικό του παράλογο τρόπο. Δηλαδή (σύμφωνα με τον </a:t>
            </a:r>
            <a:r>
              <a:rPr lang="el-GR" dirty="0" err="1"/>
              <a:t>Breton</a:t>
            </a:r>
            <a:r>
              <a:rPr lang="el-GR" dirty="0"/>
              <a:t>) το χιούμορ είναι προϋπόθεση της διατήρησης της ψυχικής υγείας και της επιβίωσης σε ένα εχθρικό </a:t>
            </a:r>
            <a:r>
              <a:rPr lang="el-GR" dirty="0" err="1"/>
              <a:t>περιβάλλ</a:t>
            </a:r>
            <a:r>
              <a:rPr lang="el-GR" dirty="0"/>
              <a:t> ον. Όμως δεν πρόκειται απλώς για τρόπο δια φυγής από την πραγματικότητα, </a:t>
            </a:r>
            <a:r>
              <a:rPr lang="el-GR" dirty="0" err="1"/>
              <a:t>αλλ</a:t>
            </a:r>
            <a:r>
              <a:rPr lang="el-GR" dirty="0"/>
              <a:t> ά για ενσυνείδητη προσπάθεια εκμετάλλευσης της ορθολογικής λογικής εναντίον αυτής της ίδιας.</a:t>
            </a:r>
          </a:p>
          <a:p>
            <a:endParaRPr lang="el-GR" dirty="0"/>
          </a:p>
        </p:txBody>
      </p:sp>
    </p:spTree>
    <p:extLst>
      <p:ext uri="{BB962C8B-B14F-4D97-AF65-F5344CB8AC3E}">
        <p14:creationId xmlns:p14="http://schemas.microsoft.com/office/powerpoint/2010/main" val="1916669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51200"/>
          </a:xfrm>
        </p:spPr>
        <p:txBody>
          <a:bodyPr>
            <a:noAutofit/>
          </a:bodyPr>
          <a:lstStyle/>
          <a:p>
            <a:r>
              <a:rPr lang="el-GR" sz="3200" dirty="0" smtClean="0"/>
              <a:t>Ν. Βαγενάς, Για έναν ορισμό του μοντέρνου στην ποίηση, στο </a:t>
            </a:r>
            <a:r>
              <a:rPr lang="el-GR" sz="3200" i="1" dirty="0" smtClean="0"/>
              <a:t>Ειρωνική γλώσσα</a:t>
            </a:r>
            <a:r>
              <a:rPr lang="el-GR" sz="3200" dirty="0" smtClean="0"/>
              <a:t>, Αθήνα 2001, σελ. 30-31.</a:t>
            </a:r>
            <a:endParaRPr lang="el-GR" sz="3200" dirty="0"/>
          </a:p>
        </p:txBody>
      </p:sp>
      <p:sp>
        <p:nvSpPr>
          <p:cNvPr id="3" name="Zástupný symbol pro obsah 2"/>
          <p:cNvSpPr>
            <a:spLocks noGrp="1"/>
          </p:cNvSpPr>
          <p:nvPr>
            <p:ph idx="1"/>
          </p:nvPr>
        </p:nvSpPr>
        <p:spPr>
          <a:xfrm>
            <a:off x="838200" y="1604513"/>
            <a:ext cx="10515600" cy="4572450"/>
          </a:xfrm>
        </p:spPr>
        <p:txBody>
          <a:bodyPr>
            <a:normAutofit fontScale="92500" lnSpcReduction="20000"/>
          </a:bodyPr>
          <a:lstStyle/>
          <a:p>
            <a:pPr marL="0" indent="0">
              <a:lnSpc>
                <a:spcPct val="150000"/>
              </a:lnSpc>
              <a:buNone/>
            </a:pPr>
            <a:r>
              <a:rPr lang="el-GR" sz="2200" dirty="0"/>
              <a:t>Ξέρουμε ότι η μεταφορά είναι ένας λεκτικός τρόπος που </a:t>
            </a:r>
            <a:r>
              <a:rPr lang="el-GR" sz="2200" b="1" dirty="0"/>
              <a:t>ταυτίζει δύο ανόμοια πράγματα </a:t>
            </a:r>
            <a:r>
              <a:rPr lang="el-GR" sz="2200" dirty="0"/>
              <a:t>μεταβιβάζοντας ορισμένα χαρακτηριστικά του ενός στο άλλο. Η μεταφορά δηλ. λειτουργεί στα πλαίσια του έλλογου. Αν ο βαθμός της ανομοιότητας ανάμεσα στα δύο πράγματα μειωθεί τόσο ώστε να ξεπεράσει ένα κατώτατο όριο, η μεταφορά ακυρώνεται, γιατί πλησιάζει στην κυριολεξία και έτσι παύει να λειτουργεί. Αν ο βαθμός της ανομοιότητας υπερβεί ένα ανώτατο όριο, τότε η μεταφορά έχει μπει στην περιοχή του </a:t>
            </a:r>
            <a:r>
              <a:rPr lang="el-GR" sz="2200" dirty="0" smtClean="0"/>
              <a:t>αλόγου </a:t>
            </a:r>
            <a:r>
              <a:rPr lang="el-GR" sz="2200" dirty="0"/>
              <a:t>και καταργείται, γιατί η λειτουργία της παύει να είναι αισθητή. […] Για τους υπερρεαλιστές </a:t>
            </a:r>
            <a:r>
              <a:rPr lang="el-GR" sz="2200" b="1" dirty="0"/>
              <a:t>η καλύτερη ποιητική εικόνα είναι εκείνη που αποτελείται από τη σύζευξη ή ταύτιση δυο στοιχείων με τον μεγαλύτερο δυνατό βαθμό αυθαιρεσίας.</a:t>
            </a:r>
            <a:r>
              <a:rPr lang="el-GR" sz="2200" dirty="0"/>
              <a:t> Όσο πιο ανόμοια είναι τα </a:t>
            </a:r>
            <a:r>
              <a:rPr lang="el-GR" sz="2200" dirty="0" err="1"/>
              <a:t>συσχετιζόμενα</a:t>
            </a:r>
            <a:r>
              <a:rPr lang="el-GR" sz="2200" dirty="0"/>
              <a:t> στοιχεία τόσο πιο βίαιη είναι η </a:t>
            </a:r>
            <a:r>
              <a:rPr lang="el-GR" sz="2200" b="1" dirty="0"/>
              <a:t>διαταραχή της διανοητικής λειτουργίας μας </a:t>
            </a:r>
            <a:r>
              <a:rPr lang="el-GR" sz="2200" dirty="0"/>
              <a:t>που είναι ένας από τους κύριους σκοπούς της υπερρεαλιστικής ποίησης.</a:t>
            </a:r>
          </a:p>
          <a:p>
            <a:endParaRPr lang="el-GR" dirty="0"/>
          </a:p>
        </p:txBody>
      </p:sp>
    </p:spTree>
    <p:extLst>
      <p:ext uri="{BB962C8B-B14F-4D97-AF65-F5344CB8AC3E}">
        <p14:creationId xmlns:p14="http://schemas.microsoft.com/office/powerpoint/2010/main" val="3190018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92407"/>
          </a:xfrm>
        </p:spPr>
        <p:txBody>
          <a:bodyPr>
            <a:normAutofit/>
          </a:bodyPr>
          <a:lstStyle/>
          <a:p>
            <a:r>
              <a:rPr lang="el-GR" sz="3600" b="1" i="1" dirty="0" smtClean="0"/>
              <a:t>            </a:t>
            </a:r>
            <a:r>
              <a:rPr lang="el-GR" sz="3600" b="1" i="1" dirty="0" err="1" smtClean="0"/>
              <a:t>Μπολιβάρ</a:t>
            </a:r>
            <a:r>
              <a:rPr lang="el-GR" sz="3600" b="1" dirty="0" smtClean="0"/>
              <a:t> </a:t>
            </a:r>
            <a:r>
              <a:rPr lang="el-GR" sz="2800" dirty="0" smtClean="0"/>
              <a:t>(1944)</a:t>
            </a:r>
            <a:endParaRPr lang="el-GR" sz="2800" dirty="0"/>
          </a:p>
        </p:txBody>
      </p:sp>
      <p:sp>
        <p:nvSpPr>
          <p:cNvPr id="3" name="Zástupný symbol pro obsah 2"/>
          <p:cNvSpPr>
            <a:spLocks noGrp="1"/>
          </p:cNvSpPr>
          <p:nvPr>
            <p:ph idx="1"/>
          </p:nvPr>
        </p:nvSpPr>
        <p:spPr>
          <a:xfrm>
            <a:off x="838200" y="1164566"/>
            <a:ext cx="10515600" cy="5012397"/>
          </a:xfrm>
        </p:spPr>
        <p:txBody>
          <a:bodyPr>
            <a:normAutofit/>
          </a:bodyPr>
          <a:lstStyle/>
          <a:p>
            <a:pPr marL="0" indent="0">
              <a:buNone/>
            </a:pPr>
            <a:endParaRPr lang="el-GR" sz="2400" dirty="0" smtClean="0"/>
          </a:p>
          <a:p>
            <a:pPr marL="0" indent="0">
              <a:buNone/>
            </a:pPr>
            <a:r>
              <a:rPr lang="el-GR" sz="2400" dirty="0" smtClean="0"/>
              <a:t>-  Γράφτηκε </a:t>
            </a:r>
            <a:r>
              <a:rPr lang="en-GB" sz="2400" dirty="0" smtClean="0"/>
              <a:t>1942-43</a:t>
            </a:r>
            <a:r>
              <a:rPr lang="el-GR" sz="2400" dirty="0" smtClean="0"/>
              <a:t>, χειρόγραφα, εκδόθηκε 1944</a:t>
            </a:r>
            <a:endParaRPr lang="en-GB" sz="2400" dirty="0"/>
          </a:p>
          <a:p>
            <a:pPr>
              <a:buFontTx/>
              <a:buChar char="-"/>
            </a:pPr>
            <a:r>
              <a:rPr lang="el-GR" sz="2400" dirty="0" smtClean="0"/>
              <a:t>Αντιστασιακό ποίημα </a:t>
            </a:r>
          </a:p>
          <a:p>
            <a:pPr>
              <a:buFontTx/>
              <a:buChar char="-"/>
            </a:pPr>
            <a:r>
              <a:rPr lang="el-GR" sz="2400" dirty="0" smtClean="0"/>
              <a:t>Ελεύθερος στίχος, ρητορικό ύφος</a:t>
            </a:r>
            <a:endParaRPr lang="el-GR" sz="2400" dirty="0"/>
          </a:p>
          <a:p>
            <a:pPr>
              <a:buFontTx/>
              <a:buChar char="-"/>
            </a:pPr>
            <a:r>
              <a:rPr lang="el-GR" sz="2400" dirty="0" smtClean="0"/>
              <a:t>Ύμνος στην ελευθερία, και στους ήρωές της (κυρίως στον</a:t>
            </a:r>
          </a:p>
          <a:p>
            <a:pPr marL="0" indent="0">
              <a:buNone/>
            </a:pPr>
            <a:r>
              <a:rPr lang="el-GR" sz="2400" dirty="0"/>
              <a:t> </a:t>
            </a:r>
            <a:r>
              <a:rPr lang="el-GR" sz="2400" dirty="0" smtClean="0"/>
              <a:t>   Σ. </a:t>
            </a:r>
            <a:r>
              <a:rPr lang="el-GR" sz="2400" dirty="0" err="1" smtClean="0"/>
              <a:t>Μπολιβάρ</a:t>
            </a:r>
            <a:r>
              <a:rPr lang="el-GR" sz="2400" dirty="0" smtClean="0"/>
              <a:t> (ήρωας-σωτήρας, κλέφτικα τραγούδια)</a:t>
            </a:r>
            <a:r>
              <a:rPr lang="en-GB" sz="2400" dirty="0" smtClean="0"/>
              <a:t> </a:t>
            </a:r>
            <a:endParaRPr lang="el-GR" sz="2400" dirty="0" smtClean="0"/>
          </a:p>
          <a:p>
            <a:pPr>
              <a:buFontTx/>
              <a:buChar char="-"/>
            </a:pPr>
            <a:r>
              <a:rPr lang="el-GR" sz="2400" dirty="0" smtClean="0"/>
              <a:t>Ελληνικότητα + πανεθνικός χαρακτήρας</a:t>
            </a:r>
          </a:p>
          <a:p>
            <a:pPr>
              <a:buFontTx/>
              <a:buChar char="-"/>
            </a:pPr>
            <a:r>
              <a:rPr lang="el-GR" sz="2400" dirty="0" smtClean="0"/>
              <a:t>Γενικός και </a:t>
            </a:r>
            <a:r>
              <a:rPr lang="el-GR" sz="2400" dirty="0" err="1" smtClean="0"/>
              <a:t>αυτοαναφορικός</a:t>
            </a:r>
            <a:r>
              <a:rPr lang="el-GR" sz="2400" dirty="0" smtClean="0"/>
              <a:t> χαρακτήρας</a:t>
            </a:r>
          </a:p>
          <a:p>
            <a:pPr>
              <a:buFontTx/>
              <a:buChar char="-"/>
            </a:pPr>
            <a:r>
              <a:rPr lang="el-GR" sz="2400" dirty="0" smtClean="0"/>
              <a:t>Τοπικά και εξωτικά ονόματα και τοπωνύμια</a:t>
            </a:r>
          </a:p>
          <a:p>
            <a:pPr>
              <a:buFontTx/>
              <a:buChar char="-"/>
            </a:pPr>
            <a:r>
              <a:rPr lang="el-GR" sz="2400" dirty="0" smtClean="0"/>
              <a:t>χιούμορ, ειρωνεία </a:t>
            </a:r>
          </a:p>
          <a:p>
            <a:pPr>
              <a:buFontTx/>
              <a:buChar char="-"/>
            </a:pPr>
            <a:r>
              <a:rPr lang="el-GR" sz="2000" dirty="0" smtClean="0"/>
              <a:t>ΑΝΑΓΝΩΣΗ: </a:t>
            </a:r>
            <a:r>
              <a:rPr lang="en-GB" sz="2000" dirty="0"/>
              <a:t>https://www.youtube.com/watch?v=BiiJBqCnUao</a:t>
            </a:r>
            <a:endParaRPr lang="el-GR" sz="2000" dirty="0"/>
          </a:p>
          <a:p>
            <a:pPr>
              <a:buFontTx/>
              <a:buChar char="-"/>
            </a:pPr>
            <a:endParaRPr lang="el-GR" sz="2400" dirty="0" smtClean="0"/>
          </a:p>
          <a:p>
            <a:pPr>
              <a:buFontTx/>
              <a:buChar char="-"/>
            </a:pPr>
            <a:endParaRPr lang="en-GB" sz="2400" dirty="0"/>
          </a:p>
          <a:p>
            <a:endParaRPr lang="el-GR"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569" y="448573"/>
            <a:ext cx="2647400" cy="5277210"/>
          </a:xfrm>
          <a:prstGeom prst="rect">
            <a:avLst/>
          </a:prstGeom>
        </p:spPr>
      </p:pic>
    </p:spTree>
    <p:extLst>
      <p:ext uri="{BB962C8B-B14F-4D97-AF65-F5344CB8AC3E}">
        <p14:creationId xmlns:p14="http://schemas.microsoft.com/office/powerpoint/2010/main" val="335799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44386"/>
          </a:xfrm>
        </p:spPr>
        <p:txBody>
          <a:bodyPr/>
          <a:lstStyle/>
          <a:p>
            <a:r>
              <a:rPr lang="el-GR" dirty="0" smtClean="0"/>
              <a:t>Παραπομπές</a:t>
            </a:r>
            <a:endParaRPr lang="el-GR" dirty="0"/>
          </a:p>
        </p:txBody>
      </p:sp>
      <p:sp>
        <p:nvSpPr>
          <p:cNvPr id="3" name="Zástupný symbol pro obsah 2"/>
          <p:cNvSpPr>
            <a:spLocks noGrp="1"/>
          </p:cNvSpPr>
          <p:nvPr>
            <p:ph idx="1"/>
          </p:nvPr>
        </p:nvSpPr>
        <p:spPr>
          <a:xfrm>
            <a:off x="838200" y="1614311"/>
            <a:ext cx="10515600" cy="4562652"/>
          </a:xfrm>
        </p:spPr>
        <p:txBody>
          <a:bodyPr>
            <a:normAutofit fontScale="77500" lnSpcReduction="20000"/>
          </a:bodyPr>
          <a:lstStyle/>
          <a:p>
            <a:pPr>
              <a:buFont typeface="Wingdings" panose="05000000000000000000" pitchFamily="2" charset="2"/>
              <a:buChar char="Ø"/>
            </a:pPr>
            <a:r>
              <a:rPr lang="el-GR" sz="3200" b="1" dirty="0" smtClean="0"/>
              <a:t>ΣΥΣΤΗΜΑ ΥΠΟΣΗΜΕΙΩΣΕΩΝ</a:t>
            </a:r>
          </a:p>
          <a:p>
            <a:pPr>
              <a:buFont typeface="Wingdings" panose="05000000000000000000" pitchFamily="2" charset="2"/>
              <a:buChar char="Ø"/>
            </a:pPr>
            <a:r>
              <a:rPr lang="el-GR" b="1" dirty="0" smtClean="0"/>
              <a:t>Δείκτης </a:t>
            </a:r>
            <a:r>
              <a:rPr lang="el-GR" dirty="0" smtClean="0"/>
              <a:t>μετά το σημείο στίξης: Σύμφωνα με τον </a:t>
            </a:r>
            <a:r>
              <a:rPr lang="cs-CZ" dirty="0" smtClean="0"/>
              <a:t>Steward «Η α</a:t>
            </a:r>
            <a:r>
              <a:rPr lang="cs-CZ" dirty="0" err="1" smtClean="0"/>
              <a:t>νά</a:t>
            </a:r>
            <a:r>
              <a:rPr lang="cs-CZ" dirty="0" smtClean="0"/>
              <a:t>πτυξη των παιδιών ως αποτέλεσμα της καθημερινής φροντίδας δεν μπορεί να μελετηθεί χωρίς να εξετάσουμε την επιρροή του οικογενειακού περιβάλλοντος</a:t>
            </a:r>
            <a:r>
              <a:rPr lang="cs-CZ" dirty="0" smtClean="0">
                <a:solidFill>
                  <a:srgbClr val="FF0000"/>
                </a:solidFill>
              </a:rPr>
              <a:t>».</a:t>
            </a:r>
            <a:r>
              <a:rPr lang="cs-CZ" sz="1100" dirty="0" smtClean="0">
                <a:solidFill>
                  <a:srgbClr val="FF0000"/>
                </a:solidFill>
              </a:rPr>
              <a:t>1</a:t>
            </a:r>
            <a:r>
              <a:rPr lang="el-GR" dirty="0" smtClean="0">
                <a:solidFill>
                  <a:srgbClr val="FF0000"/>
                </a:solidFill>
              </a:rPr>
              <a:t> </a:t>
            </a:r>
          </a:p>
          <a:p>
            <a:pPr>
              <a:buFont typeface="Wingdings" panose="05000000000000000000" pitchFamily="2" charset="2"/>
              <a:buChar char="Ø"/>
            </a:pPr>
            <a:r>
              <a:rPr lang="el-GR" dirty="0" smtClean="0">
                <a:solidFill>
                  <a:schemeClr val="tx1"/>
                </a:solidFill>
              </a:rPr>
              <a:t>Υποσημειώσεις: </a:t>
            </a:r>
            <a:endParaRPr lang="cs-CZ" dirty="0" smtClean="0">
              <a:solidFill>
                <a:schemeClr val="tx1"/>
              </a:solidFill>
            </a:endParaRPr>
          </a:p>
          <a:p>
            <a:pPr>
              <a:buFont typeface="Wingdings" panose="05000000000000000000" pitchFamily="2" charset="2"/>
              <a:buChar char="Ø"/>
            </a:pPr>
            <a:endParaRPr lang="el-GR" sz="3200" b="1" dirty="0" smtClean="0"/>
          </a:p>
          <a:p>
            <a:pPr>
              <a:buFont typeface="Wingdings" panose="05000000000000000000" pitchFamily="2" charset="2"/>
              <a:buChar char="Ø"/>
            </a:pPr>
            <a:r>
              <a:rPr lang="el-GR" sz="3200" b="1" dirty="0" smtClean="0"/>
              <a:t>ΣΥΣΤΗΜΑ </a:t>
            </a:r>
            <a:r>
              <a:rPr lang="cs-CZ" sz="3200" b="1" dirty="0" smtClean="0"/>
              <a:t>HARVARD </a:t>
            </a:r>
            <a:r>
              <a:rPr lang="en-US" sz="3200" b="1" dirty="0" smtClean="0"/>
              <a:t>(</a:t>
            </a:r>
            <a:r>
              <a:rPr lang="el-GR" sz="3200" b="1" dirty="0" smtClean="0"/>
              <a:t>εντός κειμένου)</a:t>
            </a:r>
          </a:p>
          <a:p>
            <a:pPr>
              <a:buFont typeface="Wingdings" panose="05000000000000000000" pitchFamily="2" charset="2"/>
              <a:buChar char="Ø"/>
            </a:pPr>
            <a:r>
              <a:rPr lang="cs-CZ" sz="3200" dirty="0" err="1" smtClean="0"/>
              <a:t>Σε</a:t>
            </a:r>
            <a:r>
              <a:rPr lang="cs-CZ" sz="3200" dirty="0" smtClean="0"/>
              <a:t> </a:t>
            </a:r>
            <a:r>
              <a:rPr lang="cs-CZ" sz="3200" dirty="0" err="1" smtClean="0"/>
              <a:t>τελική</a:t>
            </a:r>
            <a:r>
              <a:rPr lang="cs-CZ" sz="3200" dirty="0" smtClean="0"/>
              <a:t> α</a:t>
            </a:r>
            <a:r>
              <a:rPr lang="cs-CZ" sz="3200" dirty="0" err="1" smtClean="0"/>
              <a:t>νάλυση</a:t>
            </a:r>
            <a:r>
              <a:rPr lang="cs-CZ" sz="3200" dirty="0" smtClean="0"/>
              <a:t>, η </a:t>
            </a:r>
            <a:r>
              <a:rPr lang="cs-CZ" sz="3200" dirty="0" err="1" smtClean="0"/>
              <a:t>ίδι</a:t>
            </a:r>
            <a:r>
              <a:rPr lang="cs-CZ" sz="3200" dirty="0" smtClean="0"/>
              <a:t>α η φύση αυτών των ασυμφωνιών ταυτίζεται με αυτό που έχ</a:t>
            </a:r>
            <a:r>
              <a:rPr lang="el-GR" sz="3200" dirty="0" smtClean="0"/>
              <a:t>ει</a:t>
            </a:r>
            <a:r>
              <a:rPr lang="cs-CZ" sz="3200" dirty="0" smtClean="0"/>
              <a:t> υπ</a:t>
            </a:r>
            <a:r>
              <a:rPr lang="cs-CZ" sz="3200" dirty="0" err="1" smtClean="0"/>
              <a:t>οστηρίξει</a:t>
            </a:r>
            <a:r>
              <a:rPr lang="cs-CZ" sz="3200" dirty="0" smtClean="0"/>
              <a:t> ο</a:t>
            </a:r>
            <a:r>
              <a:rPr lang="el-GR" sz="3200" dirty="0" smtClean="0"/>
              <a:t> </a:t>
            </a:r>
            <a:r>
              <a:rPr lang="cs-CZ" sz="3200" dirty="0" smtClean="0">
                <a:solidFill>
                  <a:srgbClr val="FF0000"/>
                </a:solidFill>
              </a:rPr>
              <a:t>Stewart (1987: 429): </a:t>
            </a:r>
            <a:r>
              <a:rPr lang="cs-CZ" sz="3200" dirty="0" smtClean="0"/>
              <a:t>«Η α</a:t>
            </a:r>
            <a:r>
              <a:rPr lang="cs-CZ" sz="3200" dirty="0" err="1" smtClean="0"/>
              <a:t>νά</a:t>
            </a:r>
            <a:r>
              <a:rPr lang="cs-CZ" sz="3200" dirty="0" smtClean="0"/>
              <a:t>πτυξη των παιδιών ως αποτέλεσμα της καθημερινής φροντίδας δεν μπορεί να μελετηθεί χωρίς να εξετάσουμε την επιρροή του οικογενειακού περιβάλλοντος». </a:t>
            </a:r>
            <a:endParaRPr lang="el-GR" sz="3200" dirty="0" smtClean="0"/>
          </a:p>
          <a:p>
            <a:pPr>
              <a:buFont typeface="Wingdings" panose="05000000000000000000" pitchFamily="2" charset="2"/>
              <a:buChar char="Ø"/>
            </a:pPr>
            <a:r>
              <a:rPr lang="cs-CZ" sz="3200" dirty="0" smtClean="0"/>
              <a:t>«Η α</a:t>
            </a:r>
            <a:r>
              <a:rPr lang="cs-CZ" sz="3200" dirty="0" err="1" smtClean="0"/>
              <a:t>νά</a:t>
            </a:r>
            <a:r>
              <a:rPr lang="cs-CZ" sz="3200" dirty="0" smtClean="0"/>
              <a:t>πτυξη των παιδιών ως αποτέλεσμα της καθημερινής φροντίδας δεν μπορεί να μελετηθεί χωρίς να εξετάσουμε την επιρροή του οικογενειακού περιβάλλοντος»</a:t>
            </a:r>
            <a:r>
              <a:rPr lang="el-GR" sz="3200" dirty="0" smtClean="0"/>
              <a:t> </a:t>
            </a:r>
            <a:r>
              <a:rPr lang="el-GR" sz="3200" dirty="0" smtClean="0">
                <a:solidFill>
                  <a:srgbClr val="FF0000"/>
                </a:solidFill>
              </a:rPr>
              <a:t>(</a:t>
            </a:r>
            <a:r>
              <a:rPr lang="cs-CZ" sz="3200" dirty="0" smtClean="0">
                <a:solidFill>
                  <a:srgbClr val="FF0000"/>
                </a:solidFill>
              </a:rPr>
              <a:t>Stewart 1987: 429)</a:t>
            </a:r>
            <a:r>
              <a:rPr lang="el-GR" sz="3200" dirty="0" smtClean="0">
                <a:solidFill>
                  <a:srgbClr val="FF0000"/>
                </a:solidFill>
              </a:rPr>
              <a:t> </a:t>
            </a:r>
            <a:r>
              <a:rPr lang="cs-CZ" sz="3200" dirty="0" smtClean="0">
                <a:solidFill>
                  <a:srgbClr val="FF0000"/>
                </a:solidFill>
              </a:rPr>
              <a:t>. </a:t>
            </a:r>
          </a:p>
          <a:p>
            <a:endParaRPr lang="el-GR" dirty="0"/>
          </a:p>
        </p:txBody>
      </p:sp>
    </p:spTree>
    <p:extLst>
      <p:ext uri="{BB962C8B-B14F-4D97-AF65-F5344CB8AC3E}">
        <p14:creationId xmlns:p14="http://schemas.microsoft.com/office/powerpoint/2010/main" val="261520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52475"/>
          </a:xfrm>
        </p:spPr>
        <p:txBody>
          <a:bodyPr/>
          <a:lstStyle/>
          <a:p>
            <a:r>
              <a:rPr lang="el-GR" dirty="0" smtClean="0"/>
              <a:t>Υποσημειώσεις</a:t>
            </a:r>
            <a:endParaRPr lang="el-GR" dirty="0"/>
          </a:p>
        </p:txBody>
      </p:sp>
      <p:sp>
        <p:nvSpPr>
          <p:cNvPr id="3" name="Zástupný symbol pro obsah 2"/>
          <p:cNvSpPr>
            <a:spLocks noGrp="1"/>
          </p:cNvSpPr>
          <p:nvPr>
            <p:ph idx="1"/>
          </p:nvPr>
        </p:nvSpPr>
        <p:spPr>
          <a:xfrm>
            <a:off x="838200" y="1388533"/>
            <a:ext cx="10515600" cy="4788430"/>
          </a:xfrm>
        </p:spPr>
        <p:txBody>
          <a:bodyPr>
            <a:normAutofit fontScale="70000" lnSpcReduction="20000"/>
          </a:bodyPr>
          <a:lstStyle/>
          <a:p>
            <a:r>
              <a:rPr lang="el-GR" sz="2600" dirty="0" smtClean="0"/>
              <a:t>Βιβλίο: </a:t>
            </a:r>
          </a:p>
          <a:p>
            <a:pPr marL="0" indent="0">
              <a:buNone/>
            </a:pPr>
            <a:r>
              <a:rPr lang="cs-CZ" sz="2600" dirty="0" smtClean="0"/>
              <a:t>Α</a:t>
            </a:r>
            <a:r>
              <a:rPr lang="el-GR" sz="2600" dirty="0" smtClean="0"/>
              <a:t>ΝΑΣΤΑΣΙΑΔΟΥ,</a:t>
            </a:r>
            <a:r>
              <a:rPr lang="cs-CZ" sz="2600" dirty="0" smtClean="0"/>
              <a:t> Α. </a:t>
            </a:r>
            <a:r>
              <a:rPr lang="cs-CZ" sz="2600" i="1" dirty="0" err="1" smtClean="0"/>
              <a:t>Νεότερη</a:t>
            </a:r>
            <a:r>
              <a:rPr lang="cs-CZ" sz="2600" i="1" dirty="0" smtClean="0"/>
              <a:t> </a:t>
            </a:r>
            <a:r>
              <a:rPr lang="cs-CZ" sz="2600" i="1" dirty="0" err="1" smtClean="0"/>
              <a:t>Ελληνική</a:t>
            </a:r>
            <a:r>
              <a:rPr lang="cs-CZ" sz="2600" i="1" dirty="0" smtClean="0"/>
              <a:t> </a:t>
            </a:r>
            <a:r>
              <a:rPr lang="cs-CZ" sz="2600" i="1" dirty="0" err="1" smtClean="0"/>
              <a:t>Λογοτεχνί</a:t>
            </a:r>
            <a:r>
              <a:rPr lang="cs-CZ" sz="2600" i="1" dirty="0" smtClean="0"/>
              <a:t>α (19ος και 20ός αιώνας</a:t>
            </a:r>
            <a:r>
              <a:rPr lang="el-GR" sz="2600" i="1" dirty="0" smtClean="0"/>
              <a:t>),</a:t>
            </a:r>
            <a:r>
              <a:rPr lang="cs-CZ" sz="2600" dirty="0" smtClean="0"/>
              <a:t> </a:t>
            </a:r>
            <a:r>
              <a:rPr lang="el-GR" sz="2600" dirty="0" smtClean="0"/>
              <a:t>Ίκαρος, Αθήνα 2000, σελ. 53.</a:t>
            </a:r>
          </a:p>
          <a:p>
            <a:r>
              <a:rPr lang="el-GR" sz="2600" dirty="0" smtClean="0"/>
              <a:t>Πρακτικά συμποσίου:</a:t>
            </a:r>
          </a:p>
          <a:p>
            <a:pPr marL="0" indent="0">
              <a:buNone/>
            </a:pPr>
            <a:r>
              <a:rPr lang="cs-CZ" sz="2600" dirty="0" err="1" smtClean="0"/>
              <a:t>Apostolopoulos</a:t>
            </a:r>
            <a:r>
              <a:rPr lang="cs-CZ" sz="2600" dirty="0" smtClean="0"/>
              <a:t> Y., </a:t>
            </a:r>
            <a:r>
              <a:rPr lang="cs-CZ" sz="2600" dirty="0" err="1" smtClean="0"/>
              <a:t>Loukissas</a:t>
            </a:r>
            <a:r>
              <a:rPr lang="cs-CZ" sz="2600" dirty="0" smtClean="0"/>
              <a:t> Ρ. &amp; </a:t>
            </a:r>
            <a:r>
              <a:rPr lang="cs-CZ" sz="2600" dirty="0" err="1" smtClean="0"/>
              <a:t>Leondidou</a:t>
            </a:r>
            <a:r>
              <a:rPr lang="cs-CZ" sz="2600" dirty="0" smtClean="0"/>
              <a:t>. (</a:t>
            </a:r>
            <a:r>
              <a:rPr lang="cs-CZ" sz="2600" dirty="0" err="1" smtClean="0">
                <a:solidFill>
                  <a:srgbClr val="FF0000"/>
                </a:solidFill>
              </a:rPr>
              <a:t>eds</a:t>
            </a:r>
            <a:r>
              <a:rPr lang="el-GR" sz="2600" dirty="0" smtClean="0">
                <a:solidFill>
                  <a:srgbClr val="FF0000"/>
                </a:solidFill>
              </a:rPr>
              <a:t>.</a:t>
            </a:r>
            <a:r>
              <a:rPr lang="cs-CZ" sz="2600" dirty="0" smtClean="0">
                <a:solidFill>
                  <a:srgbClr val="FF0000"/>
                </a:solidFill>
              </a:rPr>
              <a:t>/</a:t>
            </a:r>
            <a:r>
              <a:rPr lang="el-GR" sz="2600" dirty="0" err="1" smtClean="0">
                <a:solidFill>
                  <a:srgbClr val="FF0000"/>
                </a:solidFill>
              </a:rPr>
              <a:t>επιμ</a:t>
            </a:r>
            <a:r>
              <a:rPr lang="el-GR" sz="2600" dirty="0" smtClean="0">
                <a:solidFill>
                  <a:srgbClr val="FF0000"/>
                </a:solidFill>
              </a:rPr>
              <a:t>.</a:t>
            </a:r>
            <a:r>
              <a:rPr lang="cs-CZ" sz="2600" dirty="0" smtClean="0"/>
              <a:t>)</a:t>
            </a:r>
            <a:r>
              <a:rPr lang="cs-CZ" sz="2600" i="1" dirty="0" smtClean="0"/>
              <a:t>. </a:t>
            </a:r>
            <a:r>
              <a:rPr lang="cs-CZ" sz="2600" i="1" dirty="0" err="1" smtClean="0"/>
              <a:t>Mediterranean</a:t>
            </a:r>
            <a:r>
              <a:rPr lang="cs-CZ" sz="2600" i="1" dirty="0" smtClean="0"/>
              <a:t> </a:t>
            </a:r>
            <a:r>
              <a:rPr lang="cs-CZ" sz="2600" i="1" dirty="0" err="1" smtClean="0"/>
              <a:t>tourism</a:t>
            </a:r>
            <a:r>
              <a:rPr lang="cs-CZ" sz="2600" i="1" dirty="0" smtClean="0"/>
              <a:t> </a:t>
            </a:r>
            <a:r>
              <a:rPr lang="cs-CZ" sz="2600" i="1" dirty="0" err="1" smtClean="0"/>
              <a:t>Facets</a:t>
            </a:r>
            <a:r>
              <a:rPr lang="cs-CZ" sz="2600" i="1" dirty="0" smtClean="0"/>
              <a:t> </a:t>
            </a:r>
            <a:r>
              <a:rPr lang="cs-CZ" sz="2600" i="1" dirty="0" err="1" smtClean="0"/>
              <a:t>of</a:t>
            </a:r>
            <a:r>
              <a:rPr lang="cs-CZ" sz="2600" i="1" dirty="0" smtClean="0"/>
              <a:t> </a:t>
            </a:r>
            <a:r>
              <a:rPr lang="cs-CZ" sz="2600" i="1" dirty="0" err="1" smtClean="0"/>
              <a:t>socio-economic</a:t>
            </a:r>
            <a:r>
              <a:rPr lang="cs-CZ" sz="2600" i="1" dirty="0" smtClean="0"/>
              <a:t> </a:t>
            </a:r>
            <a:r>
              <a:rPr lang="cs-CZ" sz="2600" i="1" dirty="0" err="1" smtClean="0"/>
              <a:t>development</a:t>
            </a:r>
            <a:r>
              <a:rPr lang="cs-CZ" sz="2600" i="1" dirty="0" smtClean="0"/>
              <a:t> and </a:t>
            </a:r>
            <a:r>
              <a:rPr lang="cs-CZ" sz="2600" i="1" dirty="0" err="1" smtClean="0"/>
              <a:t>cultural</a:t>
            </a:r>
            <a:r>
              <a:rPr lang="cs-CZ" sz="2600" i="1" dirty="0" smtClean="0"/>
              <a:t> </a:t>
            </a:r>
            <a:r>
              <a:rPr lang="cs-CZ" sz="2600" i="1" dirty="0" err="1" smtClean="0"/>
              <a:t>change</a:t>
            </a:r>
            <a:r>
              <a:rPr lang="cs-CZ" sz="2600" i="1" dirty="0" smtClean="0"/>
              <a:t>. </a:t>
            </a:r>
            <a:r>
              <a:rPr lang="cs-CZ" sz="2600" i="1" dirty="0" err="1" smtClean="0"/>
              <a:t>Routledge</a:t>
            </a:r>
            <a:r>
              <a:rPr lang="cs-CZ" sz="2600" dirty="0" smtClean="0"/>
              <a:t>. London</a:t>
            </a:r>
            <a:r>
              <a:rPr lang="el-GR" sz="2600" dirty="0" smtClean="0"/>
              <a:t> 2001</a:t>
            </a:r>
            <a:r>
              <a:rPr lang="cs-CZ" sz="2600" dirty="0" smtClean="0"/>
              <a:t>, </a:t>
            </a:r>
            <a:r>
              <a:rPr lang="el-GR" sz="2600" dirty="0" err="1" smtClean="0"/>
              <a:t>σελ</a:t>
            </a:r>
            <a:r>
              <a:rPr lang="el-GR" sz="2600" dirty="0" smtClean="0"/>
              <a:t>….</a:t>
            </a:r>
          </a:p>
          <a:p>
            <a:r>
              <a:rPr lang="el-GR" sz="2600" dirty="0" smtClean="0"/>
              <a:t>Συγκεκριμένη εισήγηση:</a:t>
            </a:r>
          </a:p>
          <a:p>
            <a:pPr marL="0" indent="0">
              <a:buNone/>
            </a:pPr>
            <a:r>
              <a:rPr lang="el-GR" sz="2600" dirty="0" smtClean="0"/>
              <a:t>Συγγραφέας, τίτλος εισήγησης, στο (</a:t>
            </a:r>
            <a:r>
              <a:rPr lang="cs-CZ" sz="2600" dirty="0"/>
              <a:t>i</a:t>
            </a:r>
            <a:r>
              <a:rPr lang="cs-CZ" sz="2600" dirty="0" smtClean="0"/>
              <a:t>n</a:t>
            </a:r>
            <a:r>
              <a:rPr lang="cs-CZ" sz="2600" dirty="0"/>
              <a:t>) </a:t>
            </a:r>
            <a:r>
              <a:rPr lang="cs-CZ" sz="2600" dirty="0" err="1"/>
              <a:t>Apostolopoulos</a:t>
            </a:r>
            <a:r>
              <a:rPr lang="cs-CZ" sz="2600" dirty="0"/>
              <a:t> Y., </a:t>
            </a:r>
            <a:r>
              <a:rPr lang="cs-CZ" sz="2600" dirty="0" err="1"/>
              <a:t>Loukissas</a:t>
            </a:r>
            <a:r>
              <a:rPr lang="cs-CZ" sz="2600" dirty="0"/>
              <a:t> Ρ. &amp; </a:t>
            </a:r>
            <a:r>
              <a:rPr lang="cs-CZ" sz="2600" dirty="0" err="1"/>
              <a:t>Leondidou</a:t>
            </a:r>
            <a:r>
              <a:rPr lang="cs-CZ" sz="2600" dirty="0"/>
              <a:t>. (</a:t>
            </a:r>
            <a:r>
              <a:rPr lang="cs-CZ" sz="2600" dirty="0" err="1">
                <a:solidFill>
                  <a:srgbClr val="FF0000"/>
                </a:solidFill>
              </a:rPr>
              <a:t>eds</a:t>
            </a:r>
            <a:r>
              <a:rPr lang="el-GR" sz="2600" dirty="0">
                <a:solidFill>
                  <a:srgbClr val="FF0000"/>
                </a:solidFill>
              </a:rPr>
              <a:t>.</a:t>
            </a:r>
            <a:r>
              <a:rPr lang="cs-CZ" sz="2600" dirty="0">
                <a:solidFill>
                  <a:srgbClr val="FF0000"/>
                </a:solidFill>
              </a:rPr>
              <a:t>/</a:t>
            </a:r>
            <a:r>
              <a:rPr lang="el-GR" sz="2600" dirty="0" err="1">
                <a:solidFill>
                  <a:srgbClr val="FF0000"/>
                </a:solidFill>
              </a:rPr>
              <a:t>επιμ</a:t>
            </a:r>
            <a:r>
              <a:rPr lang="el-GR" sz="2600" dirty="0">
                <a:solidFill>
                  <a:srgbClr val="FF0000"/>
                </a:solidFill>
              </a:rPr>
              <a:t>.</a:t>
            </a:r>
            <a:r>
              <a:rPr lang="cs-CZ" sz="2600" dirty="0"/>
              <a:t>)</a:t>
            </a:r>
            <a:r>
              <a:rPr lang="cs-CZ" sz="2600" i="1" dirty="0"/>
              <a:t>. </a:t>
            </a:r>
            <a:r>
              <a:rPr lang="cs-CZ" sz="2600" i="1" dirty="0" err="1"/>
              <a:t>Mediterranean</a:t>
            </a:r>
            <a:r>
              <a:rPr lang="cs-CZ" sz="2600" i="1" dirty="0"/>
              <a:t> </a:t>
            </a:r>
            <a:r>
              <a:rPr lang="cs-CZ" sz="2600" i="1" dirty="0" err="1"/>
              <a:t>tourism</a:t>
            </a:r>
            <a:r>
              <a:rPr lang="cs-CZ" sz="2600" i="1" dirty="0"/>
              <a:t> </a:t>
            </a:r>
            <a:r>
              <a:rPr lang="cs-CZ" sz="2600" i="1" dirty="0" err="1"/>
              <a:t>Facets</a:t>
            </a:r>
            <a:r>
              <a:rPr lang="cs-CZ" sz="2600" i="1" dirty="0"/>
              <a:t> </a:t>
            </a:r>
            <a:r>
              <a:rPr lang="cs-CZ" sz="2600" i="1" dirty="0" err="1"/>
              <a:t>of</a:t>
            </a:r>
            <a:r>
              <a:rPr lang="cs-CZ" sz="2600" i="1" dirty="0"/>
              <a:t> </a:t>
            </a:r>
            <a:r>
              <a:rPr lang="cs-CZ" sz="2600" i="1" dirty="0" err="1"/>
              <a:t>socio-economic</a:t>
            </a:r>
            <a:r>
              <a:rPr lang="cs-CZ" sz="2600" i="1" dirty="0"/>
              <a:t> </a:t>
            </a:r>
            <a:r>
              <a:rPr lang="cs-CZ" sz="2600" i="1" dirty="0" err="1"/>
              <a:t>development</a:t>
            </a:r>
            <a:r>
              <a:rPr lang="cs-CZ" sz="2600" i="1" dirty="0"/>
              <a:t> and </a:t>
            </a:r>
            <a:r>
              <a:rPr lang="cs-CZ" sz="2600" i="1" dirty="0" err="1"/>
              <a:t>cultural</a:t>
            </a:r>
            <a:r>
              <a:rPr lang="cs-CZ" sz="2600" i="1" dirty="0"/>
              <a:t> </a:t>
            </a:r>
            <a:r>
              <a:rPr lang="cs-CZ" sz="2600" i="1" dirty="0" err="1"/>
              <a:t>change</a:t>
            </a:r>
            <a:r>
              <a:rPr lang="cs-CZ" sz="2600" i="1" dirty="0"/>
              <a:t>. </a:t>
            </a:r>
            <a:r>
              <a:rPr lang="cs-CZ" sz="2600" i="1" dirty="0" err="1"/>
              <a:t>Routledge</a:t>
            </a:r>
            <a:r>
              <a:rPr lang="cs-CZ" sz="2600" dirty="0"/>
              <a:t>. London</a:t>
            </a:r>
            <a:r>
              <a:rPr lang="el-GR" sz="2600" dirty="0"/>
              <a:t> </a:t>
            </a:r>
            <a:r>
              <a:rPr lang="el-GR" sz="2600" dirty="0" smtClean="0"/>
              <a:t>2001, </a:t>
            </a:r>
            <a:r>
              <a:rPr lang="el-GR" sz="2600" dirty="0" err="1" smtClean="0"/>
              <a:t>σελ</a:t>
            </a:r>
            <a:r>
              <a:rPr lang="el-GR" sz="2600" dirty="0" smtClean="0"/>
              <a:t>….</a:t>
            </a:r>
            <a:endParaRPr lang="el-GR" sz="2600" dirty="0"/>
          </a:p>
          <a:p>
            <a:r>
              <a:rPr lang="el-GR" sz="2600" dirty="0" smtClean="0"/>
              <a:t>Περιοδικό:</a:t>
            </a:r>
          </a:p>
          <a:p>
            <a:pPr marL="0" indent="0">
              <a:buNone/>
            </a:pPr>
            <a:r>
              <a:rPr lang="cs-CZ" sz="2600" dirty="0" err="1" smtClean="0"/>
              <a:t>Thuen</a:t>
            </a:r>
            <a:r>
              <a:rPr lang="cs-CZ" sz="2600" dirty="0" smtClean="0"/>
              <a:t>, T.</a:t>
            </a:r>
            <a:r>
              <a:rPr lang="el-GR" sz="2600" dirty="0" smtClean="0"/>
              <a:t>,</a:t>
            </a:r>
            <a:r>
              <a:rPr lang="cs-CZ" sz="2600" dirty="0" smtClean="0"/>
              <a:t> </a:t>
            </a:r>
            <a:r>
              <a:rPr lang="cs-CZ" sz="2600" dirty="0" err="1" smtClean="0"/>
              <a:t>The</a:t>
            </a:r>
            <a:r>
              <a:rPr lang="cs-CZ" sz="2600" dirty="0" smtClean="0"/>
              <a:t> </a:t>
            </a:r>
            <a:r>
              <a:rPr lang="cs-CZ" sz="2600" dirty="0" err="1" smtClean="0"/>
              <a:t>significance</a:t>
            </a:r>
            <a:r>
              <a:rPr lang="cs-CZ" sz="2600" dirty="0" smtClean="0"/>
              <a:t> </a:t>
            </a:r>
            <a:r>
              <a:rPr lang="cs-CZ" sz="2600" dirty="0" err="1" smtClean="0"/>
              <a:t>of</a:t>
            </a:r>
            <a:r>
              <a:rPr lang="cs-CZ" sz="2600" dirty="0" smtClean="0"/>
              <a:t> </a:t>
            </a:r>
            <a:r>
              <a:rPr lang="cs-CZ" sz="2600" dirty="0" err="1" smtClean="0"/>
              <a:t>borders</a:t>
            </a:r>
            <a:r>
              <a:rPr lang="cs-CZ" sz="2600" dirty="0" smtClean="0"/>
              <a:t> in </a:t>
            </a:r>
            <a:r>
              <a:rPr lang="cs-CZ" sz="2600" dirty="0" err="1" smtClean="0"/>
              <a:t>the</a:t>
            </a:r>
            <a:r>
              <a:rPr lang="cs-CZ" sz="2600" dirty="0" smtClean="0"/>
              <a:t> East </a:t>
            </a:r>
            <a:r>
              <a:rPr lang="cs-CZ" sz="2600" dirty="0" err="1" smtClean="0"/>
              <a:t>European</a:t>
            </a:r>
            <a:r>
              <a:rPr lang="cs-CZ" sz="2600" dirty="0" smtClean="0"/>
              <a:t> </a:t>
            </a:r>
            <a:r>
              <a:rPr lang="cs-CZ" sz="2600" dirty="0" err="1" smtClean="0"/>
              <a:t>transition</a:t>
            </a:r>
            <a:r>
              <a:rPr lang="cs-CZ" sz="2600" dirty="0" smtClean="0"/>
              <a:t>. </a:t>
            </a:r>
            <a:r>
              <a:rPr lang="cs-CZ" sz="2600" i="1" dirty="0" smtClean="0"/>
              <a:t>International </a:t>
            </a:r>
            <a:r>
              <a:rPr lang="cs-CZ" sz="2600" i="1" dirty="0" err="1" smtClean="0"/>
              <a:t>Journal</a:t>
            </a:r>
            <a:r>
              <a:rPr lang="cs-CZ" sz="2600" i="1" dirty="0" smtClean="0"/>
              <a:t> </a:t>
            </a:r>
            <a:r>
              <a:rPr lang="cs-CZ" sz="2600" i="1" dirty="0" err="1" smtClean="0"/>
              <a:t>of</a:t>
            </a:r>
            <a:r>
              <a:rPr lang="cs-CZ" sz="2600" i="1" dirty="0" smtClean="0"/>
              <a:t> Urban and </a:t>
            </a:r>
            <a:r>
              <a:rPr lang="cs-CZ" sz="2600" i="1" dirty="0" err="1" smtClean="0"/>
              <a:t>Regional</a:t>
            </a:r>
            <a:r>
              <a:rPr lang="cs-CZ" sz="2600" i="1" dirty="0" smtClean="0"/>
              <a:t> </a:t>
            </a:r>
            <a:r>
              <a:rPr lang="cs-CZ" sz="2600" i="1" dirty="0" err="1" smtClean="0"/>
              <a:t>Research</a:t>
            </a:r>
            <a:r>
              <a:rPr lang="cs-CZ" sz="2600" dirty="0" smtClean="0"/>
              <a:t>, </a:t>
            </a:r>
            <a:r>
              <a:rPr lang="el-GR" sz="2600" dirty="0" smtClean="0"/>
              <a:t>τεύχος </a:t>
            </a:r>
            <a:r>
              <a:rPr lang="cs-CZ" sz="2600" dirty="0" smtClean="0"/>
              <a:t>23, </a:t>
            </a:r>
            <a:r>
              <a:rPr lang="el-GR" sz="2600" dirty="0" smtClean="0"/>
              <a:t>1999, σελ.</a:t>
            </a:r>
            <a:r>
              <a:rPr lang="cs-CZ" sz="2600" dirty="0" smtClean="0"/>
              <a:t> 738-50</a:t>
            </a:r>
            <a:r>
              <a:rPr lang="el-GR" sz="2600" dirty="0" smtClean="0"/>
              <a:t>.</a:t>
            </a:r>
            <a:r>
              <a:rPr lang="cs-CZ" sz="2600" dirty="0" smtClean="0"/>
              <a:t> </a:t>
            </a:r>
            <a:endParaRPr lang="el-GR" sz="2600" dirty="0" smtClean="0"/>
          </a:p>
          <a:p>
            <a:r>
              <a:rPr lang="el-GR" sz="2600" dirty="0" smtClean="0"/>
              <a:t>Κείμενο στο διαδίκτυο:</a:t>
            </a:r>
          </a:p>
          <a:p>
            <a:pPr marL="0" indent="0">
              <a:buNone/>
            </a:pPr>
            <a:r>
              <a:rPr lang="cs-CZ" sz="2600" dirty="0" err="1" smtClean="0"/>
              <a:t>VandenBos</a:t>
            </a:r>
            <a:r>
              <a:rPr lang="cs-CZ" sz="2600" dirty="0" smtClean="0"/>
              <a:t>,  </a:t>
            </a:r>
            <a:r>
              <a:rPr lang="cs-CZ" sz="2600" dirty="0" err="1" smtClean="0"/>
              <a:t>Κnapp</a:t>
            </a:r>
            <a:r>
              <a:rPr lang="cs-CZ" sz="2600" dirty="0" smtClean="0"/>
              <a:t>, S., &amp; </a:t>
            </a:r>
            <a:r>
              <a:rPr lang="cs-CZ" sz="2600" dirty="0" err="1" smtClean="0"/>
              <a:t>Doe</a:t>
            </a:r>
            <a:r>
              <a:rPr lang="cs-CZ" sz="2600" dirty="0" smtClean="0"/>
              <a:t>, J. 2001.Role </a:t>
            </a:r>
            <a:r>
              <a:rPr lang="cs-CZ" sz="2600" dirty="0" err="1" smtClean="0"/>
              <a:t>of</a:t>
            </a:r>
            <a:r>
              <a:rPr lang="cs-CZ" sz="2600" dirty="0" smtClean="0"/>
              <a:t> reference </a:t>
            </a:r>
            <a:r>
              <a:rPr lang="cs-CZ" sz="2600" dirty="0" err="1" smtClean="0"/>
              <a:t>elements</a:t>
            </a:r>
            <a:r>
              <a:rPr lang="cs-CZ" sz="2600" dirty="0" smtClean="0"/>
              <a:t> in </a:t>
            </a:r>
            <a:r>
              <a:rPr lang="cs-CZ" sz="2600" dirty="0" err="1" smtClean="0"/>
              <a:t>the</a:t>
            </a:r>
            <a:r>
              <a:rPr lang="cs-CZ" sz="2600" dirty="0" smtClean="0"/>
              <a:t> </a:t>
            </a:r>
            <a:r>
              <a:rPr lang="cs-CZ" sz="2600" dirty="0" err="1" smtClean="0"/>
              <a:t>selection</a:t>
            </a:r>
            <a:r>
              <a:rPr lang="cs-CZ" sz="2600" dirty="0" smtClean="0"/>
              <a:t> </a:t>
            </a:r>
            <a:r>
              <a:rPr lang="cs-CZ" sz="2600" dirty="0" err="1" smtClean="0"/>
              <a:t>of</a:t>
            </a:r>
            <a:r>
              <a:rPr lang="cs-CZ" sz="2600" dirty="0" smtClean="0"/>
              <a:t> </a:t>
            </a:r>
            <a:r>
              <a:rPr lang="cs-CZ" sz="2600" dirty="0" err="1" smtClean="0"/>
              <a:t>resources</a:t>
            </a:r>
            <a:r>
              <a:rPr lang="cs-CZ" sz="2600" dirty="0" smtClean="0"/>
              <a:t> by psychology </a:t>
            </a:r>
            <a:r>
              <a:rPr lang="cs-CZ" sz="2600" dirty="0" err="1" smtClean="0"/>
              <a:t>unrgaduates</a:t>
            </a:r>
            <a:r>
              <a:rPr lang="cs-CZ" sz="2600" dirty="0" smtClean="0"/>
              <a:t>. </a:t>
            </a:r>
            <a:r>
              <a:rPr lang="cs-CZ" sz="2600" i="1" dirty="0" err="1" smtClean="0"/>
              <a:t>Journal</a:t>
            </a:r>
            <a:r>
              <a:rPr lang="cs-CZ" sz="2600" i="1" dirty="0" smtClean="0"/>
              <a:t> </a:t>
            </a:r>
            <a:r>
              <a:rPr lang="cs-CZ" sz="2600" i="1" dirty="0" err="1" smtClean="0"/>
              <a:t>of</a:t>
            </a:r>
            <a:r>
              <a:rPr lang="cs-CZ" sz="2600" i="1" dirty="0" smtClean="0"/>
              <a:t> </a:t>
            </a:r>
            <a:r>
              <a:rPr lang="cs-CZ" sz="2600" i="1" dirty="0" err="1" smtClean="0"/>
              <a:t>Bibliographic</a:t>
            </a:r>
            <a:r>
              <a:rPr lang="cs-CZ" sz="2600" i="1" dirty="0" smtClean="0"/>
              <a:t> </a:t>
            </a:r>
            <a:r>
              <a:rPr lang="cs-CZ" sz="2600" i="1" dirty="0" err="1" smtClean="0"/>
              <a:t>Research</a:t>
            </a:r>
            <a:r>
              <a:rPr lang="cs-CZ" sz="2600" dirty="0" smtClean="0"/>
              <a:t>, 5, 117-123</a:t>
            </a:r>
            <a:r>
              <a:rPr lang="cs-CZ" sz="2600" dirty="0" smtClean="0">
                <a:solidFill>
                  <a:srgbClr val="FF0000"/>
                </a:solidFill>
              </a:rPr>
              <a:t>. </a:t>
            </a:r>
            <a:r>
              <a:rPr lang="cs-CZ" sz="2600" dirty="0" err="1" smtClean="0">
                <a:solidFill>
                  <a:srgbClr val="FF0000"/>
                </a:solidFill>
              </a:rPr>
              <a:t>Δι</a:t>
            </a:r>
            <a:r>
              <a:rPr lang="cs-CZ" sz="2600" dirty="0" smtClean="0">
                <a:solidFill>
                  <a:srgbClr val="FF0000"/>
                </a:solidFill>
              </a:rPr>
              <a:t>αθέσιμο στον δικτυακό τόπο</a:t>
            </a:r>
            <a:r>
              <a:rPr lang="cs-CZ" sz="2600" dirty="0" smtClean="0"/>
              <a:t>: http://jbr.org/articles.html (</a:t>
            </a:r>
            <a:r>
              <a:rPr lang="cs-CZ" sz="2600" dirty="0" smtClean="0">
                <a:solidFill>
                  <a:srgbClr val="FF0000"/>
                </a:solidFill>
              </a:rPr>
              <a:t>13/9/2001</a:t>
            </a:r>
            <a:r>
              <a:rPr lang="cs-CZ" sz="2600" dirty="0" smtClean="0"/>
              <a:t>)</a:t>
            </a:r>
          </a:p>
          <a:p>
            <a:pPr marL="0" indent="0">
              <a:buNone/>
            </a:pPr>
            <a:endParaRPr lang="el-GR" dirty="0"/>
          </a:p>
        </p:txBody>
      </p:sp>
    </p:spTree>
    <p:extLst>
      <p:ext uri="{BB962C8B-B14F-4D97-AF65-F5344CB8AC3E}">
        <p14:creationId xmlns:p14="http://schemas.microsoft.com/office/powerpoint/2010/main" val="353329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08919"/>
          </a:xfrm>
        </p:spPr>
        <p:txBody>
          <a:bodyPr/>
          <a:lstStyle/>
          <a:p>
            <a:r>
              <a:rPr lang="el-GR" dirty="0" smtClean="0"/>
              <a:t>Βιβλιογραφία:</a:t>
            </a:r>
            <a:endParaRPr lang="el-GR" dirty="0"/>
          </a:p>
        </p:txBody>
      </p:sp>
      <p:sp>
        <p:nvSpPr>
          <p:cNvPr id="3" name="Zástupný symbol pro obsah 2"/>
          <p:cNvSpPr>
            <a:spLocks noGrp="1"/>
          </p:cNvSpPr>
          <p:nvPr>
            <p:ph idx="1"/>
          </p:nvPr>
        </p:nvSpPr>
        <p:spPr>
          <a:xfrm>
            <a:off x="838200" y="1354666"/>
            <a:ext cx="10515600" cy="4822297"/>
          </a:xfrm>
        </p:spPr>
        <p:txBody>
          <a:bodyPr>
            <a:normAutofit fontScale="85000" lnSpcReduction="20000"/>
          </a:bodyPr>
          <a:lstStyle/>
          <a:p>
            <a:pPr>
              <a:buFont typeface="Wingdings" panose="05000000000000000000" pitchFamily="2" charset="2"/>
              <a:buChar char="Ø"/>
            </a:pPr>
            <a:r>
              <a:rPr lang="el-GR" sz="3200" b="1" dirty="0" smtClean="0"/>
              <a:t>ΣΥΣΤΗΜΑ ΥΠΟΣΗΜΕΙΩΣΕΩΝ</a:t>
            </a:r>
          </a:p>
          <a:p>
            <a:r>
              <a:rPr lang="el-GR" dirty="0" smtClean="0"/>
              <a:t>Βιβλίο: </a:t>
            </a:r>
          </a:p>
          <a:p>
            <a:pPr marL="0" indent="0">
              <a:buNone/>
            </a:pPr>
            <a:r>
              <a:rPr lang="cs-CZ" dirty="0" err="1" smtClean="0"/>
              <a:t>Αν</a:t>
            </a:r>
            <a:r>
              <a:rPr lang="cs-CZ" dirty="0" smtClean="0"/>
              <a:t>αστασιάδου Α. </a:t>
            </a:r>
            <a:r>
              <a:rPr lang="cs-CZ" dirty="0" err="1" smtClean="0"/>
              <a:t>κ.ά</a:t>
            </a:r>
            <a:r>
              <a:rPr lang="cs-CZ" dirty="0" smtClean="0"/>
              <a:t>., </a:t>
            </a:r>
            <a:r>
              <a:rPr lang="cs-CZ" i="1" dirty="0" err="1" smtClean="0"/>
              <a:t>Νεότερη</a:t>
            </a:r>
            <a:r>
              <a:rPr lang="cs-CZ" i="1" dirty="0" smtClean="0"/>
              <a:t> </a:t>
            </a:r>
            <a:r>
              <a:rPr lang="cs-CZ" i="1" dirty="0" err="1" smtClean="0"/>
              <a:t>Ελληνική</a:t>
            </a:r>
            <a:r>
              <a:rPr lang="cs-CZ" i="1" dirty="0" smtClean="0"/>
              <a:t> </a:t>
            </a:r>
            <a:r>
              <a:rPr lang="cs-CZ" i="1" dirty="0" err="1" smtClean="0"/>
              <a:t>Λογοτεχνί</a:t>
            </a:r>
            <a:r>
              <a:rPr lang="cs-CZ" i="1" dirty="0" smtClean="0"/>
              <a:t>α (19ος και 20ός αιώνας</a:t>
            </a:r>
            <a:r>
              <a:rPr lang="el-GR" i="1" dirty="0" smtClean="0"/>
              <a:t>),</a:t>
            </a:r>
            <a:r>
              <a:rPr lang="cs-CZ" dirty="0" smtClean="0"/>
              <a:t> ΕΑΠ, </a:t>
            </a:r>
            <a:r>
              <a:rPr lang="cs-CZ" dirty="0" err="1" smtClean="0"/>
              <a:t>Πάτρ</a:t>
            </a:r>
            <a:r>
              <a:rPr lang="cs-CZ" dirty="0" smtClean="0"/>
              <a:t>α 2000.</a:t>
            </a:r>
            <a:endParaRPr lang="el-GR" dirty="0" smtClean="0"/>
          </a:p>
          <a:p>
            <a:pPr marL="0" indent="0">
              <a:buNone/>
            </a:pPr>
            <a:r>
              <a:rPr lang="cs-CZ" dirty="0" err="1" smtClean="0"/>
              <a:t>Apostolopoulos</a:t>
            </a:r>
            <a:r>
              <a:rPr lang="cs-CZ" dirty="0" smtClean="0"/>
              <a:t> Y., </a:t>
            </a:r>
            <a:r>
              <a:rPr lang="cs-CZ" dirty="0" err="1" smtClean="0"/>
              <a:t>Loukissas</a:t>
            </a:r>
            <a:r>
              <a:rPr lang="cs-CZ" dirty="0" smtClean="0"/>
              <a:t> Ρ. &amp; </a:t>
            </a:r>
            <a:r>
              <a:rPr lang="cs-CZ" dirty="0" err="1" smtClean="0"/>
              <a:t>Leondidou</a:t>
            </a:r>
            <a:r>
              <a:rPr lang="cs-CZ" dirty="0" smtClean="0"/>
              <a:t>. (</a:t>
            </a:r>
            <a:r>
              <a:rPr lang="cs-CZ" dirty="0" err="1" smtClean="0">
                <a:solidFill>
                  <a:srgbClr val="FF0000"/>
                </a:solidFill>
              </a:rPr>
              <a:t>eds</a:t>
            </a:r>
            <a:r>
              <a:rPr lang="el-GR" dirty="0" smtClean="0">
                <a:solidFill>
                  <a:srgbClr val="FF0000"/>
                </a:solidFill>
              </a:rPr>
              <a:t>.</a:t>
            </a:r>
            <a:r>
              <a:rPr lang="cs-CZ" dirty="0" smtClean="0">
                <a:solidFill>
                  <a:srgbClr val="FF0000"/>
                </a:solidFill>
              </a:rPr>
              <a:t>/</a:t>
            </a:r>
            <a:r>
              <a:rPr lang="el-GR" dirty="0" err="1" smtClean="0">
                <a:solidFill>
                  <a:srgbClr val="FF0000"/>
                </a:solidFill>
              </a:rPr>
              <a:t>επιμ</a:t>
            </a:r>
            <a:r>
              <a:rPr lang="el-GR" dirty="0" smtClean="0">
                <a:solidFill>
                  <a:srgbClr val="FF0000"/>
                </a:solidFill>
              </a:rPr>
              <a:t>.</a:t>
            </a:r>
            <a:r>
              <a:rPr lang="cs-CZ" dirty="0" smtClean="0"/>
              <a:t>)</a:t>
            </a:r>
            <a:r>
              <a:rPr lang="cs-CZ" i="1" dirty="0" smtClean="0"/>
              <a:t>. </a:t>
            </a:r>
            <a:r>
              <a:rPr lang="cs-CZ" i="1" dirty="0" err="1" smtClean="0"/>
              <a:t>Mediterranean</a:t>
            </a:r>
            <a:r>
              <a:rPr lang="cs-CZ" i="1" dirty="0" smtClean="0"/>
              <a:t> </a:t>
            </a:r>
            <a:r>
              <a:rPr lang="cs-CZ" i="1" dirty="0" err="1" smtClean="0"/>
              <a:t>tourism</a:t>
            </a:r>
            <a:r>
              <a:rPr lang="cs-CZ" i="1" dirty="0" smtClean="0"/>
              <a:t> </a:t>
            </a:r>
            <a:r>
              <a:rPr lang="cs-CZ" i="1" dirty="0" err="1" smtClean="0"/>
              <a:t>Facets</a:t>
            </a:r>
            <a:r>
              <a:rPr lang="cs-CZ" i="1" dirty="0" smtClean="0"/>
              <a:t> </a:t>
            </a:r>
            <a:r>
              <a:rPr lang="cs-CZ" i="1" dirty="0" err="1" smtClean="0"/>
              <a:t>of</a:t>
            </a:r>
            <a:r>
              <a:rPr lang="cs-CZ" i="1" dirty="0" smtClean="0"/>
              <a:t> </a:t>
            </a:r>
            <a:r>
              <a:rPr lang="cs-CZ" i="1" dirty="0" err="1" smtClean="0"/>
              <a:t>socio-economic</a:t>
            </a:r>
            <a:r>
              <a:rPr lang="cs-CZ" i="1" dirty="0" smtClean="0"/>
              <a:t> </a:t>
            </a:r>
            <a:r>
              <a:rPr lang="cs-CZ" i="1" dirty="0" err="1" smtClean="0"/>
              <a:t>development</a:t>
            </a:r>
            <a:r>
              <a:rPr lang="cs-CZ" i="1" dirty="0" smtClean="0"/>
              <a:t> and </a:t>
            </a:r>
            <a:r>
              <a:rPr lang="cs-CZ" i="1" dirty="0" err="1" smtClean="0"/>
              <a:t>cultural</a:t>
            </a:r>
            <a:r>
              <a:rPr lang="cs-CZ" i="1" dirty="0" smtClean="0"/>
              <a:t> </a:t>
            </a:r>
            <a:r>
              <a:rPr lang="cs-CZ" i="1" dirty="0" err="1" smtClean="0"/>
              <a:t>change</a:t>
            </a:r>
            <a:r>
              <a:rPr lang="cs-CZ" i="1" dirty="0" smtClean="0"/>
              <a:t>. </a:t>
            </a:r>
            <a:r>
              <a:rPr lang="cs-CZ" i="1" dirty="0" err="1" smtClean="0"/>
              <a:t>Routledge</a:t>
            </a:r>
            <a:r>
              <a:rPr lang="cs-CZ" dirty="0" smtClean="0"/>
              <a:t>. London</a:t>
            </a:r>
            <a:r>
              <a:rPr lang="el-GR" dirty="0" smtClean="0"/>
              <a:t> 2001.</a:t>
            </a:r>
            <a:r>
              <a:rPr lang="cs-CZ" dirty="0" smtClean="0"/>
              <a:t> </a:t>
            </a:r>
            <a:endParaRPr lang="el-GR" dirty="0" smtClean="0"/>
          </a:p>
          <a:p>
            <a:r>
              <a:rPr lang="el-GR" dirty="0" smtClean="0"/>
              <a:t>Περιοδικό:</a:t>
            </a:r>
          </a:p>
          <a:p>
            <a:pPr marL="0" indent="0">
              <a:buNone/>
            </a:pPr>
            <a:r>
              <a:rPr lang="cs-CZ" dirty="0" err="1" smtClean="0"/>
              <a:t>Thuen</a:t>
            </a:r>
            <a:r>
              <a:rPr lang="cs-CZ" dirty="0" smtClean="0"/>
              <a:t>, T.</a:t>
            </a:r>
            <a:r>
              <a:rPr lang="el-GR" dirty="0" smtClean="0"/>
              <a:t>,</a:t>
            </a:r>
            <a:r>
              <a:rPr lang="cs-CZ" dirty="0" smtClean="0"/>
              <a:t> </a:t>
            </a:r>
            <a:r>
              <a:rPr lang="cs-CZ" dirty="0" err="1" smtClean="0"/>
              <a:t>The</a:t>
            </a:r>
            <a:r>
              <a:rPr lang="cs-CZ" dirty="0" smtClean="0"/>
              <a:t> </a:t>
            </a:r>
            <a:r>
              <a:rPr lang="cs-CZ" dirty="0" err="1" smtClean="0"/>
              <a:t>significance</a:t>
            </a:r>
            <a:r>
              <a:rPr lang="cs-CZ" dirty="0" smtClean="0"/>
              <a:t> </a:t>
            </a:r>
            <a:r>
              <a:rPr lang="cs-CZ" dirty="0" err="1" smtClean="0"/>
              <a:t>of</a:t>
            </a:r>
            <a:r>
              <a:rPr lang="cs-CZ" dirty="0" smtClean="0"/>
              <a:t> </a:t>
            </a:r>
            <a:r>
              <a:rPr lang="cs-CZ" dirty="0" err="1" smtClean="0"/>
              <a:t>borders</a:t>
            </a:r>
            <a:r>
              <a:rPr lang="cs-CZ" dirty="0" smtClean="0"/>
              <a:t> in </a:t>
            </a:r>
            <a:r>
              <a:rPr lang="cs-CZ" dirty="0" err="1" smtClean="0"/>
              <a:t>the</a:t>
            </a:r>
            <a:r>
              <a:rPr lang="cs-CZ" dirty="0" smtClean="0"/>
              <a:t> East </a:t>
            </a:r>
            <a:r>
              <a:rPr lang="cs-CZ" dirty="0" err="1" smtClean="0"/>
              <a:t>European</a:t>
            </a:r>
            <a:r>
              <a:rPr lang="cs-CZ" dirty="0" smtClean="0"/>
              <a:t> </a:t>
            </a:r>
            <a:r>
              <a:rPr lang="cs-CZ" dirty="0" err="1" smtClean="0"/>
              <a:t>transition</a:t>
            </a:r>
            <a:r>
              <a:rPr lang="cs-CZ" dirty="0" smtClean="0"/>
              <a:t>. </a:t>
            </a:r>
            <a:r>
              <a:rPr lang="cs-CZ" i="1" dirty="0" smtClean="0"/>
              <a:t>International </a:t>
            </a:r>
            <a:r>
              <a:rPr lang="cs-CZ" i="1" dirty="0" err="1" smtClean="0"/>
              <a:t>Journal</a:t>
            </a:r>
            <a:r>
              <a:rPr lang="cs-CZ" i="1" dirty="0" smtClean="0"/>
              <a:t> </a:t>
            </a:r>
            <a:r>
              <a:rPr lang="cs-CZ" i="1" dirty="0" err="1" smtClean="0"/>
              <a:t>of</a:t>
            </a:r>
            <a:r>
              <a:rPr lang="cs-CZ" i="1" dirty="0" smtClean="0"/>
              <a:t> Urban and </a:t>
            </a:r>
            <a:r>
              <a:rPr lang="cs-CZ" i="1" dirty="0" err="1" smtClean="0"/>
              <a:t>Regional</a:t>
            </a:r>
            <a:r>
              <a:rPr lang="cs-CZ" i="1" dirty="0" smtClean="0"/>
              <a:t> </a:t>
            </a:r>
            <a:r>
              <a:rPr lang="cs-CZ" i="1" dirty="0" err="1" smtClean="0"/>
              <a:t>Research</a:t>
            </a:r>
            <a:r>
              <a:rPr lang="cs-CZ" dirty="0" smtClean="0"/>
              <a:t>, 23, 3</a:t>
            </a:r>
            <a:r>
              <a:rPr lang="el-GR" dirty="0" smtClean="0"/>
              <a:t>. 1999</a:t>
            </a:r>
            <a:r>
              <a:rPr lang="cs-CZ" dirty="0" smtClean="0"/>
              <a:t>: </a:t>
            </a:r>
            <a:r>
              <a:rPr lang="cs-CZ" dirty="0" smtClean="0">
                <a:solidFill>
                  <a:srgbClr val="FF0000"/>
                </a:solidFill>
              </a:rPr>
              <a:t>738-50</a:t>
            </a:r>
            <a:r>
              <a:rPr lang="el-GR" dirty="0" smtClean="0"/>
              <a:t>.</a:t>
            </a:r>
            <a:r>
              <a:rPr lang="cs-CZ" dirty="0" smtClean="0"/>
              <a:t> </a:t>
            </a:r>
            <a:r>
              <a:rPr lang="el-GR" i="1" dirty="0" smtClean="0">
                <a:solidFill>
                  <a:srgbClr val="FF0000"/>
                </a:solidFill>
              </a:rPr>
              <a:t>(όλη η έκταση)</a:t>
            </a:r>
          </a:p>
          <a:p>
            <a:pPr marL="0" indent="0">
              <a:buNone/>
            </a:pPr>
            <a:r>
              <a:rPr lang="el-GR" dirty="0" smtClean="0"/>
              <a:t>Κείμενο στο διαδίκτυο:</a:t>
            </a:r>
          </a:p>
          <a:p>
            <a:pPr marL="0" indent="0">
              <a:buNone/>
            </a:pPr>
            <a:r>
              <a:rPr lang="cs-CZ" dirty="0" err="1" smtClean="0"/>
              <a:t>VandenBos</a:t>
            </a:r>
            <a:r>
              <a:rPr lang="cs-CZ" dirty="0" smtClean="0"/>
              <a:t>,  </a:t>
            </a:r>
            <a:r>
              <a:rPr lang="cs-CZ" dirty="0" err="1" smtClean="0"/>
              <a:t>Κnapp</a:t>
            </a:r>
            <a:r>
              <a:rPr lang="cs-CZ" dirty="0" smtClean="0"/>
              <a:t>, S., &amp; </a:t>
            </a:r>
            <a:r>
              <a:rPr lang="cs-CZ" dirty="0" err="1" smtClean="0"/>
              <a:t>Doe</a:t>
            </a:r>
            <a:r>
              <a:rPr lang="cs-CZ" dirty="0" smtClean="0"/>
              <a:t>, J. 2001.Role </a:t>
            </a:r>
            <a:r>
              <a:rPr lang="cs-CZ" dirty="0" err="1" smtClean="0"/>
              <a:t>of</a:t>
            </a:r>
            <a:r>
              <a:rPr lang="cs-CZ" dirty="0" smtClean="0"/>
              <a:t> reference </a:t>
            </a:r>
            <a:r>
              <a:rPr lang="cs-CZ" dirty="0" err="1" smtClean="0"/>
              <a:t>elements</a:t>
            </a:r>
            <a:r>
              <a:rPr lang="cs-CZ" dirty="0" smtClean="0"/>
              <a:t> in </a:t>
            </a:r>
            <a:r>
              <a:rPr lang="cs-CZ" dirty="0" err="1" smtClean="0"/>
              <a:t>the</a:t>
            </a:r>
            <a:r>
              <a:rPr lang="cs-CZ" dirty="0" smtClean="0"/>
              <a:t> </a:t>
            </a:r>
            <a:r>
              <a:rPr lang="cs-CZ" dirty="0" err="1" smtClean="0"/>
              <a:t>selection</a:t>
            </a:r>
            <a:r>
              <a:rPr lang="cs-CZ" dirty="0" smtClean="0"/>
              <a:t> </a:t>
            </a:r>
            <a:r>
              <a:rPr lang="cs-CZ" dirty="0" err="1" smtClean="0"/>
              <a:t>of</a:t>
            </a:r>
            <a:r>
              <a:rPr lang="cs-CZ" dirty="0" smtClean="0"/>
              <a:t> </a:t>
            </a:r>
            <a:r>
              <a:rPr lang="cs-CZ" dirty="0" err="1" smtClean="0"/>
              <a:t>resources</a:t>
            </a:r>
            <a:r>
              <a:rPr lang="cs-CZ" dirty="0" smtClean="0"/>
              <a:t> by psychology </a:t>
            </a:r>
            <a:r>
              <a:rPr lang="cs-CZ" dirty="0" err="1" smtClean="0"/>
              <a:t>unrgaduates</a:t>
            </a:r>
            <a:r>
              <a:rPr lang="cs-CZ" dirty="0" smtClean="0"/>
              <a:t>. </a:t>
            </a:r>
            <a:r>
              <a:rPr lang="cs-CZ" i="1" dirty="0" err="1" smtClean="0"/>
              <a:t>Journal</a:t>
            </a:r>
            <a:r>
              <a:rPr lang="cs-CZ" i="1" dirty="0" smtClean="0"/>
              <a:t> </a:t>
            </a:r>
            <a:r>
              <a:rPr lang="cs-CZ" i="1" dirty="0" err="1" smtClean="0"/>
              <a:t>of</a:t>
            </a:r>
            <a:r>
              <a:rPr lang="cs-CZ" i="1" dirty="0" smtClean="0"/>
              <a:t> </a:t>
            </a:r>
            <a:r>
              <a:rPr lang="cs-CZ" i="1" dirty="0" err="1" smtClean="0"/>
              <a:t>Bibliographic</a:t>
            </a:r>
            <a:r>
              <a:rPr lang="cs-CZ" i="1" dirty="0" smtClean="0"/>
              <a:t> </a:t>
            </a:r>
            <a:r>
              <a:rPr lang="cs-CZ" i="1" dirty="0" err="1" smtClean="0"/>
              <a:t>Research</a:t>
            </a:r>
            <a:r>
              <a:rPr lang="cs-CZ" dirty="0" smtClean="0"/>
              <a:t>, 5, 117-123. </a:t>
            </a:r>
            <a:r>
              <a:rPr lang="cs-CZ" dirty="0" err="1" smtClean="0"/>
              <a:t>Δι</a:t>
            </a:r>
            <a:r>
              <a:rPr lang="cs-CZ" dirty="0" smtClean="0"/>
              <a:t>αθέσιμο στον δικτυακό τόπο: http://jbr.org/articles.html (</a:t>
            </a:r>
            <a:r>
              <a:rPr lang="cs-CZ" dirty="0" smtClean="0">
                <a:solidFill>
                  <a:srgbClr val="FF0000"/>
                </a:solidFill>
              </a:rPr>
              <a:t>13/9/2001</a:t>
            </a:r>
            <a:r>
              <a:rPr lang="cs-CZ" dirty="0" smtClean="0"/>
              <a:t>)</a:t>
            </a:r>
          </a:p>
          <a:p>
            <a:pPr marL="0" indent="0">
              <a:buNone/>
            </a:pPr>
            <a:endParaRPr lang="el-GR" dirty="0"/>
          </a:p>
        </p:txBody>
      </p:sp>
    </p:spTree>
    <p:extLst>
      <p:ext uri="{BB962C8B-B14F-4D97-AF65-F5344CB8AC3E}">
        <p14:creationId xmlns:p14="http://schemas.microsoft.com/office/powerpoint/2010/main" val="9130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422274"/>
          </a:xfrm>
        </p:spPr>
        <p:txBody>
          <a:bodyPr>
            <a:normAutofit fontScale="90000"/>
          </a:bodyPr>
          <a:lstStyle/>
          <a:p>
            <a:r>
              <a:rPr lang="el-GR" dirty="0" smtClean="0"/>
              <a:t>Υπερρεαλισμός</a:t>
            </a:r>
            <a:endParaRPr lang="el-GR" dirty="0"/>
          </a:p>
        </p:txBody>
      </p:sp>
      <p:sp>
        <p:nvSpPr>
          <p:cNvPr id="3" name="Zástupný symbol pro obsah 2"/>
          <p:cNvSpPr>
            <a:spLocks noGrp="1"/>
          </p:cNvSpPr>
          <p:nvPr>
            <p:ph idx="1"/>
          </p:nvPr>
        </p:nvSpPr>
        <p:spPr>
          <a:xfrm>
            <a:off x="838200" y="1024467"/>
            <a:ext cx="10515600" cy="5152496"/>
          </a:xfrm>
        </p:spPr>
        <p:txBody>
          <a:bodyPr>
            <a:normAutofit/>
          </a:bodyPr>
          <a:lstStyle/>
          <a:p>
            <a:pPr marL="0" indent="0">
              <a:buNone/>
            </a:pPr>
            <a:r>
              <a:rPr lang="el-GR" sz="2400" dirty="0" smtClean="0"/>
              <a:t>Όρος:</a:t>
            </a:r>
          </a:p>
          <a:p>
            <a:pPr marL="0" indent="0">
              <a:buNone/>
            </a:pPr>
            <a:r>
              <a:rPr lang="el-GR" sz="2400" dirty="0"/>
              <a:t>Ο </a:t>
            </a:r>
            <a:r>
              <a:rPr lang="el-GR" sz="2400" b="1" dirty="0"/>
              <a:t>υπερρεαλισμός</a:t>
            </a:r>
            <a:r>
              <a:rPr lang="el-GR" sz="2400" dirty="0"/>
              <a:t> ή </a:t>
            </a:r>
            <a:r>
              <a:rPr lang="el-GR" sz="2400" b="1" dirty="0" smtClean="0"/>
              <a:t>σουρεαλισμός</a:t>
            </a:r>
            <a:r>
              <a:rPr lang="el-GR" sz="2400" dirty="0"/>
              <a:t>, από τις γαλλικές λέξεις </a:t>
            </a:r>
            <a:r>
              <a:rPr lang="el-GR" sz="2400" b="1" dirty="0" err="1"/>
              <a:t>sur</a:t>
            </a:r>
            <a:r>
              <a:rPr lang="el-GR" sz="2400" dirty="0"/>
              <a:t> (επάνω, επί) και </a:t>
            </a:r>
            <a:r>
              <a:rPr lang="el-GR" sz="2400" b="1" dirty="0" err="1"/>
              <a:t>réalisme</a:t>
            </a:r>
            <a:r>
              <a:rPr lang="el-GR" sz="2400" dirty="0"/>
              <a:t> (ρεαλισμός, πραγματικότητα) όπου στα ελληνικά θα μπορούσε να αποδοθεί ως «πάνω ή πέρα από την πραγματικότητα</a:t>
            </a:r>
            <a:r>
              <a:rPr lang="el-GR" sz="2400" dirty="0" smtClean="0"/>
              <a:t>»</a:t>
            </a:r>
          </a:p>
          <a:p>
            <a:pPr marL="0" indent="0">
              <a:buNone/>
            </a:pPr>
            <a:r>
              <a:rPr lang="el-GR" sz="2400" b="1" dirty="0" smtClean="0"/>
              <a:t>Ενώνει </a:t>
            </a:r>
            <a:r>
              <a:rPr lang="el-GR" sz="2400" dirty="0" smtClean="0"/>
              <a:t>την </a:t>
            </a:r>
            <a:r>
              <a:rPr lang="el-GR" sz="2400" b="1" dirty="0" smtClean="0"/>
              <a:t>εξωτερική και εσωτερική </a:t>
            </a:r>
            <a:r>
              <a:rPr lang="el-GR" sz="2400" dirty="0" smtClean="0"/>
              <a:t>πραγματικότητα</a:t>
            </a:r>
            <a:endParaRPr lang="cs-CZ" sz="2400" dirty="0" smtClean="0"/>
          </a:p>
          <a:p>
            <a:pPr marL="0" indent="0">
              <a:buNone/>
            </a:pPr>
            <a:endParaRPr lang="cs-CZ" sz="2400" dirty="0"/>
          </a:p>
          <a:p>
            <a:pPr marL="0" indent="0">
              <a:buNone/>
            </a:pPr>
            <a:r>
              <a:rPr lang="el-GR" sz="2400" dirty="0"/>
              <a:t>Λογοτεχνικό και καλλιτεχνικό κίνημα των αρχών του αιώνα, το οποίο χρησιμοποιώντας τα όνειρα, το στοιχείο του τυχαίου και έναν απόλυτο αυτοματισμό, είχε ως στόχο να εκφράσει την καθαρή σκέψη, απαλλαγμένη από όλους τους περιορισμούς που επιβάλλει η λογική και οι ηθικές ή κοινωνικές προκαταλήψεις· σουρεαλισμός.</a:t>
            </a:r>
          </a:p>
          <a:p>
            <a:pPr marL="0" indent="0">
              <a:buNone/>
            </a:pPr>
            <a:r>
              <a:rPr lang="el-GR" sz="2400" dirty="0" smtClean="0"/>
              <a:t> </a:t>
            </a:r>
          </a:p>
        </p:txBody>
      </p:sp>
    </p:spTree>
    <p:extLst>
      <p:ext uri="{BB962C8B-B14F-4D97-AF65-F5344CB8AC3E}">
        <p14:creationId xmlns:p14="http://schemas.microsoft.com/office/powerpoint/2010/main" val="350952538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4682</TotalTime>
  <Words>4265</Words>
  <Application>Microsoft Office PowerPoint</Application>
  <PresentationFormat>Širokoúhlá obrazovka</PresentationFormat>
  <Paragraphs>383</Paragraphs>
  <Slides>57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57</vt:i4>
      </vt:variant>
    </vt:vector>
  </HeadingPairs>
  <TitlesOfParts>
    <vt:vector size="62" baseType="lpstr">
      <vt:lpstr>Arial</vt:lpstr>
      <vt:lpstr>Calibri</vt:lpstr>
      <vt:lpstr>Calibri Light</vt:lpstr>
      <vt:lpstr>Wingdings</vt:lpstr>
      <vt:lpstr>Motiv Office</vt:lpstr>
      <vt:lpstr>Ελληνικός  μεσοπολεμικός  υπερρεαλισμός  </vt:lpstr>
      <vt:lpstr>Απαιτήσεις του μαθήματος</vt:lpstr>
      <vt:lpstr>Prezentace aplikace PowerPoint</vt:lpstr>
      <vt:lpstr>Δομή εργασίας και πηγές</vt:lpstr>
      <vt:lpstr>Prezentace aplikace PowerPoint</vt:lpstr>
      <vt:lpstr>Παραπομπές</vt:lpstr>
      <vt:lpstr>Υποσημειώσεις</vt:lpstr>
      <vt:lpstr>Βιβλιογραφία:</vt:lpstr>
      <vt:lpstr>Υπερρεαλισμός</vt:lpstr>
      <vt:lpstr>Ίδρυση του υπερρεαλισμού στη Γαλλία και στην Ελλάδα</vt:lpstr>
      <vt:lpstr>Prezentace aplikace PowerPoint</vt:lpstr>
      <vt:lpstr>[Είμαστε κάτι…] συλλ. Ελεγεία και Σάτιρες</vt:lpstr>
      <vt:lpstr>Καλλιτεχνικός μοντερνισμός</vt:lpstr>
      <vt:lpstr>Μοντερνισμός - ποίηση</vt:lpstr>
      <vt:lpstr>Μοντερνισμός - πεζογραφία</vt:lpstr>
      <vt:lpstr>Όρος «πρωτοπορία»</vt:lpstr>
      <vt:lpstr>Συγγένειες</vt:lpstr>
      <vt:lpstr>Διαφορές</vt:lpstr>
      <vt:lpstr>Ν. Βαγενάς, Για έναν ορισμό του μοντέρνου στην ποίηση, στο Ειρωνική γλώσσα, Αθήνα 1984, σελ. 12-41.</vt:lpstr>
      <vt:lpstr>Γενιά του Τριάντα</vt:lpstr>
      <vt:lpstr>Φουτουρισμός</vt:lpstr>
      <vt:lpstr>Χαρακτηριστικά του λογοτεχνικού φουτουρισμού</vt:lpstr>
      <vt:lpstr>Μανιφέστο του φουτουρισμού</vt:lpstr>
      <vt:lpstr>Μανιφέστο του φουτουρισμού</vt:lpstr>
      <vt:lpstr>Prezentace aplikace PowerPoint</vt:lpstr>
      <vt:lpstr>Prezentace aplikace PowerPoint</vt:lpstr>
      <vt:lpstr>Prezentace aplikace PowerPoint</vt:lpstr>
      <vt:lpstr>Ν. Καλαμάρης / Νικήτας Ράντος / Μ. Σπιέρος / Νικόλαος Κάλας (1907-1988)</vt:lpstr>
      <vt:lpstr>Νικήτας Ράντος (1907-1988)  κριτικός και θεωρητικός της τέχνης</vt:lpstr>
      <vt:lpstr>Νικήτας Ράντος (1907-1988)  ποιητής - πρωτοπόρος</vt:lpstr>
      <vt:lpstr>Ποίηση και κινηματογράφος</vt:lpstr>
      <vt:lpstr>Εφαρμογή των συγκεκριμένων κινηματογραφικών στοιχείων στην ποίηση του Ράντου</vt:lpstr>
      <vt:lpstr>Βοή – από το Ποιήματα (1932)</vt:lpstr>
      <vt:lpstr>Νταντά – ντανταϊσμός </vt:lpstr>
      <vt:lpstr>Prezentace aplikace PowerPoint</vt:lpstr>
      <vt:lpstr>Υπερρεαλισμός - σουρεαλισμός</vt:lpstr>
      <vt:lpstr>Εκπρόσωποι του γαλλικού υπερρεαλισμού</vt:lpstr>
      <vt:lpstr>Φροϋντισμός, αυτοματισμός, αυτόματη γραφή</vt:lpstr>
      <vt:lpstr>Ταινίες</vt:lpstr>
      <vt:lpstr>Aνδρέας Εμπειρίκος (1901-1975)</vt:lpstr>
      <vt:lpstr>Άνδρος - Εμπειρικαίικα</vt:lpstr>
      <vt:lpstr>Prezentace aplikace PowerPoint</vt:lpstr>
      <vt:lpstr>Νίκος Εγγονόπουλος (1907-1985) </vt:lpstr>
      <vt:lpstr>Ελληνικότητα  - odkazy na tradici</vt:lpstr>
      <vt:lpstr>Kωνσταντίνος Παρθένης</vt:lpstr>
      <vt:lpstr>Φώτης Κόντογλου</vt:lpstr>
      <vt:lpstr>Giorgio de Chirico (1888-1978) </vt:lpstr>
      <vt:lpstr>Ζωγραφική </vt:lpstr>
      <vt:lpstr>Ζωγραφική – Βυζάντιο, Επανάσταση, μυθολογία, πρόσωπα</vt:lpstr>
      <vt:lpstr>Έντονα χρώματα</vt:lpstr>
      <vt:lpstr>Μορφές - σκηνή</vt:lpstr>
      <vt:lpstr>Βασικά χαρακτηριστικά της ποίησης</vt:lpstr>
      <vt:lpstr>Prezentace aplikace PowerPoint</vt:lpstr>
      <vt:lpstr>Mπρετόν – Ανθολογία του μαύρου χιούμορ</vt:lpstr>
      <vt:lpstr>Prezentace aplikace PowerPoint</vt:lpstr>
      <vt:lpstr>Ν. Βαγενάς, Για έναν ορισμό του μοντέρνου στην ποίηση, στο Ειρωνική γλώσσα, Αθήνα 2001, σελ. 30-31.</vt:lpstr>
      <vt:lpstr>            Μπολιβάρ (1944)</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Nicole Votavová Sumelidisová</dc:creator>
  <cp:lastModifiedBy>user</cp:lastModifiedBy>
  <cp:revision>110</cp:revision>
  <dcterms:created xsi:type="dcterms:W3CDTF">2019-02-18T13:48:13Z</dcterms:created>
  <dcterms:modified xsi:type="dcterms:W3CDTF">2019-05-17T07:57:02Z</dcterms:modified>
</cp:coreProperties>
</file>