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96" r:id="rId3"/>
    <p:sldId id="277" r:id="rId4"/>
    <p:sldId id="270" r:id="rId5"/>
    <p:sldId id="283" r:id="rId6"/>
    <p:sldId id="272" r:id="rId7"/>
    <p:sldId id="273" r:id="rId8"/>
    <p:sldId id="274" r:id="rId9"/>
    <p:sldId id="275" r:id="rId10"/>
    <p:sldId id="257" r:id="rId11"/>
    <p:sldId id="266" r:id="rId12"/>
    <p:sldId id="267" r:id="rId13"/>
    <p:sldId id="269" r:id="rId14"/>
    <p:sldId id="268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84" r:id="rId23"/>
    <p:sldId id="285" r:id="rId24"/>
    <p:sldId id="286" r:id="rId25"/>
    <p:sldId id="287" r:id="rId2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2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4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25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4313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27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24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7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4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3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2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7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07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0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0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9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7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29-Mar-19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87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0.jpg"/><Relationship Id="rId7" Type="http://schemas.openxmlformats.org/officeDocument/2006/relationships/image" Target="../media/image53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5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gif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6.jpg"/><Relationship Id="rId7" Type="http://schemas.openxmlformats.org/officeDocument/2006/relationships/image" Target="../media/image89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66.jpg"/><Relationship Id="rId9" Type="http://schemas.openxmlformats.org/officeDocument/2006/relationships/image" Target="../media/image9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microsoft.com/office/2007/relationships/hdphoto" Target="../media/hdphoto4.wdp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4.jpg"/><Relationship Id="rId7" Type="http://schemas.microsoft.com/office/2007/relationships/hdphoto" Target="../media/hdphoto6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2452" y="2806909"/>
            <a:ext cx="11058832" cy="2594649"/>
          </a:xfrm>
        </p:spPr>
        <p:txBody>
          <a:bodyPr>
            <a:normAutofit/>
          </a:bodyPr>
          <a:lstStyle/>
          <a:p>
            <a:pPr algn="just"/>
            <a:r>
              <a:rPr lang="sk-SK" sz="4400" b="1" dirty="0">
                <a:effectLst/>
              </a:rPr>
              <a:t>1 Východiská svetovej reformácie.</a:t>
            </a:r>
            <a:br>
              <a:rPr lang="sk-SK" sz="4400" b="1" dirty="0">
                <a:effectLst/>
              </a:rPr>
            </a:br>
            <a:br>
              <a:rPr lang="sk-SK" sz="4400" b="1" dirty="0">
                <a:effectLst/>
              </a:rPr>
            </a:br>
            <a:r>
              <a:rPr lang="sk-SK" sz="3200" b="1" dirty="0">
                <a:effectLst/>
              </a:rPr>
              <a:t>Koncept prvej reformácie, humanizmus, socioekonomické premeny  európskej </a:t>
            </a:r>
            <a:br>
              <a:rPr lang="sk-SK" sz="3200" b="1" dirty="0">
                <a:effectLst/>
              </a:rPr>
            </a:br>
            <a:r>
              <a:rPr lang="sk-SK" sz="3200" b="1" dirty="0">
                <a:effectLst/>
              </a:rPr>
              <a:t>spoločnosti v neskorom stredoveku</a:t>
            </a:r>
            <a:endParaRPr lang="sk-SK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7878" y="272445"/>
            <a:ext cx="9144000" cy="754025"/>
          </a:xfrm>
        </p:spPr>
        <p:txBody>
          <a:bodyPr/>
          <a:lstStyle/>
          <a:p>
            <a:pPr algn="l"/>
            <a:r>
              <a:rPr lang="sk-SK" dirty="0"/>
              <a:t>RLKA07 </a:t>
            </a:r>
            <a:r>
              <a:rPr lang="sk-SK" dirty="0" err="1"/>
              <a:t>Křesťanství</a:t>
            </a:r>
            <a:r>
              <a:rPr lang="sk-SK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099573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/>
              <a:t>Reformácia v Nemecku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55" y="1702133"/>
            <a:ext cx="2325226" cy="306353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23" y="2638076"/>
            <a:ext cx="2012085" cy="260313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534674" y="1678208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Martin Luther</a:t>
            </a:r>
            <a:br>
              <a:rPr lang="sk-SK" dirty="0"/>
            </a:br>
            <a:r>
              <a:rPr lang="sk-SK" dirty="0"/>
              <a:t>(1483 – 1546)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570" y="694575"/>
            <a:ext cx="1731882" cy="27344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977" y="2234676"/>
            <a:ext cx="3936774" cy="285416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373" y="228191"/>
            <a:ext cx="1301672" cy="159943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130" y="3958371"/>
            <a:ext cx="2031381" cy="27856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38" y="5412003"/>
            <a:ext cx="1944278" cy="1296185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230727" y="6068504"/>
            <a:ext cx="2691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A. </a:t>
            </a:r>
            <a:r>
              <a:rPr lang="sk-SK" dirty="0" err="1"/>
              <a:t>Bodenstein</a:t>
            </a:r>
            <a:r>
              <a:rPr lang="sk-SK" dirty="0"/>
              <a:t> v. </a:t>
            </a:r>
            <a:r>
              <a:rPr lang="sk-SK" dirty="0" err="1"/>
              <a:t>Karlstadt</a:t>
            </a:r>
            <a:r>
              <a:rPr lang="sk-SK" dirty="0"/>
              <a:t> </a:t>
            </a:r>
          </a:p>
          <a:p>
            <a:r>
              <a:rPr lang="sk-SK" dirty="0"/>
              <a:t>(~1483 – 1541)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52284" y="4724920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Filip </a:t>
            </a:r>
            <a:r>
              <a:rPr lang="sk-SK" dirty="0" err="1"/>
              <a:t>Melanchton</a:t>
            </a:r>
            <a:endParaRPr lang="sk-SK" dirty="0"/>
          </a:p>
          <a:p>
            <a:r>
              <a:rPr lang="sk-SK" dirty="0"/>
              <a:t>(1497 – 1560)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093511" y="6068504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Johann </a:t>
            </a:r>
            <a:r>
              <a:rPr lang="sk-SK" dirty="0" err="1"/>
              <a:t>Eck</a:t>
            </a:r>
            <a:endParaRPr lang="sk-SK" dirty="0"/>
          </a:p>
          <a:p>
            <a:r>
              <a:rPr lang="sk-SK" dirty="0"/>
              <a:t>(1486 – 1543)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727808" y="1871146"/>
            <a:ext cx="1429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Lev X.</a:t>
            </a:r>
          </a:p>
          <a:p>
            <a:pPr algn="ctr"/>
            <a:r>
              <a:rPr lang="sk-SK" dirty="0"/>
              <a:t>(1513 – 1521)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966650" y="1255009"/>
            <a:ext cx="276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Johann </a:t>
            </a:r>
            <a:r>
              <a:rPr lang="sk-SK" dirty="0" err="1"/>
              <a:t>Tetzel</a:t>
            </a:r>
            <a:r>
              <a:rPr lang="sk-SK" dirty="0"/>
              <a:t> (1465 – 1519)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775565" y="5090227"/>
            <a:ext cx="2509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Thomas de </a:t>
            </a:r>
            <a:r>
              <a:rPr lang="sk-SK" dirty="0" err="1"/>
              <a:t>Vio</a:t>
            </a:r>
            <a:r>
              <a:rPr lang="sk-SK" dirty="0"/>
              <a:t> (</a:t>
            </a:r>
            <a:r>
              <a:rPr lang="sk-SK" dirty="0" err="1"/>
              <a:t>Kajetan</a:t>
            </a:r>
            <a:r>
              <a:rPr lang="sk-SK" dirty="0"/>
              <a:t>)</a:t>
            </a:r>
          </a:p>
          <a:p>
            <a:pPr algn="ctr"/>
            <a:r>
              <a:rPr lang="sk-SK" dirty="0"/>
              <a:t>(1469 – 1534)</a:t>
            </a:r>
          </a:p>
        </p:txBody>
      </p:sp>
    </p:spTree>
    <p:extLst>
      <p:ext uri="{BB962C8B-B14F-4D97-AF65-F5344CB8AC3E}">
        <p14:creationId xmlns:p14="http://schemas.microsoft.com/office/powerpoint/2010/main" val="2842943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/>
              <a:t>Princípy </a:t>
            </a:r>
            <a:r>
              <a:rPr lang="sk-SK" sz="3400" dirty="0" err="1"/>
              <a:t>sola</a:t>
            </a:r>
            <a:r>
              <a:rPr lang="sk-SK" sz="3400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914" y="0"/>
            <a:ext cx="4839086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8924" y="2714920"/>
            <a:ext cx="1901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/>
              <a:t>sola</a:t>
            </a:r>
            <a:r>
              <a:rPr lang="sk-SK" sz="2400" dirty="0"/>
              <a:t> </a:t>
            </a:r>
            <a:r>
              <a:rPr lang="sk-SK" sz="2400" dirty="0" err="1"/>
              <a:t>gratia</a:t>
            </a: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/>
              <a:t>sola</a:t>
            </a:r>
            <a:r>
              <a:rPr lang="sk-SK" sz="2400" dirty="0"/>
              <a:t> </a:t>
            </a:r>
            <a:r>
              <a:rPr lang="sk-SK" sz="2400" dirty="0" err="1"/>
              <a:t>fide</a:t>
            </a: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/>
              <a:t>sola</a:t>
            </a:r>
            <a:r>
              <a:rPr lang="sk-SK" sz="2400" dirty="0"/>
              <a:t> </a:t>
            </a:r>
            <a:r>
              <a:rPr lang="sk-SK" sz="2400" dirty="0" err="1"/>
              <a:t>scripta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6735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/>
              <a:t>Implementácia reformy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744" y="74044"/>
            <a:ext cx="3217978" cy="20493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911" y="0"/>
            <a:ext cx="4173093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16" y="1778000"/>
            <a:ext cx="3327976" cy="494866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272" y="2468880"/>
            <a:ext cx="3171860" cy="42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839" y="2887038"/>
            <a:ext cx="6116010" cy="39709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2750" y="-1310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/>
              <a:t>Vývoj 1530 - 1555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52750" cy="37719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052" y="1228232"/>
            <a:ext cx="3017043" cy="35814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28753"/>
            <a:ext cx="2952750" cy="263987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11611" y="4163396"/>
            <a:ext cx="141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Karol V. </a:t>
            </a:r>
          </a:p>
          <a:p>
            <a:pPr algn="ctr"/>
            <a:r>
              <a:rPr lang="sk-SK" dirty="0"/>
              <a:t>(1500 – 1558)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867070" y="3125569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Filip </a:t>
            </a:r>
            <a:r>
              <a:rPr lang="sk-SK" dirty="0" err="1"/>
              <a:t>Hessénsky</a:t>
            </a:r>
            <a:endParaRPr lang="sk-SK" dirty="0"/>
          </a:p>
          <a:p>
            <a:pPr algn="ctr"/>
            <a:r>
              <a:rPr lang="sk-SK" dirty="0"/>
              <a:t>(1504 – 1567)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7410" y="0"/>
            <a:ext cx="1975364" cy="288834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767200" y="2240706"/>
            <a:ext cx="1449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Süleyman</a:t>
            </a:r>
            <a:r>
              <a:rPr lang="sk-SK" dirty="0"/>
              <a:t> I.</a:t>
            </a:r>
          </a:p>
          <a:p>
            <a:r>
              <a:rPr lang="sk-SK" dirty="0"/>
              <a:t>(1494 – 1566)</a:t>
            </a:r>
          </a:p>
        </p:txBody>
      </p:sp>
    </p:spTree>
    <p:extLst>
      <p:ext uri="{BB962C8B-B14F-4D97-AF65-F5344CB8AC3E}">
        <p14:creationId xmlns:p14="http://schemas.microsoft.com/office/powerpoint/2010/main" val="485973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67112" y="98463"/>
            <a:ext cx="3004334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spc="-300" dirty="0"/>
              <a:t>Švajčiarska reformácia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889858" y="2939350"/>
            <a:ext cx="1787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err="1"/>
              <a:t>Huldrych</a:t>
            </a:r>
            <a:r>
              <a:rPr lang="sk-SK" dirty="0"/>
              <a:t> </a:t>
            </a:r>
            <a:r>
              <a:rPr lang="sk-SK" dirty="0" err="1"/>
              <a:t>Zwingli</a:t>
            </a:r>
            <a:endParaRPr lang="sk-SK" dirty="0"/>
          </a:p>
          <a:p>
            <a:pPr algn="ctr"/>
            <a:r>
              <a:rPr lang="sk-SK" dirty="0"/>
              <a:t>(1484 – 1531)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638" y="492710"/>
            <a:ext cx="2396827" cy="30929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664511" y="1629509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Hugo von </a:t>
            </a:r>
            <a:r>
              <a:rPr lang="sk-SK" b="1" dirty="0" err="1"/>
              <a:t>Hohenlandenberg</a:t>
            </a:r>
            <a:endParaRPr lang="sk-SK" b="1" dirty="0"/>
          </a:p>
          <a:p>
            <a:pPr algn="r"/>
            <a:r>
              <a:rPr lang="sk-SK" b="1" dirty="0"/>
              <a:t>(1457 – 1532)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335" y="3585681"/>
            <a:ext cx="2305478" cy="31354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047813" y="6074800"/>
            <a:ext cx="1648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Conrad</a:t>
            </a:r>
            <a:r>
              <a:rPr lang="sk-SK" b="1" dirty="0"/>
              <a:t> </a:t>
            </a:r>
            <a:r>
              <a:rPr lang="sk-SK" b="1" dirty="0" err="1"/>
              <a:t>Grebel</a:t>
            </a:r>
            <a:r>
              <a:rPr lang="sk-SK" b="1" dirty="0"/>
              <a:t> </a:t>
            </a:r>
          </a:p>
          <a:p>
            <a:r>
              <a:rPr lang="sk-SK" b="1" dirty="0"/>
              <a:t>(1498–1526)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889858" y="5906625"/>
            <a:ext cx="2012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Heinrich</a:t>
            </a:r>
            <a:r>
              <a:rPr lang="sk-SK" b="1" dirty="0"/>
              <a:t> </a:t>
            </a:r>
            <a:r>
              <a:rPr lang="sk-SK" b="1" dirty="0" err="1"/>
              <a:t>Bullinger</a:t>
            </a:r>
            <a:r>
              <a:rPr lang="sk-SK" b="1" dirty="0"/>
              <a:t> </a:t>
            </a:r>
          </a:p>
          <a:p>
            <a:r>
              <a:rPr lang="sk-SK" b="1" dirty="0"/>
              <a:t>(1504 – 1575)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83" y="0"/>
            <a:ext cx="2892742" cy="406284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t="12664"/>
          <a:stretch/>
        </p:blipFill>
        <p:spPr>
          <a:xfrm>
            <a:off x="1" y="3585681"/>
            <a:ext cx="2899390" cy="32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68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37640" y="428844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Jean </a:t>
            </a:r>
            <a:r>
              <a:rPr lang="sk-SK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Cauvin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6108980"/>
            <a:ext cx="1475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Jean Ca</a:t>
            </a:r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u</a:t>
            </a:r>
            <a:r>
              <a:rPr lang="en-US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vin</a:t>
            </a:r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</a:p>
          <a:p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(1509 – 1564)</a:t>
            </a:r>
            <a:b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endParaRPr lang="sk-SK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696" y="3914765"/>
            <a:ext cx="2190750" cy="294322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9932696" y="6190500"/>
            <a:ext cx="1726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Guillaume</a:t>
            </a:r>
            <a:r>
              <a:rPr lang="sk-SK" dirty="0"/>
              <a:t> </a:t>
            </a:r>
            <a:r>
              <a:rPr lang="sk-SK" dirty="0" err="1"/>
              <a:t>Farel</a:t>
            </a:r>
            <a:r>
              <a:rPr lang="sk-SK" dirty="0"/>
              <a:t> </a:t>
            </a:r>
          </a:p>
          <a:p>
            <a:r>
              <a:rPr lang="sk-SK" dirty="0"/>
              <a:t>(1489–1565) </a:t>
            </a:r>
            <a:br>
              <a:rPr lang="sk-SK" dirty="0"/>
            </a:br>
            <a:endParaRPr lang="sk-SK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71384" y="2274833"/>
            <a:ext cx="44492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1533/34 – konverzná skúsenosť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1535 – Bazilej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err="1"/>
              <a:t>Copova</a:t>
            </a:r>
            <a:r>
              <a:rPr lang="sk-SK" dirty="0"/>
              <a:t> aféra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1536 – „</a:t>
            </a:r>
            <a:r>
              <a:rPr lang="sk-SK" dirty="0" err="1"/>
              <a:t>Institutio</a:t>
            </a:r>
            <a:r>
              <a:rPr lang="sk-SK" dirty="0"/>
              <a:t> </a:t>
            </a:r>
            <a:r>
              <a:rPr lang="sk-SK" dirty="0" err="1"/>
              <a:t>religionis</a:t>
            </a:r>
            <a:r>
              <a:rPr lang="sk-SK" dirty="0"/>
              <a:t> </a:t>
            </a:r>
            <a:r>
              <a:rPr lang="sk-SK" dirty="0" err="1"/>
              <a:t>christianae</a:t>
            </a:r>
            <a:r>
              <a:rPr lang="sk-SK" dirty="0"/>
              <a:t>“ </a:t>
            </a:r>
          </a:p>
          <a:p>
            <a:r>
              <a:rPr lang="sk-SK" dirty="0"/>
              <a:t>		(„Krátke kresťanské napomenutia“)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81446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37640" y="428844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Ženeva  1 .0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6108980"/>
            <a:ext cx="1475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Jean Ca</a:t>
            </a:r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u</a:t>
            </a:r>
            <a:r>
              <a:rPr lang="en-US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vin</a:t>
            </a:r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</a:p>
          <a:p>
            <a: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(1509 – 1564)</a:t>
            </a:r>
            <a:br>
              <a:rPr lang="sk-SK" b="1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endParaRPr lang="sk-SK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735" y="923653"/>
            <a:ext cx="2190750" cy="294322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8980431" y="3126774"/>
            <a:ext cx="1726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Guillaume</a:t>
            </a:r>
            <a:r>
              <a:rPr lang="sk-SK" dirty="0"/>
              <a:t> </a:t>
            </a:r>
            <a:r>
              <a:rPr lang="sk-SK" dirty="0" err="1"/>
              <a:t>Farel</a:t>
            </a:r>
            <a:r>
              <a:rPr lang="sk-SK" dirty="0"/>
              <a:t> </a:t>
            </a:r>
          </a:p>
          <a:p>
            <a:r>
              <a:rPr lang="sk-SK" dirty="0"/>
              <a:t>(1489–1565) </a:t>
            </a:r>
            <a:br>
              <a:rPr lang="sk-SK" dirty="0"/>
            </a:b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b="9219"/>
          <a:stretch/>
        </p:blipFill>
        <p:spPr>
          <a:xfrm>
            <a:off x="8893253" y="4609706"/>
            <a:ext cx="3298747" cy="224828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005272" y="2274833"/>
            <a:ext cx="35237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1536 útek do Štrasburgu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Ženeva </a:t>
            </a:r>
            <a:r>
              <a:rPr lang="en-US" dirty="0"/>
              <a:t>&amp; Guillermin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1538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„spor o nekvasený chleba“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vyhostenie Kalvína a </a:t>
            </a:r>
            <a:r>
              <a:rPr lang="sk-SK" dirty="0" err="1"/>
              <a:t>Farela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62073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3986" y="183747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Štrasburg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282" y="2153792"/>
            <a:ext cx="3358718" cy="470419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8833282" y="6442487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Martin </a:t>
            </a:r>
            <a:r>
              <a:rPr lang="sk-SK" dirty="0" err="1"/>
              <a:t>Bucer</a:t>
            </a:r>
            <a:r>
              <a:rPr lang="sk-SK" dirty="0"/>
              <a:t> (1491–1551)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230" y="3084313"/>
            <a:ext cx="2066925" cy="2514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569230" y="5673607"/>
            <a:ext cx="1737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Johaness</a:t>
            </a:r>
            <a:r>
              <a:rPr lang="sk-SK" dirty="0"/>
              <a:t> </a:t>
            </a:r>
            <a:r>
              <a:rPr lang="sk-SK" dirty="0" err="1"/>
              <a:t>Sturm</a:t>
            </a:r>
            <a:r>
              <a:rPr lang="sk-SK" dirty="0"/>
              <a:t> </a:t>
            </a:r>
          </a:p>
          <a:p>
            <a:r>
              <a:rPr lang="sk-SK" dirty="0"/>
              <a:t>(1507–1589)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3546" y="0"/>
            <a:ext cx="2179275" cy="216184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720" y="5007965"/>
            <a:ext cx="1355763" cy="180385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301528" y="6165493"/>
            <a:ext cx="17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Idelette</a:t>
            </a:r>
            <a:r>
              <a:rPr lang="sk-SK" dirty="0"/>
              <a:t> de </a:t>
            </a:r>
            <a:r>
              <a:rPr lang="sk-SK" dirty="0" err="1"/>
              <a:t>Bure</a:t>
            </a:r>
            <a:endParaRPr lang="sk-SK" dirty="0"/>
          </a:p>
          <a:p>
            <a:r>
              <a:rPr lang="sk-SK" dirty="0"/>
              <a:t>(1509-1549)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963953" y="1993115"/>
            <a:ext cx="36295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pastoračná a akademická činnosť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ekumenická činnosť</a:t>
            </a:r>
          </a:p>
        </p:txBody>
      </p:sp>
    </p:spTree>
    <p:extLst>
      <p:ext uri="{BB962C8B-B14F-4D97-AF65-F5344CB8AC3E}">
        <p14:creationId xmlns:p14="http://schemas.microsoft.com/office/powerpoint/2010/main" val="3484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3986" y="183747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Ženeva 2 . 0</a:t>
            </a:r>
            <a:b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„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the </a:t>
            </a:r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maist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perfyt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schoole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of </a:t>
            </a:r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Chryst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„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704734" y="2262433"/>
            <a:ext cx="37516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1541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návrat Kalvína do Ženevy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i="1" dirty="0"/>
              <a:t>„Cirkevné nariadenia“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dirty="0"/>
              <a:t>disciplína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dirty="0"/>
              <a:t>cirkevná štruktúra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dirty="0"/>
              <a:t>1549 zürišský konsenzus </a:t>
            </a:r>
          </a:p>
          <a:p>
            <a:pPr lvl="2"/>
            <a:r>
              <a:rPr lang="sk-SK" dirty="0" err="1"/>
              <a:t>Consensus</a:t>
            </a:r>
            <a:r>
              <a:rPr lang="sk-SK" dirty="0"/>
              <a:t> </a:t>
            </a:r>
            <a:r>
              <a:rPr lang="sk-SK" dirty="0" err="1"/>
              <a:t>Tigurinus</a:t>
            </a:r>
            <a:endParaRPr lang="sk-SK" dirty="0"/>
          </a:p>
          <a:p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987" y="4372290"/>
            <a:ext cx="1905000" cy="23907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68635" y="5839735"/>
            <a:ext cx="1413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Jacopo</a:t>
            </a:r>
            <a:r>
              <a:rPr lang="sk-SK" dirty="0"/>
              <a:t> </a:t>
            </a:r>
            <a:r>
              <a:rPr lang="sk-SK" dirty="0" err="1"/>
              <a:t>Sadoleto</a:t>
            </a:r>
            <a:endParaRPr lang="sk-SK" dirty="0"/>
          </a:p>
          <a:p>
            <a:r>
              <a:rPr lang="sk-SK" dirty="0"/>
              <a:t>(1477-1547)</a:t>
            </a:r>
          </a:p>
        </p:txBody>
      </p:sp>
    </p:spTree>
    <p:extLst>
      <p:ext uri="{BB962C8B-B14F-4D97-AF65-F5344CB8AC3E}">
        <p14:creationId xmlns:p14="http://schemas.microsoft.com/office/powerpoint/2010/main" val="3941777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3986" y="183747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Ženeva 2 . 0</a:t>
            </a:r>
            <a:b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Spory a konflikty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732" y="4557839"/>
            <a:ext cx="1660173" cy="2205151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0612905" y="5819367"/>
            <a:ext cx="1579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Michael </a:t>
            </a:r>
            <a:r>
              <a:rPr lang="sk-SK" dirty="0" err="1"/>
              <a:t>Servetus</a:t>
            </a:r>
            <a:r>
              <a:rPr lang="sk-SK" dirty="0"/>
              <a:t> </a:t>
            </a:r>
          </a:p>
          <a:p>
            <a:r>
              <a:rPr lang="sk-SK" dirty="0"/>
              <a:t>(</a:t>
            </a:r>
            <a:r>
              <a:rPr lang="sk-SK" dirty="0" err="1"/>
              <a:t>ca</a:t>
            </a:r>
            <a:r>
              <a:rPr lang="sk-SK" dirty="0"/>
              <a:t>. 1511–53) </a:t>
            </a:r>
            <a:br>
              <a:rPr lang="sk-SK" dirty="0"/>
            </a:br>
            <a:endParaRPr lang="sk-SK" dirty="0"/>
          </a:p>
        </p:txBody>
      </p:sp>
      <p:sp>
        <p:nvSpPr>
          <p:cNvPr id="4" name="TextovéPole 3"/>
          <p:cNvSpPr txBox="1"/>
          <p:nvPr/>
        </p:nvSpPr>
        <p:spPr>
          <a:xfrm>
            <a:off x="4176074" y="1502678"/>
            <a:ext cx="404745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„</a:t>
            </a:r>
            <a:r>
              <a:rPr lang="sk-SK" dirty="0" err="1"/>
              <a:t>bons</a:t>
            </a:r>
            <a:r>
              <a:rPr lang="sk-SK" dirty="0"/>
              <a:t> </a:t>
            </a:r>
            <a:r>
              <a:rPr lang="sk-SK" dirty="0" err="1"/>
              <a:t>Genevoysiens</a:t>
            </a:r>
            <a:r>
              <a:rPr lang="sk-SK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pohanské mená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1546 Pierre </a:t>
            </a:r>
            <a:r>
              <a:rPr lang="sk-SK" dirty="0" err="1"/>
              <a:t>Ameux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Perrins a Favres (a Gruet)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Jerome</a:t>
            </a:r>
            <a:r>
              <a:rPr lang="sk-SK" dirty="0"/>
              <a:t> </a:t>
            </a:r>
            <a:r>
              <a:rPr lang="sk-SK" dirty="0" err="1"/>
              <a:t>Bolsec</a:t>
            </a:r>
            <a:r>
              <a:rPr lang="sk-SK" dirty="0"/>
              <a:t> (ca.1524 – 1584)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Michael </a:t>
            </a:r>
            <a:r>
              <a:rPr lang="sk-SK" dirty="0" err="1"/>
              <a:t>Servetus</a:t>
            </a:r>
            <a:r>
              <a:rPr lang="sk-SK" dirty="0"/>
              <a:t> (</a:t>
            </a:r>
            <a:r>
              <a:rPr lang="sk-SK" dirty="0" err="1"/>
              <a:t>ca</a:t>
            </a:r>
            <a:r>
              <a:rPr lang="sk-SK" dirty="0"/>
              <a:t>. 1511–53)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Sebastian</a:t>
            </a:r>
            <a:r>
              <a:rPr lang="sk-SK" dirty="0"/>
              <a:t> </a:t>
            </a:r>
            <a:r>
              <a:rPr lang="sk-SK" dirty="0" err="1"/>
              <a:t>Castellio</a:t>
            </a:r>
            <a:r>
              <a:rPr lang="sk-SK" dirty="0"/>
              <a:t> (1515–63)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Valentino</a:t>
            </a:r>
            <a:r>
              <a:rPr lang="sk-SK" dirty="0"/>
              <a:t> </a:t>
            </a:r>
            <a:r>
              <a:rPr lang="sk-SK" dirty="0" err="1"/>
              <a:t>Gentile</a:t>
            </a:r>
            <a:r>
              <a:rPr lang="sk-SK" dirty="0"/>
              <a:t> &amp; </a:t>
            </a:r>
            <a:r>
              <a:rPr lang="sk-SK" dirty="0" err="1"/>
              <a:t>Giorgio</a:t>
            </a:r>
            <a:r>
              <a:rPr lang="sk-SK" dirty="0"/>
              <a:t> </a:t>
            </a:r>
            <a:r>
              <a:rPr lang="sk-SK" dirty="0" err="1"/>
              <a:t>Biandrata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voľby 1555</a:t>
            </a:r>
          </a:p>
        </p:txBody>
      </p:sp>
    </p:spTree>
    <p:extLst>
      <p:ext uri="{BB962C8B-B14F-4D97-AF65-F5344CB8AC3E}">
        <p14:creationId xmlns:p14="http://schemas.microsoft.com/office/powerpoint/2010/main" val="160061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270" y="217486"/>
            <a:ext cx="7068247" cy="1664036"/>
          </a:xfrm>
        </p:spPr>
        <p:txBody>
          <a:bodyPr>
            <a:normAutofit fontScale="90000"/>
          </a:bodyPr>
          <a:lstStyle/>
          <a:p>
            <a:r>
              <a:rPr lang="sk-SK" sz="4400" dirty="0"/>
              <a:t>Socioekonomické premeny európskej spoločnosti neskorého stredoveku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271" y="2297927"/>
            <a:ext cx="4985006" cy="35381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952" y="2243780"/>
            <a:ext cx="2577483" cy="367124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270" y="5101055"/>
            <a:ext cx="1781955" cy="17159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442" y="5874394"/>
            <a:ext cx="2492502" cy="9426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6434" y="5630191"/>
            <a:ext cx="1800738" cy="11780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6434" y="4406295"/>
            <a:ext cx="1800738" cy="1174982"/>
          </a:xfrm>
          <a:prstGeom prst="rect">
            <a:avLst/>
          </a:prstGeom>
        </p:spPr>
      </p:pic>
      <p:pic>
        <p:nvPicPr>
          <p:cNvPr id="14" name="Picture 13" descr="An old photo of a person&#10;&#10;Description automatically generated">
            <a:extLst>
              <a:ext uri="{FF2B5EF4-FFF2-40B4-BE49-F238E27FC236}">
                <a16:creationId xmlns:a16="http://schemas.microsoft.com/office/drawing/2014/main" id="{880518C2-D861-43C7-83F6-03724DC57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700" y="2383622"/>
            <a:ext cx="2375189" cy="14644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53" y="217486"/>
            <a:ext cx="4351860" cy="18865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253" y="3545242"/>
            <a:ext cx="4671796" cy="2621927"/>
          </a:xfrm>
          <a:prstGeom prst="rect">
            <a:avLst/>
          </a:prstGeom>
        </p:spPr>
      </p:pic>
      <p:pic>
        <p:nvPicPr>
          <p:cNvPr id="16" name="Picture 1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D8E6E04-C1C4-44A5-987F-0E7686D9B6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0874" y="5092257"/>
            <a:ext cx="2162175" cy="17100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585" y="1995325"/>
            <a:ext cx="333375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0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3986" y="183747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Ženeva 2 . 1</a:t>
            </a:r>
            <a:b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Po Kalvínovi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77702" y="1574276"/>
            <a:ext cx="1661104" cy="2153782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5142705" y="3059784"/>
            <a:ext cx="1675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Theodore</a:t>
            </a:r>
            <a:r>
              <a:rPr lang="sk-SK" dirty="0"/>
              <a:t> </a:t>
            </a:r>
            <a:r>
              <a:rPr lang="sk-SK" dirty="0" err="1"/>
              <a:t>Beza</a:t>
            </a:r>
            <a:r>
              <a:rPr lang="sk-SK" dirty="0"/>
              <a:t> </a:t>
            </a:r>
          </a:p>
          <a:p>
            <a:r>
              <a:rPr lang="sk-SK" dirty="0"/>
              <a:t>(1519–1605) </a:t>
            </a:r>
            <a:br>
              <a:rPr lang="sk-SK" dirty="0"/>
            </a:br>
            <a:endParaRPr lang="sk-SK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77702" y="4426837"/>
            <a:ext cx="38988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hugenoti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Ženevská akadémia (1559)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rozšírenie kalvinizmu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Confessio</a:t>
            </a:r>
            <a:r>
              <a:rPr lang="sk-SK" dirty="0"/>
              <a:t> </a:t>
            </a:r>
            <a:r>
              <a:rPr lang="sk-SK" dirty="0" err="1"/>
              <a:t>Helvetica</a:t>
            </a:r>
            <a:r>
              <a:rPr lang="sk-SK" dirty="0"/>
              <a:t> </a:t>
            </a:r>
            <a:r>
              <a:rPr lang="sk-SK" dirty="0" err="1"/>
              <a:t>posterior</a:t>
            </a:r>
            <a:r>
              <a:rPr lang="sk-SK" dirty="0"/>
              <a:t> (1566)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/>
          </p:nvPr>
        </p:nvGraphicFramePr>
        <p:xfrm>
          <a:off x="7447174" y="0"/>
          <a:ext cx="4742430" cy="6857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1215">
                  <a:extLst>
                    <a:ext uri="{9D8B030D-6E8A-4147-A177-3AD203B41FA5}">
                      <a16:colId xmlns:a16="http://schemas.microsoft.com/office/drawing/2014/main" val="1998559034"/>
                    </a:ext>
                  </a:extLst>
                </a:gridCol>
                <a:gridCol w="2371215">
                  <a:extLst>
                    <a:ext uri="{9D8B030D-6E8A-4147-A177-3AD203B41FA5}">
                      <a16:colId xmlns:a16="http://schemas.microsoft.com/office/drawing/2014/main" val="2704813094"/>
                    </a:ext>
                  </a:extLst>
                </a:gridCol>
              </a:tblGrid>
              <a:tr h="21729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Augsburské vyznanie viery (1530)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Helvétske vyznanie (1566)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3002094585"/>
                  </a:ext>
                </a:extLst>
              </a:tr>
              <a:tr h="21729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 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predestinácia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2685834718"/>
                  </a:ext>
                </a:extLst>
              </a:tr>
              <a:tr h="21729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biskupi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presbyteri (laici)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2564240278"/>
                  </a:ext>
                </a:extLst>
              </a:tr>
              <a:tr h="43458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svetská moc nezlučiteľná s cirkevnou mocou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spojenie svetskej a cirkevnej moci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826208224"/>
                  </a:ext>
                </a:extLst>
              </a:tr>
              <a:tr h="151035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 dirty="0">
                          <a:effectLst/>
                        </a:rPr>
                        <a:t>eucharistia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 dirty="0">
                          <a:effectLst/>
                        </a:rPr>
                        <a:t>všetkým a tým, ktorí o ňu požiadajú, nutné pokánie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 dirty="0">
                          <a:effectLst/>
                        </a:rPr>
                        <a:t>reálna</a:t>
                      </a:r>
                      <a:endParaRPr lang="sk-SK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45720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 dirty="0">
                          <a:effectLst/>
                        </a:rPr>
                        <a:t> </a:t>
                      </a:r>
                    </a:p>
                    <a:p>
                      <a:pPr marL="45720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 dirty="0">
                          <a:effectLst/>
                        </a:rPr>
                        <a:t>nutné pokánie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 dirty="0">
                          <a:effectLst/>
                        </a:rPr>
                        <a:t>duchovná, symbolická</a:t>
                      </a:r>
                      <a:endParaRPr lang="sk-SK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3421898379"/>
                  </a:ext>
                </a:extLst>
              </a:tr>
              <a:tr h="6366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omša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zdobenie, piesne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bez zdobenia a hudby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813762664"/>
                  </a:ext>
                </a:extLst>
              </a:tr>
              <a:tr h="6366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oltár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zostáva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nahradený kazateľnicou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3427198055"/>
                  </a:ext>
                </a:extLst>
              </a:tr>
              <a:tr h="8604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spoveď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zachovaná, vypočutie hriechov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k-SK" sz="700">
                          <a:effectLst/>
                        </a:rPr>
                        <a:t>otvorené vyznanie: vyznávam sa, že som zhrešil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914874676"/>
                  </a:ext>
                </a:extLst>
              </a:tr>
              <a:tr h="63669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svätí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úcta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684805"/>
                  </a:ext>
                </a:extLst>
              </a:tr>
              <a:tr h="63669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manželstvo a askéza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rovnaký nárok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24120"/>
                  </a:ext>
                </a:extLst>
              </a:tr>
              <a:tr h="63669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očistec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>
                          <a:effectLst/>
                        </a:rPr>
                        <a:t>neuznanie</a:t>
                      </a:r>
                      <a:endParaRPr lang="sk-SK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082911"/>
                  </a:ext>
                </a:extLst>
              </a:tr>
              <a:tr h="21729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700" dirty="0">
                          <a:effectLst/>
                        </a:rPr>
                        <a:t>odmietnutie ostatných protestantských siekt</a:t>
                      </a:r>
                      <a:endParaRPr lang="sk-SK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033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526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3986" y="183747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Ženeva 2 . 1</a:t>
            </a:r>
            <a:b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sk-SK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Po Kalvínovi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1655" r="4115"/>
          <a:stretch/>
        </p:blipFill>
        <p:spPr>
          <a:xfrm>
            <a:off x="0" y="0"/>
            <a:ext cx="3358718" cy="685799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77702" y="1574276"/>
            <a:ext cx="1661104" cy="2153782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5142705" y="3059784"/>
            <a:ext cx="1675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Theodore</a:t>
            </a:r>
            <a:r>
              <a:rPr lang="sk-SK" dirty="0"/>
              <a:t> </a:t>
            </a:r>
            <a:r>
              <a:rPr lang="sk-SK" dirty="0" err="1"/>
              <a:t>Beza</a:t>
            </a:r>
            <a:r>
              <a:rPr lang="sk-SK" dirty="0"/>
              <a:t> </a:t>
            </a:r>
          </a:p>
          <a:p>
            <a:r>
              <a:rPr lang="sk-SK" dirty="0"/>
              <a:t>(1519–1605) </a:t>
            </a:r>
            <a:br>
              <a:rPr lang="sk-SK" dirty="0"/>
            </a:b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462" y="0"/>
            <a:ext cx="4492487" cy="6858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477702" y="4426837"/>
            <a:ext cx="38988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hugenoti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Ženevská akadémia (1559)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rozšírenie kalvinizmu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Confessio</a:t>
            </a:r>
            <a:r>
              <a:rPr lang="sk-SK" dirty="0"/>
              <a:t> </a:t>
            </a:r>
            <a:r>
              <a:rPr lang="sk-SK" dirty="0" err="1"/>
              <a:t>Helvetica</a:t>
            </a:r>
            <a:r>
              <a:rPr lang="sk-SK" dirty="0"/>
              <a:t> </a:t>
            </a:r>
            <a:r>
              <a:rPr lang="sk-SK" dirty="0" err="1"/>
              <a:t>posterior</a:t>
            </a:r>
            <a:r>
              <a:rPr lang="sk-SK" dirty="0"/>
              <a:t> (1566)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83192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162" y="1149117"/>
            <a:ext cx="5048250" cy="20669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4404" y="213181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>
                <a:solidFill>
                  <a:schemeClr val="tx1"/>
                </a:solidFill>
              </a:rPr>
              <a:t>Sedliacka vojna (1524 – 25)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70" y="109994"/>
            <a:ext cx="4376790" cy="66299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89814" y="3216042"/>
            <a:ext cx="6600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1476 „Gajdoš z </a:t>
            </a:r>
            <a:r>
              <a:rPr lang="sk-SK" b="1" dirty="0" err="1"/>
              <a:t>Niklashausenu</a:t>
            </a:r>
            <a:r>
              <a:rPr lang="sk-SK" b="1" dirty="0"/>
              <a:t>“</a:t>
            </a:r>
            <a:r>
              <a:rPr lang="sk-SK" dirty="0"/>
              <a:t> (</a:t>
            </a:r>
            <a:r>
              <a:rPr lang="sk-SK" dirty="0" err="1"/>
              <a:t>Hans</a:t>
            </a:r>
            <a:r>
              <a:rPr lang="sk-SK" dirty="0"/>
              <a:t> </a:t>
            </a:r>
            <a:r>
              <a:rPr lang="sk-SK" dirty="0" err="1"/>
              <a:t>Böheim</a:t>
            </a:r>
            <a:r>
              <a:rPr lang="sk-SK" dirty="0"/>
              <a:t> z </a:t>
            </a:r>
            <a:r>
              <a:rPr lang="sk-SK" dirty="0" err="1"/>
              <a:t>Niklashausenu</a:t>
            </a:r>
            <a:r>
              <a:rPr lang="sk-SK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okolo 1490 hnutie </a:t>
            </a:r>
            <a:r>
              <a:rPr lang="sk-SK" b="1" dirty="0" err="1"/>
              <a:t>Bundschuh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1524 revolúcia chudobného Konráda vo </a:t>
            </a:r>
            <a:r>
              <a:rPr lang="sk-SK" b="1" dirty="0" err="1"/>
              <a:t>Württembergu</a:t>
            </a: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1525  12 (</a:t>
            </a:r>
            <a:r>
              <a:rPr lang="sk-SK" b="1" dirty="0" err="1"/>
              <a:t>memmingenských</a:t>
            </a:r>
            <a:r>
              <a:rPr lang="sk-SK" b="1" dirty="0"/>
              <a:t>) artikúl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09019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004" y="213181"/>
            <a:ext cx="47705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>
                <a:solidFill>
                  <a:schemeClr val="tx1"/>
                </a:solidFill>
              </a:rPr>
              <a:t>Radikálna reformácia v Nemecku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572" y="3844046"/>
            <a:ext cx="2514600" cy="28575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9" y="4179893"/>
            <a:ext cx="1755248" cy="260680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516788" y="6055215"/>
            <a:ext cx="201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Thomas </a:t>
            </a:r>
            <a:r>
              <a:rPr lang="sk-SK" b="1" dirty="0" err="1"/>
              <a:t>Müntzer</a:t>
            </a:r>
            <a:endParaRPr lang="sk-SK" b="1" dirty="0"/>
          </a:p>
          <a:p>
            <a:r>
              <a:rPr lang="sk-SK" b="1" dirty="0"/>
              <a:t>(1489/1490 – 1525)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817185" y="6140366"/>
            <a:ext cx="1901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A. B. v. </a:t>
            </a:r>
            <a:r>
              <a:rPr lang="sk-SK" b="1" dirty="0" err="1"/>
              <a:t>Karlstadt</a:t>
            </a:r>
            <a:r>
              <a:rPr lang="sk-SK" b="1" dirty="0"/>
              <a:t> </a:t>
            </a:r>
          </a:p>
          <a:p>
            <a:r>
              <a:rPr lang="sk-SK" b="1" dirty="0"/>
              <a:t>(~1483 – 1541)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9938" y="1932495"/>
            <a:ext cx="2025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1523 </a:t>
            </a:r>
            <a:r>
              <a:rPr lang="sk-SK" dirty="0" err="1"/>
              <a:t>Orlamünde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1529 </a:t>
            </a:r>
            <a:r>
              <a:rPr lang="sk-SK" dirty="0" err="1"/>
              <a:t>Kiel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1530 Zürich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1534 Bazilej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05366" y="3339359"/>
            <a:ext cx="3681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teológia obrody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symbolické chápanie eucharistie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74892" y="5224218"/>
            <a:ext cx="3097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Proroci z </a:t>
            </a:r>
            <a:r>
              <a:rPr lang="sk-SK" b="1" dirty="0" err="1"/>
              <a:t>Zwickau</a:t>
            </a:r>
            <a:endParaRPr lang="sk-SK" b="1" dirty="0"/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/>
              <a:t>Nicholas</a:t>
            </a:r>
            <a:r>
              <a:rPr lang="sk-SK" b="1" dirty="0"/>
              <a:t> </a:t>
            </a:r>
            <a:r>
              <a:rPr lang="sk-SK" b="1" dirty="0" err="1"/>
              <a:t>Storch</a:t>
            </a:r>
            <a:r>
              <a:rPr lang="sk-SK" dirty="0"/>
              <a:t>, </a:t>
            </a:r>
            <a:r>
              <a:rPr lang="sk-SK" b="1" dirty="0"/>
              <a:t>Thomas </a:t>
            </a:r>
            <a:r>
              <a:rPr lang="sk-SK" b="1" dirty="0" err="1"/>
              <a:t>Drechsel</a:t>
            </a:r>
            <a:r>
              <a:rPr lang="sk-SK" dirty="0"/>
              <a:t> a </a:t>
            </a:r>
          </a:p>
          <a:p>
            <a:r>
              <a:rPr lang="sk-SK" b="1" dirty="0" err="1"/>
              <a:t>Marcus</a:t>
            </a:r>
            <a:r>
              <a:rPr lang="sk-SK" b="1" dirty="0"/>
              <a:t> Thomas (</a:t>
            </a:r>
            <a:r>
              <a:rPr lang="sk-SK" b="1" dirty="0" err="1"/>
              <a:t>Stubner</a:t>
            </a:r>
            <a:r>
              <a:rPr lang="sk-SK" b="1" dirty="0"/>
              <a:t>)</a:t>
            </a:r>
            <a:endParaRPr lang="sk-SK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b="7134"/>
          <a:stretch/>
        </p:blipFill>
        <p:spPr>
          <a:xfrm>
            <a:off x="4374892" y="1245030"/>
            <a:ext cx="2860572" cy="377558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516129" y="1594570"/>
            <a:ext cx="241925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1520-21 </a:t>
            </a:r>
            <a:r>
              <a:rPr lang="sk-SK" dirty="0" err="1"/>
              <a:t>Zwickau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1521 Praha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1523-24 </a:t>
            </a:r>
            <a:r>
              <a:rPr lang="sk-SK" dirty="0" err="1"/>
              <a:t>Allstedt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1524 </a:t>
            </a:r>
            <a:r>
              <a:rPr lang="sk-SK" dirty="0" err="1"/>
              <a:t>Muhlhausen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1525 </a:t>
            </a:r>
            <a:r>
              <a:rPr lang="sk-SK" dirty="0" err="1"/>
              <a:t>Frankenhausen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/>
              <a:t>sola</a:t>
            </a:r>
            <a:r>
              <a:rPr lang="sk-SK" b="1" dirty="0"/>
              <a:t> </a:t>
            </a:r>
            <a:r>
              <a:rPr lang="sk-SK" b="1" dirty="0" err="1"/>
              <a:t>experientia</a:t>
            </a: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46330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54998" y="168888"/>
            <a:ext cx="2229493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sk-SK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Anabaptisti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8519" y="4315452"/>
            <a:ext cx="523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Simon</a:t>
            </a:r>
            <a:r>
              <a:rPr lang="sk-SK" b="1" dirty="0"/>
              <a:t> </a:t>
            </a:r>
            <a:r>
              <a:rPr lang="sk-SK" b="1" dirty="0" err="1"/>
              <a:t>Stumpf</a:t>
            </a:r>
            <a:r>
              <a:rPr lang="sk-SK" b="1" dirty="0"/>
              <a:t>, </a:t>
            </a:r>
            <a:r>
              <a:rPr lang="sk-SK" b="1" dirty="0" err="1"/>
              <a:t>Wilhelm</a:t>
            </a:r>
            <a:r>
              <a:rPr lang="sk-SK" b="1" dirty="0"/>
              <a:t> </a:t>
            </a:r>
            <a:r>
              <a:rPr lang="sk-SK" b="1" dirty="0" err="1"/>
              <a:t>Reublin</a:t>
            </a:r>
            <a:r>
              <a:rPr lang="sk-SK" b="1" dirty="0"/>
              <a:t> a </a:t>
            </a:r>
            <a:r>
              <a:rPr lang="sk-SK" b="1" dirty="0" err="1"/>
              <a:t>Johannes</a:t>
            </a:r>
            <a:r>
              <a:rPr lang="sk-SK" b="1" dirty="0"/>
              <a:t> </a:t>
            </a:r>
            <a:r>
              <a:rPr lang="sk-SK" b="1" dirty="0" err="1"/>
              <a:t>Brötli</a:t>
            </a:r>
            <a:endParaRPr lang="sk-SK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92911" y="4814046"/>
            <a:ext cx="35149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1524 </a:t>
            </a:r>
            <a:r>
              <a:rPr lang="sk-SK" b="1" i="1" dirty="0"/>
              <a:t>„List </a:t>
            </a:r>
            <a:r>
              <a:rPr lang="sk-SK" b="1" i="1" dirty="0" err="1"/>
              <a:t>Thomasovi</a:t>
            </a:r>
            <a:r>
              <a:rPr lang="sk-SK" b="1" i="1" dirty="0"/>
              <a:t> </a:t>
            </a:r>
            <a:r>
              <a:rPr lang="sk-SK" b="1" i="1" dirty="0" err="1"/>
              <a:t>Müntzerovi</a:t>
            </a:r>
            <a:r>
              <a:rPr lang="sk-SK" b="1" i="1" dirty="0"/>
              <a:t>“</a:t>
            </a:r>
          </a:p>
          <a:p>
            <a:endParaRPr lang="sk-SK" b="1" i="1" dirty="0"/>
          </a:p>
          <a:p>
            <a:pPr algn="ctr"/>
            <a:r>
              <a:rPr lang="sk-SK" b="1" i="1" dirty="0"/>
              <a:t>krst</a:t>
            </a:r>
          </a:p>
          <a:p>
            <a:pPr algn="ctr"/>
            <a:endParaRPr lang="sk-SK" b="1" i="1" dirty="0"/>
          </a:p>
          <a:p>
            <a:pPr algn="ctr"/>
            <a:r>
              <a:rPr lang="sk-SK" b="1" i="1" dirty="0"/>
              <a:t>1527 </a:t>
            </a:r>
            <a:r>
              <a:rPr lang="sk-SK" b="1" dirty="0" err="1"/>
              <a:t>Schleitheimské</a:t>
            </a:r>
            <a:r>
              <a:rPr lang="sk-SK" b="1" dirty="0"/>
              <a:t> artikuly</a:t>
            </a:r>
            <a:endParaRPr lang="sk-SK" b="1" i="1" dirty="0"/>
          </a:p>
          <a:p>
            <a:pPr algn="just"/>
            <a:r>
              <a:rPr lang="sk-SK" dirty="0"/>
              <a:t>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707" y="4333282"/>
            <a:ext cx="1799447" cy="2499596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6096000" y="6087608"/>
            <a:ext cx="2029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>
                <a:ea typeface="Calibri" panose="020F0502020204030204" pitchFamily="34" charset="0"/>
              </a:rPr>
              <a:t>Melchior</a:t>
            </a:r>
            <a:r>
              <a:rPr lang="sk-SK" b="1" dirty="0">
                <a:ea typeface="Calibri" panose="020F0502020204030204" pitchFamily="34" charset="0"/>
              </a:rPr>
              <a:t> </a:t>
            </a:r>
            <a:r>
              <a:rPr lang="sk-SK" b="1" dirty="0" err="1">
                <a:ea typeface="Calibri" panose="020F0502020204030204" pitchFamily="34" charset="0"/>
              </a:rPr>
              <a:t>Hoffman</a:t>
            </a:r>
            <a:r>
              <a:rPr lang="sk-SK" b="1" dirty="0">
                <a:ea typeface="Calibri" panose="020F0502020204030204" pitchFamily="34" charset="0"/>
              </a:rPr>
              <a:t> </a:t>
            </a:r>
          </a:p>
          <a:p>
            <a:r>
              <a:rPr lang="sk-SK" b="1" dirty="0">
                <a:ea typeface="Calibri" panose="020F0502020204030204" pitchFamily="34" charset="0"/>
              </a:rPr>
              <a:t>(</a:t>
            </a:r>
            <a:r>
              <a:rPr lang="sk-SK" b="1" dirty="0" err="1">
                <a:ea typeface="Calibri" panose="020F0502020204030204" pitchFamily="34" charset="0"/>
              </a:rPr>
              <a:t>ca</a:t>
            </a:r>
            <a:r>
              <a:rPr lang="sk-SK" b="1" dirty="0">
                <a:ea typeface="Calibri" panose="020F0502020204030204" pitchFamily="34" charset="0"/>
              </a:rPr>
              <a:t>. 1495–1543)</a:t>
            </a:r>
            <a:endParaRPr lang="sk-SK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963" y="4333282"/>
            <a:ext cx="4165993" cy="2499596"/>
          </a:xfrm>
          <a:prstGeom prst="rect">
            <a:avLst/>
          </a:prstGeom>
        </p:spPr>
      </p:pic>
      <p:grpSp>
        <p:nvGrpSpPr>
          <p:cNvPr id="23" name="Skupina 22"/>
          <p:cNvGrpSpPr/>
          <p:nvPr/>
        </p:nvGrpSpPr>
        <p:grpSpPr>
          <a:xfrm>
            <a:off x="574577" y="1180708"/>
            <a:ext cx="11042845" cy="2612566"/>
            <a:chOff x="-14420" y="1172487"/>
            <a:chExt cx="11042845" cy="2612566"/>
          </a:xfrm>
        </p:grpSpPr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77212"/>
              <a:ext cx="1809135" cy="2460424"/>
            </a:xfrm>
            <a:prstGeom prst="rect">
              <a:avLst/>
            </a:prstGeom>
          </p:spPr>
        </p:pic>
        <p:sp>
          <p:nvSpPr>
            <p:cNvPr id="22" name="TextovéPole 21"/>
            <p:cNvSpPr txBox="1"/>
            <p:nvPr/>
          </p:nvSpPr>
          <p:spPr>
            <a:xfrm>
              <a:off x="-14420" y="3041922"/>
              <a:ext cx="16487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err="1"/>
                <a:t>Conrad</a:t>
              </a:r>
              <a:r>
                <a:rPr lang="sk-SK" b="1" dirty="0"/>
                <a:t> </a:t>
              </a:r>
              <a:r>
                <a:rPr lang="sk-SK" b="1" dirty="0" err="1"/>
                <a:t>Grebel</a:t>
              </a:r>
              <a:r>
                <a:rPr lang="sk-SK" b="1" dirty="0"/>
                <a:t> </a:t>
              </a:r>
            </a:p>
            <a:p>
              <a:r>
                <a:rPr lang="sk-SK" b="1" dirty="0"/>
                <a:t>(1498–1526)</a:t>
              </a:r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2380" y="1172487"/>
              <a:ext cx="1868143" cy="2515766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3985352" y="2997724"/>
              <a:ext cx="17370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sk-SK" dirty="0"/>
                <a:t>Felix </a:t>
              </a:r>
              <a:r>
                <a:rPr lang="sk-SK" dirty="0" err="1"/>
                <a:t>Mantz</a:t>
              </a:r>
              <a:r>
                <a:rPr lang="sk-SK" dirty="0"/>
                <a:t> </a:t>
              </a:r>
            </a:p>
            <a:p>
              <a:pPr algn="r"/>
              <a:r>
                <a:rPr lang="sk-SK" dirty="0"/>
                <a:t>(</a:t>
              </a:r>
              <a:r>
                <a:rPr lang="sk-SK" dirty="0" err="1"/>
                <a:t>ca</a:t>
              </a:r>
              <a:r>
                <a:rPr lang="sk-SK" dirty="0"/>
                <a:t>. 1498 – 1527)</a:t>
              </a:r>
            </a:p>
          </p:txBody>
        </p:sp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8632" y="1172487"/>
              <a:ext cx="1844251" cy="2465149"/>
            </a:xfrm>
            <a:prstGeom prst="rect">
              <a:avLst/>
            </a:prstGeom>
          </p:spPr>
        </p:pic>
        <p:sp>
          <p:nvSpPr>
            <p:cNvPr id="9" name="TextovéPole 8"/>
            <p:cNvSpPr txBox="1"/>
            <p:nvPr/>
          </p:nvSpPr>
          <p:spPr>
            <a:xfrm>
              <a:off x="2092599" y="3021143"/>
              <a:ext cx="17174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/>
                <a:t>Georg</a:t>
              </a:r>
              <a:r>
                <a:rPr lang="sk-SK" dirty="0"/>
                <a:t> </a:t>
              </a:r>
              <a:r>
                <a:rPr lang="sk-SK" dirty="0" err="1"/>
                <a:t>Blaurock</a:t>
              </a:r>
              <a:endParaRPr lang="sk-SK" dirty="0"/>
            </a:p>
            <a:p>
              <a:r>
                <a:rPr lang="sk-SK" dirty="0"/>
                <a:t>(ca.1492 – 1529)</a:t>
              </a:r>
            </a:p>
          </p:txBody>
        </p:sp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7"/>
            <a:srcRect l="14520" t="7287" r="14205"/>
            <a:stretch/>
          </p:blipFill>
          <p:spPr>
            <a:xfrm>
              <a:off x="9434227" y="1172487"/>
              <a:ext cx="1500758" cy="2600005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9361815" y="3138722"/>
              <a:ext cx="16666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Michael </a:t>
              </a:r>
              <a:r>
                <a:rPr lang="sk-SK" dirty="0" err="1"/>
                <a:t>Sattler</a:t>
              </a:r>
              <a:r>
                <a:rPr lang="sk-SK" dirty="0"/>
                <a:t> </a:t>
              </a:r>
            </a:p>
            <a:p>
              <a:r>
                <a:rPr lang="sk-SK" dirty="0"/>
                <a:t>(</a:t>
              </a:r>
              <a:r>
                <a:rPr lang="sk-SK" dirty="0" err="1"/>
                <a:t>ca</a:t>
              </a:r>
              <a:r>
                <a:rPr lang="sk-SK" dirty="0"/>
                <a:t>. 1490–1527)</a:t>
              </a:r>
            </a:p>
          </p:txBody>
        </p:sp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2472" y="1172487"/>
              <a:ext cx="1695099" cy="2039216"/>
            </a:xfrm>
            <a:prstGeom prst="rect">
              <a:avLst/>
            </a:prstGeom>
          </p:spPr>
        </p:pic>
        <p:sp>
          <p:nvSpPr>
            <p:cNvPr id="18" name="TextovéPole 17"/>
            <p:cNvSpPr txBox="1"/>
            <p:nvPr/>
          </p:nvSpPr>
          <p:spPr>
            <a:xfrm>
              <a:off x="5745062" y="3128673"/>
              <a:ext cx="1652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/>
                <a:t>Menno</a:t>
              </a:r>
              <a:r>
                <a:rPr lang="sk-SK" dirty="0"/>
                <a:t> </a:t>
              </a:r>
              <a:r>
                <a:rPr lang="sk-SK" dirty="0" err="1"/>
                <a:t>Simons</a:t>
              </a:r>
              <a:r>
                <a:rPr lang="sk-SK" dirty="0"/>
                <a:t> </a:t>
              </a:r>
            </a:p>
            <a:p>
              <a:r>
                <a:rPr lang="sk-SK" dirty="0"/>
                <a:t>(1496–1561)</a:t>
              </a:r>
            </a:p>
          </p:txBody>
        </p:sp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01058" y="1172487"/>
              <a:ext cx="1740459" cy="2602517"/>
            </a:xfrm>
            <a:prstGeom prst="rect">
              <a:avLst/>
            </a:prstGeom>
          </p:spPr>
        </p:pic>
        <p:sp>
          <p:nvSpPr>
            <p:cNvPr id="20" name="TextovéPole 19"/>
            <p:cNvSpPr txBox="1"/>
            <p:nvPr/>
          </p:nvSpPr>
          <p:spPr>
            <a:xfrm>
              <a:off x="7530283" y="3126161"/>
              <a:ext cx="1452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/>
                <a:t>Jacob</a:t>
              </a:r>
              <a:r>
                <a:rPr lang="sk-SK" dirty="0"/>
                <a:t> </a:t>
              </a:r>
              <a:r>
                <a:rPr lang="sk-SK" dirty="0" err="1"/>
                <a:t>Hutter</a:t>
              </a:r>
              <a:r>
                <a:rPr lang="sk-SK" dirty="0"/>
                <a:t> </a:t>
              </a:r>
            </a:p>
            <a:p>
              <a:r>
                <a:rPr lang="sk-SK" dirty="0"/>
                <a:t>(d. 1536)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252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37979" y="395462"/>
            <a:ext cx="3200195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Reformácia</a:t>
            </a:r>
            <a:r>
              <a:rPr lang="en-US" sz="34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v </a:t>
            </a:r>
            <a:r>
              <a:rPr lang="en-US" sz="3400" spc="-300" dirty="0" err="1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Anglicku</a:t>
            </a:r>
            <a:endParaRPr lang="en-US" sz="34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6166" r="23603"/>
          <a:stretch/>
        </p:blipFill>
        <p:spPr>
          <a:xfrm>
            <a:off x="0" y="10"/>
            <a:ext cx="3358718" cy="685799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-4156" y="6213887"/>
            <a:ext cx="3325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William </a:t>
            </a:r>
            <a:r>
              <a:rPr lang="sk-SK" dirty="0" err="1"/>
              <a:t>Tyndale</a:t>
            </a:r>
            <a:r>
              <a:rPr lang="sk-SK" dirty="0"/>
              <a:t> (ca.1494 – 1536)</a:t>
            </a:r>
          </a:p>
          <a:p>
            <a:r>
              <a:rPr lang="sk-SK" dirty="0" err="1"/>
              <a:t>Miles</a:t>
            </a:r>
            <a:r>
              <a:rPr lang="sk-SK" dirty="0"/>
              <a:t> </a:t>
            </a:r>
            <a:r>
              <a:rPr lang="sk-SK" dirty="0" err="1"/>
              <a:t>Coverdale</a:t>
            </a:r>
            <a:r>
              <a:rPr lang="sk-SK" dirty="0"/>
              <a:t> (1488–1568)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25625" y="1348033"/>
            <a:ext cx="391402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20. roky „</a:t>
            </a:r>
            <a:r>
              <a:rPr lang="sk-SK" dirty="0" err="1"/>
              <a:t>White</a:t>
            </a:r>
            <a:r>
              <a:rPr lang="sk-SK" dirty="0"/>
              <a:t> </a:t>
            </a:r>
            <a:r>
              <a:rPr lang="sk-SK" dirty="0" err="1"/>
              <a:t>Horse</a:t>
            </a:r>
            <a:r>
              <a:rPr lang="sk-SK" dirty="0"/>
              <a:t> </a:t>
            </a:r>
            <a:r>
              <a:rPr lang="sk-SK" dirty="0" err="1"/>
              <a:t>Circle</a:t>
            </a:r>
            <a:r>
              <a:rPr lang="sk-SK" dirty="0"/>
              <a:t>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Robert </a:t>
            </a:r>
            <a:r>
              <a:rPr lang="sk-SK" dirty="0" err="1"/>
              <a:t>Barnes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Henrich VIII. (d. 1547)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1536 „13 článkov“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1539 „6 článkov“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Edward VI.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1549, 1552 „</a:t>
            </a:r>
            <a:r>
              <a:rPr lang="sk-SK" dirty="0" err="1"/>
              <a:t>Common</a:t>
            </a:r>
            <a:r>
              <a:rPr lang="sk-SK" dirty="0"/>
              <a:t> </a:t>
            </a:r>
            <a:r>
              <a:rPr lang="sk-SK" dirty="0" err="1"/>
              <a:t>Book</a:t>
            </a:r>
            <a:r>
              <a:rPr lang="sk-SK" dirty="0"/>
              <a:t> of </a:t>
            </a:r>
          </a:p>
          <a:p>
            <a:pPr lvl="1"/>
            <a:r>
              <a:rPr lang="sk-SK" dirty="0" err="1"/>
              <a:t>Prayer</a:t>
            </a:r>
            <a:r>
              <a:rPr lang="sk-SK" dirty="0"/>
              <a:t>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1553 „42 článkov“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Mary I. (1553-58)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Alžbeta I. (1558-1603)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1563 „39 článkov“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Jakub I. (1566-1625)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1611 King James </a:t>
            </a:r>
            <a:r>
              <a:rPr lang="sk-SK" dirty="0" err="1"/>
              <a:t>Version</a:t>
            </a:r>
            <a:r>
              <a:rPr lang="sk-SK" dirty="0"/>
              <a:t> </a:t>
            </a:r>
            <a:br>
              <a:rPr lang="sk-SK" dirty="0"/>
            </a:br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282" y="-1"/>
            <a:ext cx="3358718" cy="4850821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7190152" y="744867"/>
            <a:ext cx="1643130" cy="2007180"/>
            <a:chOff x="7190152" y="787867"/>
            <a:chExt cx="1643130" cy="2007180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8882" y="787867"/>
              <a:ext cx="1594400" cy="2007180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7190152" y="2144732"/>
              <a:ext cx="15087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Thomas More</a:t>
              </a:r>
            </a:p>
            <a:p>
              <a:r>
                <a:rPr lang="sk-SK" dirty="0"/>
                <a:t>(1478–1535)</a:t>
              </a: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7190152" y="2736363"/>
            <a:ext cx="1643130" cy="2078698"/>
            <a:chOff x="7190152" y="3162842"/>
            <a:chExt cx="1643130" cy="2078698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8882" y="3162842"/>
              <a:ext cx="1594400" cy="2078698"/>
            </a:xfrm>
            <a:prstGeom prst="rect">
              <a:avLst/>
            </a:prstGeom>
          </p:spPr>
        </p:pic>
        <p:sp>
          <p:nvSpPr>
            <p:cNvPr id="11" name="TextovéPole 10"/>
            <p:cNvSpPr txBox="1"/>
            <p:nvPr/>
          </p:nvSpPr>
          <p:spPr>
            <a:xfrm>
              <a:off x="7190152" y="4656765"/>
              <a:ext cx="16431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600" dirty="0"/>
                <a:t>Thomas </a:t>
              </a:r>
              <a:r>
                <a:rPr lang="sk-SK" sz="1600" dirty="0" err="1"/>
                <a:t>Cranmer</a:t>
              </a:r>
              <a:endParaRPr lang="sk-SK" sz="1600" dirty="0"/>
            </a:p>
            <a:p>
              <a:r>
                <a:rPr lang="sk-SK" sz="1600" dirty="0"/>
                <a:t>(1489 – 1556)</a:t>
              </a:r>
            </a:p>
          </p:txBody>
        </p:sp>
      </p:grpSp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496" y="4815060"/>
            <a:ext cx="1584786" cy="1896247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177513" y="6121555"/>
            <a:ext cx="1717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/>
              <a:t>Thomas </a:t>
            </a:r>
            <a:r>
              <a:rPr lang="sk-SK" sz="1600" dirty="0" err="1"/>
              <a:t>Cromwell</a:t>
            </a:r>
            <a:endParaRPr lang="sk-SK" sz="1600" dirty="0"/>
          </a:p>
          <a:p>
            <a:r>
              <a:rPr lang="sk-SK" sz="1600" dirty="0"/>
              <a:t>(1485 – 1540)</a:t>
            </a:r>
          </a:p>
          <a:p>
            <a:endParaRPr lang="sk-SK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9104671" y="5545394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Karol I. </a:t>
            </a:r>
            <a:r>
              <a:rPr lang="sk-SK" dirty="0"/>
              <a:t>(1600-49)</a:t>
            </a:r>
          </a:p>
        </p:txBody>
      </p:sp>
    </p:spTree>
    <p:extLst>
      <p:ext uri="{BB962C8B-B14F-4D97-AF65-F5344CB8AC3E}">
        <p14:creationId xmlns:p14="http://schemas.microsoft.com/office/powerpoint/2010/main" val="339525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pro obsah 3"/>
          <p:cNvPicPr>
            <a:picLocks noChangeAspect="1"/>
          </p:cNvPicPr>
          <p:nvPr/>
        </p:nvPicPr>
        <p:blipFill rotWithShape="1">
          <a:blip r:embed="rId2"/>
          <a:srcRect t="17317" b="8484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sk-SK" sz="4400" dirty="0"/>
              <a:t>Humanizmus </a:t>
            </a:r>
            <a:r>
              <a:rPr lang="en-US" sz="4400" dirty="0"/>
              <a:t>&amp; </a:t>
            </a:r>
            <a:r>
              <a:rPr lang="en-US" sz="4400" dirty="0" err="1"/>
              <a:t>renesancia</a:t>
            </a:r>
            <a:endParaRPr lang="sk-SK" sz="4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436" y="2015499"/>
            <a:ext cx="2101379" cy="254004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57187">
            <a:off x="5551803" y="3372008"/>
            <a:ext cx="1905000" cy="26955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9135" y="3909209"/>
            <a:ext cx="216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Desiderius</a:t>
            </a:r>
            <a:r>
              <a:rPr lang="sk-SK" b="1" dirty="0"/>
              <a:t> Erasmus </a:t>
            </a:r>
          </a:p>
          <a:p>
            <a:r>
              <a:rPr lang="sk-SK" b="1" dirty="0"/>
              <a:t>(1469-1536)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718D7-958C-40AE-8180-601595FB02E6}"/>
              </a:ext>
            </a:extLst>
          </p:cNvPr>
          <p:cNvSpPr txBox="1"/>
          <p:nvPr/>
        </p:nvSpPr>
        <p:spPr>
          <a:xfrm>
            <a:off x="2358323" y="2328078"/>
            <a:ext cx="21861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„ad </a:t>
            </a:r>
            <a:r>
              <a:rPr lang="sk-SK" dirty="0" err="1"/>
              <a:t>fontes</a:t>
            </a:r>
            <a:r>
              <a:rPr lang="sk-SK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sola</a:t>
            </a:r>
            <a:r>
              <a:rPr lang="sk-SK" dirty="0"/>
              <a:t> </a:t>
            </a:r>
            <a:r>
              <a:rPr lang="sk-SK" dirty="0" err="1"/>
              <a:t>scriptura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humanistické bratstvá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190F0-20F2-4564-BC46-84554DEDB1F5}"/>
              </a:ext>
            </a:extLst>
          </p:cNvPr>
          <p:cNvSpPr txBox="1"/>
          <p:nvPr/>
        </p:nvSpPr>
        <p:spPr>
          <a:xfrm>
            <a:off x="100135" y="4719795"/>
            <a:ext cx="4355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kritické vydanie Nového Zákona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„Chvála bláznivosti“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„O </a:t>
            </a:r>
            <a:r>
              <a:rPr lang="en-US" dirty="0" err="1"/>
              <a:t>výchove</a:t>
            </a:r>
            <a:r>
              <a:rPr lang="en-US" dirty="0"/>
              <a:t> </a:t>
            </a:r>
            <a:r>
              <a:rPr lang="en-US" dirty="0" err="1"/>
              <a:t>kresťanského</a:t>
            </a:r>
            <a:r>
              <a:rPr lang="en-US" dirty="0"/>
              <a:t> </a:t>
            </a:r>
            <a:r>
              <a:rPr lang="en-US" dirty="0" err="1"/>
              <a:t>vladára</a:t>
            </a:r>
            <a:r>
              <a:rPr lang="en-US" dirty="0"/>
              <a:t>“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„Čistota kresťanskej cirkvi“</a:t>
            </a:r>
          </a:p>
        </p:txBody>
      </p:sp>
    </p:spTree>
    <p:extLst>
      <p:ext uri="{BB962C8B-B14F-4D97-AF65-F5344CB8AC3E}">
        <p14:creationId xmlns:p14="http://schemas.microsoft.com/office/powerpoint/2010/main" val="19420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9721" r="19490" b="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400" dirty="0"/>
              <a:t>Cirkev v neskorom stredoveku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pPr lvl="1"/>
            <a:r>
              <a:rPr lang="sk-SK" b="1" dirty="0"/>
              <a:t>pápežská kontrola svetskej moci</a:t>
            </a:r>
          </a:p>
          <a:p>
            <a:pPr lvl="2"/>
            <a:endParaRPr lang="sk-SK" dirty="0"/>
          </a:p>
          <a:p>
            <a:pPr lvl="2"/>
            <a:r>
              <a:rPr lang="sk-SK" dirty="0"/>
              <a:t>Konštantínova donácia (324) – falzifikát</a:t>
            </a:r>
          </a:p>
          <a:p>
            <a:pPr lvl="2"/>
            <a:r>
              <a:rPr lang="sk-SK" dirty="0" err="1"/>
              <a:t>Pipinova</a:t>
            </a:r>
            <a:r>
              <a:rPr lang="sk-SK" dirty="0"/>
              <a:t> donácia (756)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5084" t="8882" r="4988" b="22998"/>
          <a:stretch/>
        </p:blipFill>
        <p:spPr>
          <a:xfrm>
            <a:off x="1543357" y="4607752"/>
            <a:ext cx="3083352" cy="22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65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4200" dirty="0"/>
              <a:t>Cirkev v neskorom stredoveku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1501010"/>
          </a:xfrm>
        </p:spPr>
        <p:txBody>
          <a:bodyPr>
            <a:normAutofit/>
          </a:bodyPr>
          <a:lstStyle/>
          <a:p>
            <a:pPr lvl="1"/>
            <a:r>
              <a:rPr lang="en-US" b="1" dirty="0" err="1"/>
              <a:t>konflikt</a:t>
            </a:r>
            <a:r>
              <a:rPr lang="en-US" b="1" dirty="0"/>
              <a:t> </a:t>
            </a:r>
            <a:r>
              <a:rPr lang="en-US" b="1" dirty="0" err="1"/>
              <a:t>Bonif</a:t>
            </a:r>
            <a:r>
              <a:rPr lang="sk-SK" b="1" dirty="0" err="1"/>
              <a:t>áca</a:t>
            </a:r>
            <a:r>
              <a:rPr lang="sk-SK" b="1" dirty="0"/>
              <a:t> VIII. a Filipa IV.</a:t>
            </a:r>
            <a:endParaRPr lang="en-US" b="1" dirty="0"/>
          </a:p>
          <a:p>
            <a:pPr lvl="1"/>
            <a:endParaRPr lang="en-US" b="1" dirty="0"/>
          </a:p>
          <a:p>
            <a:pPr lvl="1"/>
            <a:r>
              <a:rPr lang="sk-SK" b="1" dirty="0"/>
              <a:t>„</a:t>
            </a:r>
            <a:r>
              <a:rPr lang="en-US" b="1" dirty="0"/>
              <a:t>b</a:t>
            </a:r>
            <a:r>
              <a:rPr lang="sk-SK" b="1" dirty="0" err="1"/>
              <a:t>abylonské</a:t>
            </a:r>
            <a:r>
              <a:rPr lang="sk-SK" b="1" dirty="0"/>
              <a:t> zajatie cirkvi“ (1309-77)</a:t>
            </a:r>
          </a:p>
          <a:p>
            <a:pPr lvl="1"/>
            <a:endParaRPr lang="sk-SK" b="1" dirty="0"/>
          </a:p>
          <a:p>
            <a:pPr lvl="4"/>
            <a:endParaRPr lang="sk-SK" sz="2000" b="1" dirty="0"/>
          </a:p>
          <a:p>
            <a:pPr lvl="4"/>
            <a:endParaRPr lang="sk-SK" sz="2000" b="1" dirty="0"/>
          </a:p>
          <a:p>
            <a:pPr lvl="4"/>
            <a:endParaRPr lang="sk-SK" sz="2000" b="1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3507" y="0"/>
            <a:ext cx="4091182" cy="6858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2256" y="3326635"/>
            <a:ext cx="2820688" cy="35073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D4646A-945E-488D-9FF7-9A2F5033D92C}"/>
              </a:ext>
            </a:extLst>
          </p:cNvPr>
          <p:cNvGrpSpPr/>
          <p:nvPr/>
        </p:nvGrpSpPr>
        <p:grpSpPr>
          <a:xfrm>
            <a:off x="0" y="3348641"/>
            <a:ext cx="2734479" cy="2869332"/>
            <a:chOff x="121957" y="3019539"/>
            <a:chExt cx="2734479" cy="2869332"/>
          </a:xfrm>
        </p:grpSpPr>
        <p:grpSp>
          <p:nvGrpSpPr>
            <p:cNvPr id="8" name="Skupina 7"/>
            <p:cNvGrpSpPr/>
            <p:nvPr/>
          </p:nvGrpSpPr>
          <p:grpSpPr>
            <a:xfrm>
              <a:off x="121957" y="3019539"/>
              <a:ext cx="2734479" cy="2582725"/>
              <a:chOff x="193738" y="2763044"/>
              <a:chExt cx="2971800" cy="2869495"/>
            </a:xfrm>
          </p:grpSpPr>
          <p:pic>
            <p:nvPicPr>
              <p:cNvPr id="7" name="Obrázek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3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7101" y="2763044"/>
                <a:ext cx="2505075" cy="2476500"/>
              </a:xfrm>
              <a:prstGeom prst="rect">
                <a:avLst/>
              </a:prstGeom>
            </p:spPr>
          </p:pic>
          <p:pic>
            <p:nvPicPr>
              <p:cNvPr id="9" name="Obrázek 8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D4001C"/>
                  </a:clrFrom>
                  <a:clrTo>
                    <a:srgbClr val="D4001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3738" y="3650372"/>
                <a:ext cx="2971800" cy="1982167"/>
              </a:xfrm>
              <a:prstGeom prst="rect">
                <a:avLst/>
              </a:prstGeom>
            </p:spPr>
          </p:pic>
        </p:grpSp>
        <p:sp>
          <p:nvSpPr>
            <p:cNvPr id="16" name="TextovéPole 15"/>
            <p:cNvSpPr txBox="1"/>
            <p:nvPr/>
          </p:nvSpPr>
          <p:spPr>
            <a:xfrm>
              <a:off x="267324" y="5242540"/>
              <a:ext cx="24437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/>
                <a:t>Klement V. (1305-1314)</a:t>
              </a:r>
            </a:p>
            <a:p>
              <a:endParaRPr lang="sk-SK" dirty="0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2361029" y="6419254"/>
            <a:ext cx="2371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Gregor XI. (1370-1378)</a:t>
            </a:r>
            <a:endParaRPr lang="sk-SK" dirty="0"/>
          </a:p>
          <a:p>
            <a:endParaRPr lang="sk-SK" dirty="0"/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BFB3C0D-C772-42CA-B620-AF721A363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3507" y="4294870"/>
            <a:ext cx="1633868" cy="25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76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4200" dirty="0"/>
              <a:t>Cirkev v neskorom stredoveku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7851" y="1253331"/>
            <a:ext cx="6079791" cy="4351338"/>
          </a:xfrm>
        </p:spPr>
        <p:txBody>
          <a:bodyPr>
            <a:normAutofit lnSpcReduction="10000"/>
          </a:bodyPr>
          <a:lstStyle/>
          <a:p>
            <a:pPr lvl="1"/>
            <a:endParaRPr lang="sk-SK" sz="2000" b="1" dirty="0"/>
          </a:p>
          <a:p>
            <a:pPr lvl="1"/>
            <a:r>
              <a:rPr lang="sk-SK" sz="2000" b="1" dirty="0"/>
              <a:t>veľká západná/pápežská schizma</a:t>
            </a:r>
          </a:p>
          <a:p>
            <a:pPr lvl="1"/>
            <a:endParaRPr lang="sk-SK" sz="2000" b="1" dirty="0"/>
          </a:p>
          <a:p>
            <a:pPr lvl="1"/>
            <a:r>
              <a:rPr lang="sk-SK" sz="2000" b="1" dirty="0" err="1"/>
              <a:t>konciliarizmus</a:t>
            </a:r>
            <a:endParaRPr lang="sk-SK" sz="2000" b="1" dirty="0"/>
          </a:p>
          <a:p>
            <a:pPr lvl="1"/>
            <a:r>
              <a:rPr lang="sk-SK" sz="2000" b="1" dirty="0"/>
              <a:t>Koncil v </a:t>
            </a:r>
            <a:r>
              <a:rPr lang="sk-SK" sz="2000" b="1" dirty="0" err="1"/>
              <a:t>Pise</a:t>
            </a:r>
            <a:r>
              <a:rPr lang="sk-SK" sz="2000" b="1" dirty="0"/>
              <a:t> (3. – 7. 1409)</a:t>
            </a:r>
          </a:p>
          <a:p>
            <a:pPr lvl="1"/>
            <a:r>
              <a:rPr lang="sk-SK" sz="2000" b="1" dirty="0" err="1"/>
              <a:t>Kostnický</a:t>
            </a:r>
            <a:r>
              <a:rPr lang="sk-SK" sz="2000" b="1" dirty="0"/>
              <a:t> koncil (1414 – 1418)</a:t>
            </a:r>
          </a:p>
          <a:p>
            <a:pPr lvl="1"/>
            <a:r>
              <a:rPr lang="sk-SK" sz="2000" b="1" dirty="0"/>
              <a:t>Bazilejský koncil/Bazilejsko-</a:t>
            </a:r>
            <a:r>
              <a:rPr lang="sk-SK" sz="2000" b="1" dirty="0" err="1"/>
              <a:t>ferrarsko</a:t>
            </a:r>
            <a:r>
              <a:rPr lang="sk-SK" sz="2000" b="1" dirty="0"/>
              <a:t>-florentský koncil (1431-1445/1449) </a:t>
            </a:r>
          </a:p>
          <a:p>
            <a:pPr lvl="1"/>
            <a:endParaRPr lang="sk-SK" sz="2000" b="1" dirty="0"/>
          </a:p>
          <a:p>
            <a:pPr lvl="1"/>
            <a:endParaRPr lang="sk-SK" sz="2000" b="1" dirty="0"/>
          </a:p>
          <a:p>
            <a:pPr lvl="1"/>
            <a:r>
              <a:rPr lang="sk-SK" sz="2000" b="1" dirty="0"/>
              <a:t>d. „</a:t>
            </a:r>
            <a:r>
              <a:rPr lang="sk-SK" sz="2000" b="1" dirty="0" err="1"/>
              <a:t>Haec</a:t>
            </a:r>
            <a:r>
              <a:rPr lang="sk-SK" sz="2000" b="1" dirty="0"/>
              <a:t> </a:t>
            </a:r>
            <a:r>
              <a:rPr lang="sk-SK" sz="2000" b="1" dirty="0" err="1"/>
              <a:t>Sancta</a:t>
            </a:r>
            <a:r>
              <a:rPr lang="sk-SK" sz="2000" b="1" dirty="0"/>
              <a:t>“</a:t>
            </a:r>
          </a:p>
          <a:p>
            <a:pPr lvl="1"/>
            <a:r>
              <a:rPr lang="sk-SK" sz="2000" b="1" dirty="0"/>
              <a:t>d. „</a:t>
            </a:r>
            <a:r>
              <a:rPr lang="sk-SK" sz="2000" b="1" dirty="0" err="1"/>
              <a:t>Frequens</a:t>
            </a:r>
            <a:r>
              <a:rPr lang="sk-SK" sz="2000" b="1" dirty="0"/>
              <a:t>“</a:t>
            </a:r>
          </a:p>
          <a:p>
            <a:pPr lvl="1"/>
            <a:endParaRPr lang="sk-SK" sz="2000" b="1" dirty="0"/>
          </a:p>
          <a:p>
            <a:pPr lvl="1"/>
            <a:r>
              <a:rPr lang="sk-SK" sz="2000" b="1" dirty="0"/>
              <a:t>b. „</a:t>
            </a:r>
            <a:r>
              <a:rPr lang="sk-SK" sz="2000" b="1" dirty="0" err="1"/>
              <a:t>Execrabilis</a:t>
            </a:r>
            <a:r>
              <a:rPr lang="sk-SK" sz="2000" b="1" dirty="0"/>
              <a:t>“ (1460) - </a:t>
            </a:r>
            <a:r>
              <a:rPr lang="sk-SK" sz="2000" b="1" dirty="0" err="1"/>
              <a:t>Pius</a:t>
            </a:r>
            <a:r>
              <a:rPr lang="sk-SK" sz="2000" b="1" dirty="0"/>
              <a:t> II. (1458-1464)</a:t>
            </a:r>
            <a:endParaRPr lang="sk-SK" sz="2000" dirty="0"/>
          </a:p>
          <a:p>
            <a:pPr lvl="1"/>
            <a:endParaRPr lang="sk-SK" sz="2000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0055"/>
            <a:ext cx="7552944" cy="11679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0" y="1662684"/>
            <a:ext cx="2019300" cy="1905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080" y="67861"/>
            <a:ext cx="1204722" cy="148273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8799380" y="531023"/>
            <a:ext cx="241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Urban VI. (1378-1389)</a:t>
            </a:r>
            <a:endParaRPr lang="sk-SK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7867" y="1035216"/>
            <a:ext cx="1324133" cy="1682601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264047" y="1564828"/>
            <a:ext cx="261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Klement VII. (1378-1394)</a:t>
            </a:r>
            <a:endParaRPr lang="sk-SK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080" y="1998726"/>
            <a:ext cx="1254252" cy="1588001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8860233" y="2684054"/>
            <a:ext cx="241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Alexander V. (1409-10)</a:t>
            </a:r>
            <a:endParaRPr lang="sk-SK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2120" y="3078146"/>
            <a:ext cx="1319880" cy="1513356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552681" y="3601944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Ján XXIII. (1410-1415)</a:t>
            </a:r>
            <a:endParaRPr lang="sk-SK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552944" y="6241510"/>
            <a:ext cx="2323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Martin V. (1417-1431)</a:t>
            </a:r>
            <a:endParaRPr lang="sk-SK" dirty="0"/>
          </a:p>
          <a:p>
            <a:r>
              <a:rPr lang="sk-SK" b="1" dirty="0"/>
              <a:t>Eugen IV. (1431-1447)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1980FC-33B5-4274-A881-8DA2CA411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7079" y="3998332"/>
            <a:ext cx="1253153" cy="173751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D7CC73-E8F7-49AB-A49C-B10BC3F8D365}"/>
              </a:ext>
            </a:extLst>
          </p:cNvPr>
          <p:cNvSpPr txBox="1"/>
          <p:nvPr/>
        </p:nvSpPr>
        <p:spPr>
          <a:xfrm>
            <a:off x="8867163" y="4597167"/>
            <a:ext cx="277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Benedikt XIII. (1349-1423)</a:t>
            </a:r>
            <a:r>
              <a:rPr lang="sk-SK" dirty="0"/>
              <a:t>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01954E3-8804-4445-A679-B37B606CE8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3912" y="4966499"/>
            <a:ext cx="1278088" cy="19200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6E49843-723C-4C90-B49F-A3D00E296964}"/>
              </a:ext>
            </a:extLst>
          </p:cNvPr>
          <p:cNvSpPr txBox="1"/>
          <p:nvPr/>
        </p:nvSpPr>
        <p:spPr>
          <a:xfrm>
            <a:off x="8456433" y="5735878"/>
            <a:ext cx="246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Gregor XII. (1406-1415)</a:t>
            </a:r>
          </a:p>
        </p:txBody>
      </p:sp>
    </p:spTree>
    <p:extLst>
      <p:ext uri="{BB962C8B-B14F-4D97-AF65-F5344CB8AC3E}">
        <p14:creationId xmlns:p14="http://schemas.microsoft.com/office/powerpoint/2010/main" val="1976267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4200" dirty="0"/>
              <a:t>Cirkev v neskorom stredoveku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8689" y="1902555"/>
            <a:ext cx="7195565" cy="4351338"/>
          </a:xfrm>
        </p:spPr>
        <p:txBody>
          <a:bodyPr>
            <a:normAutofit/>
          </a:bodyPr>
          <a:lstStyle/>
          <a:p>
            <a:pPr lvl="1"/>
            <a:r>
              <a:rPr lang="sk-SK" b="1" dirty="0"/>
              <a:t>Renesančné pápežstvo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609841" y="162002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b="1" dirty="0"/>
              <a:t>Mikuláš V. </a:t>
            </a:r>
          </a:p>
          <a:p>
            <a:pPr algn="r"/>
            <a:r>
              <a:rPr lang="sk-SK" b="1" dirty="0"/>
              <a:t>(1447-1455)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257" y="123159"/>
            <a:ext cx="1146048" cy="17452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455" y="117602"/>
            <a:ext cx="1609575" cy="182060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272029" y="1222079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Kalixtus</a:t>
            </a:r>
            <a:r>
              <a:rPr lang="sk-SK" b="1" dirty="0"/>
              <a:t> III. </a:t>
            </a:r>
          </a:p>
          <a:p>
            <a:r>
              <a:rPr lang="sk-SK" b="1" dirty="0"/>
              <a:t>(1455-1458)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381542" y="2225107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b="1" dirty="0"/>
              <a:t> </a:t>
            </a:r>
            <a:r>
              <a:rPr lang="sk-SK" b="1" dirty="0" err="1"/>
              <a:t>Pius</a:t>
            </a:r>
            <a:r>
              <a:rPr lang="sk-SK" b="1" dirty="0"/>
              <a:t> II. </a:t>
            </a:r>
          </a:p>
          <a:p>
            <a:pPr algn="r"/>
            <a:r>
              <a:rPr lang="sk-SK" b="1" dirty="0"/>
              <a:t>(1458-1464)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416" y="2225107"/>
            <a:ext cx="1343889" cy="202961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416" y="4434138"/>
            <a:ext cx="1317047" cy="131953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9460957" y="4456800"/>
            <a:ext cx="1296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sk-SK" b="1" dirty="0"/>
              <a:t>Július II.</a:t>
            </a:r>
            <a:r>
              <a:rPr lang="en-US" b="1" dirty="0"/>
              <a:t> </a:t>
            </a:r>
            <a:r>
              <a:rPr lang="sk-SK" b="1" dirty="0"/>
              <a:t> </a:t>
            </a:r>
          </a:p>
          <a:p>
            <a:pPr lvl="0" algn="r"/>
            <a:r>
              <a:rPr lang="sk-SK" b="1" dirty="0"/>
              <a:t>(1503-1513)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4" y="2499465"/>
            <a:ext cx="7482574" cy="43257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632" y="2318349"/>
            <a:ext cx="1540397" cy="203589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258530" y="3702922"/>
            <a:ext cx="1566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/>
              <a:t>Alexander VI. </a:t>
            </a:r>
          </a:p>
          <a:p>
            <a:r>
              <a:rPr lang="sk-SK" b="1" dirty="0"/>
              <a:t>(1492–1503) 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1632" y="4434138"/>
            <a:ext cx="1526898" cy="1876176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9206023" y="5618292"/>
            <a:ext cx="1435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b="1" dirty="0"/>
              <a:t>Lev X.</a:t>
            </a:r>
          </a:p>
          <a:p>
            <a:pPr algn="r"/>
            <a:r>
              <a:rPr lang="sk-SK" b="1" dirty="0"/>
              <a:t>(1513 – 1521)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6" b="100000" l="10000" r="99444">
                        <a14:foregroundMark x1="77444" y1="77335" x2="75111" y2="74119"/>
                        <a14:foregroundMark x1="74222" y1="72894" x2="53667" y2="74885"/>
                        <a14:backgroundMark x1="20000" y1="32925" x2="20000" y2="32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5567" y="5393458"/>
            <a:ext cx="2018511" cy="1464542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662455" y="6455859"/>
            <a:ext cx="334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Girolamo</a:t>
            </a:r>
            <a:r>
              <a:rPr lang="sk-SK" b="1" dirty="0"/>
              <a:t> </a:t>
            </a:r>
            <a:r>
              <a:rPr lang="sk-SK" b="1" dirty="0" err="1"/>
              <a:t>Savonarola</a:t>
            </a:r>
            <a:r>
              <a:rPr lang="sk-SK" b="1" dirty="0"/>
              <a:t> (1452–98) </a:t>
            </a:r>
          </a:p>
        </p:txBody>
      </p:sp>
    </p:spTree>
    <p:extLst>
      <p:ext uri="{BB962C8B-B14F-4D97-AF65-F5344CB8AC3E}">
        <p14:creationId xmlns:p14="http://schemas.microsoft.com/office/powerpoint/2010/main" val="1993107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4233" y="427276"/>
            <a:ext cx="636159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sk-SK" dirty="0"/>
              <a:t>Disent a heréza v neskorom stredoveku</a:t>
            </a:r>
            <a:endParaRPr lang="sk-SK" sz="4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365" y="380936"/>
            <a:ext cx="4639056" cy="609612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64" y="2154520"/>
            <a:ext cx="3069539" cy="422929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617" y="4853676"/>
            <a:ext cx="2432304" cy="182422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983669" y="5299555"/>
            <a:ext cx="15140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John </a:t>
            </a:r>
            <a:r>
              <a:rPr lang="sk-SK" b="1" dirty="0" err="1"/>
              <a:t>Wycliffe</a:t>
            </a:r>
            <a:endParaRPr lang="sk-SK" b="1" dirty="0"/>
          </a:p>
          <a:p>
            <a:r>
              <a:rPr lang="sk-SK" b="1" dirty="0"/>
              <a:t>(</a:t>
            </a:r>
            <a:r>
              <a:rPr lang="sk-SK" dirty="0"/>
              <a:t>~1325 –1384)</a:t>
            </a:r>
          </a:p>
          <a:p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/>
              <a:t>lollardi</a:t>
            </a:r>
            <a:endParaRPr lang="sk-SK" b="1" dirty="0"/>
          </a:p>
        </p:txBody>
      </p:sp>
      <p:sp>
        <p:nvSpPr>
          <p:cNvPr id="7" name="Obdélník 6"/>
          <p:cNvSpPr/>
          <p:nvPr/>
        </p:nvSpPr>
        <p:spPr>
          <a:xfrm>
            <a:off x="-277033" y="3428999"/>
            <a:ext cx="2836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•	(Peter) </a:t>
            </a:r>
            <a:r>
              <a:rPr lang="sk-SK" b="1" dirty="0" err="1"/>
              <a:t>Valdes</a:t>
            </a:r>
            <a:r>
              <a:rPr lang="sk-SK" b="1" dirty="0"/>
              <a:t> z </a:t>
            </a:r>
            <a:r>
              <a:rPr lang="sk-SK" b="1" dirty="0" err="1"/>
              <a:t>Lyonu</a:t>
            </a:r>
            <a:endParaRPr lang="sk-SK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" b="99355" l="0" r="99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6220" y="4289589"/>
            <a:ext cx="1801487" cy="2094229"/>
          </a:xfrm>
        </p:spPr>
      </p:pic>
    </p:spTree>
    <p:extLst>
      <p:ext uri="{BB962C8B-B14F-4D97-AF65-F5344CB8AC3E}">
        <p14:creationId xmlns:p14="http://schemas.microsoft.com/office/powerpoint/2010/main" val="1362008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r="-4" b="11980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23673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8790" r="13622" b="-2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9916" r="20666" b="3"/>
          <a:stretch/>
        </p:blipFill>
        <p:spPr>
          <a:xfrm>
            <a:off x="6586819" y="4164379"/>
            <a:ext cx="2726204" cy="220898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sk-SK" sz="5000"/>
              <a:t>Jan Hus a husitské hnutie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876" y="1785938"/>
            <a:ext cx="6291266" cy="3249865"/>
          </a:xfrm>
        </p:spPr>
        <p:txBody>
          <a:bodyPr>
            <a:normAutofit fontScale="62500" lnSpcReduction="20000"/>
          </a:bodyPr>
          <a:lstStyle/>
          <a:p>
            <a:r>
              <a:rPr lang="sk-SK" dirty="0"/>
              <a:t>(</a:t>
            </a:r>
            <a:r>
              <a:rPr lang="sk-SK" dirty="0" err="1"/>
              <a:t>Jan</a:t>
            </a:r>
            <a:r>
              <a:rPr lang="sk-SK" dirty="0"/>
              <a:t>) </a:t>
            </a:r>
            <a:r>
              <a:rPr lang="sk-SK" dirty="0" err="1"/>
              <a:t>Milíč</a:t>
            </a:r>
            <a:r>
              <a:rPr lang="sk-SK" dirty="0"/>
              <a:t> z </a:t>
            </a:r>
            <a:r>
              <a:rPr lang="sk-SK" dirty="0" err="1"/>
              <a:t>Kroměříže</a:t>
            </a:r>
            <a:endParaRPr lang="sk-SK" dirty="0"/>
          </a:p>
          <a:p>
            <a:r>
              <a:rPr lang="sk-SK" dirty="0" err="1"/>
              <a:t>Matěj</a:t>
            </a:r>
            <a:r>
              <a:rPr lang="sk-SK" dirty="0"/>
              <a:t> z Janova</a:t>
            </a:r>
          </a:p>
          <a:p>
            <a:endParaRPr lang="sk-SK" dirty="0"/>
          </a:p>
          <a:p>
            <a:r>
              <a:rPr lang="sk-SK" dirty="0" err="1"/>
              <a:t>Jan</a:t>
            </a:r>
            <a:r>
              <a:rPr lang="sk-SK" dirty="0"/>
              <a:t> Hus (~1372 – 1415)</a:t>
            </a:r>
            <a:endParaRPr lang="en-US" dirty="0"/>
          </a:p>
          <a:p>
            <a:endParaRPr lang="en-US" dirty="0"/>
          </a:p>
          <a:p>
            <a:r>
              <a:rPr lang="sk-SK" dirty="0"/>
              <a:t>Peter Chelčický</a:t>
            </a:r>
          </a:p>
          <a:p>
            <a:r>
              <a:rPr lang="en-US" dirty="0" err="1"/>
              <a:t>Mikul</a:t>
            </a:r>
            <a:r>
              <a:rPr lang="sk-SK" dirty="0" err="1"/>
              <a:t>áš</a:t>
            </a:r>
            <a:r>
              <a:rPr lang="sk-SK" dirty="0"/>
              <a:t> </a:t>
            </a:r>
            <a:r>
              <a:rPr lang="sk-SK" dirty="0" err="1"/>
              <a:t>Biskupec</a:t>
            </a:r>
            <a:endParaRPr lang="sk-SK" dirty="0"/>
          </a:p>
          <a:p>
            <a:r>
              <a:rPr lang="sk-SK" dirty="0" err="1"/>
              <a:t>Jakoubek</a:t>
            </a:r>
            <a:r>
              <a:rPr lang="sk-SK" dirty="0"/>
              <a:t> </a:t>
            </a:r>
            <a:r>
              <a:rPr lang="sk-SK" dirty="0" err="1"/>
              <a:t>ze</a:t>
            </a:r>
            <a:r>
              <a:rPr lang="sk-SK" dirty="0"/>
              <a:t> </a:t>
            </a:r>
            <a:r>
              <a:rPr lang="sk-SK" dirty="0" err="1"/>
              <a:t>Stříbra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bratr</a:t>
            </a:r>
            <a:r>
              <a:rPr lang="sk-SK" dirty="0"/>
              <a:t> </a:t>
            </a:r>
            <a:r>
              <a:rPr lang="sk-SK" dirty="0" err="1"/>
              <a:t>Řehoř</a:t>
            </a:r>
            <a:r>
              <a:rPr lang="sk-SK" dirty="0"/>
              <a:t> – Jednota </a:t>
            </a:r>
            <a:r>
              <a:rPr lang="sk-SK" dirty="0" err="1"/>
              <a:t>bratrská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678" y="4647414"/>
            <a:ext cx="2893437" cy="221058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294041" y="6373368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30. 7. 1419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0577" y="4940553"/>
            <a:ext cx="2786825" cy="1802147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4769657" y="6332815"/>
            <a:ext cx="1282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30. 5.  1434</a:t>
            </a:r>
          </a:p>
        </p:txBody>
      </p:sp>
    </p:spTree>
    <p:extLst>
      <p:ext uri="{BB962C8B-B14F-4D97-AF65-F5344CB8AC3E}">
        <p14:creationId xmlns:p14="http://schemas.microsoft.com/office/powerpoint/2010/main" val="4065747607"/>
      </p:ext>
    </p:extLst>
  </p:cSld>
  <p:clrMapOvr>
    <a:masterClrMapping/>
  </p:clrMapOvr>
</p:sld>
</file>

<file path=ppt/theme/theme1.xml><?xml version="1.0" encoding="utf-8"?>
<a:theme xmlns:a="http://schemas.openxmlformats.org/drawingml/2006/main" name="Hloubka">
  <a:themeElements>
    <a:clrScheme name="Hloubk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Hloubk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ou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3924</TotalTime>
  <Words>982</Words>
  <Application>Microsoft Office PowerPoint</Application>
  <PresentationFormat>Widescreen</PresentationFormat>
  <Paragraphs>316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Corbel</vt:lpstr>
      <vt:lpstr>Symbol</vt:lpstr>
      <vt:lpstr>Times New Roman</vt:lpstr>
      <vt:lpstr>Hloubka</vt:lpstr>
      <vt:lpstr>1 Východiská svetovej reformácie.  Koncept prvej reformácie, humanizmus, socioekonomické premeny  európskej  spoločnosti v neskorom stredoveku</vt:lpstr>
      <vt:lpstr>Socioekonomické premeny európskej spoločnosti neskorého stredoveku</vt:lpstr>
      <vt:lpstr>Humanizmus &amp; renesancia</vt:lpstr>
      <vt:lpstr>Cirkev v neskorom stredoveku</vt:lpstr>
      <vt:lpstr>Cirkev v neskorom stredoveku</vt:lpstr>
      <vt:lpstr>Cirkev v neskorom stredoveku</vt:lpstr>
      <vt:lpstr>Cirkev v neskorom stredoveku</vt:lpstr>
      <vt:lpstr>Disent a heréza v neskorom stredoveku</vt:lpstr>
      <vt:lpstr>Jan Hus a husitské hnutie</vt:lpstr>
      <vt:lpstr>Reformácia v Nemecku</vt:lpstr>
      <vt:lpstr>Princípy sola </vt:lpstr>
      <vt:lpstr>Implementácia reformy</vt:lpstr>
      <vt:lpstr>Vývoj 1530 - 1555</vt:lpstr>
      <vt:lpstr>Švajčiarska reformácia 1</vt:lpstr>
      <vt:lpstr>Jean Cauvin</vt:lpstr>
      <vt:lpstr>Ženeva  1 .0</vt:lpstr>
      <vt:lpstr>Štrasburg</vt:lpstr>
      <vt:lpstr>Ženeva 2 . 0 „the maist perfyt  schoole of Chryst „</vt:lpstr>
      <vt:lpstr>Ženeva 2 . 0 Spory a konflikty</vt:lpstr>
      <vt:lpstr>Ženeva 2 . 1 Po Kalvínovi</vt:lpstr>
      <vt:lpstr>Ženeva 2 . 1 Po Kalvínovi</vt:lpstr>
      <vt:lpstr>Sedliacka vojna (1524 – 25)</vt:lpstr>
      <vt:lpstr>Radikálna reformácia v Nemecku</vt:lpstr>
      <vt:lpstr>Anabaptisti</vt:lpstr>
      <vt:lpstr>Reformácia v Anglicku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Východiská svetovej reformácie.  Koncept prvej reformácie, humanizmus, socioekonomické premeny  európskej  spoločnosti v neskorom stredoveku</dc:title>
  <dc:creator>Jakub Cigán</dc:creator>
  <cp:lastModifiedBy>Jakub Cigán</cp:lastModifiedBy>
  <cp:revision>90</cp:revision>
  <cp:lastPrinted>2017-04-12T10:56:41Z</cp:lastPrinted>
  <dcterms:created xsi:type="dcterms:W3CDTF">2017-02-28T22:25:32Z</dcterms:created>
  <dcterms:modified xsi:type="dcterms:W3CDTF">2019-03-29T10:45:21Z</dcterms:modified>
</cp:coreProperties>
</file>