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83" r:id="rId2"/>
    <p:sldId id="279" r:id="rId3"/>
    <p:sldId id="289" r:id="rId4"/>
    <p:sldId id="285" r:id="rId5"/>
    <p:sldId id="284" r:id="rId6"/>
    <p:sldId id="286" r:id="rId7"/>
    <p:sldId id="287" r:id="rId8"/>
    <p:sldId id="288" r:id="rId9"/>
    <p:sldId id="290" r:id="rId10"/>
    <p:sldId id="265" r:id="rId11"/>
    <p:sldId id="291" r:id="rId12"/>
    <p:sldId id="292" r:id="rId13"/>
    <p:sldId id="293" r:id="rId14"/>
    <p:sldId id="294" r:id="rId15"/>
    <p:sldId id="295" r:id="rId16"/>
    <p:sldId id="256" r:id="rId17"/>
    <p:sldId id="258" r:id="rId18"/>
    <p:sldId id="270" r:id="rId19"/>
    <p:sldId id="269" r:id="rId20"/>
    <p:sldId id="271" r:id="rId21"/>
    <p:sldId id="259" r:id="rId22"/>
    <p:sldId id="261" r:id="rId23"/>
    <p:sldId id="262" r:id="rId24"/>
    <p:sldId id="272" r:id="rId25"/>
    <p:sldId id="263" r:id="rId26"/>
    <p:sldId id="26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4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2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431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27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24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7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4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3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7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0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0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0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9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7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87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2452" y="2806909"/>
            <a:ext cx="11058832" cy="2594649"/>
          </a:xfrm>
        </p:spPr>
        <p:txBody>
          <a:bodyPr>
            <a:normAutofit/>
          </a:bodyPr>
          <a:lstStyle/>
          <a:p>
            <a:pPr algn="just"/>
            <a:r>
              <a:rPr lang="sk-SK" sz="4400" b="1" dirty="0">
                <a:effectLst/>
              </a:rPr>
              <a:t>5. Katolícka reformácia alebo protireformácia – </a:t>
            </a:r>
            <a:br>
              <a:rPr lang="en-US" sz="4400" b="1" dirty="0">
                <a:effectLst/>
              </a:rPr>
            </a:br>
            <a:br>
              <a:rPr lang="en-US" sz="4400" b="1" dirty="0">
                <a:effectLst/>
              </a:rPr>
            </a:br>
            <a:r>
              <a:rPr lang="sk-SK" sz="4400" b="1" dirty="0">
                <a:effectLst/>
              </a:rPr>
              <a:t>základné východiská a tézy tridentského katolicizmu</a:t>
            </a:r>
            <a:endParaRPr lang="sk-SK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7878" y="272445"/>
            <a:ext cx="9144000" cy="754025"/>
          </a:xfrm>
        </p:spPr>
        <p:txBody>
          <a:bodyPr/>
          <a:lstStyle/>
          <a:p>
            <a:pPr algn="l"/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422787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483" y="158648"/>
            <a:ext cx="749218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/>
              <a:t>Náboženské vojny v Nemecku </a:t>
            </a:r>
            <a:endParaRPr lang="en-US" sz="4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483" y="1421560"/>
            <a:ext cx="7167716" cy="5359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Karol V. a riešenie náboženského rozkolu v Ríši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1540 kolokvium vo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Wormse</a:t>
            </a: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1541 kolokvium v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Regensburgu</a:t>
            </a: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formovanie štátnych cirkví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komunitné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vs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. štátne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vládca ako „núdzový biskup“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1529 Snem v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Speyeri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(„protestanti“)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1530 Snem v Augsburgu</a:t>
            </a:r>
          </a:p>
          <a:p>
            <a:pPr marL="120015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Augsburské vyznanie viery</a:t>
            </a:r>
          </a:p>
          <a:p>
            <a:pPr marL="120015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1531 Šmalkaldská liga</a:t>
            </a:r>
          </a:p>
          <a:p>
            <a:pPr marL="120015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1532 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Nuremberský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mier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1546-47 Šmalkaldská vojna (</a:t>
            </a:r>
            <a:r>
              <a:rPr lang="sk-SK" sz="22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Mühlberg</a:t>
            </a: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)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18. 2. 1546 zomiera Luther</a:t>
            </a:r>
          </a:p>
          <a:p>
            <a:pPr marL="344488" lvl="3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E7001D-6DA2-4464-861B-6915FFC48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4" r="23100" b="7865"/>
          <a:stretch/>
        </p:blipFill>
        <p:spPr>
          <a:xfrm>
            <a:off x="7479587" y="0"/>
            <a:ext cx="4798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0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147484" y="504825"/>
            <a:ext cx="4306529" cy="6151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lvl="3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1546 smrť Luthera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nástupca?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náboženský trh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systematické učenie</a:t>
            </a: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1547/48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Augsburgský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interim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1560 smrť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Melanchthona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1561 konverzia Friedricha III.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Falckého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ku kalvinizmu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1563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Heidelbergský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katechizmus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1574 potlačenie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filipistov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1577 Formula svornosti a 1580 Kniha svornosti (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Jacob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Andreä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, Martin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Chemnitz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) - </a:t>
            </a:r>
            <a:r>
              <a:rPr lang="sk-SK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konfesionalizácia</a:t>
            </a:r>
            <a:endParaRPr lang="sk-SK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„malá doba ľadová“</a:t>
            </a: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01" y="80655"/>
            <a:ext cx="2368319" cy="322006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746315" y="2931388"/>
            <a:ext cx="235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Móric Saský (1547–53)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9331029" y="80655"/>
            <a:ext cx="2231706" cy="3300719"/>
            <a:chOff x="9960294" y="1"/>
            <a:chExt cx="2231706" cy="3300719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4826" y="1"/>
              <a:ext cx="2177173" cy="3220065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9960294" y="2377390"/>
              <a:ext cx="2231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err="1"/>
                <a:t>Matthias</a:t>
              </a:r>
              <a:r>
                <a:rPr lang="sk-SK" b="1" dirty="0"/>
                <a:t> </a:t>
              </a:r>
              <a:r>
                <a:rPr lang="sk-SK" b="1" dirty="0" err="1"/>
                <a:t>Flacius</a:t>
              </a:r>
              <a:r>
                <a:rPr lang="sk-SK" b="1" dirty="0"/>
                <a:t> </a:t>
              </a:r>
              <a:r>
                <a:rPr lang="sk-SK" b="1" dirty="0" err="1"/>
                <a:t>Illyricus</a:t>
              </a:r>
              <a:r>
                <a:rPr lang="sk-SK" b="1" dirty="0"/>
                <a:t> </a:t>
              </a:r>
            </a:p>
            <a:p>
              <a:r>
                <a:rPr lang="sk-SK" b="1" dirty="0"/>
                <a:t>(1520-75)</a:t>
              </a:r>
              <a:endParaRPr lang="sk-SK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4827639" y="3991897"/>
            <a:ext cx="30732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filipisti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Wittenberg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1548 Lipský </a:t>
            </a:r>
            <a:r>
              <a:rPr lang="sk-SK" dirty="0" err="1"/>
              <a:t>interim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kalvinizmus neuznaný A. V.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081212" y="3991897"/>
            <a:ext cx="3110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flaciáni</a:t>
            </a:r>
            <a:r>
              <a:rPr lang="sk-SK" dirty="0"/>
              <a:t> (</a:t>
            </a:r>
            <a:r>
              <a:rPr lang="sk-SK" dirty="0" err="1"/>
              <a:t>gnesio</a:t>
            </a:r>
            <a:r>
              <a:rPr lang="sk-SK" dirty="0"/>
              <a:t>-luteráni)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Jena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1550 Magdeburská konfesia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43948" y="5742039"/>
            <a:ext cx="319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1608 (-1621) Protestantská únia</a:t>
            </a:r>
          </a:p>
          <a:p>
            <a:r>
              <a:rPr lang="sk-SK" dirty="0"/>
              <a:t>1609 Katolícka liga</a:t>
            </a:r>
          </a:p>
        </p:txBody>
      </p:sp>
    </p:spTree>
    <p:extLst>
      <p:ext uri="{BB962C8B-B14F-4D97-AF65-F5344CB8AC3E}">
        <p14:creationId xmlns:p14="http://schemas.microsoft.com/office/powerpoint/2010/main" val="385871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3700" dirty="0"/>
              <a:t>Náboženské vojny </a:t>
            </a:r>
            <a:endParaRPr lang="en-US" sz="37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484" y="1690688"/>
            <a:ext cx="4306529" cy="496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1688" lvl="4" indent="-22701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75303" y="2133600"/>
            <a:ext cx="4178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1556 Ferdinand I. (1556–64)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1564 Maximilián II. (1564–76)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1575  </a:t>
            </a:r>
            <a:r>
              <a:rPr lang="sk-SK" dirty="0" err="1"/>
              <a:t>Confessio</a:t>
            </a:r>
            <a:r>
              <a:rPr lang="sk-SK" dirty="0"/>
              <a:t> </a:t>
            </a:r>
            <a:r>
              <a:rPr lang="sk-SK" dirty="0" err="1"/>
              <a:t>Bohemica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Rudolf II. Habsburský (1576-1612)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1609 Rudolfov majestát &amp; Majestát pre Sliezsko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Matúš II. </a:t>
            </a:r>
            <a:r>
              <a:rPr lang="sk-SK" dirty="0" err="1"/>
              <a:t>Habsburgský</a:t>
            </a:r>
            <a:r>
              <a:rPr lang="sk-SK" dirty="0"/>
              <a:t> (1612-1619)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Friedrich V. </a:t>
            </a:r>
            <a:r>
              <a:rPr lang="sk-SK" dirty="0" err="1"/>
              <a:t>Falcký</a:t>
            </a:r>
            <a:r>
              <a:rPr lang="sk-SK" dirty="0"/>
              <a:t> (1596-1632)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Ferdinand II. </a:t>
            </a:r>
            <a:r>
              <a:rPr lang="sk-SK" dirty="0" err="1"/>
              <a:t>Štýrsky</a:t>
            </a:r>
            <a:r>
              <a:rPr lang="sk-SK" dirty="0"/>
              <a:t> (1578-1637)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1620 Bitka na </a:t>
            </a:r>
            <a:r>
              <a:rPr lang="sk-SK" dirty="0" err="1"/>
              <a:t>Bílé</a:t>
            </a:r>
            <a:r>
              <a:rPr lang="sk-SK" dirty="0"/>
              <a:t> </a:t>
            </a:r>
            <a:r>
              <a:rPr lang="sk-SK" dirty="0" err="1"/>
              <a:t>hoře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1629 reštitučný edikt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27" y="203598"/>
            <a:ext cx="2910846" cy="42975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688" y="203598"/>
            <a:ext cx="3392510" cy="42975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83" y="3401962"/>
            <a:ext cx="2653309" cy="33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4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3700" dirty="0"/>
              <a:t>Tridsaťročná vojna (1618-48)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6576" y="1825625"/>
            <a:ext cx="6079791" cy="4850478"/>
          </a:xfrm>
        </p:spPr>
        <p:txBody>
          <a:bodyPr>
            <a:normAutofit lnSpcReduction="10000"/>
          </a:bodyPr>
          <a:lstStyle/>
          <a:p>
            <a:pPr lvl="1"/>
            <a:r>
              <a:rPr lang="sk-SK" dirty="0"/>
              <a:t>1618-20 česká vojna</a:t>
            </a:r>
          </a:p>
          <a:p>
            <a:pPr lvl="2"/>
            <a:r>
              <a:rPr lang="sk-SK" dirty="0"/>
              <a:t>stavovské povstanie x Ferdinand II.</a:t>
            </a:r>
          </a:p>
          <a:p>
            <a:pPr lvl="2"/>
            <a:r>
              <a:rPr lang="sk-SK" dirty="0"/>
              <a:t>8. 11. 1620 </a:t>
            </a:r>
            <a:r>
              <a:rPr lang="sk-SK" dirty="0" err="1"/>
              <a:t>Bílá</a:t>
            </a:r>
            <a:r>
              <a:rPr lang="sk-SK" dirty="0"/>
              <a:t> hora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1621-23 </a:t>
            </a:r>
            <a:r>
              <a:rPr lang="sk-SK" dirty="0" err="1"/>
              <a:t>falcká</a:t>
            </a:r>
            <a:r>
              <a:rPr lang="sk-SK" dirty="0"/>
              <a:t>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1625-29 dánska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1630-35 švédska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1635-48 švédsko-francúzska vojna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24. 10. 1648 </a:t>
            </a:r>
            <a:r>
              <a:rPr lang="sk-SK" dirty="0" err="1"/>
              <a:t>Vestfálsky</a:t>
            </a:r>
            <a:r>
              <a:rPr lang="sk-SK" dirty="0"/>
              <a:t> mier</a:t>
            </a:r>
          </a:p>
          <a:p>
            <a:pPr lvl="1"/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92" y="0"/>
            <a:ext cx="4629608" cy="33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01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896" r="20997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700" dirty="0"/>
              <a:t>Náboženské vojny vo Francúzsku</a:t>
            </a:r>
            <a:endParaRPr lang="sk-SK" sz="37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467" y="1825624"/>
            <a:ext cx="4428162" cy="4945045"/>
          </a:xfrm>
        </p:spPr>
        <p:txBody>
          <a:bodyPr>
            <a:noAutofit/>
          </a:bodyPr>
          <a:lstStyle/>
          <a:p>
            <a:pPr lvl="1">
              <a:lnSpc>
                <a:spcPct val="70000"/>
              </a:lnSpc>
            </a:pPr>
            <a:r>
              <a:rPr lang="sk-SK" sz="1800" dirty="0"/>
              <a:t>František I. (1</a:t>
            </a:r>
            <a:r>
              <a:rPr lang="en-US" sz="1800" dirty="0"/>
              <a:t>515</a:t>
            </a:r>
            <a:r>
              <a:rPr lang="sk-SK" sz="1800" dirty="0"/>
              <a:t>-47)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1516 </a:t>
            </a:r>
            <a:r>
              <a:rPr lang="sk-SK" sz="1800" dirty="0" err="1"/>
              <a:t>Boloňský</a:t>
            </a:r>
            <a:r>
              <a:rPr lang="sk-SK" sz="1800" dirty="0"/>
              <a:t> konkordát – </a:t>
            </a:r>
            <a:r>
              <a:rPr lang="sk-SK" sz="1800" dirty="0" err="1"/>
              <a:t>galikanizmus</a:t>
            </a: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Henrich II. (15</a:t>
            </a:r>
            <a:r>
              <a:rPr lang="en-US" sz="1800" dirty="0"/>
              <a:t>47</a:t>
            </a:r>
            <a:r>
              <a:rPr lang="sk-SK" sz="1800" dirty="0"/>
              <a:t>-59)</a:t>
            </a:r>
          </a:p>
          <a:p>
            <a:pPr lvl="1">
              <a:lnSpc>
                <a:spcPct val="70000"/>
              </a:lnSpc>
            </a:pP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František II. (15</a:t>
            </a:r>
            <a:r>
              <a:rPr lang="en-US" sz="1800" dirty="0"/>
              <a:t>59</a:t>
            </a:r>
            <a:r>
              <a:rPr lang="sk-SK" sz="1800" dirty="0"/>
              <a:t>-60)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1559 </a:t>
            </a:r>
            <a:r>
              <a:rPr lang="sk-SK" sz="1800" dirty="0" err="1"/>
              <a:t>Galikanské</a:t>
            </a:r>
            <a:r>
              <a:rPr lang="sk-SK" sz="1800" dirty="0"/>
              <a:t> vyznanie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1560 konšpirácia </a:t>
            </a:r>
            <a:r>
              <a:rPr lang="sk-SK" sz="1800" dirty="0" err="1"/>
              <a:t>Amboise</a:t>
            </a:r>
            <a:endParaRPr lang="sk-SK" sz="1800" dirty="0"/>
          </a:p>
          <a:p>
            <a:pPr lvl="1">
              <a:lnSpc>
                <a:spcPct val="70000"/>
              </a:lnSpc>
            </a:pP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Karol IX. (15</a:t>
            </a:r>
            <a:r>
              <a:rPr lang="en-US" sz="1800" dirty="0"/>
              <a:t>6</a:t>
            </a:r>
            <a:r>
              <a:rPr lang="sk-SK" sz="1800" dirty="0"/>
              <a:t>0-74)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1561 kolokvium v </a:t>
            </a:r>
            <a:r>
              <a:rPr lang="sk-SK" sz="1800" dirty="0" err="1"/>
              <a:t>Poissy</a:t>
            </a:r>
            <a:endParaRPr lang="sk-SK" sz="1800" dirty="0"/>
          </a:p>
          <a:p>
            <a:pPr lvl="2">
              <a:lnSpc>
                <a:spcPct val="70000"/>
              </a:lnSpc>
            </a:pPr>
            <a:r>
              <a:rPr lang="sk-SK" sz="1800" dirty="0"/>
              <a:t>1562 Tolerančný edikt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1562 incident vo </a:t>
            </a:r>
            <a:r>
              <a:rPr lang="sk-SK" sz="1800" dirty="0" err="1"/>
              <a:t>Vassy</a:t>
            </a:r>
            <a:endParaRPr lang="sk-SK" sz="1800" dirty="0"/>
          </a:p>
          <a:p>
            <a:pPr lvl="2">
              <a:lnSpc>
                <a:spcPct val="70000"/>
              </a:lnSpc>
            </a:pPr>
            <a:r>
              <a:rPr lang="sk-SK" sz="1800" dirty="0"/>
              <a:t>1571 synoda v La </a:t>
            </a:r>
            <a:r>
              <a:rPr lang="sk-SK" sz="1800" dirty="0" err="1"/>
              <a:t>Rochelle</a:t>
            </a:r>
            <a:endParaRPr lang="sk-SK" sz="1800" dirty="0"/>
          </a:p>
          <a:p>
            <a:pPr lvl="2">
              <a:lnSpc>
                <a:spcPct val="70000"/>
              </a:lnSpc>
            </a:pPr>
            <a:r>
              <a:rPr lang="pl-PL" sz="1800" dirty="0"/>
              <a:t>24. 8. 1572 Bartolomejská noc</a:t>
            </a:r>
          </a:p>
          <a:p>
            <a:pPr lvl="1">
              <a:lnSpc>
                <a:spcPct val="70000"/>
              </a:lnSpc>
            </a:pPr>
            <a:endParaRPr lang="sk-SK" sz="1800" dirty="0"/>
          </a:p>
          <a:p>
            <a:pPr lvl="1">
              <a:lnSpc>
                <a:spcPct val="70000"/>
              </a:lnSpc>
            </a:pPr>
            <a:r>
              <a:rPr lang="sk-SK" sz="1800" dirty="0"/>
              <a:t>Henrich III. </a:t>
            </a:r>
            <a:r>
              <a:rPr lang="sk-SK" sz="1800" dirty="0" err="1"/>
              <a:t>Valois</a:t>
            </a:r>
            <a:r>
              <a:rPr lang="sk-SK" sz="1800" dirty="0"/>
              <a:t> (15</a:t>
            </a:r>
            <a:r>
              <a:rPr lang="en-US" sz="1800" dirty="0"/>
              <a:t>74</a:t>
            </a:r>
            <a:r>
              <a:rPr lang="sk-SK" sz="1800" dirty="0"/>
              <a:t>-89)</a:t>
            </a:r>
          </a:p>
          <a:p>
            <a:pPr lvl="2">
              <a:lnSpc>
                <a:spcPct val="70000"/>
              </a:lnSpc>
            </a:pPr>
            <a:r>
              <a:rPr lang="sk-SK" sz="1800" dirty="0"/>
              <a:t>"vojna troch Henrichov" (1584-88)</a:t>
            </a:r>
          </a:p>
        </p:txBody>
      </p:sp>
    </p:spTree>
    <p:extLst>
      <p:ext uri="{BB962C8B-B14F-4D97-AF65-F5344CB8AC3E}">
        <p14:creationId xmlns:p14="http://schemas.microsoft.com/office/powerpoint/2010/main" val="275005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r="1" b="953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/>
              <a:t>Misie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96646" y="1435510"/>
            <a:ext cx="7003146" cy="5161935"/>
          </a:xfrm>
        </p:spPr>
        <p:txBody>
          <a:bodyPr>
            <a:normAutofit/>
          </a:bodyPr>
          <a:lstStyle/>
          <a:p>
            <a:r>
              <a:rPr lang="sk-SK" dirty="0"/>
              <a:t>katolícke misie - inkulturácia</a:t>
            </a:r>
          </a:p>
          <a:p>
            <a:pPr lvl="1"/>
            <a:r>
              <a:rPr lang="sk-SK" dirty="0"/>
              <a:t>1622 Propaganda </a:t>
            </a:r>
            <a:r>
              <a:rPr lang="sk-SK" dirty="0" err="1"/>
              <a:t>fide</a:t>
            </a:r>
            <a:endParaRPr lang="sk-SK" dirty="0"/>
          </a:p>
          <a:p>
            <a:pPr lvl="1"/>
            <a:r>
              <a:rPr lang="sk-SK" dirty="0" err="1"/>
              <a:t>Tovaryšstvo</a:t>
            </a:r>
            <a:r>
              <a:rPr lang="sk-SK" dirty="0"/>
              <a:t> Ježišovo</a:t>
            </a:r>
          </a:p>
          <a:p>
            <a:pPr lvl="2"/>
            <a:r>
              <a:rPr lang="sk-SK" dirty="0" err="1"/>
              <a:t>Francis</a:t>
            </a:r>
            <a:r>
              <a:rPr lang="sk-SK" dirty="0"/>
              <a:t> </a:t>
            </a:r>
            <a:r>
              <a:rPr lang="sk-SK" dirty="0" err="1"/>
              <a:t>Xavier</a:t>
            </a:r>
            <a:r>
              <a:rPr lang="sk-SK" dirty="0"/>
              <a:t> (India, Japonsko) </a:t>
            </a:r>
          </a:p>
          <a:p>
            <a:pPr lvl="2"/>
            <a:r>
              <a:rPr lang="sk-SK" dirty="0" err="1"/>
              <a:t>Matteo</a:t>
            </a:r>
            <a:r>
              <a:rPr lang="sk-SK" dirty="0"/>
              <a:t> </a:t>
            </a:r>
            <a:r>
              <a:rPr lang="sk-SK" dirty="0" err="1"/>
              <a:t>Ricci</a:t>
            </a:r>
            <a:r>
              <a:rPr lang="sk-SK" dirty="0"/>
              <a:t> (Čína)</a:t>
            </a:r>
          </a:p>
          <a:p>
            <a:pPr lvl="2"/>
            <a:r>
              <a:rPr lang="sk-SK" dirty="0" err="1"/>
              <a:t>Roberto</a:t>
            </a:r>
            <a:r>
              <a:rPr lang="sk-SK" dirty="0"/>
              <a:t> de </a:t>
            </a:r>
            <a:r>
              <a:rPr lang="sk-SK" dirty="0" err="1"/>
              <a:t>Nobili</a:t>
            </a:r>
            <a:r>
              <a:rPr lang="sk-SK" dirty="0"/>
              <a:t> (India)</a:t>
            </a:r>
          </a:p>
          <a:p>
            <a:pPr lvl="2"/>
            <a:r>
              <a:rPr lang="sk-SK" dirty="0"/>
              <a:t>Jean </a:t>
            </a:r>
            <a:r>
              <a:rPr lang="sk-SK" dirty="0" err="1"/>
              <a:t>Brebeuf</a:t>
            </a:r>
            <a:r>
              <a:rPr lang="sk-SK" dirty="0"/>
              <a:t> (Kanada)</a:t>
            </a:r>
          </a:p>
          <a:p>
            <a:pPr lvl="2"/>
            <a:r>
              <a:rPr lang="sk-SK" dirty="0"/>
              <a:t>Alexandre de </a:t>
            </a:r>
            <a:r>
              <a:rPr lang="sk-SK" dirty="0" err="1"/>
              <a:t>Rhodes</a:t>
            </a:r>
            <a:r>
              <a:rPr lang="sk-SK" dirty="0"/>
              <a:t>  (Vietnam)</a:t>
            </a:r>
          </a:p>
          <a:p>
            <a:pPr lvl="1"/>
            <a:r>
              <a:rPr lang="sk-SK" dirty="0"/>
              <a:t>1704 „rituálne kontroverzie“</a:t>
            </a:r>
          </a:p>
          <a:p>
            <a:pPr lvl="1"/>
            <a:endParaRPr lang="sk-SK" dirty="0"/>
          </a:p>
          <a:p>
            <a:r>
              <a:rPr lang="sk-SK" dirty="0"/>
              <a:t>protestantské misie – „zdomácnenie“</a:t>
            </a:r>
          </a:p>
          <a:p>
            <a:pPr lvl="1"/>
            <a:r>
              <a:rPr lang="sk-SK" dirty="0" err="1"/>
              <a:t>Bartholomaus</a:t>
            </a:r>
            <a:r>
              <a:rPr lang="sk-SK" dirty="0"/>
              <a:t> </a:t>
            </a:r>
            <a:r>
              <a:rPr lang="sk-SK" dirty="0" err="1"/>
              <a:t>Ziegenbalg</a:t>
            </a:r>
            <a:endParaRPr lang="sk-SK" dirty="0"/>
          </a:p>
          <a:p>
            <a:pPr lvl="1"/>
            <a:r>
              <a:rPr lang="sk-SK" dirty="0" err="1"/>
              <a:t>Heinrich</a:t>
            </a:r>
            <a:r>
              <a:rPr lang="sk-SK" dirty="0"/>
              <a:t> </a:t>
            </a:r>
            <a:r>
              <a:rPr lang="sk-SK" dirty="0" err="1"/>
              <a:t>Plütschau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150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4521" y="3266596"/>
            <a:ext cx="11533239" cy="2632444"/>
          </a:xfrm>
        </p:spPr>
        <p:txBody>
          <a:bodyPr>
            <a:normAutofit/>
          </a:bodyPr>
          <a:lstStyle/>
          <a:p>
            <a:pPr algn="l"/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Náboženství „pod povrchem“ </a:t>
            </a:r>
            <a:b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Raně novověká mystika a její podoby, pietismus, raně</a:t>
            </a:r>
            <a:b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novověký </a:t>
            </a:r>
            <a:r>
              <a:rPr lang="cs-CZ" sz="4000" b="1" spc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milerianismus</a:t>
            </a:r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jansenismus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2173" y="331743"/>
            <a:ext cx="3542072" cy="754025"/>
          </a:xfrm>
        </p:spPr>
        <p:txBody>
          <a:bodyPr/>
          <a:lstStyle/>
          <a:p>
            <a:r>
              <a:rPr lang="cs-CZ" dirty="0"/>
              <a:t>RLA07 Křesťanství II</a:t>
            </a:r>
          </a:p>
        </p:txBody>
      </p:sp>
    </p:spTree>
    <p:extLst>
      <p:ext uri="{BB962C8B-B14F-4D97-AF65-F5344CB8AC3E}">
        <p14:creationId xmlns:p14="http://schemas.microsoft.com/office/powerpoint/2010/main" val="145175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2098675"/>
            <a:ext cx="4572877" cy="4351338"/>
          </a:xfrm>
        </p:spPr>
        <p:txBody>
          <a:bodyPr>
            <a:normAutofit/>
          </a:bodyPr>
          <a:lstStyle/>
          <a:p>
            <a:r>
              <a:rPr lang="sk-SK" dirty="0"/>
              <a:t>materiálny a socioekonomický rozklad</a:t>
            </a:r>
          </a:p>
          <a:p>
            <a:endParaRPr lang="sk-SK" dirty="0"/>
          </a:p>
          <a:p>
            <a:r>
              <a:rPr lang="sk-SK" dirty="0"/>
              <a:t>prehlbovanie sociálnych a ekonomických  rozdielov  </a:t>
            </a:r>
          </a:p>
          <a:p>
            <a:endParaRPr lang="sk-SK" dirty="0"/>
          </a:p>
          <a:p>
            <a:r>
              <a:rPr lang="sk-SK" dirty="0" err="1"/>
              <a:t>turko</a:t>
            </a:r>
            <a:r>
              <a:rPr lang="sk-SK" dirty="0"/>
              <a:t>-tatárska hrozba</a:t>
            </a:r>
          </a:p>
          <a:p>
            <a:endParaRPr lang="sk-SK" dirty="0"/>
          </a:p>
          <a:p>
            <a:r>
              <a:rPr lang="sk-SK" dirty="0"/>
              <a:t>morové epidémie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6166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934287"/>
            <a:ext cx="4572877" cy="474181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náboženstvo ako zdroj konfliktu</a:t>
            </a:r>
          </a:p>
          <a:p>
            <a:endParaRPr lang="sk-SK" dirty="0"/>
          </a:p>
          <a:p>
            <a:r>
              <a:rPr lang="sk-SK" dirty="0"/>
              <a:t>únava </a:t>
            </a:r>
            <a:r>
              <a:rPr lang="sk-SK" dirty="0" err="1"/>
              <a:t>konfesijnými</a:t>
            </a:r>
            <a:r>
              <a:rPr lang="sk-SK" dirty="0"/>
              <a:t> spormi a kontroverziami</a:t>
            </a:r>
          </a:p>
          <a:p>
            <a:endParaRPr lang="sk-SK" dirty="0"/>
          </a:p>
          <a:p>
            <a:r>
              <a:rPr lang="sk-SK" dirty="0"/>
              <a:t>implementácia </a:t>
            </a:r>
            <a:r>
              <a:rPr lang="sk-SK" dirty="0" err="1"/>
              <a:t>vs</a:t>
            </a:r>
            <a:r>
              <a:rPr lang="sk-SK" dirty="0"/>
              <a:t>. formálne prijatie konfesie</a:t>
            </a:r>
          </a:p>
          <a:p>
            <a:endParaRPr lang="sk-SK" dirty="0"/>
          </a:p>
          <a:p>
            <a:r>
              <a:rPr lang="sk-SK" dirty="0"/>
              <a:t>emancipácia politického a intelektuálneho života</a:t>
            </a:r>
          </a:p>
          <a:p>
            <a:endParaRPr lang="sk-SK" dirty="0"/>
          </a:p>
          <a:p>
            <a:r>
              <a:rPr lang="sk-SK" dirty="0"/>
              <a:t>apokalyptická perspektíva </a:t>
            </a:r>
            <a:r>
              <a:rPr lang="sk-SK" dirty="0" err="1"/>
              <a:t>vs</a:t>
            </a:r>
            <a:r>
              <a:rPr lang="sk-SK" dirty="0"/>
              <a:t>. pokrok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49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DD7BB-8A4E-4B6B-930A-B3395540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70" y="406222"/>
            <a:ext cx="10515600" cy="1325563"/>
          </a:xfrm>
        </p:spPr>
        <p:txBody>
          <a:bodyPr/>
          <a:lstStyle/>
          <a:p>
            <a:r>
              <a:rPr lang="sk-SK" dirty="0"/>
              <a:t>Pietizmus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33F0E9-1A6F-4D62-8D83-BA7879FD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70" y="1944437"/>
            <a:ext cx="5930149" cy="4739759"/>
          </a:xfrm>
        </p:spPr>
        <p:txBody>
          <a:bodyPr wrap="square">
            <a:spAutoFit/>
          </a:bodyPr>
          <a:lstStyle/>
          <a:p>
            <a:r>
              <a:rPr lang="sk-SK" dirty="0"/>
              <a:t>luterská ortodoxia/mystika, spiritualita</a:t>
            </a:r>
          </a:p>
          <a:p>
            <a:r>
              <a:rPr lang="sk-SK" dirty="0"/>
              <a:t>najväčšie a najvýznamnejšie obrodné hnutie</a:t>
            </a:r>
          </a:p>
          <a:p>
            <a:r>
              <a:rPr lang="sk-SK" dirty="0"/>
              <a:t>laické hnutie</a:t>
            </a:r>
          </a:p>
          <a:p>
            <a:r>
              <a:rPr lang="sk-SK" dirty="0"/>
              <a:t>reformácia náuky </a:t>
            </a:r>
            <a:r>
              <a:rPr lang="sk-SK" dirty="0" err="1"/>
              <a:t>vs</a:t>
            </a:r>
            <a:r>
              <a:rPr lang="sk-SK" dirty="0"/>
              <a:t>. reformácia života</a:t>
            </a:r>
          </a:p>
          <a:p>
            <a:r>
              <a:rPr lang="sk-SK" dirty="0"/>
              <a:t>individualizmus</a:t>
            </a:r>
          </a:p>
          <a:p>
            <a:r>
              <a:rPr lang="sk-SK" dirty="0"/>
              <a:t>apokalyptický nádych</a:t>
            </a:r>
          </a:p>
          <a:p>
            <a:r>
              <a:rPr lang="en-US" dirty="0"/>
              <a:t>v</a:t>
            </a:r>
            <a:r>
              <a:rPr lang="sk-SK" dirty="0" err="1"/>
              <a:t>ýznam</a:t>
            </a:r>
            <a:r>
              <a:rPr lang="sk-SK" dirty="0"/>
              <a:t> žien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59A8C-068A-4F8C-B408-089DF740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26" y="0"/>
            <a:ext cx="5801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6" b="100000" l="10000" r="99444">
                        <a14:foregroundMark x1="77444" y1="77335" x2="75111" y2="74119"/>
                        <a14:foregroundMark x1="74222" y1="72894" x2="53667" y2="74885"/>
                        <a14:backgroundMark x1="20000" y1="32925" x2="20000" y2="32925"/>
                      </a14:backgroundRemoval>
                    </a14:imgEffect>
                  </a14:imgLayer>
                </a14:imgProps>
              </a:ext>
            </a:extLst>
          </a:blip>
          <a:srcRect l="20121" r="-1" b="-1"/>
          <a:stretch/>
        </p:blipFill>
        <p:spPr>
          <a:xfrm>
            <a:off x="4753994" y="16414"/>
            <a:ext cx="7555992" cy="6857990"/>
          </a:xfrm>
          <a:prstGeom prst="rect">
            <a:avLst/>
          </a:prstGeom>
        </p:spPr>
      </p:pic>
      <p:sp useBgFill="1">
        <p:nvSpPr>
          <p:cNvPr id="19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7986" y="365125"/>
            <a:ext cx="582069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Katolícka reformácia</a:t>
            </a:r>
            <a:endParaRPr lang="en-US" sz="4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7944" y="2289187"/>
            <a:ext cx="3939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protireformácia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vs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.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katolícka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reformácia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povaha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katolíckej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reformácie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kritika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pomerov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v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cirkvi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a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snahy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o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jej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obrodu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charizmatickí jedinci</a:t>
            </a: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kardináli</a:t>
            </a: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„taliansky </a:t>
            </a:r>
            <a:r>
              <a:rPr lang="sk-SK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evanjelizmus</a:t>
            </a: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“</a:t>
            </a:r>
          </a:p>
          <a:p>
            <a:pPr marL="1657350" lvl="3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662455" y="6455859"/>
            <a:ext cx="334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Girolamo</a:t>
            </a:r>
            <a:r>
              <a:rPr lang="sk-SK" b="1" dirty="0"/>
              <a:t> </a:t>
            </a:r>
            <a:r>
              <a:rPr lang="sk-SK" b="1" dirty="0" err="1"/>
              <a:t>Savonarola</a:t>
            </a:r>
            <a:r>
              <a:rPr lang="sk-SK" b="1" dirty="0"/>
              <a:t> (1452–98)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7216"/>
            <a:ext cx="1708771" cy="24179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89629"/>
            <a:ext cx="282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Francisco Jiménez de Cisneros</a:t>
            </a:r>
            <a:endParaRPr lang="sk-SK" sz="1600" dirty="0"/>
          </a:p>
          <a:p>
            <a:r>
              <a:rPr lang="pt-BR" sz="1600" dirty="0"/>
              <a:t>(1436 –</a:t>
            </a:r>
            <a:r>
              <a:rPr lang="sk-SK" sz="1600" dirty="0"/>
              <a:t> </a:t>
            </a:r>
            <a:r>
              <a:rPr lang="pt-BR" sz="1600" dirty="0"/>
              <a:t>1517)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937672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8DE51-C159-4B5B-BA17-83AC41C0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Inšpiračné zdroje pietizmu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DED6D8-F35D-4B50-968A-5A1168E4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7906741" cy="4351338"/>
          </a:xfrm>
        </p:spPr>
        <p:txBody>
          <a:bodyPr>
            <a:normAutofit/>
          </a:bodyPr>
          <a:lstStyle/>
          <a:p>
            <a:r>
              <a:rPr lang="sk-SK" dirty="0"/>
              <a:t>Martin Luther</a:t>
            </a:r>
          </a:p>
          <a:p>
            <a:endParaRPr lang="sk-SK" dirty="0"/>
          </a:p>
          <a:p>
            <a:r>
              <a:rPr lang="sk-SK" dirty="0" err="1"/>
              <a:t>sola</a:t>
            </a:r>
            <a:r>
              <a:rPr lang="sk-SK" dirty="0"/>
              <a:t> </a:t>
            </a:r>
            <a:r>
              <a:rPr lang="sk-SK" dirty="0" err="1"/>
              <a:t>experientia</a:t>
            </a:r>
            <a:r>
              <a:rPr lang="sk-SK" dirty="0"/>
              <a:t>, </a:t>
            </a:r>
            <a:r>
              <a:rPr lang="sk-SK" dirty="0" err="1"/>
              <a:t>Gelassenheit</a:t>
            </a:r>
            <a:r>
              <a:rPr lang="sk-SK" dirty="0"/>
              <a:t> (A. B. von </a:t>
            </a:r>
            <a:r>
              <a:rPr lang="sk-SK" dirty="0" err="1"/>
              <a:t>Karlstadt</a:t>
            </a:r>
            <a:r>
              <a:rPr lang="sk-SK" dirty="0"/>
              <a:t>, Thomas M</a:t>
            </a:r>
            <a:r>
              <a:rPr lang="en-US" dirty="0" err="1"/>
              <a:t>üntzer</a:t>
            </a:r>
            <a:r>
              <a:rPr lang="sk-SK" dirty="0"/>
              <a:t>)</a:t>
            </a:r>
          </a:p>
          <a:p>
            <a:endParaRPr lang="en-US" dirty="0"/>
          </a:p>
          <a:p>
            <a:r>
              <a:rPr lang="de-DE" dirty="0"/>
              <a:t>Kaspar von </a:t>
            </a:r>
            <a:r>
              <a:rPr lang="de-DE" dirty="0" err="1"/>
              <a:t>Schwenckfeld</a:t>
            </a:r>
            <a:r>
              <a:rPr lang="de-DE" dirty="0"/>
              <a:t> (1489 – 1561)</a:t>
            </a:r>
            <a:endParaRPr lang="sk-SK" dirty="0"/>
          </a:p>
          <a:p>
            <a:r>
              <a:rPr lang="sk-SK" dirty="0" err="1"/>
              <a:t>Valentin</a:t>
            </a:r>
            <a:r>
              <a:rPr lang="sk-SK" dirty="0"/>
              <a:t> </a:t>
            </a:r>
            <a:r>
              <a:rPr lang="sk-SK" dirty="0" err="1"/>
              <a:t>Weigel</a:t>
            </a:r>
            <a:r>
              <a:rPr lang="sk-SK" dirty="0"/>
              <a:t> (1533–88)</a:t>
            </a:r>
          </a:p>
          <a:p>
            <a:r>
              <a:rPr lang="de-DE" dirty="0"/>
              <a:t>Theophrast Bombast von Hohenheim (Paracelsus, </a:t>
            </a:r>
            <a:r>
              <a:rPr lang="de-DE" i="1" dirty="0"/>
              <a:t>c.</a:t>
            </a:r>
            <a:r>
              <a:rPr lang="de-DE" dirty="0"/>
              <a:t>1493–1541) </a:t>
            </a: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B720F4-B324-4DFD-9F6D-2265CB2C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41" y="2143432"/>
            <a:ext cx="3165259" cy="38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306" y="119319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Pietizmus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824" y="1267901"/>
            <a:ext cx="5456571" cy="516140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70000"/>
              </a:lnSpc>
              <a:buNone/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dirty="0"/>
              <a:t>Johann </a:t>
            </a:r>
            <a:r>
              <a:rPr lang="sk-SK" dirty="0" err="1"/>
              <a:t>Arndt</a:t>
            </a:r>
            <a:r>
              <a:rPr lang="sk-SK" dirty="0"/>
              <a:t> (1555–1621)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„Pravé kresťanstvo“ </a:t>
            </a:r>
            <a:r>
              <a:rPr lang="sk-SK" dirty="0"/>
              <a:t>(1605-10)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náboženstvo hlavy </a:t>
            </a:r>
            <a:r>
              <a:rPr lang="sk-SK" dirty="0" err="1"/>
              <a:t>vs</a:t>
            </a:r>
            <a:r>
              <a:rPr lang="sk-SK" dirty="0"/>
              <a:t>. n. srdca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J. A. Komenský</a:t>
            </a:r>
          </a:p>
          <a:p>
            <a:pPr lvl="1">
              <a:lnSpc>
                <a:spcPct val="70000"/>
              </a:lnSpc>
            </a:pPr>
            <a:endParaRPr lang="sk-SK" sz="2800" dirty="0"/>
          </a:p>
          <a:p>
            <a:pPr>
              <a:lnSpc>
                <a:spcPct val="70000"/>
              </a:lnSpc>
            </a:pPr>
            <a:r>
              <a:rPr lang="sk-SK" dirty="0"/>
              <a:t>Johann </a:t>
            </a:r>
            <a:r>
              <a:rPr lang="sk-SK" dirty="0" err="1"/>
              <a:t>Valentin</a:t>
            </a:r>
            <a:r>
              <a:rPr lang="sk-SK" dirty="0"/>
              <a:t> </a:t>
            </a:r>
            <a:r>
              <a:rPr lang="sk-SK" dirty="0" err="1"/>
              <a:t>Andreä</a:t>
            </a:r>
            <a:r>
              <a:rPr lang="sk-SK" dirty="0"/>
              <a:t> (1586–1654)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prvá sociálne utopická novela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mesto </a:t>
            </a:r>
            <a:r>
              <a:rPr lang="sk-SK" dirty="0" err="1"/>
              <a:t>Württemberg</a:t>
            </a: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r>
              <a:rPr lang="sk-SK" dirty="0" err="1"/>
              <a:t>Philip</a:t>
            </a:r>
            <a:r>
              <a:rPr lang="sk-SK" dirty="0"/>
              <a:t> </a:t>
            </a:r>
            <a:r>
              <a:rPr lang="sk-SK" dirty="0" err="1"/>
              <a:t>Jakob</a:t>
            </a:r>
            <a:r>
              <a:rPr lang="sk-SK" dirty="0"/>
              <a:t> </a:t>
            </a:r>
            <a:r>
              <a:rPr lang="sk-SK" dirty="0" err="1"/>
              <a:t>Spener</a:t>
            </a:r>
            <a:r>
              <a:rPr lang="sk-SK" dirty="0"/>
              <a:t> (1635–1705)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študijné skupinky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reformácia sociálneho systému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misie do Indie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Pia</a:t>
            </a:r>
            <a:r>
              <a:rPr lang="sk-SK" i="1" dirty="0"/>
              <a:t> </a:t>
            </a:r>
            <a:r>
              <a:rPr lang="sk-SK" i="1" dirty="0" err="1"/>
              <a:t>Desideria</a:t>
            </a:r>
            <a:r>
              <a:rPr lang="sk-SK" i="1" dirty="0"/>
              <a:t>“ </a:t>
            </a:r>
            <a:r>
              <a:rPr lang="sk-SK" dirty="0"/>
              <a:t>(1675)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395" y="222839"/>
            <a:ext cx="2520846" cy="30857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395" y="3487737"/>
            <a:ext cx="2520846" cy="32976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103" y="1056598"/>
            <a:ext cx="3871411" cy="46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52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2" b="30349"/>
          <a:stretch/>
        </p:blipFill>
        <p:spPr>
          <a:xfrm>
            <a:off x="8773477" y="640082"/>
            <a:ext cx="2778443" cy="2706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-5" b="26909"/>
          <a:stretch/>
        </p:blipFill>
        <p:spPr>
          <a:xfrm>
            <a:off x="8773477" y="3511293"/>
            <a:ext cx="2778443" cy="2707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>
            <a:normAutofit/>
          </a:bodyPr>
          <a:lstStyle/>
          <a:p>
            <a:r>
              <a:rPr lang="sk-SK" sz="3800" dirty="0"/>
              <a:t>Pietizmus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524000"/>
            <a:ext cx="7138174" cy="50439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dirty="0"/>
              <a:t>2. generácia</a:t>
            </a:r>
          </a:p>
          <a:p>
            <a:r>
              <a:rPr lang="sk-SK" dirty="0"/>
              <a:t>August </a:t>
            </a:r>
            <a:r>
              <a:rPr lang="sk-SK" dirty="0" err="1"/>
              <a:t>Hermann</a:t>
            </a:r>
            <a:r>
              <a:rPr lang="sk-SK" dirty="0"/>
              <a:t> </a:t>
            </a:r>
            <a:r>
              <a:rPr lang="sk-SK" dirty="0" err="1"/>
              <a:t>Francke</a:t>
            </a:r>
            <a:r>
              <a:rPr lang="sk-SK" dirty="0"/>
              <a:t> (1663–1727)</a:t>
            </a:r>
          </a:p>
          <a:p>
            <a:pPr lvl="1"/>
            <a:r>
              <a:rPr lang="sk-SK" dirty="0" err="1"/>
              <a:t>frankské</a:t>
            </a:r>
            <a:r>
              <a:rPr lang="sk-SK" dirty="0"/>
              <a:t> inštitúcie</a:t>
            </a:r>
          </a:p>
          <a:p>
            <a:pPr lvl="1"/>
            <a:r>
              <a:rPr lang="sk-SK" dirty="0"/>
              <a:t>1694 Univerzita v </a:t>
            </a:r>
            <a:r>
              <a:rPr lang="sk-SK" dirty="0" err="1"/>
              <a:t>Halle</a:t>
            </a:r>
            <a:endParaRPr lang="sk-SK" dirty="0"/>
          </a:p>
          <a:p>
            <a:pPr lvl="1"/>
            <a:r>
              <a:rPr lang="sk-SK" dirty="0"/>
              <a:t>podpora </a:t>
            </a:r>
            <a:r>
              <a:rPr lang="sk-SK" dirty="0" err="1"/>
              <a:t>Spenera</a:t>
            </a:r>
            <a:r>
              <a:rPr lang="sk-SK" dirty="0"/>
              <a:t> a </a:t>
            </a:r>
            <a:r>
              <a:rPr lang="sk-SK" dirty="0" err="1"/>
              <a:t>Hohenzollern</a:t>
            </a:r>
            <a:endParaRPr lang="sk-SK" dirty="0"/>
          </a:p>
          <a:p>
            <a:pPr lvl="1"/>
            <a:r>
              <a:rPr lang="sk-SK" dirty="0"/>
              <a:t>„</a:t>
            </a:r>
            <a:r>
              <a:rPr lang="sk-SK" dirty="0" err="1"/>
              <a:t>hallský</a:t>
            </a:r>
            <a:r>
              <a:rPr lang="sk-SK" dirty="0"/>
              <a:t> pietizmus“</a:t>
            </a:r>
          </a:p>
          <a:p>
            <a:pPr lvl="1"/>
            <a:r>
              <a:rPr lang="sk-SK" i="1" dirty="0"/>
              <a:t>„Stopy stále živého Boha“ - </a:t>
            </a:r>
            <a:r>
              <a:rPr lang="sk-SK" dirty="0"/>
              <a:t>1727 „</a:t>
            </a:r>
            <a:r>
              <a:rPr lang="sk-SK" i="1" dirty="0" err="1"/>
              <a:t>Pietas</a:t>
            </a:r>
            <a:r>
              <a:rPr lang="sk-SK" i="1" dirty="0"/>
              <a:t> </a:t>
            </a:r>
            <a:r>
              <a:rPr lang="sk-SK" i="1" dirty="0" err="1"/>
              <a:t>Hallensis</a:t>
            </a:r>
            <a:r>
              <a:rPr lang="sk-SK" i="1" dirty="0"/>
              <a:t>“</a:t>
            </a:r>
          </a:p>
          <a:p>
            <a:pPr lvl="1"/>
            <a:r>
              <a:rPr lang="sk-SK" dirty="0"/>
              <a:t>náhla dramatická konverzia</a:t>
            </a:r>
          </a:p>
          <a:p>
            <a:pPr lvl="1"/>
            <a:r>
              <a:rPr lang="sk-SK" dirty="0"/>
              <a:t>učiteľ M. Bela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sk-SK" dirty="0"/>
              <a:t>3</a:t>
            </a:r>
            <a:r>
              <a:rPr lang="en-US" dirty="0"/>
              <a:t>. </a:t>
            </a:r>
            <a:r>
              <a:rPr lang="en-US" dirty="0" err="1"/>
              <a:t>gener</a:t>
            </a:r>
            <a:r>
              <a:rPr lang="sk-SK" dirty="0"/>
              <a:t>á</a:t>
            </a:r>
            <a:r>
              <a:rPr lang="en-US" dirty="0" err="1"/>
              <a:t>cia</a:t>
            </a:r>
            <a:endParaRPr lang="en-US" dirty="0"/>
          </a:p>
          <a:p>
            <a:r>
              <a:rPr lang="sk-SK" dirty="0" err="1"/>
              <a:t>Nikolaus</a:t>
            </a:r>
            <a:r>
              <a:rPr lang="sk-SK" dirty="0"/>
              <a:t> Ludwig Graf von </a:t>
            </a:r>
            <a:r>
              <a:rPr lang="sk-SK" dirty="0" err="1"/>
              <a:t>Zinzendorf</a:t>
            </a:r>
            <a:r>
              <a:rPr lang="sk-SK" dirty="0"/>
              <a:t> (1700–60)</a:t>
            </a:r>
          </a:p>
          <a:p>
            <a:pPr lvl="1"/>
            <a:r>
              <a:rPr lang="sk-SK" dirty="0"/>
              <a:t>komunita “</a:t>
            </a:r>
            <a:r>
              <a:rPr lang="sk-SK" dirty="0" err="1"/>
              <a:t>Herrnhuter</a:t>
            </a:r>
            <a:r>
              <a:rPr lang="sk-SK" dirty="0"/>
              <a:t>” (J. </a:t>
            </a:r>
            <a:r>
              <a:rPr lang="sk-SK" dirty="0" err="1"/>
              <a:t>Wesley</a:t>
            </a:r>
            <a:r>
              <a:rPr lang="sk-SK" dirty="0"/>
              <a:t>)</a:t>
            </a:r>
          </a:p>
          <a:p>
            <a:pPr lvl="2"/>
            <a:r>
              <a:rPr lang="sk-SK" dirty="0"/>
              <a:t>1727 kolektívne prebudenie</a:t>
            </a:r>
          </a:p>
          <a:p>
            <a:pPr lvl="2"/>
            <a:r>
              <a:rPr lang="sk-SK" dirty="0" err="1"/>
              <a:t>Zeist</a:t>
            </a:r>
            <a:r>
              <a:rPr lang="sk-SK" dirty="0"/>
              <a:t> (Holandsko), </a:t>
            </a:r>
            <a:r>
              <a:rPr lang="sk-SK" dirty="0" err="1"/>
              <a:t>Neuwied</a:t>
            </a:r>
            <a:r>
              <a:rPr lang="sk-SK" dirty="0"/>
              <a:t> (Porýnie), </a:t>
            </a:r>
            <a:r>
              <a:rPr lang="sk-SK" dirty="0" err="1"/>
              <a:t>Bethlehem</a:t>
            </a:r>
            <a:r>
              <a:rPr lang="sk-SK" dirty="0"/>
              <a:t> (USA)</a:t>
            </a:r>
          </a:p>
          <a:p>
            <a:pPr lvl="1"/>
            <a:r>
              <a:rPr lang="sk-SK" dirty="0"/>
              <a:t>„náboženstvo srdca“ – živá viera</a:t>
            </a:r>
          </a:p>
          <a:p>
            <a:pPr lvl="1"/>
            <a:r>
              <a:rPr lang="sk-SK" dirty="0"/>
              <a:t>ekumenizmus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5824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r="-3" b="8649"/>
          <a:stretch/>
        </p:blipFill>
        <p:spPr>
          <a:xfrm>
            <a:off x="8783751" y="3609314"/>
            <a:ext cx="2778443" cy="2706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924" r="-5" b="13138"/>
          <a:stretch/>
        </p:blipFill>
        <p:spPr>
          <a:xfrm>
            <a:off x="8783751" y="757818"/>
            <a:ext cx="2778443" cy="2707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>
            <a:normAutofit/>
          </a:bodyPr>
          <a:lstStyle/>
          <a:p>
            <a:r>
              <a:rPr lang="sk-SK" err="1"/>
              <a:t>Metodizmus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7138174" cy="4351338"/>
          </a:xfrm>
        </p:spPr>
        <p:txBody>
          <a:bodyPr>
            <a:normAutofit/>
          </a:bodyPr>
          <a:lstStyle/>
          <a:p>
            <a:r>
              <a:rPr lang="sk-SK" dirty="0"/>
              <a:t>John </a:t>
            </a:r>
            <a:r>
              <a:rPr lang="sk-SK" dirty="0" err="1"/>
              <a:t>Wesley</a:t>
            </a:r>
            <a:r>
              <a:rPr lang="sk-SK" dirty="0"/>
              <a:t> (1703–91)</a:t>
            </a:r>
          </a:p>
          <a:p>
            <a:pPr lvl="1"/>
            <a:r>
              <a:rPr lang="sk-SK" dirty="0"/>
              <a:t>metodistické hnutie</a:t>
            </a:r>
          </a:p>
          <a:p>
            <a:pPr lvl="1"/>
            <a:r>
              <a:rPr lang="sk-SK" dirty="0"/>
              <a:t>skúsenostný aspekt náboženstva</a:t>
            </a:r>
          </a:p>
          <a:p>
            <a:pPr lvl="1"/>
            <a:r>
              <a:rPr lang="sk-SK" dirty="0" err="1"/>
              <a:t>transformatívna</a:t>
            </a:r>
            <a:r>
              <a:rPr lang="sk-SK" dirty="0"/>
              <a:t> povaha viery a osobná konverzia</a:t>
            </a:r>
          </a:p>
          <a:p>
            <a:pPr lvl="1"/>
            <a:r>
              <a:rPr lang="sk-SK" dirty="0"/>
              <a:t>náboženská horlivosť</a:t>
            </a:r>
          </a:p>
          <a:p>
            <a:pPr lvl="1"/>
            <a:r>
              <a:rPr lang="sk-SK" dirty="0"/>
              <a:t>1738 "</a:t>
            </a:r>
            <a:r>
              <a:rPr lang="sk-SK" dirty="0" err="1"/>
              <a:t>Aldersgate</a:t>
            </a:r>
            <a:r>
              <a:rPr lang="sk-SK" dirty="0"/>
              <a:t> </a:t>
            </a:r>
            <a:r>
              <a:rPr lang="sk-SK" dirty="0" err="1"/>
              <a:t>experience</a:t>
            </a:r>
            <a:r>
              <a:rPr lang="sk-SK" dirty="0"/>
              <a:t>„</a:t>
            </a:r>
          </a:p>
          <a:p>
            <a:pPr lvl="1"/>
            <a:r>
              <a:rPr lang="sk-SK" dirty="0"/>
              <a:t>1744 prvá metodistická konferencia</a:t>
            </a:r>
          </a:p>
          <a:p>
            <a:pPr lvl="1"/>
            <a:endParaRPr lang="sk-SK" dirty="0"/>
          </a:p>
          <a:p>
            <a:r>
              <a:rPr lang="sk-SK" dirty="0"/>
              <a:t>George </a:t>
            </a:r>
            <a:r>
              <a:rPr lang="sk-SK" dirty="0" err="1"/>
              <a:t>Whitfield</a:t>
            </a:r>
            <a:r>
              <a:rPr lang="sk-SK" dirty="0"/>
              <a:t> (1717–70)</a:t>
            </a:r>
          </a:p>
          <a:p>
            <a:pPr lvl="1"/>
            <a:r>
              <a:rPr lang="sk-SK" dirty="0" err="1"/>
              <a:t>kalvinistický</a:t>
            </a:r>
            <a:r>
              <a:rPr lang="sk-SK" dirty="0"/>
              <a:t> </a:t>
            </a:r>
            <a:r>
              <a:rPr lang="sk-SK" dirty="0" err="1"/>
              <a:t>metodizmus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1677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A73E70B-EC23-4DA3-BE61-3596665B5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397" y="643467"/>
            <a:ext cx="64592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89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3270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8433" r="16662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8046"/>
            <a:ext cx="6751674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v amerických </a:t>
            </a:r>
            <a:r>
              <a:rPr lang="sk-SK" sz="3800" dirty="0" err="1"/>
              <a:t>kolóniach</a:t>
            </a:r>
            <a:endParaRPr lang="sk-SK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86" y="1020726"/>
            <a:ext cx="5501491" cy="5635713"/>
          </a:xfrm>
        </p:spPr>
        <p:txBody>
          <a:bodyPr>
            <a:normAutofit fontScale="77500" lnSpcReduction="20000"/>
          </a:bodyPr>
          <a:lstStyle/>
          <a:p>
            <a:r>
              <a:rPr lang="sk-SK" dirty="0" err="1"/>
              <a:t>Kvakeri</a:t>
            </a:r>
            <a:endParaRPr lang="sk-SK" dirty="0"/>
          </a:p>
          <a:p>
            <a:pPr lvl="1"/>
            <a:r>
              <a:rPr lang="sk-SK" dirty="0"/>
              <a:t>George Fox (1624-91)</a:t>
            </a:r>
          </a:p>
          <a:p>
            <a:pPr lvl="2"/>
            <a:r>
              <a:rPr lang="sk-SK" dirty="0"/>
              <a:t>„Spoločnosť priateľov“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William </a:t>
            </a:r>
            <a:r>
              <a:rPr lang="sk-SK" dirty="0" err="1"/>
              <a:t>Penn</a:t>
            </a:r>
            <a:r>
              <a:rPr lang="sk-SK" dirty="0"/>
              <a:t> (1644-1718)</a:t>
            </a:r>
          </a:p>
          <a:p>
            <a:pPr lvl="2"/>
            <a:r>
              <a:rPr lang="sk-SK" dirty="0"/>
              <a:t>zakladateľ Pensylvánie</a:t>
            </a:r>
          </a:p>
          <a:p>
            <a:pPr lvl="2"/>
            <a:r>
              <a:rPr lang="sk-SK" dirty="0" err="1"/>
              <a:t>kvakerská</a:t>
            </a:r>
            <a:r>
              <a:rPr lang="sk-SK" dirty="0"/>
              <a:t> kolónia</a:t>
            </a:r>
          </a:p>
          <a:p>
            <a:pPr lvl="2"/>
            <a:endParaRPr lang="sk-SK" dirty="0"/>
          </a:p>
          <a:p>
            <a:r>
              <a:rPr lang="sk-SK" dirty="0"/>
              <a:t>presbyteriánska cirkev</a:t>
            </a:r>
          </a:p>
          <a:p>
            <a:pPr lvl="1"/>
            <a:r>
              <a:rPr lang="sk-SK" dirty="0"/>
              <a:t>vlny 1740 – 58</a:t>
            </a:r>
          </a:p>
          <a:p>
            <a:pPr lvl="1"/>
            <a:r>
              <a:rPr lang="sk-SK" dirty="0"/>
              <a:t>1789 prvé Všeobecné zhromaždenie</a:t>
            </a:r>
          </a:p>
          <a:p>
            <a:pPr lvl="1"/>
            <a:r>
              <a:rPr lang="sk-SK" dirty="0"/>
              <a:t>John </a:t>
            </a:r>
            <a:r>
              <a:rPr lang="sk-SK" dirty="0" err="1"/>
              <a:t>Whiterspoon</a:t>
            </a:r>
            <a:r>
              <a:rPr lang="sk-SK" dirty="0"/>
              <a:t> (1723 – 94)</a:t>
            </a:r>
          </a:p>
          <a:p>
            <a:endParaRPr lang="sk-SK" dirty="0"/>
          </a:p>
          <a:p>
            <a:r>
              <a:rPr lang="sk-SK" dirty="0"/>
              <a:t>„Veľké prebudenie“ (1735 – 45)</a:t>
            </a:r>
          </a:p>
          <a:p>
            <a:pPr lvl="1"/>
            <a:r>
              <a:rPr lang="sk-SK" dirty="0"/>
              <a:t>dôraz na osobné </a:t>
            </a:r>
          </a:p>
          <a:p>
            <a:pPr lvl="1"/>
            <a:r>
              <a:rPr lang="sk-SK" dirty="0" err="1"/>
              <a:t>Jonathan</a:t>
            </a:r>
            <a:r>
              <a:rPr lang="sk-SK" dirty="0"/>
              <a:t> </a:t>
            </a:r>
            <a:r>
              <a:rPr lang="sk-SK" dirty="0" err="1"/>
              <a:t>Edwards</a:t>
            </a:r>
            <a:r>
              <a:rPr lang="sk-SK" dirty="0"/>
              <a:t> (1703–58)</a:t>
            </a:r>
          </a:p>
          <a:p>
            <a:pPr lvl="2"/>
            <a:endParaRPr lang="en-US" dirty="0"/>
          </a:p>
          <a:p>
            <a:r>
              <a:rPr lang="sk-SK" dirty="0"/>
              <a:t>1775 – 83 Americká revolúcia</a:t>
            </a:r>
          </a:p>
          <a:p>
            <a:r>
              <a:rPr lang="sk-SK" dirty="0"/>
              <a:t>1786 </a:t>
            </a:r>
            <a:r>
              <a:rPr lang="sk-SK" dirty="0" err="1"/>
              <a:t>Virginia</a:t>
            </a:r>
            <a:r>
              <a:rPr lang="sk-SK" dirty="0"/>
              <a:t> </a:t>
            </a:r>
            <a:r>
              <a:rPr lang="sk-SK" dirty="0" err="1"/>
              <a:t>Statute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Religious</a:t>
            </a:r>
            <a:r>
              <a:rPr lang="sk-SK" dirty="0"/>
              <a:t> </a:t>
            </a:r>
            <a:r>
              <a:rPr lang="sk-SK" dirty="0" err="1"/>
              <a:t>Freedom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2475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757" r="-1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549" r="10001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4" b="24893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838" y="170307"/>
            <a:ext cx="5549039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 dirty="0"/>
              <a:t>Katolícka</a:t>
            </a:r>
            <a:r>
              <a:rPr lang="en-US" sz="5000" dirty="0"/>
              <a:t> </a:t>
            </a:r>
            <a:r>
              <a:rPr lang="sk-SK" sz="5000" dirty="0"/>
              <a:t>spiritualita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838" y="1304629"/>
            <a:ext cx="5549039" cy="590931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800" b="1" dirty="0"/>
              <a:t>jezuiti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Reducciones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Antonio Ruiz de </a:t>
            </a:r>
            <a:r>
              <a:rPr lang="sk-SK" sz="1800" dirty="0" err="1"/>
              <a:t>Montoya</a:t>
            </a:r>
            <a:r>
              <a:rPr lang="sk-SK" sz="1800" dirty="0"/>
              <a:t> (1585–1652)</a:t>
            </a:r>
            <a:r>
              <a:rPr lang="en-US" sz="1800" dirty="0"/>
              <a:t> Paraguay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1758 – 1766 vyhnanie jezuitov z Portugalska a Španielska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1773 dekrét </a:t>
            </a:r>
            <a:r>
              <a:rPr lang="sk-SK" sz="1800" i="1" dirty="0"/>
              <a:t>„</a:t>
            </a:r>
            <a:r>
              <a:rPr lang="sk-SK" sz="1800" i="1" dirty="0" err="1"/>
              <a:t>Dominus</a:t>
            </a:r>
            <a:r>
              <a:rPr lang="sk-SK" sz="1800" i="1" dirty="0"/>
              <a:t> </a:t>
            </a:r>
            <a:r>
              <a:rPr lang="sk-SK" sz="1800" i="1" dirty="0" err="1"/>
              <a:t>ac</a:t>
            </a:r>
            <a:r>
              <a:rPr lang="sk-SK" sz="1800" i="1" dirty="0"/>
              <a:t> </a:t>
            </a:r>
            <a:r>
              <a:rPr lang="sk-SK" sz="1800" i="1" dirty="0" err="1"/>
              <a:t>Redemptor</a:t>
            </a:r>
            <a:r>
              <a:rPr lang="sk-SK" sz="1800" i="1" dirty="0"/>
              <a:t> </a:t>
            </a:r>
            <a:r>
              <a:rPr lang="sk-SK" sz="1800" i="1" dirty="0" err="1"/>
              <a:t>Noster</a:t>
            </a:r>
            <a:r>
              <a:rPr lang="sk-SK" sz="1800" i="1" dirty="0"/>
              <a:t>“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1814 obnovenie rádu </a:t>
            </a:r>
            <a:r>
              <a:rPr lang="sk-SK" sz="1800" dirty="0" err="1"/>
              <a:t>Piom</a:t>
            </a:r>
            <a:r>
              <a:rPr lang="sk-SK" sz="1800" dirty="0"/>
              <a:t> VII.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k-SK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/>
              <a:t>jansenizmus</a:t>
            </a:r>
            <a:endParaRPr lang="sk-SK" sz="18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Cornelius</a:t>
            </a:r>
            <a:r>
              <a:rPr lang="sk-SK" sz="1800" dirty="0"/>
              <a:t> Otto </a:t>
            </a:r>
            <a:r>
              <a:rPr lang="sk-SK" sz="1800" dirty="0" err="1"/>
              <a:t>Jansen</a:t>
            </a:r>
            <a:r>
              <a:rPr lang="sk-SK" sz="1800" dirty="0"/>
              <a:t> (1585-1638) – „</a:t>
            </a:r>
            <a:r>
              <a:rPr lang="sk-SK" sz="1800" i="1" dirty="0" err="1"/>
              <a:t>Augustínus</a:t>
            </a:r>
            <a:r>
              <a:rPr lang="sk-SK" sz="1800" dirty="0"/>
              <a:t>“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 Jean </a:t>
            </a:r>
            <a:r>
              <a:rPr lang="sk-SK" sz="1800" dirty="0" err="1"/>
              <a:t>Duvergier</a:t>
            </a:r>
            <a:r>
              <a:rPr lang="sk-SK" sz="1800" dirty="0"/>
              <a:t> (1581-1643)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 </a:t>
            </a:r>
            <a:r>
              <a:rPr lang="sk-SK" sz="1800" dirty="0" err="1"/>
              <a:t>Marie</a:t>
            </a:r>
            <a:r>
              <a:rPr lang="sk-SK" sz="1800" dirty="0"/>
              <a:t> </a:t>
            </a:r>
            <a:r>
              <a:rPr lang="sk-SK" sz="1800" dirty="0" err="1"/>
              <a:t>Angélique</a:t>
            </a:r>
            <a:r>
              <a:rPr lang="sk-SK" sz="1800" dirty="0"/>
              <a:t> </a:t>
            </a:r>
            <a:r>
              <a:rPr lang="sk-SK" sz="1800" dirty="0" err="1"/>
              <a:t>Arnauld</a:t>
            </a:r>
            <a:r>
              <a:rPr lang="sk-SK" sz="1800" dirty="0"/>
              <a:t> (1591–1661)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Antoine</a:t>
            </a:r>
            <a:r>
              <a:rPr lang="sk-SK" sz="1800" dirty="0"/>
              <a:t> </a:t>
            </a:r>
            <a:r>
              <a:rPr lang="sk-SK" sz="1800" dirty="0" err="1"/>
              <a:t>Arnauld</a:t>
            </a:r>
            <a:r>
              <a:rPr lang="sk-SK" sz="1800" dirty="0"/>
              <a:t> (1612–1694)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kláštor</a:t>
            </a:r>
            <a:r>
              <a:rPr lang="en-US" sz="1800" dirty="0"/>
              <a:t> </a:t>
            </a:r>
            <a:r>
              <a:rPr lang="sk-SK" sz="1800" dirty="0"/>
              <a:t>Port-Royal</a:t>
            </a:r>
            <a:r>
              <a:rPr lang="en-US" sz="1800" dirty="0"/>
              <a:t> v Champs a Par</a:t>
            </a:r>
            <a:r>
              <a:rPr lang="sk-SK" sz="1800" dirty="0" err="1"/>
              <a:t>íži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1713 </a:t>
            </a:r>
            <a:r>
              <a:rPr lang="sk-SK" sz="1800" i="1" dirty="0"/>
              <a:t>„</a:t>
            </a:r>
            <a:r>
              <a:rPr lang="sk-SK" sz="1800" i="1" dirty="0" err="1"/>
              <a:t>Unigenitus</a:t>
            </a:r>
            <a:r>
              <a:rPr lang="sk-SK" sz="1800" i="1" dirty="0"/>
              <a:t> </a:t>
            </a:r>
            <a:r>
              <a:rPr lang="sk-SK" sz="1800" i="1" dirty="0" err="1"/>
              <a:t>Dei</a:t>
            </a:r>
            <a:r>
              <a:rPr lang="sk-SK" sz="1800" i="1" dirty="0"/>
              <a:t> </a:t>
            </a:r>
            <a:r>
              <a:rPr lang="sk-SK" sz="1800" i="1" dirty="0" err="1"/>
              <a:t>Filius</a:t>
            </a:r>
            <a:r>
              <a:rPr lang="sk-SK" sz="1800" i="1" dirty="0"/>
              <a:t>“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1723 </a:t>
            </a:r>
            <a:r>
              <a:rPr lang="sk-SK" sz="1800" dirty="0" err="1"/>
              <a:t>Utrecht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Blaise</a:t>
            </a:r>
            <a:r>
              <a:rPr lang="sk-SK" sz="1800" dirty="0"/>
              <a:t> Pascal (1623-1662)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k-SK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/>
              <a:t>kvietizmus</a:t>
            </a:r>
            <a:endParaRPr lang="sk-SK" sz="18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Miguel</a:t>
            </a:r>
            <a:r>
              <a:rPr lang="sk-SK" sz="1800" dirty="0"/>
              <a:t> de </a:t>
            </a:r>
            <a:r>
              <a:rPr lang="sk-SK" sz="1800" dirty="0" err="1"/>
              <a:t>Molinose</a:t>
            </a:r>
            <a:r>
              <a:rPr lang="sk-SK" sz="1800" dirty="0"/>
              <a:t> </a:t>
            </a:r>
            <a:r>
              <a:rPr lang="da-DK" sz="1800" dirty="0"/>
              <a:t>(1628–96)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345606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6" b="100000" l="10000" r="99444">
                        <a14:foregroundMark x1="77444" y1="77335" x2="75111" y2="74119"/>
                        <a14:foregroundMark x1="74222" y1="72894" x2="53667" y2="74885"/>
                        <a14:backgroundMark x1="20000" y1="32925" x2="20000" y2="32925"/>
                      </a14:backgroundRemoval>
                    </a14:imgEffect>
                  </a14:imgLayer>
                </a14:imgProps>
              </a:ext>
            </a:extLst>
          </a:blip>
          <a:srcRect l="20121" r="-1" b="-1"/>
          <a:stretch/>
        </p:blipFill>
        <p:spPr>
          <a:xfrm>
            <a:off x="4753994" y="16414"/>
            <a:ext cx="7555992" cy="6857990"/>
          </a:xfrm>
          <a:prstGeom prst="rect">
            <a:avLst/>
          </a:prstGeom>
        </p:spPr>
      </p:pic>
      <p:sp useBgFill="1">
        <p:nvSpPr>
          <p:cNvPr id="19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7986" y="365125"/>
            <a:ext cx="582069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Katolícka reformácia</a:t>
            </a:r>
            <a:endParaRPr lang="en-US" sz="4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7944" y="2289187"/>
            <a:ext cx="3939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charizmatickí jedinci</a:t>
            </a:r>
          </a:p>
          <a:p>
            <a:pPr marL="34290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010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b="1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Bernardino</a:t>
            </a:r>
            <a:r>
              <a:rPr lang="sk-SK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zo Sieny (1380-1444)</a:t>
            </a:r>
          </a:p>
          <a:p>
            <a:pPr marL="125730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svetská márnivosť</a:t>
            </a:r>
          </a:p>
          <a:p>
            <a:pPr marL="125730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súcit</a:t>
            </a:r>
          </a:p>
          <a:p>
            <a:pPr marL="125730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80010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b="1" dirty="0" err="1"/>
              <a:t>Girolamo</a:t>
            </a:r>
            <a:r>
              <a:rPr lang="sk-SK" b="1" dirty="0"/>
              <a:t> </a:t>
            </a:r>
            <a:r>
              <a:rPr lang="sk-SK" b="1" dirty="0" err="1"/>
              <a:t>Savonarola</a:t>
            </a:r>
            <a:r>
              <a:rPr lang="sk-SK" b="1" dirty="0"/>
              <a:t> (1452–98)</a:t>
            </a:r>
          </a:p>
          <a:p>
            <a:pPr marL="1257300" lvl="2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predchodca reformácie</a:t>
            </a:r>
          </a:p>
        </p:txBody>
      </p:sp>
    </p:spTree>
    <p:extLst>
      <p:ext uri="{BB962C8B-B14F-4D97-AF65-F5344CB8AC3E}">
        <p14:creationId xmlns:p14="http://schemas.microsoft.com/office/powerpoint/2010/main" val="90702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29" r="-1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2983" r="3" b="3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dirty="0"/>
              <a:t>Pápeži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sk-SK" b="1" dirty="0"/>
              <a:t>Lev X. (1513-1521)</a:t>
            </a:r>
          </a:p>
          <a:p>
            <a:r>
              <a:rPr lang="sk-SK" b="1" dirty="0" err="1"/>
              <a:t>Hadrián</a:t>
            </a:r>
            <a:r>
              <a:rPr lang="sk-SK" b="1" dirty="0"/>
              <a:t> VI</a:t>
            </a:r>
            <a:r>
              <a:rPr lang="sk-SK" dirty="0"/>
              <a:t>. </a:t>
            </a:r>
            <a:r>
              <a:rPr lang="sk-SK" b="1" dirty="0"/>
              <a:t>(1522 – 1523)</a:t>
            </a:r>
          </a:p>
          <a:p>
            <a:r>
              <a:rPr lang="sk-SK" b="1" dirty="0"/>
              <a:t>Klement VII. (1523 – 1534)</a:t>
            </a:r>
          </a:p>
          <a:p>
            <a:r>
              <a:rPr lang="sk-SK" b="1" dirty="0"/>
              <a:t>Pavol III. (1534 – 1549)</a:t>
            </a:r>
          </a:p>
          <a:p>
            <a:r>
              <a:rPr lang="sk-SK" b="1" dirty="0"/>
              <a:t>Július III. (1550 – 1555)</a:t>
            </a:r>
          </a:p>
          <a:p>
            <a:r>
              <a:rPr lang="sk-SK" b="1" dirty="0" err="1"/>
              <a:t>Marcellus</a:t>
            </a:r>
            <a:r>
              <a:rPr lang="sk-SK" b="1" dirty="0"/>
              <a:t> II. (1555)</a:t>
            </a:r>
          </a:p>
          <a:p>
            <a:r>
              <a:rPr lang="sk-SK" b="1" dirty="0"/>
              <a:t>Pavol IV. (1555 – 1559)</a:t>
            </a:r>
          </a:p>
          <a:p>
            <a:r>
              <a:rPr lang="sk-SK" b="1" dirty="0" err="1"/>
              <a:t>Pius</a:t>
            </a:r>
            <a:r>
              <a:rPr lang="sk-SK" b="1" dirty="0"/>
              <a:t> IV. (1559 -1565)</a:t>
            </a:r>
            <a:endParaRPr lang="sk-SK" dirty="0"/>
          </a:p>
        </p:txBody>
      </p:sp>
      <p:sp>
        <p:nvSpPr>
          <p:cNvPr id="6" name="Obdélník 5"/>
          <p:cNvSpPr/>
          <p:nvPr/>
        </p:nvSpPr>
        <p:spPr>
          <a:xfrm>
            <a:off x="9396140" y="484632"/>
            <a:ext cx="238078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Pavol III. (1534 – 1549)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„</a:t>
            </a:r>
            <a:r>
              <a:rPr lang="sk-SK" b="1" dirty="0" err="1"/>
              <a:t>Consilium</a:t>
            </a:r>
            <a:r>
              <a:rPr lang="sk-SK" b="1" dirty="0"/>
              <a:t> de </a:t>
            </a:r>
          </a:p>
          <a:p>
            <a:r>
              <a:rPr lang="sk-SK" b="1" dirty="0" err="1"/>
              <a:t>emendanda</a:t>
            </a:r>
            <a:r>
              <a:rPr lang="sk-SK" b="1" dirty="0"/>
              <a:t> </a:t>
            </a:r>
            <a:r>
              <a:rPr lang="sk-SK" b="1" dirty="0" err="1"/>
              <a:t>ecclesia</a:t>
            </a:r>
            <a:r>
              <a:rPr lang="sk-SK" b="1" dirty="0"/>
              <a:t>“</a:t>
            </a:r>
          </a:p>
          <a:p>
            <a:endParaRPr lang="sk-SK" b="1" dirty="0"/>
          </a:p>
        </p:txBody>
      </p:sp>
      <p:sp>
        <p:nvSpPr>
          <p:cNvPr id="7" name="Obdélník 6"/>
          <p:cNvSpPr/>
          <p:nvPr/>
        </p:nvSpPr>
        <p:spPr>
          <a:xfrm>
            <a:off x="6767418" y="5807631"/>
            <a:ext cx="236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Pavol IV. (1555 – 1559)</a:t>
            </a:r>
          </a:p>
        </p:txBody>
      </p:sp>
    </p:spTree>
    <p:extLst>
      <p:ext uri="{BB962C8B-B14F-4D97-AF65-F5344CB8AC3E}">
        <p14:creationId xmlns:p14="http://schemas.microsoft.com/office/powerpoint/2010/main" val="426937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4389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/>
              <a:t>Katolícka spiritualita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6576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b="1" dirty="0"/>
              <a:t>bratstvá a rády</a:t>
            </a:r>
          </a:p>
          <a:p>
            <a:endParaRPr lang="sk-SK" dirty="0"/>
          </a:p>
          <a:p>
            <a:pPr lvl="1"/>
            <a:r>
              <a:rPr lang="sk-SK" b="1" dirty="0"/>
              <a:t>Ženevské oratórium Božej lásky (1497)</a:t>
            </a:r>
          </a:p>
          <a:p>
            <a:pPr lvl="1"/>
            <a:r>
              <a:rPr lang="sk-SK" b="1" dirty="0"/>
              <a:t>Rímske oratórium Božej lásky (pred 1517)</a:t>
            </a:r>
          </a:p>
          <a:p>
            <a:pPr lvl="1"/>
            <a:r>
              <a:rPr lang="sk-SK" b="1" dirty="0"/>
              <a:t>Spolok sv. </a:t>
            </a:r>
            <a:r>
              <a:rPr lang="sk-SK" b="1" dirty="0" err="1"/>
              <a:t>Uršuly</a:t>
            </a:r>
            <a:r>
              <a:rPr lang="sk-SK" b="1" dirty="0"/>
              <a:t> (1535)</a:t>
            </a:r>
          </a:p>
          <a:p>
            <a:pPr lvl="1"/>
            <a:r>
              <a:rPr lang="sk-SK" b="1" dirty="0" err="1"/>
              <a:t>theatíni</a:t>
            </a:r>
            <a:r>
              <a:rPr lang="sk-SK" b="1" dirty="0"/>
              <a:t> (</a:t>
            </a:r>
            <a:r>
              <a:rPr lang="sk-SK" b="1" dirty="0" err="1"/>
              <a:t>kajetáni</a:t>
            </a:r>
            <a:r>
              <a:rPr lang="sk-SK" b="1" dirty="0"/>
              <a:t>) (1524)</a:t>
            </a:r>
          </a:p>
          <a:p>
            <a:pPr lvl="1"/>
            <a:r>
              <a:rPr lang="sk-SK" b="1" dirty="0"/>
              <a:t>kapucíni (1525)</a:t>
            </a:r>
          </a:p>
          <a:p>
            <a:pPr lvl="1"/>
            <a:endParaRPr lang="sk-SK" b="1" dirty="0"/>
          </a:p>
          <a:p>
            <a:r>
              <a:rPr lang="sk-SK" b="1" dirty="0"/>
              <a:t>svätí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335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2"/>
          <a:srcRect r="5119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k-SK" sz="5000"/>
              <a:t>Ignác z </a:t>
            </a:r>
            <a:r>
              <a:rPr lang="sk-SK" sz="5000" err="1"/>
              <a:t>Loyoly</a:t>
            </a:r>
            <a:r>
              <a:rPr lang="sk-SK" sz="5000"/>
              <a:t> </a:t>
            </a:r>
            <a:r>
              <a:rPr lang="en-US" sz="5000"/>
              <a:t>&amp;</a:t>
            </a:r>
            <a:r>
              <a:rPr lang="sk-SK" sz="5000"/>
              <a:t> </a:t>
            </a:r>
            <a:r>
              <a:rPr lang="sk-SK" sz="5000" err="1"/>
              <a:t>Tovaryšstvo</a:t>
            </a:r>
            <a:r>
              <a:rPr lang="sk-SK" sz="5000"/>
              <a:t> Ježišovo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83480" y="2506662"/>
            <a:ext cx="6487886" cy="4351338"/>
          </a:xfrm>
        </p:spPr>
        <p:txBody>
          <a:bodyPr>
            <a:normAutofit/>
          </a:bodyPr>
          <a:lstStyle/>
          <a:p>
            <a:r>
              <a:rPr lang="sk-SK" sz="2000" b="1" dirty="0"/>
              <a:t>„</a:t>
            </a:r>
            <a:r>
              <a:rPr lang="en-US" sz="2000" b="1" dirty="0" err="1"/>
              <a:t>nie</a:t>
            </a:r>
            <a:r>
              <a:rPr lang="en-US" sz="2000" b="1" dirty="0"/>
              <a:t> </a:t>
            </a:r>
            <a:r>
              <a:rPr lang="en-US" sz="2000" b="1" dirty="0" err="1"/>
              <a:t>reformovať</a:t>
            </a:r>
            <a:r>
              <a:rPr lang="en-US" sz="2000" b="1" dirty="0"/>
              <a:t> </a:t>
            </a:r>
            <a:r>
              <a:rPr lang="en-US" sz="2000" b="1" dirty="0" err="1"/>
              <a:t>cirkev</a:t>
            </a:r>
            <a:r>
              <a:rPr lang="en-US" sz="2000" b="1" dirty="0"/>
              <a:t>, ale </a:t>
            </a:r>
            <a:r>
              <a:rPr lang="en-US" sz="2000" b="1" dirty="0" err="1"/>
              <a:t>pomôcť</a:t>
            </a:r>
            <a:r>
              <a:rPr lang="en-US" sz="2000" b="1" dirty="0"/>
              <a:t> </a:t>
            </a:r>
            <a:r>
              <a:rPr lang="en-US" sz="2000" b="1" dirty="0" err="1"/>
              <a:t>dušiam</a:t>
            </a:r>
            <a:r>
              <a:rPr lang="sk-SK" sz="2000" b="1" dirty="0"/>
              <a:t>“</a:t>
            </a:r>
            <a:endParaRPr lang="en-US" sz="2000" b="1" dirty="0"/>
          </a:p>
          <a:p>
            <a:r>
              <a:rPr lang="sk-SK" sz="2000" b="1" dirty="0"/>
              <a:t>„</a:t>
            </a:r>
            <a:r>
              <a:rPr lang="en-US" sz="2000" b="1" dirty="0" err="1"/>
              <a:t>Boží</a:t>
            </a:r>
            <a:r>
              <a:rPr lang="en-US" sz="2000" b="1" dirty="0"/>
              <a:t> </a:t>
            </a:r>
            <a:r>
              <a:rPr lang="en-US" sz="2000" b="1" dirty="0" err="1"/>
              <a:t>bojovník</a:t>
            </a:r>
            <a:r>
              <a:rPr lang="en-US" sz="2000" b="1" dirty="0"/>
              <a:t> pod </a:t>
            </a:r>
            <a:r>
              <a:rPr lang="en-US" sz="2000" b="1" dirty="0" err="1"/>
              <a:t>vlajkou</a:t>
            </a:r>
            <a:r>
              <a:rPr lang="en-US" sz="2000" b="1" dirty="0"/>
              <a:t> </a:t>
            </a:r>
            <a:r>
              <a:rPr lang="en-US" sz="2000" b="1" dirty="0" err="1"/>
              <a:t>kríža</a:t>
            </a:r>
            <a:r>
              <a:rPr lang="sk-SK" sz="2000" b="1" dirty="0"/>
              <a:t>“</a:t>
            </a:r>
          </a:p>
          <a:p>
            <a:r>
              <a:rPr lang="en-US" sz="2000" b="1" i="1" dirty="0"/>
              <a:t>„</a:t>
            </a:r>
            <a:r>
              <a:rPr lang="en-US" sz="2000" b="1" i="1" dirty="0" err="1"/>
              <a:t>Duchovné</a:t>
            </a:r>
            <a:r>
              <a:rPr lang="en-US" sz="2000" b="1" i="1" dirty="0"/>
              <a:t> </a:t>
            </a:r>
            <a:r>
              <a:rPr lang="en-US" sz="2000" b="1" i="1" dirty="0" err="1"/>
              <a:t>cvičenia</a:t>
            </a:r>
            <a:r>
              <a:rPr lang="en-US" sz="2000" b="1" i="1" dirty="0"/>
              <a:t>“</a:t>
            </a:r>
            <a:r>
              <a:rPr lang="en-US" sz="2000" b="1" dirty="0"/>
              <a:t> (1527, 1548)</a:t>
            </a:r>
            <a:endParaRPr lang="sk-SK" sz="2000" b="1" dirty="0"/>
          </a:p>
          <a:p>
            <a:r>
              <a:rPr lang="sk-SK" sz="2000" b="1" dirty="0"/>
              <a:t>mystika</a:t>
            </a:r>
          </a:p>
          <a:p>
            <a:r>
              <a:rPr lang="sk-SK" sz="2000" b="1" dirty="0"/>
              <a:t>„jezuitský </a:t>
            </a:r>
            <a:r>
              <a:rPr lang="sk-SK" sz="2000" b="1" dirty="0" err="1"/>
              <a:t>puritanizmus</a:t>
            </a:r>
            <a:r>
              <a:rPr lang="sk-SK" sz="2000" b="1" dirty="0"/>
              <a:t>“</a:t>
            </a:r>
          </a:p>
          <a:p>
            <a:r>
              <a:rPr lang="sk-SK" sz="2000" b="1" dirty="0" err="1"/>
              <a:t>Tovaryšstvo</a:t>
            </a:r>
            <a:r>
              <a:rPr lang="sk-SK" sz="2000" b="1" dirty="0"/>
              <a:t> Ježišovo </a:t>
            </a:r>
            <a:r>
              <a:rPr lang="en-US" sz="2000" b="1" dirty="0"/>
              <a:t>1528-35</a:t>
            </a:r>
            <a:endParaRPr lang="sk-SK" sz="2000" b="1" dirty="0"/>
          </a:p>
          <a:p>
            <a:r>
              <a:rPr lang="sk-SK" sz="2000" b="1" dirty="0"/>
              <a:t>semináre, misie, rozchod s kláštornou tradíciou</a:t>
            </a:r>
          </a:p>
          <a:p>
            <a:endParaRPr lang="sk-SK" sz="2000" b="1" dirty="0"/>
          </a:p>
          <a:p>
            <a:r>
              <a:rPr lang="es-ES" sz="2000" b="1" dirty="0"/>
              <a:t>Diego La</a:t>
            </a:r>
            <a:r>
              <a:rPr lang="sk-SK" sz="2000" b="1" dirty="0"/>
              <a:t>y</a:t>
            </a:r>
            <a:r>
              <a:rPr lang="es-ES" sz="2000" b="1" dirty="0"/>
              <a:t>n</a:t>
            </a:r>
            <a:r>
              <a:rPr lang="sk-SK" sz="2000" b="1" dirty="0"/>
              <a:t>é</a:t>
            </a:r>
            <a:r>
              <a:rPr lang="es-ES" sz="2000" b="1" dirty="0"/>
              <a:t>z, </a:t>
            </a:r>
            <a:r>
              <a:rPr lang="es-ES" sz="2000" b="1" dirty="0" err="1"/>
              <a:t>Alfon</a:t>
            </a:r>
            <a:r>
              <a:rPr lang="sk-SK" sz="2000" b="1" dirty="0"/>
              <a:t>z</a:t>
            </a:r>
            <a:r>
              <a:rPr lang="es-ES" sz="2000" b="1" dirty="0"/>
              <a:t>o Salmerón a Fran</a:t>
            </a:r>
            <a:r>
              <a:rPr lang="sk-SK" sz="2000" b="1" dirty="0" err="1"/>
              <a:t>tišek</a:t>
            </a:r>
            <a:r>
              <a:rPr lang="es-ES" sz="2000" b="1" dirty="0"/>
              <a:t> </a:t>
            </a:r>
            <a:r>
              <a:rPr lang="es-ES" sz="2000" b="1" dirty="0" err="1"/>
              <a:t>Xav</a:t>
            </a:r>
            <a:r>
              <a:rPr lang="sk-SK" sz="2000" b="1" dirty="0"/>
              <a:t>e</a:t>
            </a:r>
            <a:r>
              <a:rPr lang="es-ES" sz="2000" b="1" dirty="0"/>
              <a:t>r</a:t>
            </a:r>
            <a:r>
              <a:rPr lang="sk-SK" sz="2000" b="1" dirty="0" err="1"/>
              <a:t>ský</a:t>
            </a:r>
            <a:r>
              <a:rPr lang="sk-SK" sz="2000" b="1" dirty="0"/>
              <a:t>, </a:t>
            </a:r>
            <a:r>
              <a:rPr lang="sk-SK" sz="2000" b="1" dirty="0" err="1"/>
              <a:t>Matteo</a:t>
            </a:r>
            <a:r>
              <a:rPr lang="sk-SK" sz="2000" b="1" dirty="0"/>
              <a:t> </a:t>
            </a:r>
            <a:r>
              <a:rPr lang="sk-SK" sz="2000" b="1" dirty="0" err="1"/>
              <a:t>Ricci</a:t>
            </a:r>
            <a:endParaRPr lang="en-US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127099" y="6488668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/>
              <a:t>Ignatius</a:t>
            </a:r>
            <a:r>
              <a:rPr lang="sk-SK" b="1" dirty="0"/>
              <a:t> </a:t>
            </a:r>
            <a:r>
              <a:rPr lang="sk-SK" b="1" dirty="0" err="1"/>
              <a:t>Loyola</a:t>
            </a:r>
            <a:r>
              <a:rPr lang="sk-SK" b="1" dirty="0"/>
              <a:t> (1491–1556)</a:t>
            </a:r>
          </a:p>
        </p:txBody>
      </p:sp>
    </p:spTree>
    <p:extLst>
      <p:ext uri="{BB962C8B-B14F-4D97-AF65-F5344CB8AC3E}">
        <p14:creationId xmlns:p14="http://schemas.microsoft.com/office/powerpoint/2010/main" val="55879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3"/>
          <p:cNvPicPr>
            <a:picLocks noChangeAspect="1"/>
          </p:cNvPicPr>
          <p:nvPr/>
        </p:nvPicPr>
        <p:blipFill rotWithShape="1">
          <a:blip r:embed="rId2"/>
          <a:srcRect l="7673" r="7214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5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3700"/>
              <a:t>Tridentský koncil 1545 - 1563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266700" y="3124200"/>
            <a:ext cx="4267200" cy="3562349"/>
          </a:xfrm>
        </p:spPr>
        <p:txBody>
          <a:bodyPr>
            <a:normAutofit lnSpcReduction="10000"/>
          </a:bodyPr>
          <a:lstStyle/>
          <a:p>
            <a:pPr lvl="1"/>
            <a:endParaRPr lang="sk-SK" dirty="0"/>
          </a:p>
          <a:p>
            <a:r>
              <a:rPr lang="sk-SK" dirty="0"/>
              <a:t>prečo tak neskoro?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boj proti reformácii</a:t>
            </a:r>
          </a:p>
          <a:p>
            <a:pPr lvl="1"/>
            <a:r>
              <a:rPr lang="sk-SK" dirty="0"/>
              <a:t>turecká hrozba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boj medzi katolíckymi mocnosťami</a:t>
            </a:r>
          </a:p>
          <a:p>
            <a:pPr lvl="1"/>
            <a:r>
              <a:rPr lang="sk-SK" dirty="0"/>
              <a:t>strach z koncilov</a:t>
            </a:r>
          </a:p>
          <a:p>
            <a:endParaRPr lang="sk-S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8715D-5396-499D-8F23-30A4DAAB9165}"/>
              </a:ext>
            </a:extLst>
          </p:cNvPr>
          <p:cNvSpPr txBox="1"/>
          <p:nvPr/>
        </p:nvSpPr>
        <p:spPr>
          <a:xfrm>
            <a:off x="276225" y="1690688"/>
            <a:ext cx="435978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ciele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400" dirty="0"/>
              <a:t>reforma cirkvi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400" dirty="0"/>
              <a:t>odpoveď na reformačné hnutie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3"/>
          <p:cNvPicPr>
            <a:picLocks noChangeAspect="1"/>
          </p:cNvPicPr>
          <p:nvPr/>
        </p:nvPicPr>
        <p:blipFill rotWithShape="1">
          <a:blip r:embed="rId2"/>
          <a:srcRect l="7673" r="7214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5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3700"/>
              <a:t>Tridentský koncil 1545 - 1563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266700" y="1825624"/>
            <a:ext cx="4267200" cy="4860925"/>
          </a:xfrm>
        </p:spPr>
        <p:txBody>
          <a:bodyPr>
            <a:normAutofit/>
          </a:bodyPr>
          <a:lstStyle/>
          <a:p>
            <a:r>
              <a:rPr lang="sk-SK" dirty="0"/>
              <a:t>3 fáze</a:t>
            </a:r>
          </a:p>
          <a:p>
            <a:pPr lvl="1"/>
            <a:r>
              <a:rPr lang="sk-SK" dirty="0"/>
              <a:t>12. 1545 – 3. 1547 (Pavol III.)</a:t>
            </a:r>
          </a:p>
          <a:p>
            <a:pPr lvl="2"/>
            <a:r>
              <a:rPr lang="sk-SK" dirty="0"/>
              <a:t>dekrét </a:t>
            </a:r>
            <a:r>
              <a:rPr lang="sk-SK" dirty="0" err="1"/>
              <a:t>Sacrosancta</a:t>
            </a:r>
            <a:endParaRPr lang="sk-SK" dirty="0"/>
          </a:p>
          <a:p>
            <a:pPr lvl="1"/>
            <a:endParaRPr lang="sk-SK" dirty="0"/>
          </a:p>
          <a:p>
            <a:pPr lvl="1"/>
            <a:r>
              <a:rPr lang="sk-SK" dirty="0"/>
              <a:t>5. 1551 – 4. 1552 (Július III.)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1. 1561 – 12. 1563 (</a:t>
            </a:r>
            <a:r>
              <a:rPr lang="sk-SK" dirty="0" err="1"/>
              <a:t>Pius</a:t>
            </a:r>
            <a:r>
              <a:rPr lang="sk-SK" dirty="0"/>
              <a:t> IV.)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Katechizmus tridentského koncilu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340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2452" y="2806909"/>
            <a:ext cx="11058832" cy="2594649"/>
          </a:xfrm>
        </p:spPr>
        <p:txBody>
          <a:bodyPr>
            <a:normAutofit/>
          </a:bodyPr>
          <a:lstStyle/>
          <a:p>
            <a:pPr algn="just"/>
            <a:r>
              <a:rPr lang="sk-SK" sz="4400" b="1" dirty="0">
                <a:effectLst/>
              </a:rPr>
              <a:t>6. „</a:t>
            </a:r>
            <a:r>
              <a:rPr lang="sk-SK" sz="4400" b="1" dirty="0" err="1">
                <a:effectLst/>
              </a:rPr>
              <a:t>Cuius</a:t>
            </a:r>
            <a:r>
              <a:rPr lang="sk-SK" sz="4400" b="1" dirty="0">
                <a:effectLst/>
              </a:rPr>
              <a:t> </a:t>
            </a:r>
            <a:r>
              <a:rPr lang="sk-SK" sz="4400" b="1" dirty="0" err="1">
                <a:effectLst/>
              </a:rPr>
              <a:t>regio</a:t>
            </a:r>
            <a:r>
              <a:rPr lang="sk-SK" sz="4400" b="1" dirty="0">
                <a:effectLst/>
              </a:rPr>
              <a:t>, </a:t>
            </a:r>
            <a:r>
              <a:rPr lang="sk-SK" sz="4400" b="1" dirty="0" err="1">
                <a:effectLst/>
              </a:rPr>
              <a:t>eius</a:t>
            </a:r>
            <a:r>
              <a:rPr lang="sk-SK" sz="4400" b="1" dirty="0">
                <a:effectLst/>
              </a:rPr>
              <a:t> </a:t>
            </a:r>
            <a:r>
              <a:rPr lang="sk-SK" sz="4400" b="1" dirty="0" err="1">
                <a:effectLst/>
              </a:rPr>
              <a:t>religio</a:t>
            </a:r>
            <a:r>
              <a:rPr lang="sk-SK" sz="4400" b="1" dirty="0">
                <a:effectLst/>
              </a:rPr>
              <a:t>“ </a:t>
            </a:r>
            <a:br>
              <a:rPr lang="sk-SK" sz="4400" b="1" dirty="0">
                <a:effectLst/>
              </a:rPr>
            </a:br>
            <a:br>
              <a:rPr lang="sk-SK" sz="4400" b="1" dirty="0">
                <a:effectLst/>
              </a:rPr>
            </a:br>
            <a:r>
              <a:rPr lang="sk-SK" sz="3600" b="1" dirty="0">
                <a:effectLst/>
              </a:rPr>
              <a:t>– politické dôsledky reformácie v 17. storočí – náboženské vojny,</a:t>
            </a:r>
            <a:br>
              <a:rPr lang="sk-SK" sz="3600" b="1" dirty="0">
                <a:effectLst/>
              </a:rPr>
            </a:br>
            <a:r>
              <a:rPr lang="sk-SK" sz="3600" b="1" dirty="0">
                <a:effectLst/>
              </a:rPr>
              <a:t>misie, baroková kultúra, </a:t>
            </a:r>
            <a:r>
              <a:rPr lang="sk-SK" sz="3600" b="1" dirty="0" err="1">
                <a:effectLst/>
              </a:rPr>
              <a:t>galikanismus</a:t>
            </a:r>
            <a:endParaRPr lang="sk-SK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7878" y="272445"/>
            <a:ext cx="9144000" cy="754025"/>
          </a:xfrm>
        </p:spPr>
        <p:txBody>
          <a:bodyPr/>
          <a:lstStyle/>
          <a:p>
            <a:pPr algn="l"/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3522910955"/>
      </p:ext>
    </p:extLst>
  </p:cSld>
  <p:clrMapOvr>
    <a:masterClrMapping/>
  </p:clrMapOvr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lou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6227</TotalTime>
  <Words>1143</Words>
  <Application>Microsoft Office PowerPoint</Application>
  <PresentationFormat>Widescreen</PresentationFormat>
  <Paragraphs>319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Corbel</vt:lpstr>
      <vt:lpstr>Hloubka</vt:lpstr>
      <vt:lpstr>5. Katolícka reformácia alebo protireformácia –   základné východiská a tézy tridentského katolicizmu</vt:lpstr>
      <vt:lpstr>Katolícka reformácia</vt:lpstr>
      <vt:lpstr>Katolícka reformácia</vt:lpstr>
      <vt:lpstr>Pápeži</vt:lpstr>
      <vt:lpstr>Katolícka spiritualita</vt:lpstr>
      <vt:lpstr>Ignác z Loyoly &amp; Tovaryšstvo Ježišovo</vt:lpstr>
      <vt:lpstr>Tridentský koncil 1545 - 1563</vt:lpstr>
      <vt:lpstr>Tridentský koncil 1545 - 1563</vt:lpstr>
      <vt:lpstr>6. „Cuius regio, eius religio“   – politické dôsledky reformácie v 17. storočí – náboženské vojny, misie, baroková kultúra, galikanismus</vt:lpstr>
      <vt:lpstr>Náboženské vojny v Nemecku </vt:lpstr>
      <vt:lpstr>PowerPoint Presentation</vt:lpstr>
      <vt:lpstr>Náboženské vojny </vt:lpstr>
      <vt:lpstr>Tridsaťročná vojna (1618-48)</vt:lpstr>
      <vt:lpstr>Náboženské vojny vo Francúzsku</vt:lpstr>
      <vt:lpstr>Misie</vt:lpstr>
      <vt:lpstr>7. Náboženství „pod povrchem“   Raně novověká mystika a její podoby, pietismus, raně novověký milerianismus, jansenismus</vt:lpstr>
      <vt:lpstr>Situácia po náboženských vojnách</vt:lpstr>
      <vt:lpstr>Situácia po náboženských vojnách</vt:lpstr>
      <vt:lpstr>Pietizmus</vt:lpstr>
      <vt:lpstr>Inšpiračné zdroje pietizmu</vt:lpstr>
      <vt:lpstr>Pietizmus</vt:lpstr>
      <vt:lpstr>Pietizmus</vt:lpstr>
      <vt:lpstr>Metodizmus</vt:lpstr>
      <vt:lpstr>PowerPoint Presentation</vt:lpstr>
      <vt:lpstr>Situácia v amerických kolóniach</vt:lpstr>
      <vt:lpstr>Katolícka spiritualita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Východiská svetovej reformácie.  Koncept prvej reformácie, humanizmus, socioekonomické premeny  európskej  spoločnosti v neskorom stredoveku</dc:title>
  <dc:creator>Jakub Cigán</dc:creator>
  <cp:lastModifiedBy>Jakub Cigán</cp:lastModifiedBy>
  <cp:revision>95</cp:revision>
  <dcterms:created xsi:type="dcterms:W3CDTF">2017-02-28T22:25:32Z</dcterms:created>
  <dcterms:modified xsi:type="dcterms:W3CDTF">2019-04-12T23:04:04Z</dcterms:modified>
</cp:coreProperties>
</file>