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  <p:sldId id="27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7"/>
  </p:normalViewPr>
  <p:slideViewPr>
    <p:cSldViewPr snapToGrid="0" snapToObjects="1">
      <p:cViewPr>
        <p:scale>
          <a:sx n="106" d="100"/>
          <a:sy n="106" d="100"/>
        </p:scale>
        <p:origin x="792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CB07-D2D7-B247-B81D-8B222373989B}" type="datetimeFigureOut">
              <a:rPr lang="sk-SK" smtClean="0"/>
              <a:t>20.2.19</a:t>
            </a:fld>
            <a:endParaRPr lang="sk-SK"/>
          </a:p>
        </p:txBody>
      </p:sp>
      <p:sp>
        <p:nvSpPr>
          <p:cNvPr id="4" name="Zástupný objekt pre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Kliknite sem a upravte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29B59-9ACB-4345-9D63-0AA41FD586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79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cSZ8AX0lPs" TargetMode="External"/><Relationship Id="rId3" Type="http://schemas.openxmlformats.org/officeDocument/2006/relationships/hyperlink" Target="https://www.youtube.com/watch?v=Fyo_Na-T-e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lsur.es/resources/archivos_offline/2017/10/4/1507119787074Libro_de_estilo_Canal_Sur.pdf" TargetMode="External"/><Relationship Id="rId4" Type="http://schemas.openxmlformats.org/officeDocument/2006/relationships/hyperlink" Target="https://www.youtube.com/watch?v=_WsbaAsHVgg" TargetMode="External"/><Relationship Id="rId5" Type="http://schemas.openxmlformats.org/officeDocument/2006/relationships/hyperlink" Target="http://www.eldiario.es/zonacritica/hablaras-acento-andaluz-telediario_6_617048315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nalsur.es/resources/archivos_offline/2010/3/22/OFF_1269268079994LibrodeestiloCanalSur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Las Hablas andaluzas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El español hablado en </a:t>
            </a:r>
            <a:r>
              <a:rPr lang="es-ES_tradnl" dirty="0" err="1" smtClean="0"/>
              <a:t>andaluc</a:t>
            </a:r>
            <a:r>
              <a:rPr lang="es-ES" dirty="0" smtClean="0"/>
              <a:t>ía y las hablas E</a:t>
            </a:r>
            <a:r>
              <a:rPr lang="cs-CZ" dirty="0" smtClean="0"/>
              <a:t>x</a:t>
            </a:r>
            <a:r>
              <a:rPr lang="es-ES" dirty="0" smtClean="0"/>
              <a:t>tremeñas y murcianas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237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Perfil del español de </a:t>
            </a:r>
            <a:r>
              <a:rPr lang="es-ES_tradnl" dirty="0" err="1" smtClean="0"/>
              <a:t>Andaluc</a:t>
            </a:r>
            <a:r>
              <a:rPr lang="es-ES" dirty="0" err="1" smtClean="0"/>
              <a:t>ía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2400" dirty="0" smtClean="0"/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2400" dirty="0"/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/>
              <a:t>Fonética  y fonología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/>
              <a:t>Léxico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/>
              <a:t>Gramática</a:t>
            </a:r>
            <a:endParaRPr lang="es-ES" sz="2400" dirty="0"/>
          </a:p>
          <a:p>
            <a:pPr algn="ctr"/>
            <a:r>
              <a:rPr lang="es-ES" sz="2400" u="sng" dirty="0">
                <a:hlinkClick r:id="rId2"/>
              </a:rPr>
              <a:t>Documental: Identidad lingüística de los </a:t>
            </a:r>
            <a:r>
              <a:rPr lang="es-ES" sz="2400" u="sng" dirty="0" smtClean="0">
                <a:hlinkClick r:id="rId2"/>
              </a:rPr>
              <a:t>andaluces</a:t>
            </a:r>
            <a:endParaRPr lang="es-ES" sz="2400" u="sng" dirty="0" smtClean="0"/>
          </a:p>
          <a:p>
            <a:pPr algn="ctr"/>
            <a:r>
              <a:rPr lang="es-ES_tradnl" sz="2400" u="sng" dirty="0" smtClean="0">
                <a:hlinkClick r:id="rId3"/>
              </a:rPr>
              <a:t>El colega canario</a:t>
            </a:r>
            <a:r>
              <a:rPr lang="es-ES_tradnl" sz="2400" u="sng" dirty="0" smtClean="0"/>
              <a:t> </a:t>
            </a:r>
            <a:r>
              <a:rPr lang="es-ES_tradnl" sz="2400" dirty="0" smtClean="0"/>
              <a:t>(Variedades andaluzas vs. </a:t>
            </a:r>
            <a:r>
              <a:rPr lang="es-ES_tradnl" sz="2400" dirty="0"/>
              <a:t>e</a:t>
            </a:r>
            <a:r>
              <a:rPr lang="es-ES_tradnl" sz="2400" dirty="0" smtClean="0"/>
              <a:t>spañol canario)</a:t>
            </a:r>
            <a:endParaRPr lang="es-ES_tradnl" sz="2400" u="sng" dirty="0"/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19805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/>
              <a:t>Estatus</a:t>
            </a:r>
            <a:r>
              <a:rPr lang="sk-SK" dirty="0" smtClean="0"/>
              <a:t> </a:t>
            </a:r>
            <a:r>
              <a:rPr lang="sk-SK" dirty="0" err="1" smtClean="0"/>
              <a:t>sociolingüístico</a:t>
            </a:r>
            <a:r>
              <a:rPr lang="sk-SK" dirty="0" smtClean="0"/>
              <a:t> del </a:t>
            </a:r>
            <a:r>
              <a:rPr lang="sk-SK" dirty="0" err="1" smtClean="0"/>
              <a:t>andaluz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Actitudes</a:t>
            </a:r>
            <a:r>
              <a:rPr lang="sk-SK" dirty="0" smtClean="0"/>
              <a:t> </a:t>
            </a:r>
            <a:r>
              <a:rPr lang="sk-SK" dirty="0" err="1" smtClean="0"/>
              <a:t>lingüísticas</a:t>
            </a:r>
            <a:r>
              <a:rPr lang="sk-SK" dirty="0" smtClean="0"/>
              <a:t> </a:t>
            </a:r>
            <a:r>
              <a:rPr lang="sk-SK" dirty="0" err="1" smtClean="0"/>
              <a:t>hacia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andaluz</a:t>
            </a:r>
            <a:endParaRPr lang="sk-SK" dirty="0" smtClean="0"/>
          </a:p>
          <a:p>
            <a:pPr lvl="1"/>
            <a:r>
              <a:rPr lang="sk-SK" dirty="0" smtClean="0"/>
              <a:t>¿</a:t>
            </a:r>
            <a:r>
              <a:rPr lang="sk-SK" dirty="0" err="1" smtClean="0"/>
              <a:t>Cómo</a:t>
            </a:r>
            <a:r>
              <a:rPr lang="sk-SK" dirty="0" smtClean="0"/>
              <a:t> </a:t>
            </a:r>
            <a:r>
              <a:rPr lang="sk-SK" dirty="0" err="1" smtClean="0"/>
              <a:t>hablan</a:t>
            </a:r>
            <a:r>
              <a:rPr lang="sk-SK" dirty="0" smtClean="0"/>
              <a:t> los </a:t>
            </a:r>
            <a:r>
              <a:rPr lang="sk-SK" dirty="0" err="1" smtClean="0"/>
              <a:t>andaluces</a:t>
            </a:r>
            <a:r>
              <a:rPr lang="sk-SK" smtClean="0"/>
              <a:t>? </a:t>
            </a:r>
          </a:p>
          <a:p>
            <a:pPr lvl="1"/>
            <a:endParaRPr lang="sk-SK" dirty="0" smtClean="0"/>
          </a:p>
          <a:p>
            <a:r>
              <a:rPr lang="sk-SK" dirty="0" smtClean="0"/>
              <a:t>Pedro </a:t>
            </a:r>
            <a:r>
              <a:rPr lang="sk-SK" dirty="0" err="1" smtClean="0"/>
              <a:t>Carbonero</a:t>
            </a:r>
            <a:r>
              <a:rPr lang="sk-SK" dirty="0" smtClean="0"/>
              <a:t>: </a:t>
            </a:r>
            <a:r>
              <a:rPr lang="sk-SK" dirty="0" err="1" smtClean="0"/>
              <a:t>Investigación</a:t>
            </a:r>
            <a:r>
              <a:rPr lang="sk-SK" dirty="0" smtClean="0"/>
              <a:t> del habla </a:t>
            </a:r>
            <a:r>
              <a:rPr lang="sk-SK" dirty="0" err="1" smtClean="0"/>
              <a:t>culta</a:t>
            </a:r>
            <a:r>
              <a:rPr lang="sk-SK" dirty="0" smtClean="0"/>
              <a:t> </a:t>
            </a:r>
            <a:r>
              <a:rPr lang="sk-SK" dirty="0" err="1" smtClean="0"/>
              <a:t>urbana</a:t>
            </a:r>
            <a:r>
              <a:rPr lang="sk-SK" dirty="0" smtClean="0"/>
              <a:t> </a:t>
            </a:r>
            <a:r>
              <a:rPr lang="sk-SK" dirty="0" err="1" smtClean="0"/>
              <a:t>sevillana</a:t>
            </a:r>
            <a:endParaRPr lang="sk-SK" dirty="0" smtClean="0"/>
          </a:p>
          <a:p>
            <a:pPr lvl="1"/>
            <a:r>
              <a:rPr lang="es-ES" b="1" dirty="0"/>
              <a:t>R</a:t>
            </a:r>
            <a:r>
              <a:rPr lang="es-ES" b="1" dirty="0" smtClean="0"/>
              <a:t>asgos tenidos </a:t>
            </a:r>
            <a:r>
              <a:rPr lang="es-ES" b="1" dirty="0"/>
              <a:t>en cuenta: </a:t>
            </a:r>
            <a:endParaRPr lang="sk-SK" dirty="0"/>
          </a:p>
          <a:p>
            <a:pPr lvl="2"/>
            <a:r>
              <a:rPr lang="sk-SK" b="1" dirty="0" smtClean="0"/>
              <a:t>A</a:t>
            </a:r>
            <a:r>
              <a:rPr lang="es-ES" b="1" dirty="0" err="1" smtClean="0"/>
              <a:t>spiración</a:t>
            </a:r>
            <a:r>
              <a:rPr lang="es-ES" b="1" dirty="0" smtClean="0"/>
              <a:t> de /s/</a:t>
            </a:r>
            <a:endParaRPr lang="sk-SK" dirty="0"/>
          </a:p>
          <a:p>
            <a:pPr lvl="2"/>
            <a:r>
              <a:rPr lang="es-ES" b="1" dirty="0" smtClean="0"/>
              <a:t>Distinción de /s/ y /⍬/ – seseo –ceceo</a:t>
            </a:r>
            <a:endParaRPr lang="sk-SK" dirty="0"/>
          </a:p>
          <a:p>
            <a:pPr lvl="2"/>
            <a:r>
              <a:rPr lang="es-ES" b="1" dirty="0"/>
              <a:t>N</a:t>
            </a:r>
            <a:r>
              <a:rPr lang="es-ES" b="1" dirty="0" smtClean="0"/>
              <a:t>eutralización </a:t>
            </a:r>
            <a:r>
              <a:rPr lang="es-ES" b="1" dirty="0"/>
              <a:t>de </a:t>
            </a:r>
            <a:r>
              <a:rPr lang="es-ES" b="1" dirty="0" smtClean="0"/>
              <a:t>r/l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747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502" y="0"/>
            <a:ext cx="10131425" cy="1456267"/>
          </a:xfrm>
        </p:spPr>
        <p:txBody>
          <a:bodyPr/>
          <a:lstStyle/>
          <a:p>
            <a:pPr algn="ctr"/>
            <a:r>
              <a:rPr lang="sk-SK" dirty="0" smtClean="0"/>
              <a:t>Habla </a:t>
            </a:r>
            <a:r>
              <a:rPr lang="sk-SK" dirty="0" err="1" smtClean="0"/>
              <a:t>culta</a:t>
            </a:r>
            <a:r>
              <a:rPr lang="sk-SK" dirty="0" smtClean="0"/>
              <a:t>: </a:t>
            </a:r>
            <a:r>
              <a:rPr lang="sk-SK" dirty="0" err="1" smtClean="0"/>
              <a:t>resultados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7" y="1111170"/>
            <a:ext cx="7301434" cy="5369502"/>
          </a:xfrm>
        </p:spPr>
      </p:pic>
    </p:spTree>
    <p:extLst>
      <p:ext uri="{BB962C8B-B14F-4D97-AF65-F5344CB8AC3E}">
        <p14:creationId xmlns:p14="http://schemas.microsoft.com/office/powerpoint/2010/main" val="17906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Habla </a:t>
            </a:r>
            <a:r>
              <a:rPr lang="sk-SK" dirty="0" err="1" smtClean="0"/>
              <a:t>culta</a:t>
            </a:r>
            <a:r>
              <a:rPr lang="sk-SK" dirty="0" smtClean="0"/>
              <a:t> </a:t>
            </a:r>
            <a:r>
              <a:rPr lang="sk-SK" dirty="0" err="1" smtClean="0"/>
              <a:t>vs</a:t>
            </a:r>
            <a:r>
              <a:rPr lang="sk-SK" dirty="0" smtClean="0"/>
              <a:t>. </a:t>
            </a:r>
            <a:r>
              <a:rPr lang="sk-SK" dirty="0" err="1" smtClean="0"/>
              <a:t>Televisión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 smtClean="0">
              <a:hlinkClick r:id="rId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 smtClean="0">
                <a:hlinkClick r:id="rId3"/>
              </a:rPr>
              <a:t>Manual de estilo: Canal Sur</a:t>
            </a:r>
            <a:endParaRPr lang="sk-SK" sz="28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r>
              <a:rPr lang="es-ES" sz="2800" dirty="0">
                <a:hlinkClick r:id="rId4"/>
              </a:rPr>
              <a:t>Telenoticias Canal </a:t>
            </a:r>
            <a:r>
              <a:rPr lang="es-ES" sz="2800" dirty="0" smtClean="0">
                <a:hlinkClick r:id="rId4"/>
              </a:rPr>
              <a:t>Sur</a:t>
            </a:r>
            <a:endParaRPr lang="es-ES" sz="2800" dirty="0" smtClean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endParaRPr lang="es-ES" sz="2800" dirty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r>
              <a:rPr lang="sk-SK" sz="2800" u="sng" dirty="0">
                <a:hlinkClick r:id="rId5"/>
              </a:rPr>
              <a:t>http://www.eldiario.es/zonacritica/hablaras-acento-andaluz-telediario_6_617048315.html</a:t>
            </a:r>
            <a:r>
              <a:rPr lang="sk-SK" sz="2800" dirty="0"/>
              <a:t> </a:t>
            </a:r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endParaRPr lang="es-ES" sz="2800" dirty="0" smtClean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endParaRPr lang="sk-SK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1722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Las hablas de </a:t>
            </a:r>
            <a:r>
              <a:rPr lang="es-ES_tradnl" dirty="0" err="1" smtClean="0"/>
              <a:t>transici</a:t>
            </a:r>
            <a:r>
              <a:rPr lang="es-ES" dirty="0" err="1" smtClean="0"/>
              <a:t>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 smtClean="0"/>
              <a:t>Las hablas extremeñas </a:t>
            </a:r>
          </a:p>
          <a:p>
            <a:pPr algn="ctr"/>
            <a:r>
              <a:rPr lang="es-ES_tradnl" sz="3200" dirty="0" smtClean="0"/>
              <a:t>Las hablas murcianas 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7067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45894" y="914399"/>
            <a:ext cx="3977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/>
              <a:t>El andaluz y las hablas de </a:t>
            </a:r>
            <a:r>
              <a:rPr lang="es-ES_tradnl" sz="3200" dirty="0" err="1" smtClean="0"/>
              <a:t>transici</a:t>
            </a:r>
            <a:r>
              <a:rPr lang="es-ES" sz="3200" dirty="0" err="1" smtClean="0"/>
              <a:t>ón</a:t>
            </a:r>
            <a:endParaRPr lang="es-ES" sz="32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43" y="890642"/>
            <a:ext cx="5658169" cy="50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48952" y="1109736"/>
            <a:ext cx="96818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El español andaluz</a:t>
            </a:r>
          </a:p>
          <a:p>
            <a:pPr algn="ctr"/>
            <a:endParaRPr lang="es-ES" sz="2800" dirty="0"/>
          </a:p>
          <a:p>
            <a:pPr algn="ctr"/>
            <a:r>
              <a:rPr lang="es-ES" sz="2800" dirty="0" smtClean="0"/>
              <a:t>¿Qué hablan los andaluces?</a:t>
            </a:r>
          </a:p>
          <a:p>
            <a:pPr algn="ctr"/>
            <a:endParaRPr lang="es-ES" sz="2800" dirty="0"/>
          </a:p>
          <a:p>
            <a:pPr algn="ctr"/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113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La historia del español andaluz	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dirty="0" smtClean="0"/>
              <a:t>¿Influencia del </a:t>
            </a:r>
            <a:r>
              <a:rPr lang="es-ES" sz="2400" dirty="0" smtClean="0"/>
              <a:t>árabe?</a:t>
            </a:r>
          </a:p>
          <a:p>
            <a:r>
              <a:rPr lang="es-ES" sz="2400" dirty="0" smtClean="0"/>
              <a:t>El crecimiento de Sevilla</a:t>
            </a:r>
          </a:p>
          <a:p>
            <a:r>
              <a:rPr lang="es-ES" sz="2400" dirty="0" smtClean="0"/>
              <a:t>La decadencia de Sevilla </a:t>
            </a:r>
            <a:endParaRPr lang="es-ES_tradn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30" y="2142067"/>
            <a:ext cx="7422775" cy="33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5602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/>
              <a:t>El andaluz y sus variedades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5" y="1195925"/>
            <a:ext cx="8754036" cy="55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 smtClean="0"/>
              <a:t>Andaluc</a:t>
            </a:r>
            <a:r>
              <a:rPr lang="es-ES" dirty="0" err="1" smtClean="0"/>
              <a:t>ía</a:t>
            </a:r>
            <a:r>
              <a:rPr lang="es-ES" dirty="0" smtClean="0"/>
              <a:t> oriental vs. Andalucía Occidental</a:t>
            </a:r>
            <a:br>
              <a:rPr lang="es-ES" dirty="0" smtClean="0"/>
            </a:br>
            <a:r>
              <a:rPr lang="es-ES" sz="2400" dirty="0" smtClean="0"/>
              <a:t>Abertura vocálica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268" y="2065867"/>
            <a:ext cx="6434489" cy="44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057835"/>
          </a:xfrm>
        </p:spPr>
        <p:txBody>
          <a:bodyPr>
            <a:normAutofit/>
          </a:bodyPr>
          <a:lstStyle/>
          <a:p>
            <a:pPr algn="ctr"/>
            <a:r>
              <a:rPr lang="cs-CZ" dirty="0" err="1" smtClean="0"/>
              <a:t>Distinción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176" y="1823977"/>
            <a:ext cx="6871447" cy="47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1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 smtClean="0"/>
              <a:t>Realizaci</a:t>
            </a:r>
            <a:r>
              <a:rPr lang="es-ES" dirty="0" err="1" smtClean="0"/>
              <a:t>ón</a:t>
            </a:r>
            <a:r>
              <a:rPr lang="es-ES" dirty="0" smtClean="0"/>
              <a:t> de /x/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447" y="1775012"/>
            <a:ext cx="7058842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63706"/>
          </a:xfrm>
        </p:spPr>
        <p:txBody>
          <a:bodyPr/>
          <a:lstStyle/>
          <a:p>
            <a:pPr algn="ctr"/>
            <a:r>
              <a:rPr lang="es-ES_tradnl" dirty="0" smtClean="0"/>
              <a:t>Uso de Ustedes de cercan</a:t>
            </a:r>
            <a:r>
              <a:rPr lang="es-ES" dirty="0" err="1" smtClean="0"/>
              <a:t>ía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087" y="1721223"/>
            <a:ext cx="6281948" cy="43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1865</TotalTime>
  <Words>189</Words>
  <Application>Microsoft Macintosh PowerPoint</Application>
  <PresentationFormat>Širokouhlá</PresentationFormat>
  <Paragraphs>46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Celestial</vt:lpstr>
      <vt:lpstr>Las Hablas andaluzas</vt:lpstr>
      <vt:lpstr>Prezentácia programu PowerPoint</vt:lpstr>
      <vt:lpstr>Prezentácia programu PowerPoint</vt:lpstr>
      <vt:lpstr>La historia del español andaluz </vt:lpstr>
      <vt:lpstr>El andaluz y sus variedades</vt:lpstr>
      <vt:lpstr>Andalucía oriental vs. Andalucía Occidental Abertura vocálica</vt:lpstr>
      <vt:lpstr>Distinción</vt:lpstr>
      <vt:lpstr>Realización de /x/</vt:lpstr>
      <vt:lpstr>Uso de Ustedes de cercanía</vt:lpstr>
      <vt:lpstr>Perfil del español de Andalucía</vt:lpstr>
      <vt:lpstr>Estatus sociolingüístico del andaluz</vt:lpstr>
      <vt:lpstr>Habla culta: resultados</vt:lpstr>
      <vt:lpstr>Habla culta vs. Televisión</vt:lpstr>
      <vt:lpstr>Las hablas de transición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Hablas andaluzas</dc:title>
  <dc:creator>Zuzana Ďaďová</dc:creator>
  <cp:lastModifiedBy>Zuzana Ďaďová</cp:lastModifiedBy>
  <cp:revision>31</cp:revision>
  <dcterms:created xsi:type="dcterms:W3CDTF">2016-03-11T14:11:35Z</dcterms:created>
  <dcterms:modified xsi:type="dcterms:W3CDTF">2019-02-20T18:33:41Z</dcterms:modified>
</cp:coreProperties>
</file>