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67" r:id="rId4"/>
    <p:sldId id="264" r:id="rId5"/>
    <p:sldId id="263" r:id="rId6"/>
    <p:sldId id="259" r:id="rId7"/>
    <p:sldId id="260" r:id="rId8"/>
    <p:sldId id="268" r:id="rId9"/>
    <p:sldId id="266" r:id="rId10"/>
    <p:sldId id="262" r:id="rId11"/>
    <p:sldId id="258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85" autoAdjust="0"/>
    <p:restoredTop sz="94660"/>
  </p:normalViewPr>
  <p:slideViewPr>
    <p:cSldViewPr snapToGrid="0">
      <p:cViewPr>
        <p:scale>
          <a:sx n="80" d="100"/>
          <a:sy n="80" d="100"/>
        </p:scale>
        <p:origin x="-60" y="-6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76EB9D5-7E1A-4433-8B21-2237CC26FA2C}" type="datetimeFigureOut">
              <a:rPr lang="en-US" dirty="0"/>
              <a:t>5/16/2019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dirty="0"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dirty="0"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dirty="0"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EC2AB55-62C0-407E-B706-C907B44B0BFC}" type="datetimeFigureOut">
              <a:rPr lang="en-US" dirty="0"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dirty="0"/>
              <a:t>5/16/2019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dirty="0"/>
              <a:t>5/16/2019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dirty="0"/>
              <a:t>5/16/2019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dirty="0"/>
              <a:t>5/16/2019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D63-E026-4E54-B301-C824E1BD14F3}" type="datetimeFigureOut">
              <a:rPr lang="en-US" dirty="0"/>
              <a:t>5/16/2019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C423185-9573-406A-8068-0AB4F2335019}" type="datetimeFigureOut">
              <a:rPr lang="en-US" dirty="0"/>
              <a:t>5/16/2019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C5516DA-9D86-4E1E-A623-C11F9F74EB59}" type="datetimeFigureOut">
              <a:rPr lang="en-US" dirty="0"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SIST.Brno/photos/a.339841569898043/389970621551804/?type=3&amp;theater" TargetMode="External"/><Relationship Id="rId2" Type="http://schemas.openxmlformats.org/officeDocument/2006/relationships/hyperlink" Target="https://www.facebook.com/SIST.Brno/posts/387233131825553?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www.facebook.com/SIST.Brno/photos/a.339841569898043/359866147895585/?type=3&amp;theater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SIST.Brno" TargetMode="External"/><Relationship Id="rId2" Type="http://schemas.openxmlformats.org/officeDocument/2006/relationships/hyperlink" Target="https://www.facebook.com/SIST.Brno/photos/a.339841569898043/359866147895585/?type=3&amp;theate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SIST.Brno/photos/a.339841569898043/404813126734220/?type=3&amp;theate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facebook.com/SIST.Brno/photos/a.339841569898043/359866147895585/?type=3&amp;theater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SIST.Brno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SIST.Brno/photos/a.339841569898043/360240844524782/?type=3&amp;theate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5400" dirty="0" smtClean="0"/>
              <a:t>O skladbách </a:t>
            </a:r>
            <a:br>
              <a:rPr lang="cs-CZ" sz="5400" dirty="0" smtClean="0"/>
            </a:br>
            <a:r>
              <a:rPr lang="cs-CZ" sz="5400" dirty="0" smtClean="0"/>
              <a:t>z předmětu </a:t>
            </a:r>
            <a:r>
              <a:rPr lang="cs-CZ" sz="5400" smtClean="0"/>
              <a:t/>
            </a:r>
            <a:br>
              <a:rPr lang="cs-CZ" sz="5400" smtClean="0"/>
            </a:br>
            <a:r>
              <a:rPr lang="cs-CZ" sz="5400" smtClean="0"/>
              <a:t>švédština v písních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cs-CZ" sz="3200" dirty="0" smtClean="0"/>
              <a:t>Jarní semestr 2019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14165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720000"/>
            <a:ext cx="10058400" cy="1371600"/>
          </a:xfrm>
        </p:spPr>
        <p:txBody>
          <a:bodyPr/>
          <a:lstStyle/>
          <a:p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Var det du eller var det jag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03121"/>
            <a:ext cx="10058400" cy="2506980"/>
          </a:xfrm>
        </p:spPr>
        <p:txBody>
          <a:bodyPr>
            <a:normAutofit/>
          </a:bodyPr>
          <a:lstStyle/>
          <a:p>
            <a:endParaRPr lang="cs-CZ" sz="33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cs-CZ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cs-CZ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cs-CZ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cs-CZ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66800" y="2860861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66800" y="4323028"/>
            <a:ext cx="10058400" cy="1527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cs-CZ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cs-CZ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cs-CZ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Font typeface="Garamond" pitchFamily="18" charset="0"/>
              <a:buNone/>
            </a:pPr>
            <a:endParaRPr lang="cs-CZ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080000" y="198000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lidová píseň původen z Ölandu (druhý nějvětší ostrov Švédska)</a:t>
            </a:r>
          </a:p>
          <a:p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formou jde o polsku (párový tanec v ¾ taktu)</a:t>
            </a:r>
          </a:p>
          <a:p>
            <a:endParaRPr lang="cs-CZ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Více o polsce na stránkách SISTu</a:t>
            </a: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>
                <a:hlinkClick r:id="rId2"/>
              </a:rPr>
              <a:t>https://www.facebook.com/SIST.Brno/posts/387233131825553?</a:t>
            </a:r>
            <a:endParaRPr lang="cs-CZ" dirty="0"/>
          </a:p>
          <a:p>
            <a:r>
              <a:rPr lang="cs-CZ" dirty="0">
                <a:hlinkClick r:id="rId3"/>
              </a:rPr>
              <a:t>https://www.facebook.com/SIST.Brno/photos/a.339841569898043/389970621551804/?type=3&amp;theater</a:t>
            </a:r>
            <a:endParaRPr lang="cs-CZ" dirty="0"/>
          </a:p>
          <a:p>
            <a:endParaRPr lang="cs-CZ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490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720000"/>
            <a:ext cx="10058400" cy="1371600"/>
          </a:xfrm>
        </p:spPr>
        <p:txBody>
          <a:bodyPr/>
          <a:lstStyle/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Morgonstjärna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000" y="1980000"/>
            <a:ext cx="5266267" cy="3899747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e lidová písneň v úpravě skupiny Ranarim</a:t>
            </a:r>
          </a:p>
          <a:p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Morgonstjärna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zde 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chápeme v doslovném překladu,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tedy ranní 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hvězda (Jitřenka), pod tímto názvem je ve Švédsku ale známá i květina -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snědek</a:t>
            </a:r>
          </a:p>
          <a:p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íseň je ze stejnojmeného alba, které vyšlo v roce 2006, to obsahuje jak lidové písně, tak vlastní tvorbu Ranarimu a je celé dostupné na YouTube</a:t>
            </a:r>
          </a:p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více o kapele na stránkách SISTu</a:t>
            </a:r>
            <a:b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https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://www.facebook.com/SIST.Brno/photos/a.339841569898043/359866147895585/?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type=3&amp;theater</a:t>
            </a:r>
            <a:endParaRPr lang="cs-CZ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cs-CZ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068" y="1654875"/>
            <a:ext cx="4427332" cy="402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396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720000"/>
            <a:ext cx="10058400" cy="1371600"/>
          </a:xfrm>
        </p:spPr>
        <p:txBody>
          <a:bodyPr/>
          <a:lstStyle/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Ut i mörka natten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000" y="1980000"/>
            <a:ext cx="5237673" cy="3925148"/>
          </a:xfrm>
        </p:spPr>
        <p:txBody>
          <a:bodyPr>
            <a:normAutofit fontScale="92500" lnSpcReduction="10000"/>
          </a:bodyPr>
          <a:lstStyle/>
          <a:p>
            <a:r>
              <a:rPr lang="cs-CZ" sz="1900" dirty="0" smtClean="0">
                <a:solidFill>
                  <a:schemeClr val="accent1">
                    <a:lumMod val="50000"/>
                  </a:schemeClr>
                </a:solidFill>
              </a:rPr>
              <a:t>složila Emilia Amper, je to milostná píseň, ke které ji </a:t>
            </a:r>
            <a:r>
              <a:rPr lang="cs-CZ" sz="1900" dirty="0" smtClean="0">
                <a:solidFill>
                  <a:schemeClr val="accent1">
                    <a:lumMod val="50000"/>
                  </a:schemeClr>
                </a:solidFill>
              </a:rPr>
              <a:t>inspirovala </a:t>
            </a:r>
            <a:r>
              <a:rPr lang="cs-CZ" sz="1900" dirty="0" smtClean="0">
                <a:solidFill>
                  <a:schemeClr val="accent1">
                    <a:lumMod val="50000"/>
                  </a:schemeClr>
                </a:solidFill>
              </a:rPr>
              <a:t>noční procházka lesem ve Smålandu</a:t>
            </a:r>
          </a:p>
          <a:p>
            <a:r>
              <a:rPr lang="cs-CZ" sz="1900" dirty="0" smtClean="0">
                <a:solidFill>
                  <a:schemeClr val="accent1">
                    <a:lumMod val="50000"/>
                  </a:schemeClr>
                </a:solidFill>
              </a:rPr>
              <a:t>vyšla </a:t>
            </a:r>
            <a:r>
              <a:rPr lang="cs-CZ" sz="1900" dirty="0" smtClean="0">
                <a:solidFill>
                  <a:schemeClr val="accent1">
                    <a:lumMod val="50000"/>
                  </a:schemeClr>
                </a:solidFill>
              </a:rPr>
              <a:t>na Emiliině debudovém albu Trollfågeln (2012)</a:t>
            </a:r>
            <a:endParaRPr lang="cs-CZ" sz="19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cs-CZ" sz="1900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/>
            </a:r>
            <a:br>
              <a:rPr lang="cs-CZ" sz="1900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</a:br>
            <a:r>
              <a:rPr lang="cs-CZ" sz="1900" b="1" dirty="0" smtClean="0">
                <a:solidFill>
                  <a:schemeClr val="accent1">
                    <a:lumMod val="50000"/>
                  </a:schemeClr>
                </a:solidFill>
              </a:rPr>
              <a:t>Emilia Amper (nar. 1981)</a:t>
            </a:r>
          </a:p>
          <a:p>
            <a:r>
              <a:rPr lang="cs-CZ" sz="1900" dirty="0" smtClean="0">
                <a:solidFill>
                  <a:schemeClr val="accent1">
                    <a:lumMod val="50000"/>
                  </a:schemeClr>
                </a:solidFill>
              </a:rPr>
              <a:t>skladatelka, zpěvačka a hráčka na nyckelharpu, v roce 2010 vyhrála světové mistrovství ve hře na ni</a:t>
            </a:r>
            <a:endParaRPr lang="cs-CZ" sz="1900" dirty="0">
              <a:solidFill>
                <a:schemeClr val="accent1">
                  <a:lumMod val="50000"/>
                </a:schemeClr>
              </a:solidFill>
              <a:hlinkClick r:id="rId2"/>
            </a:endParaRPr>
          </a:p>
          <a:p>
            <a:r>
              <a:rPr lang="cs-CZ" sz="1900" dirty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cs-CZ" sz="1900" dirty="0" smtClean="0">
                <a:solidFill>
                  <a:schemeClr val="accent1">
                    <a:lumMod val="50000"/>
                  </a:schemeClr>
                </a:solidFill>
              </a:rPr>
              <a:t>romě kromě tohoto si připsala mnoho jiných vítezství, ocenění  a nominací (např. Lokální varianty Grammy)</a:t>
            </a:r>
          </a:p>
          <a:p>
            <a:r>
              <a:rPr lang="cs-CZ" sz="1900" dirty="0" smtClean="0">
                <a:solidFill>
                  <a:schemeClr val="accent1">
                    <a:lumMod val="50000"/>
                  </a:schemeClr>
                </a:solidFill>
              </a:rPr>
              <a:t>více </a:t>
            </a:r>
            <a:r>
              <a:rPr lang="cs-CZ" sz="1900" dirty="0">
                <a:solidFill>
                  <a:schemeClr val="accent1">
                    <a:lumMod val="50000"/>
                  </a:schemeClr>
                </a:solidFill>
              </a:rPr>
              <a:t>o ní se (v budoucnu) dozvíte na stránkách SISTu</a:t>
            </a:r>
            <a:br>
              <a:rPr lang="cs-CZ" sz="19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sz="1900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https</a:t>
            </a:r>
            <a:r>
              <a:rPr lang="cs-CZ" sz="1900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://</a:t>
            </a:r>
            <a:r>
              <a:rPr lang="cs-CZ" sz="1900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www.facebook.com/SIST.Brno</a:t>
            </a:r>
            <a:endParaRPr lang="cs-CZ" sz="19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cs-CZ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cs-CZ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379" y="2103119"/>
            <a:ext cx="50800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619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720000"/>
            <a:ext cx="10058400" cy="1371600"/>
          </a:xfrm>
        </p:spPr>
        <p:txBody>
          <a:bodyPr/>
          <a:lstStyle/>
          <a:p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Seznam skladeb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000" y="1980000"/>
            <a:ext cx="10058400" cy="3931920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cs-CZ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v-SE" sz="2400" dirty="0" smtClean="0">
                <a:solidFill>
                  <a:schemeClr val="accent1">
                    <a:lumMod val="50000"/>
                  </a:schemeClr>
                </a:solidFill>
              </a:rPr>
              <a:t>Älskaren </a:t>
            </a:r>
            <a:r>
              <a:rPr lang="sv-SE" sz="2400" dirty="0">
                <a:solidFill>
                  <a:schemeClr val="accent1">
                    <a:lumMod val="50000"/>
                  </a:schemeClr>
                </a:solidFill>
              </a:rPr>
              <a:t>i </a:t>
            </a:r>
            <a:r>
              <a:rPr lang="sv-SE" sz="2400" dirty="0" smtClean="0">
                <a:solidFill>
                  <a:schemeClr val="accent1">
                    <a:lumMod val="50000"/>
                  </a:schemeClr>
                </a:solidFill>
              </a:rPr>
              <a:t>gluggen</a:t>
            </a:r>
            <a:r>
              <a:rPr lang="cs-CZ" sz="2400" dirty="0" smtClean="0">
                <a:solidFill>
                  <a:schemeClr val="accent1">
                    <a:lumMod val="50000"/>
                  </a:schemeClr>
                </a:solidFill>
              </a:rPr>
              <a:t> (Trad.)</a:t>
            </a:r>
            <a:endParaRPr lang="sv-SE" sz="24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cs-CZ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v-SE" sz="2400" dirty="0" smtClean="0">
                <a:solidFill>
                  <a:schemeClr val="accent1">
                    <a:lumMod val="50000"/>
                  </a:schemeClr>
                </a:solidFill>
              </a:rPr>
              <a:t>Blåsippor</a:t>
            </a:r>
            <a:r>
              <a:rPr lang="cs-CZ" sz="2400" dirty="0" smtClean="0">
                <a:solidFill>
                  <a:schemeClr val="accent1">
                    <a:lumMod val="50000"/>
                  </a:schemeClr>
                </a:solidFill>
              </a:rPr>
              <a:t> (A. Tegnér, A. M. Roos)</a:t>
            </a:r>
            <a:endParaRPr lang="sv-SE" sz="24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v-SE" sz="2400" dirty="0" smtClean="0">
                <a:solidFill>
                  <a:schemeClr val="accent1">
                    <a:lumMod val="50000"/>
                  </a:schemeClr>
                </a:solidFill>
              </a:rPr>
              <a:t>Fjäriln </a:t>
            </a:r>
            <a:r>
              <a:rPr lang="sv-SE" sz="2400" dirty="0">
                <a:solidFill>
                  <a:schemeClr val="accent1">
                    <a:lumMod val="50000"/>
                  </a:schemeClr>
                </a:solidFill>
              </a:rPr>
              <a:t>vindad syns på  </a:t>
            </a:r>
            <a:r>
              <a:rPr lang="sv-SE" sz="2400" dirty="0" smtClean="0">
                <a:solidFill>
                  <a:schemeClr val="accent1">
                    <a:lumMod val="50000"/>
                  </a:schemeClr>
                </a:solidFill>
              </a:rPr>
              <a:t>Haga</a:t>
            </a:r>
            <a:r>
              <a:rPr lang="cs-CZ" sz="2400" dirty="0" smtClean="0">
                <a:solidFill>
                  <a:schemeClr val="accent1">
                    <a:lumMod val="50000"/>
                  </a:schemeClr>
                </a:solidFill>
              </a:rPr>
              <a:t> (C. M. Bellman)</a:t>
            </a:r>
            <a:endParaRPr lang="sv-SE" sz="24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cs-CZ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v-SE" sz="2400" dirty="0" smtClean="0">
                <a:solidFill>
                  <a:schemeClr val="accent1">
                    <a:lumMod val="50000"/>
                  </a:schemeClr>
                </a:solidFill>
              </a:rPr>
              <a:t>Gammal </a:t>
            </a:r>
            <a:r>
              <a:rPr lang="sv-SE" sz="2400" dirty="0">
                <a:solidFill>
                  <a:schemeClr val="accent1">
                    <a:lumMod val="50000"/>
                  </a:schemeClr>
                </a:solidFill>
              </a:rPr>
              <a:t>och </a:t>
            </a:r>
            <a:r>
              <a:rPr lang="sv-SE" sz="2400" dirty="0" smtClean="0">
                <a:solidFill>
                  <a:schemeClr val="accent1">
                    <a:lumMod val="50000"/>
                  </a:schemeClr>
                </a:solidFill>
              </a:rPr>
              <a:t>ung</a:t>
            </a:r>
            <a:r>
              <a:rPr lang="cs-CZ" sz="2400" dirty="0" smtClean="0">
                <a:solidFill>
                  <a:schemeClr val="accent1">
                    <a:lumMod val="50000"/>
                  </a:schemeClr>
                </a:solidFill>
              </a:rPr>
              <a:t> (Trad.)</a:t>
            </a:r>
            <a:endParaRPr lang="sv-SE" sz="24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cs-CZ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v-SE" sz="2400" dirty="0" smtClean="0">
                <a:solidFill>
                  <a:schemeClr val="accent1">
                    <a:lumMod val="50000"/>
                  </a:schemeClr>
                </a:solidFill>
              </a:rPr>
              <a:t>Jag </a:t>
            </a:r>
            <a:r>
              <a:rPr lang="sv-SE" sz="2400" dirty="0">
                <a:solidFill>
                  <a:schemeClr val="accent1">
                    <a:lumMod val="50000"/>
                  </a:schemeClr>
                </a:solidFill>
              </a:rPr>
              <a:t>skall aldrig bort mig </a:t>
            </a:r>
            <a:r>
              <a:rPr lang="sv-SE" sz="2400" dirty="0" smtClean="0">
                <a:solidFill>
                  <a:schemeClr val="accent1">
                    <a:lumMod val="50000"/>
                  </a:schemeClr>
                </a:solidFill>
              </a:rPr>
              <a:t>binda</a:t>
            </a:r>
            <a:r>
              <a:rPr lang="cs-CZ" sz="2400" dirty="0" smtClean="0">
                <a:solidFill>
                  <a:schemeClr val="accent1">
                    <a:lumMod val="50000"/>
                  </a:schemeClr>
                </a:solidFill>
              </a:rPr>
              <a:t> (Trad.)</a:t>
            </a:r>
            <a:endParaRPr lang="sv-SE" sz="24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cs-CZ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v-SE" sz="2400" dirty="0" smtClean="0">
                <a:solidFill>
                  <a:schemeClr val="accent1">
                    <a:lumMod val="50000"/>
                  </a:schemeClr>
                </a:solidFill>
              </a:rPr>
              <a:t>Morgonstjärna</a:t>
            </a:r>
            <a:r>
              <a:rPr lang="cs-CZ" sz="2400" dirty="0" smtClean="0">
                <a:solidFill>
                  <a:schemeClr val="accent1">
                    <a:lumMod val="50000"/>
                  </a:schemeClr>
                </a:solidFill>
              </a:rPr>
              <a:t> (Trad.)</a:t>
            </a:r>
            <a:endParaRPr lang="sv-SE" sz="24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cs-CZ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v-SE" sz="2400" dirty="0" smtClean="0">
                <a:solidFill>
                  <a:schemeClr val="accent1">
                    <a:lumMod val="50000"/>
                  </a:schemeClr>
                </a:solidFill>
              </a:rPr>
              <a:t>Ut </a:t>
            </a:r>
            <a:r>
              <a:rPr lang="sv-SE" sz="2400" dirty="0">
                <a:solidFill>
                  <a:schemeClr val="accent1">
                    <a:lumMod val="50000"/>
                  </a:schemeClr>
                </a:solidFill>
              </a:rPr>
              <a:t>i mörka </a:t>
            </a:r>
            <a:r>
              <a:rPr lang="sv-SE" sz="2400" dirty="0" smtClean="0">
                <a:solidFill>
                  <a:schemeClr val="accent1">
                    <a:lumMod val="50000"/>
                  </a:schemeClr>
                </a:solidFill>
              </a:rPr>
              <a:t>natten</a:t>
            </a:r>
            <a:r>
              <a:rPr lang="cs-CZ" sz="2400" dirty="0" smtClean="0">
                <a:solidFill>
                  <a:schemeClr val="accent1">
                    <a:lumMod val="50000"/>
                  </a:schemeClr>
                </a:solidFill>
              </a:rPr>
              <a:t> (E. Amper)</a:t>
            </a:r>
            <a:endParaRPr lang="sv-SE" sz="24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cs-CZ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v-SE" sz="2400" dirty="0" smtClean="0">
                <a:solidFill>
                  <a:schemeClr val="accent1">
                    <a:lumMod val="50000"/>
                  </a:schemeClr>
                </a:solidFill>
              </a:rPr>
              <a:t>Var </a:t>
            </a:r>
            <a:r>
              <a:rPr lang="sv-SE" sz="2400" dirty="0">
                <a:solidFill>
                  <a:schemeClr val="accent1">
                    <a:lumMod val="50000"/>
                  </a:schemeClr>
                </a:solidFill>
              </a:rPr>
              <a:t>det du eller var det </a:t>
            </a:r>
            <a:r>
              <a:rPr lang="sv-SE" sz="2400" dirty="0" smtClean="0">
                <a:solidFill>
                  <a:schemeClr val="accent1">
                    <a:lumMod val="50000"/>
                  </a:schemeClr>
                </a:solidFill>
              </a:rPr>
              <a:t>jag</a:t>
            </a:r>
            <a:r>
              <a:rPr lang="cs-CZ" sz="2400" dirty="0" smtClean="0">
                <a:solidFill>
                  <a:schemeClr val="accent1">
                    <a:lumMod val="50000"/>
                  </a:schemeClr>
                </a:solidFill>
              </a:rPr>
              <a:t> (Trad.)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747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720000"/>
            <a:ext cx="10058400" cy="137160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Älskaren i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gluggen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000" y="1980000"/>
            <a:ext cx="10058400" cy="3850005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je lidová píseň pravděpodobně z oblasti Jämtland</a:t>
            </a:r>
          </a:p>
          <a:p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atří mezi písně které sesbírala a nahrála Thyra Karlsson (1912 – 2001), nadšená obdivovatelka hudby a lidová zpěvačka, díky ní se mnohé skladby dostaly do širšího povědomí</a:t>
            </a:r>
          </a:p>
          <a:p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 roce 2014 vydala skupina </a:t>
            </a:r>
            <a:r>
              <a:rPr lang="cs-CZ" dirty="0" err="1" smtClean="0">
                <a:solidFill>
                  <a:schemeClr val="accent1">
                    <a:lumMod val="50000"/>
                  </a:schemeClr>
                </a:solidFill>
              </a:rPr>
              <a:t>Triakel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album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Thyra, kterým jí vzdává hold</a:t>
            </a:r>
          </a:p>
          <a:p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íce o skupině Triakel na stránkách SISTu:</a:t>
            </a:r>
            <a:b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https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://www.facebook.com/SIST.Brno/photos/a.339841569898043/404813126734220/?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type=3&amp;theater</a:t>
            </a:r>
            <a:endParaRPr lang="cs-CZ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cs-CZ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cs-CZ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cs-CZ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cs-CZ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cs-CZ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cs-CZ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cs-CZ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789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720000"/>
            <a:ext cx="10058400" cy="1371600"/>
          </a:xfrm>
        </p:spPr>
        <p:txBody>
          <a:bodyPr/>
          <a:lstStyle/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Blåsippor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000" y="1980000"/>
            <a:ext cx="4775200" cy="3899747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e dětská písneň na text Anny Marie Roos, který zhudebnila Alice Tegnér</a:t>
            </a:r>
          </a:p>
          <a:p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oprvé vyšla v roce 1895 ve třetím sešitě ze série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Sjung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med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oss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Mamma!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 (Zpívej s námi, mami!)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/>
            </a:r>
            <a:br>
              <a:rPr lang="cs-CZ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</a:b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Alice Tegnér (1864 – 1943)</a:t>
            </a:r>
          </a:p>
          <a:p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kladatelka, učitelka hudby a varhanice, která se zaměřovala hlavně na tvorbu pro děti a práci s nimi, zhudebňovala text např. Astrid Lindgren</a:t>
            </a:r>
            <a:endParaRPr lang="cs-CZ" dirty="0">
              <a:solidFill>
                <a:schemeClr val="accent1">
                  <a:lumMod val="50000"/>
                </a:schemeClr>
              </a:solidFill>
              <a:hlinkClick r:id="rId2"/>
            </a:endParaRPr>
          </a:p>
          <a:p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romě dětských písní psala i sbprovou hudbu, kantáty a skladby pro klavír a cello</a:t>
            </a:r>
          </a:p>
          <a:p>
            <a:endParaRPr lang="cs-CZ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014194"/>
            <a:ext cx="5664199" cy="377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306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720000"/>
            <a:ext cx="10058400" cy="1371600"/>
          </a:xfrm>
        </p:spPr>
        <p:txBody>
          <a:bodyPr/>
          <a:lstStyle/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Fjäriln vingad syns på Haga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000" y="1980000"/>
            <a:ext cx="10058400" cy="3931920"/>
          </a:xfrm>
        </p:spPr>
        <p:txBody>
          <a:bodyPr/>
          <a:lstStyle/>
          <a:p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íseň č. 64 z cyklu Fredmans sången</a:t>
            </a:r>
          </a:p>
          <a:p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utorem je Carl Michael Bellman, dodnes je jednou z jeho nejznámějších a nejzpívanějších písní</a:t>
            </a:r>
          </a:p>
          <a:p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ezi Švédy velmi oblíbená</a:t>
            </a:r>
          </a:p>
          <a:p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opisuje park Haga ve Stockholmu (založen králem Gustavem III.)</a:t>
            </a:r>
          </a:p>
          <a:p>
            <a:endParaRPr lang="cs-CZ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Fredmans sången</a:t>
            </a:r>
          </a:p>
          <a:p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bírka 65 písní a basní</a:t>
            </a:r>
          </a:p>
          <a:p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ydána roku 1791</a:t>
            </a:r>
          </a:p>
          <a:p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bsahuje písně s biblickými náměty, pijácké písně i lyrické písně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100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720000"/>
            <a:ext cx="10058400" cy="1371600"/>
          </a:xfrm>
        </p:spPr>
        <p:txBody>
          <a:bodyPr/>
          <a:lstStyle/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Fjäriln vingard syns på Haga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000" y="1980000"/>
            <a:ext cx="10058400" cy="3931920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Carl Michael Bellman (1740 – 1795)</a:t>
            </a:r>
          </a:p>
          <a:p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udebník, skladatel, „písničkář“, improvizátor</a:t>
            </a:r>
          </a:p>
          <a:p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ůsobil i na dvoře krále Gustava III.</a:t>
            </a:r>
          </a:p>
          <a:p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z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námý hlavně díky dvěma písňovým cyklům:</a:t>
            </a:r>
            <a:b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Fredmans Epistlar (1790)</a:t>
            </a:r>
            <a:b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Fredmans Sången (1791)</a:t>
            </a:r>
          </a:p>
          <a:p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eho písně jsou stále velmi oblíbené </a:t>
            </a:r>
          </a:p>
          <a:p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oku 1919 vznikla společnost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Bellmansällskapet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, která se zabývá jeho dílem, organizuje koncerty atp.</a:t>
            </a:r>
          </a:p>
          <a:p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z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 jeho odkazu vycházejí švédští písničkáři dodnes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048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upload.wikimedia.org/wikipedia/commons/c/c4/Carl_Michael_Bellman%2C_portrayed_by_Per_Krafft_17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35" y="1422971"/>
            <a:ext cx="37433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65619" y="627975"/>
            <a:ext cx="3720957" cy="641676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Bellmanův portrét</a:t>
            </a:r>
            <a:br>
              <a:rPr lang="cs-CZ" sz="2400" dirty="0" smtClean="0"/>
            </a:br>
            <a:r>
              <a:rPr lang="cs-CZ" sz="2400" dirty="0" smtClean="0"/>
              <a:t>Per Kraft (olej, 1779)</a:t>
            </a:r>
            <a:endParaRPr lang="en-US" sz="2400" dirty="0"/>
          </a:p>
        </p:txBody>
      </p:sp>
      <p:pic>
        <p:nvPicPr>
          <p:cNvPr id="1034" name="Picture 10" descr="https://upload.wikimedia.org/wikipedia/commons/thumb/e/ef/Fj%C3%A4ril%27n_vingad_syns_p%C3%A5_Haga.jpg/800px-Fj%C3%A4ril%27n_vingad_syns_p%C3%A5_Hag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031" y="622046"/>
            <a:ext cx="3635589" cy="580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eckning av Carl Michael Bellman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258" y="1989571"/>
            <a:ext cx="3522573" cy="269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7"/>
          <p:cNvSpPr txBox="1">
            <a:spLocks/>
          </p:cNvSpPr>
          <p:nvPr/>
        </p:nvSpPr>
        <p:spPr>
          <a:xfrm>
            <a:off x="4290067" y="1347895"/>
            <a:ext cx="3720957" cy="641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 sz="2400" dirty="0" smtClean="0"/>
              <a:t>Karikatura</a:t>
            </a:r>
            <a:r>
              <a:rPr lang="sv-SE" sz="2400" dirty="0" smtClean="0"/>
              <a:t/>
            </a:r>
            <a:br>
              <a:rPr lang="sv-SE" sz="2400" dirty="0" smtClean="0"/>
            </a:br>
            <a:r>
              <a:rPr lang="en-US" sz="2000" dirty="0"/>
              <a:t>Tim </a:t>
            </a:r>
            <a:r>
              <a:rPr lang="en-US" sz="2000" dirty="0" err="1"/>
              <a:t>Berndtsson</a:t>
            </a:r>
            <a:endParaRPr lang="sv-SE" sz="2400" dirty="0"/>
          </a:p>
        </p:txBody>
      </p:sp>
      <p:sp>
        <p:nvSpPr>
          <p:cNvPr id="16" name="Title 7"/>
          <p:cNvSpPr txBox="1">
            <a:spLocks/>
          </p:cNvSpPr>
          <p:nvPr/>
        </p:nvSpPr>
        <p:spPr>
          <a:xfrm>
            <a:off x="4284074" y="5780404"/>
            <a:ext cx="3720957" cy="641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r"/>
            <a:r>
              <a:rPr lang="cs-CZ" sz="2400" dirty="0" smtClean="0"/>
              <a:t>První vydání písně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720375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720000"/>
            <a:ext cx="10058400" cy="1371600"/>
          </a:xfrm>
        </p:spPr>
        <p:txBody>
          <a:bodyPr/>
          <a:lstStyle/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Gammal och ung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03119"/>
            <a:ext cx="10058400" cy="3850005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l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idová píseň, původ neznámý</a:t>
            </a: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ormou jde o schottis (párový tanec v 4/4 taktu)</a:t>
            </a:r>
          </a:p>
          <a:p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více o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této formě 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se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v budoucnu 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dozvíte na stránkách SISTu</a:t>
            </a:r>
            <a:br>
              <a:rPr lang="cs-CZ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https://www.facebook.com/SIST.Brno</a:t>
            </a: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cs-CZ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cs-CZ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cs-CZ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cs-CZ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cs-CZ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cs-CZ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cs-CZ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cs-CZ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cs-CZ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cs-CZ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991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720000"/>
            <a:ext cx="10058400" cy="1371600"/>
          </a:xfrm>
        </p:spPr>
        <p:txBody>
          <a:bodyPr/>
          <a:lstStyle/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Jag skall aldrig bort mig binda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000" y="1980000"/>
            <a:ext cx="10058400" cy="393192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e jednou z oblíbených svatebních písní,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formou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je </a:t>
            </a:r>
            <a:r>
              <a:rPr lang="cs-CZ" dirty="0" err="1" smtClean="0">
                <a:solidFill>
                  <a:schemeClr val="accent1">
                    <a:lumMod val="50000"/>
                  </a:schemeClr>
                </a:solidFill>
              </a:rPr>
              <a:t>polska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 (párový tanec v ¾ taktu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cs-CZ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a repertoár ji zařídila například vokální skupina Kraja (album Vackert väder, 2005)</a:t>
            </a:r>
          </a:p>
          <a:p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íce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o skupině na 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stránkách SISTu</a:t>
            </a:r>
            <a:br>
              <a:rPr lang="cs-CZ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https://www.facebook.com/SIST.Brno/photos/a.339841569898043/360240844524782/?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type=3&amp;theater</a:t>
            </a:r>
            <a:endParaRPr lang="cs-CZ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cs-CZ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Polsky v našem letošním repertoáru</a:t>
            </a:r>
          </a:p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Jag skall aldrig bort mig binda</a:t>
            </a:r>
          </a:p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Var det du eller var det jag</a:t>
            </a:r>
          </a:p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Morgonstjärna (v 6/8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taktu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lze chápat i jako menuet)</a:t>
            </a:r>
          </a:p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Ut i mörka natten</a:t>
            </a:r>
          </a:p>
          <a:p>
            <a:endParaRPr lang="cs-CZ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9850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Savon">
      <a:majorFont>
        <a:latin typeface="Garamon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4177</TotalTime>
  <Words>502</Words>
  <Application>Microsoft Office PowerPoint</Application>
  <PresentationFormat>Vlastní</PresentationFormat>
  <Paragraphs>96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Savon</vt:lpstr>
      <vt:lpstr>O skladbách  z předmětu  švédština v písních</vt:lpstr>
      <vt:lpstr>Seznam skladeb</vt:lpstr>
      <vt:lpstr>Älskaren i gluggen</vt:lpstr>
      <vt:lpstr>Blåsippor</vt:lpstr>
      <vt:lpstr>Fjäriln vingad syns på Haga</vt:lpstr>
      <vt:lpstr>Fjäriln vingard syns på Haga</vt:lpstr>
      <vt:lpstr>Bellmanův portrét Per Kraft (olej, 1779)</vt:lpstr>
      <vt:lpstr>Gammal och ung</vt:lpstr>
      <vt:lpstr>Jag skall aldrig bort mig binda</vt:lpstr>
      <vt:lpstr>Var det du eller var det jag</vt:lpstr>
      <vt:lpstr>Morgonstjärna</vt:lpstr>
      <vt:lpstr>Ut i mörka natten</vt:lpstr>
    </vt:vector>
  </TitlesOfParts>
  <Company>IBM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skladbách  z předmětu  „švédština v písních“</dc:title>
  <dc:creator>ADMINIBM</dc:creator>
  <cp:lastModifiedBy>Katleya</cp:lastModifiedBy>
  <cp:revision>44</cp:revision>
  <dcterms:created xsi:type="dcterms:W3CDTF">2017-01-15T16:41:29Z</dcterms:created>
  <dcterms:modified xsi:type="dcterms:W3CDTF">2019-05-16T19:58:25Z</dcterms:modified>
</cp:coreProperties>
</file>