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95524F-6007-4961-899B-BEEAB2022A76}" v="26" dt="2019-04-18T10:29:29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5D95524F-6007-4961-899B-BEEAB2022A76}"/>
    <pc:docChg chg="modSld">
      <pc:chgData name="Petr Kalina" userId="c562be8a-72c8-4d98-8725-854d52c71664" providerId="ADAL" clId="{5D95524F-6007-4961-899B-BEEAB2022A76}" dt="2019-04-18T10:29:29.022" v="25" actId="207"/>
      <pc:docMkLst>
        <pc:docMk/>
      </pc:docMkLst>
      <pc:sldChg chg="modSp">
        <pc:chgData name="Petr Kalina" userId="c562be8a-72c8-4d98-8725-854d52c71664" providerId="ADAL" clId="{5D95524F-6007-4961-899B-BEEAB2022A76}" dt="2019-04-18T10:25:17.720" v="12" actId="6549"/>
        <pc:sldMkLst>
          <pc:docMk/>
          <pc:sldMk cId="1546705261" sldId="256"/>
        </pc:sldMkLst>
        <pc:spChg chg="mod">
          <ac:chgData name="Petr Kalina" userId="c562be8a-72c8-4d98-8725-854d52c71664" providerId="ADAL" clId="{5D95524F-6007-4961-899B-BEEAB2022A76}" dt="2019-04-18T10:25:17.720" v="12" actId="6549"/>
          <ac:spMkLst>
            <pc:docMk/>
            <pc:sldMk cId="1546705261" sldId="256"/>
            <ac:spMk id="3" creationId="{00000000-0000-0000-0000-000000000000}"/>
          </ac:spMkLst>
        </pc:spChg>
      </pc:sldChg>
      <pc:sldChg chg="modSp">
        <pc:chgData name="Petr Kalina" userId="c562be8a-72c8-4d98-8725-854d52c71664" providerId="ADAL" clId="{5D95524F-6007-4961-899B-BEEAB2022A76}" dt="2019-04-18T10:26:13.620" v="16" actId="20577"/>
        <pc:sldMkLst>
          <pc:docMk/>
          <pc:sldMk cId="4200589907" sldId="261"/>
        </pc:sldMkLst>
        <pc:spChg chg="mod">
          <ac:chgData name="Petr Kalina" userId="c562be8a-72c8-4d98-8725-854d52c71664" providerId="ADAL" clId="{5D95524F-6007-4961-899B-BEEAB2022A76}" dt="2019-04-18T10:26:13.620" v="16" actId="20577"/>
          <ac:spMkLst>
            <pc:docMk/>
            <pc:sldMk cId="4200589907" sldId="261"/>
            <ac:spMk id="3" creationId="{00000000-0000-0000-0000-000000000000}"/>
          </ac:spMkLst>
        </pc:spChg>
      </pc:sldChg>
      <pc:sldChg chg="modSp">
        <pc:chgData name="Petr Kalina" userId="c562be8a-72c8-4d98-8725-854d52c71664" providerId="ADAL" clId="{5D95524F-6007-4961-899B-BEEAB2022A76}" dt="2019-04-18T10:29:29.022" v="25" actId="207"/>
        <pc:sldMkLst>
          <pc:docMk/>
          <pc:sldMk cId="4009402247" sldId="266"/>
        </pc:sldMkLst>
        <pc:spChg chg="mod">
          <ac:chgData name="Petr Kalina" userId="c562be8a-72c8-4d98-8725-854d52c71664" providerId="ADAL" clId="{5D95524F-6007-4961-899B-BEEAB2022A76}" dt="2019-04-18T10:29:29.022" v="25" actId="207"/>
          <ac:spMkLst>
            <pc:docMk/>
            <pc:sldMk cId="4009402247" sldId="26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E2ECC-AA33-4916-89F6-1F9E8A2153EF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87DA2-DA36-4DD2-978F-851BA1EE96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48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pPr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dirty="0"/>
              <a:t>Ukrajinská participia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149080"/>
            <a:ext cx="6400800" cy="936104"/>
          </a:xfrm>
        </p:spPr>
        <p:txBody>
          <a:bodyPr/>
          <a:lstStyle/>
          <a:p>
            <a:r>
              <a:rPr lang="cs-CZ" dirty="0"/>
              <a:t>PhDr. Petr Kalina, Ph.D.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95936" y="5332566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1F1D3F3-A3D1-42B7-B6BB-902065E5E44C}" type="datetime1">
              <a:rPr lang="cs-CZ" smtClean="0"/>
              <a:pPr/>
              <a:t>18.4.2019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 užívání přechodníků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i="1" dirty="0">
                <a:solidFill>
                  <a:srgbClr val="FF0000"/>
                </a:solidFill>
              </a:rPr>
              <a:t>Готуючи</a:t>
            </a:r>
            <a:r>
              <a:rPr lang="uk-UA" i="1" dirty="0"/>
              <a:t> альманах </a:t>
            </a:r>
            <a:r>
              <a:rPr lang="cs-CZ" i="1" dirty="0"/>
              <a:t>„Expres Ukrajina“, </a:t>
            </a:r>
            <a:r>
              <a:rPr lang="uk-UA" i="1" dirty="0"/>
              <a:t>нашу увагу привернув своїми оповіданнями прозаїк </a:t>
            </a:r>
            <a:r>
              <a:rPr lang="uk-UA" i="1" dirty="0">
                <a:solidFill>
                  <a:srgbClr val="92D050"/>
                </a:solidFill>
              </a:rPr>
              <a:t>Отар Довженко</a:t>
            </a:r>
            <a:r>
              <a:rPr lang="uk-UA" dirty="0"/>
              <a:t>.</a:t>
            </a:r>
          </a:p>
          <a:p>
            <a:pPr marL="0" indent="0">
              <a:buNone/>
            </a:pPr>
            <a:endParaRPr lang="uk-UA" i="1" dirty="0"/>
          </a:p>
          <a:p>
            <a:pPr marL="0" indent="0">
              <a:buNone/>
            </a:pPr>
            <a:r>
              <a:rPr lang="uk-UA" i="1" dirty="0">
                <a:solidFill>
                  <a:srgbClr val="FF0000"/>
                </a:solidFill>
              </a:rPr>
              <a:t>Готуючи</a:t>
            </a:r>
            <a:r>
              <a:rPr lang="uk-UA" i="1" dirty="0"/>
              <a:t> альманах </a:t>
            </a:r>
            <a:r>
              <a:rPr lang="cs-CZ" i="1" dirty="0"/>
              <a:t>„Expres Ukrajina“, </a:t>
            </a:r>
            <a:r>
              <a:rPr lang="uk-UA" i="1" dirty="0">
                <a:solidFill>
                  <a:srgbClr val="FF0000"/>
                </a:solidFill>
              </a:rPr>
              <a:t>ми</a:t>
            </a:r>
            <a:r>
              <a:rPr lang="uk-UA" i="1" dirty="0"/>
              <a:t> звернули увагу на оповідання прозаїка </a:t>
            </a:r>
            <a:r>
              <a:rPr lang="uk-UA" i="1" dirty="0">
                <a:solidFill>
                  <a:srgbClr val="92D050"/>
                </a:solidFill>
              </a:rPr>
              <a:t>Отара Довженка</a:t>
            </a:r>
            <a:r>
              <a:rPr lang="uk-UA" dirty="0"/>
              <a:t>.</a:t>
            </a:r>
          </a:p>
          <a:p>
            <a:pPr marL="0" indent="0">
              <a:buNone/>
            </a:pP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71414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v užívání přechodníků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i="1" dirty="0">
                <a:solidFill>
                  <a:srgbClr val="FF0000"/>
                </a:solidFill>
              </a:rPr>
              <a:t>Купуючи</a:t>
            </a:r>
            <a:r>
              <a:rPr lang="uk-UA" i="1" dirty="0"/>
              <a:t> костюм прямо на фабріці, </a:t>
            </a:r>
            <a:r>
              <a:rPr lang="uk-UA" i="1" dirty="0">
                <a:solidFill>
                  <a:srgbClr val="00B050"/>
                </a:solidFill>
              </a:rPr>
              <a:t>він</a:t>
            </a:r>
            <a:r>
              <a:rPr lang="uk-UA" i="1" dirty="0"/>
              <a:t> вам обійдеться на 25 % дешевше, ніж у магазині.</a:t>
            </a:r>
          </a:p>
          <a:p>
            <a:pPr marL="0" indent="0">
              <a:buNone/>
            </a:pPr>
            <a:endParaRPr lang="uk-UA" i="1" dirty="0"/>
          </a:p>
          <a:p>
            <a:pPr marL="0" indent="0">
              <a:buNone/>
            </a:pPr>
            <a:endParaRPr lang="uk-UA" i="1" dirty="0"/>
          </a:p>
          <a:p>
            <a:pPr marL="0" indent="0">
              <a:buNone/>
            </a:pPr>
            <a:r>
              <a:rPr lang="uk-UA" i="1" dirty="0">
                <a:solidFill>
                  <a:srgbClr val="FF0000"/>
                </a:solidFill>
              </a:rPr>
              <a:t>Купуючи</a:t>
            </a:r>
            <a:r>
              <a:rPr lang="uk-UA" i="1" dirty="0"/>
              <a:t> костюм на фабріці, </a:t>
            </a:r>
            <a:r>
              <a:rPr lang="uk-UA" i="1" dirty="0">
                <a:solidFill>
                  <a:srgbClr val="FF0000"/>
                </a:solidFill>
              </a:rPr>
              <a:t>ви </a:t>
            </a:r>
            <a:r>
              <a:rPr lang="uk-UA" i="1" dirty="0"/>
              <a:t>заплатите за</a:t>
            </a:r>
            <a:r>
              <a:rPr lang="uk-UA" i="1" dirty="0">
                <a:solidFill>
                  <a:srgbClr val="00B050"/>
                </a:solidFill>
              </a:rPr>
              <a:t> нього </a:t>
            </a:r>
            <a:r>
              <a:rPr lang="uk-UA" i="1" dirty="0"/>
              <a:t>на 25 % менше, ніж у магазині.</a:t>
            </a:r>
          </a:p>
        </p:txBody>
      </p:sp>
    </p:spTree>
    <p:extLst>
      <p:ext uri="{BB962C8B-B14F-4D97-AF65-F5344CB8AC3E}">
        <p14:creationId xmlns:p14="http://schemas.microsoft.com/office/powerpoint/2010/main" val="153167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33285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Utvořte vlastní příklady ukrajinských vět s užitím přechodníků – </a:t>
            </a:r>
            <a:r>
              <a:rPr lang="cs-CZ" dirty="0">
                <a:solidFill>
                  <a:srgbClr val="FFFF00"/>
                </a:solidFill>
              </a:rPr>
              <a:t>dvě věty </a:t>
            </a:r>
            <a:r>
              <a:rPr lang="cs-CZ" dirty="0"/>
              <a:t>s </a:t>
            </a:r>
            <a:r>
              <a:rPr lang="cs-CZ" dirty="0">
                <a:solidFill>
                  <a:srgbClr val="00B050"/>
                </a:solidFill>
              </a:rPr>
              <a:t>přechodníkem dokonavého vidu</a:t>
            </a:r>
            <a:r>
              <a:rPr lang="cs-CZ" dirty="0"/>
              <a:t> a </a:t>
            </a:r>
            <a:r>
              <a:rPr lang="cs-CZ" dirty="0">
                <a:solidFill>
                  <a:srgbClr val="FFFF00"/>
                </a:solidFill>
              </a:rPr>
              <a:t>dvě věty </a:t>
            </a:r>
            <a:r>
              <a:rPr lang="cs-CZ" dirty="0"/>
              <a:t>s </a:t>
            </a:r>
            <a:r>
              <a:rPr lang="cs-CZ" dirty="0">
                <a:solidFill>
                  <a:srgbClr val="00B050"/>
                </a:solidFill>
              </a:rPr>
              <a:t>nedokonavým participiem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940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298092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00"/>
                </a:solidFill>
              </a:rPr>
              <a:t>česky: </a:t>
            </a:r>
            <a:r>
              <a:rPr lang="cs-CZ" sz="4000" i="1" dirty="0">
                <a:solidFill>
                  <a:srgbClr val="FF0000"/>
                </a:solidFill>
              </a:rPr>
              <a:t>přechodník</a:t>
            </a:r>
          </a:p>
          <a:p>
            <a:r>
              <a:rPr lang="cs-CZ" sz="4000" dirty="0">
                <a:solidFill>
                  <a:srgbClr val="FFFF00"/>
                </a:solidFill>
              </a:rPr>
              <a:t>latinsky: </a:t>
            </a:r>
            <a:r>
              <a:rPr lang="cs-CZ" sz="4000" i="1" dirty="0">
                <a:solidFill>
                  <a:srgbClr val="FF0000"/>
                </a:solidFill>
              </a:rPr>
              <a:t>participium / </a:t>
            </a:r>
            <a:r>
              <a:rPr lang="cs-CZ" sz="4000" i="1" dirty="0" err="1">
                <a:solidFill>
                  <a:srgbClr val="FF0000"/>
                </a:solidFill>
              </a:rPr>
              <a:t>transgresivum</a:t>
            </a:r>
            <a:endParaRPr lang="cs-CZ" sz="4000" i="1" dirty="0">
              <a:solidFill>
                <a:srgbClr val="FF0000"/>
              </a:solidFill>
            </a:endParaRPr>
          </a:p>
          <a:p>
            <a:r>
              <a:rPr lang="cs-CZ" sz="4000" dirty="0">
                <a:solidFill>
                  <a:srgbClr val="FFFF00"/>
                </a:solidFill>
              </a:rPr>
              <a:t>ukrajinsky: </a:t>
            </a:r>
            <a:r>
              <a:rPr lang="uk-UA" sz="4000" i="1" dirty="0">
                <a:solidFill>
                  <a:srgbClr val="FF0000"/>
                </a:solidFill>
              </a:rPr>
              <a:t>дієприслівник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Jedná se o slovesnou formu, která v sobě spojuje znaky </a:t>
            </a:r>
            <a:r>
              <a:rPr lang="cs-CZ" dirty="0">
                <a:solidFill>
                  <a:srgbClr val="00B050"/>
                </a:solidFill>
              </a:rPr>
              <a:t>slovesa</a:t>
            </a:r>
            <a:r>
              <a:rPr lang="cs-CZ" dirty="0"/>
              <a:t> a </a:t>
            </a:r>
            <a:r>
              <a:rPr lang="cs-CZ" dirty="0">
                <a:solidFill>
                  <a:srgbClr val="FFFF00"/>
                </a:solidFill>
              </a:rPr>
              <a:t>příslovce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Srovnej ukrajinské </a:t>
            </a:r>
            <a:r>
              <a:rPr lang="uk-UA" i="1" dirty="0">
                <a:solidFill>
                  <a:srgbClr val="00B050"/>
                </a:solidFill>
              </a:rPr>
              <a:t>діє</a:t>
            </a:r>
            <a:r>
              <a:rPr lang="uk-UA" i="1" dirty="0">
                <a:solidFill>
                  <a:srgbClr val="FFFF00"/>
                </a:solidFill>
              </a:rPr>
              <a:t>прислівник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dirty="0"/>
              <a:t>Slouží ke zhuštění obsahu věty tím, že nahrazují vyjádření děje pomocí vedlejší věty.</a:t>
            </a:r>
          </a:p>
          <a:p>
            <a:pPr marL="0" indent="0">
              <a:buNone/>
            </a:pPr>
            <a:r>
              <a:rPr lang="cs-CZ" dirty="0"/>
              <a:t>Srovnej: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FF00"/>
                </a:solidFill>
              </a:rPr>
              <a:t>Běžíc na přednášku upadla a rozbila si hlavu.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FF00"/>
                </a:solidFill>
              </a:rPr>
              <a:t>Když běžela na přednášku, upadla a rozbila si hlavu.</a:t>
            </a:r>
          </a:p>
        </p:txBody>
      </p:sp>
    </p:spTree>
    <p:extLst>
      <p:ext uri="{BB962C8B-B14F-4D97-AF65-F5344CB8AC3E}">
        <p14:creationId xmlns:p14="http://schemas.microsoft.com/office/powerpoint/2010/main" val="311075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Doplňkový děj vyjádřený přechodníkem se vždy musí týkat podmětu (i nevyjádřeného) stejně jako hlavní děj vyjádřený přísudkem!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>
                <a:solidFill>
                  <a:srgbClr val="FFFF00"/>
                </a:solidFill>
              </a:rPr>
              <a:t>Běžíc na přednášku upadla a rozbila si hlavu.</a:t>
            </a:r>
          </a:p>
          <a:p>
            <a:pPr marL="0" indent="0">
              <a:buNone/>
            </a:pPr>
            <a:endParaRPr lang="cs-CZ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35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/>
              <a:t>V ukrajinštině rozlišujeme přechodníky </a:t>
            </a:r>
            <a:r>
              <a:rPr lang="cs-CZ" sz="5400" dirty="0">
                <a:solidFill>
                  <a:srgbClr val="92D050"/>
                </a:solidFill>
              </a:rPr>
              <a:t>dokonavého</a:t>
            </a:r>
            <a:r>
              <a:rPr lang="cs-CZ" sz="5400" dirty="0"/>
              <a:t> a </a:t>
            </a:r>
            <a:r>
              <a:rPr lang="cs-CZ" sz="5400" dirty="0">
                <a:solidFill>
                  <a:srgbClr val="92D050"/>
                </a:solidFill>
              </a:rPr>
              <a:t>nedokonavého</a:t>
            </a:r>
            <a:r>
              <a:rPr lang="cs-CZ" sz="5400" dirty="0"/>
              <a:t> vidu.</a:t>
            </a:r>
          </a:p>
        </p:txBody>
      </p:sp>
    </p:spTree>
    <p:extLst>
      <p:ext uri="{BB962C8B-B14F-4D97-AF65-F5344CB8AC3E}">
        <p14:creationId xmlns:p14="http://schemas.microsoft.com/office/powerpoint/2010/main" val="273885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Přechodníky </a:t>
            </a:r>
            <a:r>
              <a:rPr lang="cs-CZ" dirty="0">
                <a:solidFill>
                  <a:srgbClr val="92D050"/>
                </a:solidFill>
              </a:rPr>
              <a:t>nedokonavého</a:t>
            </a:r>
            <a:r>
              <a:rPr lang="cs-CZ" dirty="0"/>
              <a:t> vidu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2016224"/>
          </a:xfrm>
        </p:spPr>
        <p:txBody>
          <a:bodyPr>
            <a:normAutofit fontScale="85000" lnSpcReduction="10000"/>
          </a:bodyPr>
          <a:lstStyle/>
          <a:p>
            <a:r>
              <a:rPr lang="cs-CZ" sz="3300" dirty="0"/>
              <a:t>označují </a:t>
            </a:r>
            <a:r>
              <a:rPr lang="cs-CZ" sz="3300" dirty="0">
                <a:solidFill>
                  <a:srgbClr val="FFC000"/>
                </a:solidFill>
              </a:rPr>
              <a:t>souběh dějů</a:t>
            </a:r>
            <a:endParaRPr lang="uk-UA" sz="3300" dirty="0">
              <a:solidFill>
                <a:srgbClr val="FFC000"/>
              </a:solidFill>
            </a:endParaRPr>
          </a:p>
          <a:p>
            <a:r>
              <a:rPr lang="cs-CZ" sz="3300" dirty="0"/>
              <a:t>tvoří se od </a:t>
            </a:r>
            <a:r>
              <a:rPr lang="cs-CZ" sz="3300" dirty="0">
                <a:solidFill>
                  <a:srgbClr val="FFC000"/>
                </a:solidFill>
              </a:rPr>
              <a:t>prézentního kmene</a:t>
            </a:r>
          </a:p>
          <a:p>
            <a:r>
              <a:rPr lang="cs-CZ" sz="3300" dirty="0"/>
              <a:t>referenčním tvarem je </a:t>
            </a:r>
            <a:r>
              <a:rPr lang="cs-CZ" sz="3300" dirty="0">
                <a:solidFill>
                  <a:srgbClr val="FFC000"/>
                </a:solidFill>
              </a:rPr>
              <a:t>třetí osoba plurálu</a:t>
            </a:r>
          </a:p>
          <a:p>
            <a:r>
              <a:rPr lang="cs-CZ" sz="3300" dirty="0"/>
              <a:t>slovesa první konjugace mají koncovku </a:t>
            </a:r>
            <a:r>
              <a:rPr lang="uk-UA" sz="3300" dirty="0">
                <a:solidFill>
                  <a:srgbClr val="FF0000"/>
                </a:solidFill>
              </a:rPr>
              <a:t>-учи / -ючи</a:t>
            </a: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64417" y="4077072"/>
            <a:ext cx="1222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FFFF00"/>
                </a:solidFill>
              </a:rPr>
              <a:t>писати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79038" y="4077072"/>
            <a:ext cx="1407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FFFF00"/>
                </a:solidFill>
              </a:rPr>
              <a:t>пиш-уть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452458" y="4077072"/>
            <a:ext cx="1462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пиш-учи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508518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>
                <a:solidFill>
                  <a:srgbClr val="FF0000"/>
                </a:solidFill>
              </a:rPr>
              <a:t>Пишучи</a:t>
            </a:r>
            <a:r>
              <a:rPr lang="uk-UA" sz="3200" i="1" dirty="0">
                <a:solidFill>
                  <a:srgbClr val="FFFF00"/>
                </a:solidFill>
              </a:rPr>
              <a:t> бакалаврську роботу, </a:t>
            </a:r>
            <a:r>
              <a:rPr lang="uk-UA" sz="3200" i="1" dirty="0">
                <a:solidFill>
                  <a:srgbClr val="FF0000"/>
                </a:solidFill>
              </a:rPr>
              <a:t>я</a:t>
            </a:r>
            <a:r>
              <a:rPr lang="uk-UA" sz="3200" i="1" dirty="0">
                <a:solidFill>
                  <a:srgbClr val="FFFF00"/>
                </a:solidFill>
              </a:rPr>
              <a:t> наробив чимало фактичних помилок.</a:t>
            </a:r>
            <a:endParaRPr lang="cs-CZ" sz="32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58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Přechodníky </a:t>
            </a:r>
            <a:r>
              <a:rPr lang="cs-CZ" dirty="0">
                <a:solidFill>
                  <a:srgbClr val="92D050"/>
                </a:solidFill>
              </a:rPr>
              <a:t>nedokonavého</a:t>
            </a:r>
            <a:r>
              <a:rPr lang="cs-CZ" dirty="0"/>
              <a:t> vidu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>
            <a:normAutofit/>
          </a:bodyPr>
          <a:lstStyle/>
          <a:p>
            <a:r>
              <a:rPr lang="cs-CZ" sz="2800" dirty="0"/>
              <a:t>slovesa druhé konjugace mají koncovky </a:t>
            </a:r>
            <a:r>
              <a:rPr lang="uk-UA" sz="2800" dirty="0">
                <a:solidFill>
                  <a:srgbClr val="FF0000"/>
                </a:solidFill>
              </a:rPr>
              <a:t>-ачи / -ячи</a:t>
            </a:r>
          </a:p>
          <a:p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63688" y="2420888"/>
            <a:ext cx="1242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FFFF00"/>
                </a:solidFill>
              </a:rPr>
              <a:t>бачити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63888" y="2420888"/>
            <a:ext cx="1304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FFFF00"/>
                </a:solidFill>
              </a:rPr>
              <a:t>бач-ать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462558" y="2420888"/>
            <a:ext cx="1359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бач-ачи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86413" y="3286165"/>
            <a:ext cx="1164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FFFF00"/>
                </a:solidFill>
              </a:rPr>
              <a:t>стояти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56751" y="3304527"/>
            <a:ext cx="1249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FFFF00"/>
                </a:solidFill>
              </a:rPr>
              <a:t>сто-ять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462557" y="3286165"/>
            <a:ext cx="1304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сто-ячи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92794" y="4365104"/>
            <a:ext cx="7992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>
                <a:solidFill>
                  <a:srgbClr val="FF0000"/>
                </a:solidFill>
              </a:rPr>
              <a:t>Стоячи</a:t>
            </a:r>
            <a:r>
              <a:rPr lang="uk-UA" sz="2800" i="1" dirty="0">
                <a:solidFill>
                  <a:srgbClr val="FFFF00"/>
                </a:solidFill>
              </a:rPr>
              <a:t> перед факультетом, </a:t>
            </a:r>
            <a:r>
              <a:rPr lang="uk-UA" sz="2800" i="1" dirty="0">
                <a:solidFill>
                  <a:srgbClr val="FF0000"/>
                </a:solidFill>
              </a:rPr>
              <a:t>вона</a:t>
            </a:r>
            <a:r>
              <a:rPr lang="uk-UA" sz="2800" i="1" dirty="0">
                <a:solidFill>
                  <a:srgbClr val="FFFF00"/>
                </a:solidFill>
              </a:rPr>
              <a:t> побачила </a:t>
            </a:r>
          </a:p>
          <a:p>
            <a:r>
              <a:rPr lang="uk-UA" sz="2800" i="1" dirty="0">
                <a:solidFill>
                  <a:srgbClr val="FFFF00"/>
                </a:solidFill>
              </a:rPr>
              <a:t>свого улюбленого викладача.</a:t>
            </a:r>
            <a:endParaRPr lang="cs-CZ" sz="28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0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Přechodníky </a:t>
            </a:r>
            <a:r>
              <a:rPr lang="cs-CZ" dirty="0">
                <a:solidFill>
                  <a:srgbClr val="92D050"/>
                </a:solidFill>
              </a:rPr>
              <a:t>dokonavého</a:t>
            </a:r>
            <a:r>
              <a:rPr lang="cs-CZ" dirty="0"/>
              <a:t> vidu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označují doplňkový děj, který </a:t>
            </a:r>
            <a:r>
              <a:rPr lang="cs-CZ" dirty="0">
                <a:solidFill>
                  <a:srgbClr val="FFC000"/>
                </a:solidFill>
              </a:rPr>
              <a:t>předchází ději hlavnímu</a:t>
            </a:r>
          </a:p>
          <a:p>
            <a:r>
              <a:rPr lang="cs-CZ" dirty="0"/>
              <a:t>tvoří se od </a:t>
            </a:r>
            <a:r>
              <a:rPr lang="cs-CZ" dirty="0">
                <a:solidFill>
                  <a:srgbClr val="FFC000"/>
                </a:solidFill>
              </a:rPr>
              <a:t>infinitivního kmene </a:t>
            </a:r>
            <a:r>
              <a:rPr lang="cs-CZ" dirty="0"/>
              <a:t>(referenčním tvarem je infinitiv)</a:t>
            </a:r>
          </a:p>
          <a:p>
            <a:r>
              <a:rPr lang="cs-CZ" dirty="0"/>
              <a:t>končí-li kmen na souhlásku, mají koncovku </a:t>
            </a:r>
            <a:r>
              <a:rPr lang="uk-UA" dirty="0">
                <a:solidFill>
                  <a:srgbClr val="FF0000"/>
                </a:solidFill>
              </a:rPr>
              <a:t>-ши</a:t>
            </a:r>
          </a:p>
          <a:p>
            <a:r>
              <a:rPr lang="cs-CZ" dirty="0"/>
              <a:t>je-li kmen zakončen samohláskou, pak mají koncovku </a:t>
            </a:r>
            <a:r>
              <a:rPr lang="uk-UA" dirty="0">
                <a:solidFill>
                  <a:srgbClr val="FF0000"/>
                </a:solidFill>
              </a:rPr>
              <a:t>-вши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3933055"/>
            <a:ext cx="1936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solidFill>
                  <a:srgbClr val="FFFF00"/>
                </a:solidFill>
              </a:rPr>
              <a:t>принес-ти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35896" y="3933056"/>
            <a:ext cx="20778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solidFill>
                  <a:srgbClr val="FFFF00"/>
                </a:solidFill>
              </a:rPr>
              <a:t>принес-ши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300192" y="3933054"/>
            <a:ext cx="1968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solidFill>
                  <a:srgbClr val="FF0000"/>
                </a:solidFill>
              </a:rPr>
              <a:t>приніс-ши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339752" y="4653136"/>
            <a:ext cx="17347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solidFill>
                  <a:srgbClr val="FFFF00"/>
                </a:solidFill>
              </a:rPr>
              <a:t>зроби-ти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974477" y="4653135"/>
            <a:ext cx="2073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solidFill>
                  <a:srgbClr val="FF0000"/>
                </a:solidFill>
              </a:rPr>
              <a:t>зроби-вши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75655" y="5445224"/>
            <a:ext cx="26741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solidFill>
                  <a:srgbClr val="FFFF00"/>
                </a:solidFill>
              </a:rPr>
              <a:t>вилікува-ти-сь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974477" y="5445223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solidFill>
                  <a:srgbClr val="FF0000"/>
                </a:solidFill>
              </a:rPr>
              <a:t>вилікува-вши-сь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81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5" grpId="1"/>
      <p:bldP spid="6" grpId="0"/>
      <p:bldP spid="7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Přechodníky </a:t>
            </a:r>
            <a:r>
              <a:rPr lang="cs-CZ" dirty="0">
                <a:solidFill>
                  <a:srgbClr val="92D050"/>
                </a:solidFill>
              </a:rPr>
              <a:t>dokonavého</a:t>
            </a:r>
            <a:r>
              <a:rPr lang="cs-CZ" dirty="0"/>
              <a:t> vidu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označují doplňkový děj, který </a:t>
            </a:r>
            <a:r>
              <a:rPr lang="cs-CZ" dirty="0">
                <a:solidFill>
                  <a:srgbClr val="FFC000"/>
                </a:solidFill>
              </a:rPr>
              <a:t>předchází ději hlavnímu</a:t>
            </a:r>
            <a:r>
              <a:rPr lang="uk-UA" dirty="0">
                <a:solidFill>
                  <a:srgbClr val="FFC000"/>
                </a:solidFill>
              </a:rPr>
              <a:t>!</a:t>
            </a:r>
          </a:p>
          <a:p>
            <a:pPr marL="0" indent="0">
              <a:buNone/>
            </a:pPr>
            <a:endParaRPr lang="uk-UA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uk-UA" i="1" dirty="0">
                <a:solidFill>
                  <a:srgbClr val="FF0000"/>
                </a:solidFill>
              </a:rPr>
              <a:t>Вилікувавшись</a:t>
            </a:r>
            <a:r>
              <a:rPr lang="uk-UA" i="1" dirty="0"/>
              <a:t>, Шура </a:t>
            </a:r>
            <a:r>
              <a:rPr lang="uk-UA" i="1" dirty="0">
                <a:solidFill>
                  <a:srgbClr val="FFFF00"/>
                </a:solidFill>
              </a:rPr>
              <a:t>побачила</a:t>
            </a:r>
            <a:r>
              <a:rPr lang="uk-UA" i="1" dirty="0"/>
              <a:t> світ краще.</a:t>
            </a:r>
            <a:endParaRPr lang="cs-CZ" i="1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i="1" dirty="0">
                <a:solidFill>
                  <a:srgbClr val="FF0000"/>
                </a:solidFill>
              </a:rPr>
              <a:t>Відпочивши</a:t>
            </a:r>
            <a:r>
              <a:rPr lang="uk-UA" i="1" dirty="0"/>
              <a:t>, </a:t>
            </a:r>
            <a:r>
              <a:rPr lang="uk-UA" i="1" dirty="0">
                <a:solidFill>
                  <a:srgbClr val="FFFF00"/>
                </a:solidFill>
              </a:rPr>
              <a:t>почнете робити </a:t>
            </a:r>
            <a:r>
              <a:rPr lang="uk-UA" i="1" dirty="0"/>
              <a:t>наступні завдання.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7355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Prezentace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Prezentace2</Template>
  <TotalTime>135</TotalTime>
  <Words>358</Words>
  <Application>Microsoft Office PowerPoint</Application>
  <PresentationFormat>Předvádění na obrazovce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Prezentace2</vt:lpstr>
      <vt:lpstr>Ukrajinská participia</vt:lpstr>
      <vt:lpstr>Prezentace aplikace PowerPoint</vt:lpstr>
      <vt:lpstr>Prezentace aplikace PowerPoint</vt:lpstr>
      <vt:lpstr>Prezentace aplikace PowerPoint</vt:lpstr>
      <vt:lpstr>Prezentace aplikace PowerPoint</vt:lpstr>
      <vt:lpstr>Přechodníky nedokonavého vidu</vt:lpstr>
      <vt:lpstr>Přechodníky nedokonavého vidu</vt:lpstr>
      <vt:lpstr>Přechodníky dokonavého vidu</vt:lpstr>
      <vt:lpstr>Přechodníky dokonavého vidu</vt:lpstr>
      <vt:lpstr>Chyby v užívání přechodníků</vt:lpstr>
      <vt:lpstr>Chyby v užívání přechodníků</vt:lpstr>
      <vt:lpstr>Domácí 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Ukrajinská participia</dc:title>
  <dc:creator>Petr Ch. Kalina</dc:creator>
  <cp:lastModifiedBy>Ivana Petr</cp:lastModifiedBy>
  <cp:revision>15</cp:revision>
  <dcterms:created xsi:type="dcterms:W3CDTF">2011-04-28T06:18:06Z</dcterms:created>
  <dcterms:modified xsi:type="dcterms:W3CDTF">2019-04-18T10:29:37Z</dcterms:modified>
</cp:coreProperties>
</file>