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9" r:id="rId3"/>
    <p:sldId id="258" r:id="rId4"/>
    <p:sldId id="268" r:id="rId5"/>
    <p:sldId id="266" r:id="rId6"/>
    <p:sldId id="260" r:id="rId7"/>
    <p:sldId id="270" r:id="rId8"/>
    <p:sldId id="264" r:id="rId9"/>
    <p:sldId id="271" r:id="rId10"/>
    <p:sldId id="272" r:id="rId11"/>
    <p:sldId id="273" r:id="rId12"/>
    <p:sldId id="274" r:id="rId13"/>
    <p:sldId id="275" r:id="rId14"/>
    <p:sldId id="263" r:id="rId15"/>
    <p:sldId id="276" r:id="rId16"/>
    <p:sldId id="267"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E02E59-09E1-47DB-8C42-0B5DB692A61E}" v="3272" dt="2019-02-18T07:35:13.1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éphanie Dufond" userId="2549c5acb7c2a09c" providerId="LiveId" clId="{AEE02E59-09E1-47DB-8C42-0B5DB692A61E}"/>
    <pc:docChg chg="undo redo custSel addSld delSld modSld sldOrd">
      <pc:chgData name="Stéphanie Dufond" userId="2549c5acb7c2a09c" providerId="LiveId" clId="{AEE02E59-09E1-47DB-8C42-0B5DB692A61E}" dt="2019-02-18T07:35:13.113" v="10876"/>
      <pc:docMkLst>
        <pc:docMk/>
      </pc:docMkLst>
      <pc:sldChg chg="modSp modAnim">
        <pc:chgData name="Stéphanie Dufond" userId="2549c5acb7c2a09c" providerId="LiveId" clId="{AEE02E59-09E1-47DB-8C42-0B5DB692A61E}" dt="2019-01-31T13:54:42.159" v="1430" actId="20577"/>
        <pc:sldMkLst>
          <pc:docMk/>
          <pc:sldMk cId="4034564947" sldId="260"/>
        </pc:sldMkLst>
        <pc:spChg chg="mod">
          <ac:chgData name="Stéphanie Dufond" userId="2549c5acb7c2a09c" providerId="LiveId" clId="{AEE02E59-09E1-47DB-8C42-0B5DB692A61E}" dt="2019-01-31T13:48:54.559" v="836" actId="20577"/>
          <ac:spMkLst>
            <pc:docMk/>
            <pc:sldMk cId="4034564947" sldId="260"/>
            <ac:spMk id="2" creationId="{36DBCC57-B0D3-4248-92BA-E33CA610DA85}"/>
          </ac:spMkLst>
        </pc:spChg>
        <pc:spChg chg="mod">
          <ac:chgData name="Stéphanie Dufond" userId="2549c5acb7c2a09c" providerId="LiveId" clId="{AEE02E59-09E1-47DB-8C42-0B5DB692A61E}" dt="2019-01-31T13:54:42.159" v="1430" actId="20577"/>
          <ac:spMkLst>
            <pc:docMk/>
            <pc:sldMk cId="4034564947" sldId="260"/>
            <ac:spMk id="3" creationId="{131C922B-75C5-463D-BA6D-F68A8D37EA64}"/>
          </ac:spMkLst>
        </pc:spChg>
        <pc:spChg chg="mod">
          <ac:chgData name="Stéphanie Dufond" userId="2549c5acb7c2a09c" providerId="LiveId" clId="{AEE02E59-09E1-47DB-8C42-0B5DB692A61E}" dt="2019-01-31T13:34:00.870" v="396" actId="1076"/>
          <ac:spMkLst>
            <pc:docMk/>
            <pc:sldMk cId="4034564947" sldId="260"/>
            <ac:spMk id="4" creationId="{3104A549-8AD9-4BFC-A67C-B69AECB36329}"/>
          </ac:spMkLst>
        </pc:spChg>
      </pc:sldChg>
      <pc:sldChg chg="modSp ord modAnim">
        <pc:chgData name="Stéphanie Dufond" userId="2549c5acb7c2a09c" providerId="LiveId" clId="{AEE02E59-09E1-47DB-8C42-0B5DB692A61E}" dt="2019-01-31T16:44:45.819" v="10400"/>
        <pc:sldMkLst>
          <pc:docMk/>
          <pc:sldMk cId="3326957429" sldId="263"/>
        </pc:sldMkLst>
        <pc:spChg chg="mod">
          <ac:chgData name="Stéphanie Dufond" userId="2549c5acb7c2a09c" providerId="LiveId" clId="{AEE02E59-09E1-47DB-8C42-0B5DB692A61E}" dt="2019-01-31T16:28:03.903" v="9730" actId="20577"/>
          <ac:spMkLst>
            <pc:docMk/>
            <pc:sldMk cId="3326957429" sldId="263"/>
            <ac:spMk id="3" creationId="{DE160CF3-CC17-40D6-AB01-5E74D5106E5E}"/>
          </ac:spMkLst>
        </pc:spChg>
        <pc:spChg chg="mod">
          <ac:chgData name="Stéphanie Dufond" userId="2549c5acb7c2a09c" providerId="LiveId" clId="{AEE02E59-09E1-47DB-8C42-0B5DB692A61E}" dt="2019-01-31T16:23:33.965" v="9235" actId="1076"/>
          <ac:spMkLst>
            <pc:docMk/>
            <pc:sldMk cId="3326957429" sldId="263"/>
            <ac:spMk id="4" creationId="{B865C048-9AD6-4A73-8BA9-A9671759876A}"/>
          </ac:spMkLst>
        </pc:spChg>
      </pc:sldChg>
      <pc:sldChg chg="modSp modAnim">
        <pc:chgData name="Stéphanie Dufond" userId="2549c5acb7c2a09c" providerId="LiveId" clId="{AEE02E59-09E1-47DB-8C42-0B5DB692A61E}" dt="2019-01-31T14:20:18.779" v="3806" actId="20577"/>
        <pc:sldMkLst>
          <pc:docMk/>
          <pc:sldMk cId="570017587" sldId="264"/>
        </pc:sldMkLst>
        <pc:spChg chg="mod">
          <ac:chgData name="Stéphanie Dufond" userId="2549c5acb7c2a09c" providerId="LiveId" clId="{AEE02E59-09E1-47DB-8C42-0B5DB692A61E}" dt="2019-01-31T14:20:18.779" v="3806" actId="20577"/>
          <ac:spMkLst>
            <pc:docMk/>
            <pc:sldMk cId="570017587" sldId="264"/>
            <ac:spMk id="3" creationId="{D1EB5AE9-D9CE-4563-9D4B-8E532B3DF2C3}"/>
          </ac:spMkLst>
        </pc:spChg>
      </pc:sldChg>
      <pc:sldChg chg="modSp">
        <pc:chgData name="Stéphanie Dufond" userId="2549c5acb7c2a09c" providerId="LiveId" clId="{AEE02E59-09E1-47DB-8C42-0B5DB692A61E}" dt="2019-02-01T05:41:46.671" v="10741" actId="20577"/>
        <pc:sldMkLst>
          <pc:docMk/>
          <pc:sldMk cId="3216376776" sldId="266"/>
        </pc:sldMkLst>
        <pc:spChg chg="mod">
          <ac:chgData name="Stéphanie Dufond" userId="2549c5acb7c2a09c" providerId="LiveId" clId="{AEE02E59-09E1-47DB-8C42-0B5DB692A61E}" dt="2019-02-01T05:41:46.671" v="10741" actId="20577"/>
          <ac:spMkLst>
            <pc:docMk/>
            <pc:sldMk cId="3216376776" sldId="266"/>
            <ac:spMk id="3" creationId="{74AADD8F-8451-4EB5-AB82-3AE17771D286}"/>
          </ac:spMkLst>
        </pc:spChg>
      </pc:sldChg>
      <pc:sldChg chg="modSp modAnim">
        <pc:chgData name="Stéphanie Dufond" userId="2549c5acb7c2a09c" providerId="LiveId" clId="{AEE02E59-09E1-47DB-8C42-0B5DB692A61E}" dt="2019-01-31T16:52:08.296" v="10726" actId="20577"/>
        <pc:sldMkLst>
          <pc:docMk/>
          <pc:sldMk cId="1234467336" sldId="267"/>
        </pc:sldMkLst>
        <pc:spChg chg="mod">
          <ac:chgData name="Stéphanie Dufond" userId="2549c5acb7c2a09c" providerId="LiveId" clId="{AEE02E59-09E1-47DB-8C42-0B5DB692A61E}" dt="2019-01-31T16:52:08.296" v="10726" actId="20577"/>
          <ac:spMkLst>
            <pc:docMk/>
            <pc:sldMk cId="1234467336" sldId="267"/>
            <ac:spMk id="3" creationId="{35515148-9353-4851-98FB-EE44364ACA6E}"/>
          </ac:spMkLst>
        </pc:spChg>
      </pc:sldChg>
      <pc:sldChg chg="modSp">
        <pc:chgData name="Stéphanie Dufond" userId="2549c5acb7c2a09c" providerId="LiveId" clId="{AEE02E59-09E1-47DB-8C42-0B5DB692A61E}" dt="2019-01-31T14:23:47.995" v="3975"/>
        <pc:sldMkLst>
          <pc:docMk/>
          <pc:sldMk cId="514298484" sldId="269"/>
        </pc:sldMkLst>
        <pc:spChg chg="mod">
          <ac:chgData name="Stéphanie Dufond" userId="2549c5acb7c2a09c" providerId="LiveId" clId="{AEE02E59-09E1-47DB-8C42-0B5DB692A61E}" dt="2019-01-31T14:23:47.995" v="3975"/>
          <ac:spMkLst>
            <pc:docMk/>
            <pc:sldMk cId="514298484" sldId="269"/>
            <ac:spMk id="3" creationId="{3AC9EA83-64C2-44CA-8505-892244E49651}"/>
          </ac:spMkLst>
        </pc:spChg>
      </pc:sldChg>
      <pc:sldChg chg="modSp add modAnim">
        <pc:chgData name="Stéphanie Dufond" userId="2549c5acb7c2a09c" providerId="LiveId" clId="{AEE02E59-09E1-47DB-8C42-0B5DB692A61E}" dt="2019-02-18T07:01:09.969" v="10743"/>
        <pc:sldMkLst>
          <pc:docMk/>
          <pc:sldMk cId="1934865243" sldId="270"/>
        </pc:sldMkLst>
        <pc:spChg chg="mod">
          <ac:chgData name="Stéphanie Dufond" userId="2549c5acb7c2a09c" providerId="LiveId" clId="{AEE02E59-09E1-47DB-8C42-0B5DB692A61E}" dt="2019-01-31T13:49:11.730" v="887" actId="122"/>
          <ac:spMkLst>
            <pc:docMk/>
            <pc:sldMk cId="1934865243" sldId="270"/>
            <ac:spMk id="2" creationId="{F53901C8-19A4-46F8-B8AD-85DFA33F9A97}"/>
          </ac:spMkLst>
        </pc:spChg>
        <pc:spChg chg="mod">
          <ac:chgData name="Stéphanie Dufond" userId="2549c5acb7c2a09c" providerId="LiveId" clId="{AEE02E59-09E1-47DB-8C42-0B5DB692A61E}" dt="2019-01-31T13:52:05.897" v="1240" actId="20577"/>
          <ac:spMkLst>
            <pc:docMk/>
            <pc:sldMk cId="1934865243" sldId="270"/>
            <ac:spMk id="3" creationId="{D00A7837-E759-4404-BDE0-92DAE173EDBD}"/>
          </ac:spMkLst>
        </pc:spChg>
      </pc:sldChg>
      <pc:sldChg chg="modSp add modAnim">
        <pc:chgData name="Stéphanie Dufond" userId="2549c5acb7c2a09c" providerId="LiveId" clId="{AEE02E59-09E1-47DB-8C42-0B5DB692A61E}" dt="2019-02-18T07:13:32.853" v="10821" actId="20577"/>
        <pc:sldMkLst>
          <pc:docMk/>
          <pc:sldMk cId="2584013170" sldId="271"/>
        </pc:sldMkLst>
        <pc:spChg chg="mod">
          <ac:chgData name="Stéphanie Dufond" userId="2549c5acb7c2a09c" providerId="LiveId" clId="{AEE02E59-09E1-47DB-8C42-0B5DB692A61E}" dt="2019-01-31T14:09:58.771" v="2270" actId="20577"/>
          <ac:spMkLst>
            <pc:docMk/>
            <pc:sldMk cId="2584013170" sldId="271"/>
            <ac:spMk id="2" creationId="{F36162FA-4983-443D-80CD-D8B02E59EE4F}"/>
          </ac:spMkLst>
        </pc:spChg>
        <pc:spChg chg="mod">
          <ac:chgData name="Stéphanie Dufond" userId="2549c5acb7c2a09c" providerId="LiveId" clId="{AEE02E59-09E1-47DB-8C42-0B5DB692A61E}" dt="2019-02-18T07:13:32.853" v="10821" actId="20577"/>
          <ac:spMkLst>
            <pc:docMk/>
            <pc:sldMk cId="2584013170" sldId="271"/>
            <ac:spMk id="3" creationId="{7825CB86-4810-4466-8032-A735D32856E8}"/>
          </ac:spMkLst>
        </pc:spChg>
      </pc:sldChg>
      <pc:sldChg chg="modSp add modAnim">
        <pc:chgData name="Stéphanie Dufond" userId="2549c5acb7c2a09c" providerId="LiveId" clId="{AEE02E59-09E1-47DB-8C42-0B5DB692A61E}" dt="2019-02-18T07:16:02.148" v="10823"/>
        <pc:sldMkLst>
          <pc:docMk/>
          <pc:sldMk cId="3911455074" sldId="272"/>
        </pc:sldMkLst>
        <pc:spChg chg="mod">
          <ac:chgData name="Stéphanie Dufond" userId="2549c5acb7c2a09c" providerId="LiveId" clId="{AEE02E59-09E1-47DB-8C42-0B5DB692A61E}" dt="2019-01-31T15:12:40.165" v="4771" actId="20577"/>
          <ac:spMkLst>
            <pc:docMk/>
            <pc:sldMk cId="3911455074" sldId="272"/>
            <ac:spMk id="2" creationId="{72D36F26-12B2-4953-AB26-FEEDF47FE479}"/>
          </ac:spMkLst>
        </pc:spChg>
        <pc:spChg chg="mod">
          <ac:chgData name="Stéphanie Dufond" userId="2549c5acb7c2a09c" providerId="LiveId" clId="{AEE02E59-09E1-47DB-8C42-0B5DB692A61E}" dt="2019-01-31T15:22:30.431" v="5365" actId="20577"/>
          <ac:spMkLst>
            <pc:docMk/>
            <pc:sldMk cId="3911455074" sldId="272"/>
            <ac:spMk id="3" creationId="{46045F3B-1411-4931-86F8-E7F38035D96E}"/>
          </ac:spMkLst>
        </pc:spChg>
      </pc:sldChg>
      <pc:sldChg chg="modSp add modAnim">
        <pc:chgData name="Stéphanie Dufond" userId="2549c5acb7c2a09c" providerId="LiveId" clId="{AEE02E59-09E1-47DB-8C42-0B5DB692A61E}" dt="2019-02-18T07:20:02.819" v="10825"/>
        <pc:sldMkLst>
          <pc:docMk/>
          <pc:sldMk cId="1140479006" sldId="273"/>
        </pc:sldMkLst>
        <pc:spChg chg="mod">
          <ac:chgData name="Stéphanie Dufond" userId="2549c5acb7c2a09c" providerId="LiveId" clId="{AEE02E59-09E1-47DB-8C42-0B5DB692A61E}" dt="2019-01-31T15:12:51.682" v="4801" actId="20577"/>
          <ac:spMkLst>
            <pc:docMk/>
            <pc:sldMk cId="1140479006" sldId="273"/>
            <ac:spMk id="2" creationId="{A7821118-6886-4618-9A30-8AC167AB1A15}"/>
          </ac:spMkLst>
        </pc:spChg>
        <pc:spChg chg="mod">
          <ac:chgData name="Stéphanie Dufond" userId="2549c5acb7c2a09c" providerId="LiveId" clId="{AEE02E59-09E1-47DB-8C42-0B5DB692A61E}" dt="2019-01-31T15:25:24.383" v="5890" actId="20577"/>
          <ac:spMkLst>
            <pc:docMk/>
            <pc:sldMk cId="1140479006" sldId="273"/>
            <ac:spMk id="3" creationId="{BDC07BFE-E5F6-49C7-91FE-C1CBC6E68172}"/>
          </ac:spMkLst>
        </pc:spChg>
      </pc:sldChg>
      <pc:sldChg chg="modSp add modAnim">
        <pc:chgData name="Stéphanie Dufond" userId="2549c5acb7c2a09c" providerId="LiveId" clId="{AEE02E59-09E1-47DB-8C42-0B5DB692A61E}" dt="2019-02-18T07:27:49.082" v="10872"/>
        <pc:sldMkLst>
          <pc:docMk/>
          <pc:sldMk cId="807097485" sldId="274"/>
        </pc:sldMkLst>
        <pc:spChg chg="mod">
          <ac:chgData name="Stéphanie Dufond" userId="2549c5acb7c2a09c" providerId="LiveId" clId="{AEE02E59-09E1-47DB-8C42-0B5DB692A61E}" dt="2019-01-31T15:26:26.722" v="5909"/>
          <ac:spMkLst>
            <pc:docMk/>
            <pc:sldMk cId="807097485" sldId="274"/>
            <ac:spMk id="2" creationId="{188BC923-88E3-4B14-B142-0845379C1CB8}"/>
          </ac:spMkLst>
        </pc:spChg>
        <pc:spChg chg="mod">
          <ac:chgData name="Stéphanie Dufond" userId="2549c5acb7c2a09c" providerId="LiveId" clId="{AEE02E59-09E1-47DB-8C42-0B5DB692A61E}" dt="2019-02-18T07:26:27.340" v="10871" actId="20577"/>
          <ac:spMkLst>
            <pc:docMk/>
            <pc:sldMk cId="807097485" sldId="274"/>
            <ac:spMk id="3" creationId="{C5B37B4F-F557-40A7-9D98-4C2126970F8B}"/>
          </ac:spMkLst>
        </pc:spChg>
        <pc:spChg chg="mod">
          <ac:chgData name="Stéphanie Dufond" userId="2549c5acb7c2a09c" providerId="LiveId" clId="{AEE02E59-09E1-47DB-8C42-0B5DB692A61E}" dt="2019-01-31T15:46:17.794" v="7301" actId="1076"/>
          <ac:spMkLst>
            <pc:docMk/>
            <pc:sldMk cId="807097485" sldId="274"/>
            <ac:spMk id="4" creationId="{462B231F-F9AB-4CD3-8E79-B2DD650970ED}"/>
          </ac:spMkLst>
        </pc:spChg>
      </pc:sldChg>
      <pc:sldChg chg="modSp add modAnim">
        <pc:chgData name="Stéphanie Dufond" userId="2549c5acb7c2a09c" providerId="LiveId" clId="{AEE02E59-09E1-47DB-8C42-0B5DB692A61E}" dt="2019-02-18T07:28:01.578" v="10874"/>
        <pc:sldMkLst>
          <pc:docMk/>
          <pc:sldMk cId="677932787" sldId="275"/>
        </pc:sldMkLst>
        <pc:spChg chg="mod">
          <ac:chgData name="Stéphanie Dufond" userId="2549c5acb7c2a09c" providerId="LiveId" clId="{AEE02E59-09E1-47DB-8C42-0B5DB692A61E}" dt="2019-01-31T15:49:13.887" v="7507" actId="20577"/>
          <ac:spMkLst>
            <pc:docMk/>
            <pc:sldMk cId="677932787" sldId="275"/>
            <ac:spMk id="2" creationId="{1518069C-D290-462C-A37D-9DF7A56F86B5}"/>
          </ac:spMkLst>
        </pc:spChg>
        <pc:spChg chg="mod">
          <ac:chgData name="Stéphanie Dufond" userId="2549c5acb7c2a09c" providerId="LiveId" clId="{AEE02E59-09E1-47DB-8C42-0B5DB692A61E}" dt="2019-01-31T15:53:17.074" v="8244" actId="20577"/>
          <ac:spMkLst>
            <pc:docMk/>
            <pc:sldMk cId="677932787" sldId="275"/>
            <ac:spMk id="3" creationId="{228153BE-9CFE-460A-87E2-813EDB6AF38F}"/>
          </ac:spMkLst>
        </pc:spChg>
      </pc:sldChg>
      <pc:sldChg chg="modSp add modAnim">
        <pc:chgData name="Stéphanie Dufond" userId="2549c5acb7c2a09c" providerId="LiveId" clId="{AEE02E59-09E1-47DB-8C42-0B5DB692A61E}" dt="2019-02-18T07:35:13.113" v="10876"/>
        <pc:sldMkLst>
          <pc:docMk/>
          <pc:sldMk cId="2333277712" sldId="276"/>
        </pc:sldMkLst>
        <pc:spChg chg="mod">
          <ac:chgData name="Stéphanie Dufond" userId="2549c5acb7c2a09c" providerId="LiveId" clId="{AEE02E59-09E1-47DB-8C42-0B5DB692A61E}" dt="2019-01-31T16:29:34.762" v="9813" actId="20577"/>
          <ac:spMkLst>
            <pc:docMk/>
            <pc:sldMk cId="2333277712" sldId="276"/>
            <ac:spMk id="2" creationId="{7D39BBA6-F3D5-4C68-A359-D1F298FA82B7}"/>
          </ac:spMkLst>
        </pc:spChg>
        <pc:spChg chg="mod">
          <ac:chgData name="Stéphanie Dufond" userId="2549c5acb7c2a09c" providerId="LiveId" clId="{AEE02E59-09E1-47DB-8C42-0B5DB692A61E}" dt="2019-01-31T16:43:00.627" v="10398" actId="123"/>
          <ac:spMkLst>
            <pc:docMk/>
            <pc:sldMk cId="2333277712" sldId="276"/>
            <ac:spMk id="3" creationId="{100094E2-8A1A-497C-9BD4-205B42135E19}"/>
          </ac:spMkLst>
        </pc:spChg>
      </pc:sldChg>
    </pc:docChg>
  </pc:docChgLst>
  <pc:docChgLst>
    <pc:chgData userId="2549c5acb7c2a09c" providerId="LiveId" clId="{BCA74D15-B3C8-499B-AB26-8829D17F7554}"/>
  </pc:docChgLst>
  <pc:docChgLst>
    <pc:chgData userId="2549c5acb7c2a09c" providerId="LiveId" clId="{28A643F3-11E0-4821-8AE2-E099252B88C2}"/>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FECFEF-6E88-4479-8A15-F5AD2B3237A4}" type="datetimeFigureOut">
              <a:rPr lang="fr-FR" smtClean="0"/>
              <a:t>18/02/2019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E10BA-DB48-4653-989B-3D3D486C6C31}" type="slidenum">
              <a:rPr lang="fr-FR" smtClean="0"/>
              <a:t>‹N°›</a:t>
            </a:fld>
            <a:endParaRPr lang="fr-FR"/>
          </a:p>
        </p:txBody>
      </p:sp>
    </p:spTree>
    <p:extLst>
      <p:ext uri="{BB962C8B-B14F-4D97-AF65-F5344CB8AC3E}">
        <p14:creationId xmlns:p14="http://schemas.microsoft.com/office/powerpoint/2010/main" val="882538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503CCA6-9834-42FE-AEC6-8A6F3A0EBCE8}"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2652127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1FEA046-1EEA-4B73-8988-D79093D168EB}"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3751877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FEAF194-D424-44DB-975A-A98190C2DAAA}"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75524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CB6D8D-8120-4202-A7EC-BE683D430B88}"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1624338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5543FD0-EAEF-47D4-9E94-C3A8DBEF2102}"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3219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64703FB4-4CA8-4C5B-9E0C-603882B4667D}"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13636115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F46382-7F78-4E02-9F77-CC5BFECCD5B0}"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2714074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BA5B99-E0FE-44C5-B8E6-EDD70419D429}"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1945528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4CFB615-0166-4B1C-97F6-65A203DF6992}"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430639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FE0B0DE-A230-4972-83D7-C7337833AF5C}" type="datetime1">
              <a:rPr lang="fr-FR" smtClean="0"/>
              <a:t>18/02/2019</a:t>
            </a:fld>
            <a:endParaRPr lang="fr-FR"/>
          </a:p>
        </p:txBody>
      </p:sp>
      <p:sp>
        <p:nvSpPr>
          <p:cNvPr id="5" name="Footer Placeholder 4"/>
          <p:cNvSpPr>
            <a:spLocks noGrp="1"/>
          </p:cNvSpPr>
          <p:nvPr>
            <p:ph type="ftr" sz="quarter" idx="11"/>
          </p:nvPr>
        </p:nvSpPr>
        <p:spPr/>
        <p:txBody>
          <a:bodyPr/>
          <a:lstStyle/>
          <a:p>
            <a:r>
              <a:rPr lang="fr-FR"/>
              <a:t>DUFOND S.</a:t>
            </a:r>
          </a:p>
        </p:txBody>
      </p:sp>
      <p:sp>
        <p:nvSpPr>
          <p:cNvPr id="6" name="Slide Number Placeholder 5"/>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254178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62F1A79-F3DF-44C0-9B2F-DA59974691B3}" type="datetime1">
              <a:rPr lang="fr-FR" smtClean="0"/>
              <a:t>18/02/2019</a:t>
            </a:fld>
            <a:endParaRPr lang="fr-FR"/>
          </a:p>
        </p:txBody>
      </p:sp>
      <p:sp>
        <p:nvSpPr>
          <p:cNvPr id="6" name="Footer Placeholder 5"/>
          <p:cNvSpPr>
            <a:spLocks noGrp="1"/>
          </p:cNvSpPr>
          <p:nvPr>
            <p:ph type="ftr" sz="quarter" idx="11"/>
          </p:nvPr>
        </p:nvSpPr>
        <p:spPr/>
        <p:txBody>
          <a:bodyPr/>
          <a:lstStyle/>
          <a:p>
            <a:r>
              <a:rPr lang="fr-FR"/>
              <a:t>DUFOND S.</a:t>
            </a:r>
          </a:p>
        </p:txBody>
      </p:sp>
      <p:sp>
        <p:nvSpPr>
          <p:cNvPr id="7" name="Slide Number Placeholder 6"/>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147345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A1C51D7-B044-436E-A139-33782ECCCDD0}" type="datetime1">
              <a:rPr lang="fr-FR" smtClean="0"/>
              <a:t>18/02/2019</a:t>
            </a:fld>
            <a:endParaRPr lang="fr-FR"/>
          </a:p>
        </p:txBody>
      </p:sp>
      <p:sp>
        <p:nvSpPr>
          <p:cNvPr id="8" name="Footer Placeholder 7"/>
          <p:cNvSpPr>
            <a:spLocks noGrp="1"/>
          </p:cNvSpPr>
          <p:nvPr>
            <p:ph type="ftr" sz="quarter" idx="11"/>
          </p:nvPr>
        </p:nvSpPr>
        <p:spPr/>
        <p:txBody>
          <a:bodyPr/>
          <a:lstStyle/>
          <a:p>
            <a:r>
              <a:rPr lang="fr-FR"/>
              <a:t>DUFOND S.</a:t>
            </a:r>
          </a:p>
        </p:txBody>
      </p:sp>
      <p:sp>
        <p:nvSpPr>
          <p:cNvPr id="9" name="Slide Number Placeholder 8"/>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345713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64D078D-B83D-4680-AFDB-129357E00F47}" type="datetime1">
              <a:rPr lang="fr-FR" smtClean="0"/>
              <a:t>18/02/2019</a:t>
            </a:fld>
            <a:endParaRPr lang="fr-FR"/>
          </a:p>
        </p:txBody>
      </p:sp>
      <p:sp>
        <p:nvSpPr>
          <p:cNvPr id="4" name="Footer Placeholder 3"/>
          <p:cNvSpPr>
            <a:spLocks noGrp="1"/>
          </p:cNvSpPr>
          <p:nvPr>
            <p:ph type="ftr" sz="quarter" idx="11"/>
          </p:nvPr>
        </p:nvSpPr>
        <p:spPr/>
        <p:txBody>
          <a:bodyPr/>
          <a:lstStyle/>
          <a:p>
            <a:r>
              <a:rPr lang="fr-FR"/>
              <a:t>DUFOND S.</a:t>
            </a:r>
          </a:p>
        </p:txBody>
      </p:sp>
      <p:sp>
        <p:nvSpPr>
          <p:cNvPr id="5" name="Slide Number Placeholder 4"/>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2023184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BA923-A5EA-4D5A-BE1D-49ED713FB2C4}" type="datetime1">
              <a:rPr lang="fr-FR" smtClean="0"/>
              <a:t>18/02/2019</a:t>
            </a:fld>
            <a:endParaRPr lang="fr-FR"/>
          </a:p>
        </p:txBody>
      </p:sp>
      <p:sp>
        <p:nvSpPr>
          <p:cNvPr id="3" name="Footer Placeholder 2"/>
          <p:cNvSpPr>
            <a:spLocks noGrp="1"/>
          </p:cNvSpPr>
          <p:nvPr>
            <p:ph type="ftr" sz="quarter" idx="11"/>
          </p:nvPr>
        </p:nvSpPr>
        <p:spPr/>
        <p:txBody>
          <a:bodyPr/>
          <a:lstStyle/>
          <a:p>
            <a:r>
              <a:rPr lang="fr-FR"/>
              <a:t>DUFOND S.</a:t>
            </a:r>
          </a:p>
        </p:txBody>
      </p:sp>
      <p:sp>
        <p:nvSpPr>
          <p:cNvPr id="4" name="Slide Number Placeholder 3"/>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1547490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8335E48F-1321-4F62-9176-79EA561704C6}" type="datetime1">
              <a:rPr lang="fr-FR" smtClean="0"/>
              <a:t>18/02/2019</a:t>
            </a:fld>
            <a:endParaRPr lang="fr-FR"/>
          </a:p>
        </p:txBody>
      </p:sp>
      <p:sp>
        <p:nvSpPr>
          <p:cNvPr id="6" name="Footer Placeholder 5"/>
          <p:cNvSpPr>
            <a:spLocks noGrp="1"/>
          </p:cNvSpPr>
          <p:nvPr>
            <p:ph type="ftr" sz="quarter" idx="11"/>
          </p:nvPr>
        </p:nvSpPr>
        <p:spPr/>
        <p:txBody>
          <a:bodyPr/>
          <a:lstStyle/>
          <a:p>
            <a:r>
              <a:rPr lang="fr-FR"/>
              <a:t>DUFOND S.</a:t>
            </a:r>
          </a:p>
        </p:txBody>
      </p:sp>
      <p:sp>
        <p:nvSpPr>
          <p:cNvPr id="7" name="Slide Number Placeholder 6"/>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3507449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758D6F9D-1306-4E73-9326-7CA64AB72A13}" type="datetime1">
              <a:rPr lang="fr-FR" smtClean="0"/>
              <a:t>18/02/2019</a:t>
            </a:fld>
            <a:endParaRPr lang="fr-FR"/>
          </a:p>
        </p:txBody>
      </p:sp>
      <p:sp>
        <p:nvSpPr>
          <p:cNvPr id="6" name="Footer Placeholder 5"/>
          <p:cNvSpPr>
            <a:spLocks noGrp="1"/>
          </p:cNvSpPr>
          <p:nvPr>
            <p:ph type="ftr" sz="quarter" idx="11"/>
          </p:nvPr>
        </p:nvSpPr>
        <p:spPr/>
        <p:txBody>
          <a:bodyPr/>
          <a:lstStyle/>
          <a:p>
            <a:r>
              <a:rPr lang="fr-FR"/>
              <a:t>DUFOND S.</a:t>
            </a:r>
          </a:p>
        </p:txBody>
      </p:sp>
      <p:sp>
        <p:nvSpPr>
          <p:cNvPr id="7" name="Slide Number Placeholder 6"/>
          <p:cNvSpPr>
            <a:spLocks noGrp="1"/>
          </p:cNvSpPr>
          <p:nvPr>
            <p:ph type="sldNum" sz="quarter" idx="12"/>
          </p:nvPr>
        </p:nvSpPr>
        <p:spPr/>
        <p:txBody>
          <a:bodyPr/>
          <a:lstStyle/>
          <a:p>
            <a:fld id="{C22ED779-46AE-460F-A9D6-9D4B7B74C44B}" type="slidenum">
              <a:rPr lang="fr-FR" smtClean="0"/>
              <a:t>‹N°›</a:t>
            </a:fld>
            <a:endParaRPr lang="fr-FR"/>
          </a:p>
        </p:txBody>
      </p:sp>
    </p:spTree>
    <p:extLst>
      <p:ext uri="{BB962C8B-B14F-4D97-AF65-F5344CB8AC3E}">
        <p14:creationId xmlns:p14="http://schemas.microsoft.com/office/powerpoint/2010/main" val="1757091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6A179C-633D-4929-B3E6-EB4D1E142826}" type="datetime1">
              <a:rPr lang="fr-FR" smtClean="0"/>
              <a:t>18/02/2019</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DUFOND S.</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22ED779-46AE-460F-A9D6-9D4B7B74C44B}" type="slidenum">
              <a:rPr lang="fr-FR" smtClean="0"/>
              <a:t>‹N°›</a:t>
            </a:fld>
            <a:endParaRPr lang="fr-FR"/>
          </a:p>
        </p:txBody>
      </p:sp>
    </p:spTree>
    <p:extLst>
      <p:ext uri="{BB962C8B-B14F-4D97-AF65-F5344CB8AC3E}">
        <p14:creationId xmlns:p14="http://schemas.microsoft.com/office/powerpoint/2010/main" val="6295186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oe.int/T/DG4/Linguistic/Source/Framework_F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631987-8C94-448A-8F3E-186FBABDF3F2}"/>
              </a:ext>
            </a:extLst>
          </p:cNvPr>
          <p:cNvSpPr>
            <a:spLocks noGrp="1"/>
          </p:cNvSpPr>
          <p:nvPr>
            <p:ph type="ctrTitle"/>
          </p:nvPr>
        </p:nvSpPr>
        <p:spPr/>
        <p:txBody>
          <a:bodyPr/>
          <a:lstStyle/>
          <a:p>
            <a:r>
              <a:rPr lang="fr-FR" dirty="0"/>
              <a:t>L’évolution des méthodologies</a:t>
            </a:r>
          </a:p>
        </p:txBody>
      </p:sp>
      <p:sp>
        <p:nvSpPr>
          <p:cNvPr id="3" name="Sous-titre 2">
            <a:extLst>
              <a:ext uri="{FF2B5EF4-FFF2-40B4-BE49-F238E27FC236}">
                <a16:creationId xmlns:a16="http://schemas.microsoft.com/office/drawing/2014/main" id="{32C58F30-CD36-45C8-9109-E242495A5BBC}"/>
              </a:ext>
            </a:extLst>
          </p:cNvPr>
          <p:cNvSpPr>
            <a:spLocks noGrp="1"/>
          </p:cNvSpPr>
          <p:nvPr>
            <p:ph type="subTitle" idx="1"/>
          </p:nvPr>
        </p:nvSpPr>
        <p:spPr/>
        <p:txBody>
          <a:bodyPr/>
          <a:lstStyle/>
          <a:p>
            <a:endParaRPr lang="fr-FR"/>
          </a:p>
        </p:txBody>
      </p:sp>
      <p:sp>
        <p:nvSpPr>
          <p:cNvPr id="4" name="Espace réservé du pied de page 3">
            <a:extLst>
              <a:ext uri="{FF2B5EF4-FFF2-40B4-BE49-F238E27FC236}">
                <a16:creationId xmlns:a16="http://schemas.microsoft.com/office/drawing/2014/main" id="{01E5D674-CE85-4D08-9521-7AE08FFF9A28}"/>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2886579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D36F26-12B2-4953-AB26-FEEDF47FE479}"/>
              </a:ext>
            </a:extLst>
          </p:cNvPr>
          <p:cNvSpPr>
            <a:spLocks noGrp="1"/>
          </p:cNvSpPr>
          <p:nvPr>
            <p:ph type="title"/>
          </p:nvPr>
        </p:nvSpPr>
        <p:spPr/>
        <p:txBody>
          <a:bodyPr/>
          <a:lstStyle/>
          <a:p>
            <a:pPr algn="ctr"/>
            <a:r>
              <a:rPr lang="fr-FR" dirty="0"/>
              <a:t>Méthodologie audio-orale</a:t>
            </a:r>
          </a:p>
        </p:txBody>
      </p:sp>
      <p:sp>
        <p:nvSpPr>
          <p:cNvPr id="3" name="Espace réservé du contenu 2">
            <a:extLst>
              <a:ext uri="{FF2B5EF4-FFF2-40B4-BE49-F238E27FC236}">
                <a16:creationId xmlns:a16="http://schemas.microsoft.com/office/drawing/2014/main" id="{46045F3B-1411-4931-86F8-E7F38035D96E}"/>
              </a:ext>
            </a:extLst>
          </p:cNvPr>
          <p:cNvSpPr>
            <a:spLocks noGrp="1"/>
          </p:cNvSpPr>
          <p:nvPr>
            <p:ph idx="1"/>
          </p:nvPr>
        </p:nvSpPr>
        <p:spPr/>
        <p:txBody>
          <a:bodyPr>
            <a:normAutofit fontScale="77500" lnSpcReduction="20000"/>
          </a:bodyPr>
          <a:lstStyle/>
          <a:p>
            <a:r>
              <a:rPr lang="fr-FR" dirty="0"/>
              <a:t>Apparition de la méthodologie audio-orale (MAO) pendant la Seconde Guerre mondiale =&gt; inspiration pour la méthodologie audio-visuelle en France (apparue dans les années 50).</a:t>
            </a:r>
          </a:p>
          <a:p>
            <a:r>
              <a:rPr lang="fr-FR" dirty="0"/>
              <a:t>Vise à parvenir à communiquer en L2</a:t>
            </a:r>
          </a:p>
          <a:p>
            <a:r>
              <a:rPr lang="fr-FR" dirty="0"/>
              <a:t>Priorité de l’oral par rapport à l’écrit (même si développement des 4 compétences), recours à L1 pas recommandé</a:t>
            </a:r>
          </a:p>
          <a:p>
            <a:r>
              <a:rPr lang="fr-FR" dirty="0"/>
              <a:t>Activités</a:t>
            </a:r>
          </a:p>
          <a:p>
            <a:pPr marL="0" indent="0">
              <a:buNone/>
            </a:pPr>
            <a:r>
              <a:rPr lang="fr-FR" dirty="0"/>
              <a:t>-  Langue présentée à travers des dialogues fabriqués =&gt; 1) écoute d’un dialogue, 2) répétition individuelle puis collective du dialogue, 3) mémorisation du dialogue, 4) exercices structuraux pour travailler les structures, 5) production écrite, lecture, 6) révision des structures clés au laboratoire de langue =&gt; compréhension d’autres dialogues avec un contenu lexical et syntaxique proche du premier dialogue</a:t>
            </a:r>
          </a:p>
          <a:p>
            <a:pPr marL="0" indent="0">
              <a:buNone/>
            </a:pPr>
            <a:r>
              <a:rPr lang="fr-FR" dirty="0"/>
              <a:t>-Enseignement du vocabulaire : secondaire par rapport aux structures syntaxiques, contenu lexical délimité par des listes de fréquence</a:t>
            </a:r>
          </a:p>
          <a:p>
            <a:pPr marL="0" indent="0">
              <a:buNone/>
            </a:pPr>
            <a:r>
              <a:rPr lang="fr-FR" dirty="0"/>
              <a:t>-Enseignement de la grammaire : de manière inductive, exercices structuraux avec deux manipulations de base : substitution des unités de la phrase (remplacement d’un mot par un autre, par exemple) et transformation d’une structure à une autre (affirmative/négative, voix active/passive…)</a:t>
            </a:r>
          </a:p>
        </p:txBody>
      </p:sp>
      <p:sp>
        <p:nvSpPr>
          <p:cNvPr id="4" name="Espace réservé du pied de page 3">
            <a:extLst>
              <a:ext uri="{FF2B5EF4-FFF2-40B4-BE49-F238E27FC236}">
                <a16:creationId xmlns:a16="http://schemas.microsoft.com/office/drawing/2014/main" id="{745D16FA-0D16-4037-A151-4AC3B17C1D15}"/>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3911455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821118-6886-4618-9A30-8AC167AB1A15}"/>
              </a:ext>
            </a:extLst>
          </p:cNvPr>
          <p:cNvSpPr>
            <a:spLocks noGrp="1"/>
          </p:cNvSpPr>
          <p:nvPr>
            <p:ph type="title"/>
          </p:nvPr>
        </p:nvSpPr>
        <p:spPr/>
        <p:txBody>
          <a:bodyPr/>
          <a:lstStyle/>
          <a:p>
            <a:pPr algn="ctr"/>
            <a:r>
              <a:rPr lang="fr-FR" dirty="0"/>
              <a:t>MAO : relations pédagogiques</a:t>
            </a:r>
          </a:p>
        </p:txBody>
      </p:sp>
      <p:sp>
        <p:nvSpPr>
          <p:cNvPr id="3" name="Espace réservé du contenu 2">
            <a:extLst>
              <a:ext uri="{FF2B5EF4-FFF2-40B4-BE49-F238E27FC236}">
                <a16:creationId xmlns:a16="http://schemas.microsoft.com/office/drawing/2014/main" id="{BDC07BFE-E5F6-49C7-91FE-C1CBC6E68172}"/>
              </a:ext>
            </a:extLst>
          </p:cNvPr>
          <p:cNvSpPr>
            <a:spLocks noGrp="1"/>
          </p:cNvSpPr>
          <p:nvPr>
            <p:ph idx="1"/>
          </p:nvPr>
        </p:nvSpPr>
        <p:spPr/>
        <p:txBody>
          <a:bodyPr/>
          <a:lstStyle/>
          <a:p>
            <a:r>
              <a:rPr lang="fr-FR" dirty="0"/>
              <a:t>Rôle de l’enseignant: 1) utiliser la L2 pour communiquer, 2) servir de modèle pour la prononciation, 3) diriger et guider le comportement linguistique des élèves, 4) corriger la prononciation des élèves et diriger la communication en classe</a:t>
            </a:r>
          </a:p>
          <a:p>
            <a:r>
              <a:rPr lang="fr-FR" dirty="0"/>
              <a:t>Rôle de l’élève : 1) imiter l’enseignant ou la bande magnétique, 2)réemployer la structure (avec des variations), 3) mémoriser le vocabulaire (élémentaire et limité par les dialogues), 4) réagir aux directives de l’enseignant, 5) répondre aux questions de l’enseignant</a:t>
            </a:r>
          </a:p>
          <a:p>
            <a:r>
              <a:rPr lang="fr-FR" dirty="0"/>
              <a:t>Interactions : entre l’enseignant et l’élève mais aussi entre élèves (questions/réponses) suivant les directives de l’enseignant</a:t>
            </a:r>
          </a:p>
          <a:p>
            <a:r>
              <a:rPr lang="fr-FR" dirty="0"/>
              <a:t>Traitement de l’erreur : erreur pas tolérée (tant pour la prononciation que pour les structures), correction des erreurs par l’enseignant</a:t>
            </a:r>
          </a:p>
        </p:txBody>
      </p:sp>
      <p:sp>
        <p:nvSpPr>
          <p:cNvPr id="4" name="Espace réservé du pied de page 3">
            <a:extLst>
              <a:ext uri="{FF2B5EF4-FFF2-40B4-BE49-F238E27FC236}">
                <a16:creationId xmlns:a16="http://schemas.microsoft.com/office/drawing/2014/main" id="{5BAC5786-D2FF-4ECA-A9A2-2B67D1D8BE24}"/>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114047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8BC923-88E3-4B14-B142-0845379C1CB8}"/>
              </a:ext>
            </a:extLst>
          </p:cNvPr>
          <p:cNvSpPr>
            <a:spLocks noGrp="1"/>
          </p:cNvSpPr>
          <p:nvPr>
            <p:ph type="title"/>
          </p:nvPr>
        </p:nvSpPr>
        <p:spPr/>
        <p:txBody>
          <a:bodyPr/>
          <a:lstStyle/>
          <a:p>
            <a:pPr algn="ctr"/>
            <a:r>
              <a:rPr lang="fr-FR" dirty="0"/>
              <a:t>La méthodologie structuro-globale-audiovisuelle (SGAV)</a:t>
            </a:r>
          </a:p>
        </p:txBody>
      </p:sp>
      <p:sp>
        <p:nvSpPr>
          <p:cNvPr id="3" name="Espace réservé du contenu 2">
            <a:extLst>
              <a:ext uri="{FF2B5EF4-FFF2-40B4-BE49-F238E27FC236}">
                <a16:creationId xmlns:a16="http://schemas.microsoft.com/office/drawing/2014/main" id="{C5B37B4F-F557-40A7-9D98-4C2126970F8B}"/>
              </a:ext>
            </a:extLst>
          </p:cNvPr>
          <p:cNvSpPr>
            <a:spLocks noGrp="1"/>
          </p:cNvSpPr>
          <p:nvPr>
            <p:ph idx="1"/>
          </p:nvPr>
        </p:nvSpPr>
        <p:spPr>
          <a:xfrm>
            <a:off x="677334" y="1930400"/>
            <a:ext cx="8596668" cy="4430643"/>
          </a:xfrm>
        </p:spPr>
        <p:txBody>
          <a:bodyPr>
            <a:normAutofit fontScale="70000" lnSpcReduction="20000"/>
          </a:bodyPr>
          <a:lstStyle/>
          <a:p>
            <a:pPr algn="just"/>
            <a:r>
              <a:rPr lang="fr-FR" dirty="0"/>
              <a:t>S’inspire de la méthodologie MAO, elle est apparue au milieu des années 50. Domination de la méthodologie SGAV en France dans les années 1960-70</a:t>
            </a:r>
          </a:p>
          <a:p>
            <a:pPr algn="just"/>
            <a:r>
              <a:rPr lang="fr-FR" dirty="0"/>
              <a:t>Vise à faire parler les étudiants comme un natif dans des situations de la vie courante. =&gt; 4 compétences visées mais priorité donnée à l’oral</a:t>
            </a:r>
          </a:p>
          <a:p>
            <a:pPr algn="just"/>
            <a:r>
              <a:rPr lang="fr-FR" dirty="0"/>
              <a:t>Utilisation conjointe de l’image (dessins, diapositives ou films fixes) et du son (enregistrement magnétique)</a:t>
            </a:r>
          </a:p>
          <a:p>
            <a:pPr algn="just"/>
            <a:r>
              <a:rPr lang="fr-FR" dirty="0"/>
              <a:t>Activités:</a:t>
            </a:r>
          </a:p>
          <a:p>
            <a:pPr marL="0" indent="0" algn="just">
              <a:buNone/>
            </a:pPr>
            <a:r>
              <a:rPr lang="fr-FR" dirty="0"/>
              <a:t>-Présentation de la langue à partir de dialogues fabriqués qui véhiculent la langue de tous les jours, illustrés avec des images =&gt; 1) présentation du dialogue (enregistré) fabriqué pour l’apprentissage, 2) explication du dialogue avec présentation du vocabulaire (pas de recours à la traduction en langue maternelle) et des structures grammaticales (sans l’intermédiaire de la règle), 3) répétition des structures et du dialogue entier, 4) réemploi (des éléments nouveaux appris dans des situations légèrement différentes de celle étudiée), 5) transposition (réutilisation plus spontanée des éléments acquis sous la forme de jeux de rôle par exemple )</a:t>
            </a:r>
          </a:p>
          <a:p>
            <a:pPr marL="0" indent="0" algn="just">
              <a:buNone/>
            </a:pPr>
            <a:r>
              <a:rPr lang="fr-FR" dirty="0"/>
              <a:t>- Enseignement du lexique : pas de traduction en L1, vocabulaire limité =&gt; s’inspire du français fondamental (environ 2000 mots sélectionnés de façon statistique =&gt; mots les plus courants)</a:t>
            </a:r>
          </a:p>
          <a:p>
            <a:pPr marL="0" indent="0" algn="just">
              <a:buNone/>
            </a:pPr>
            <a:r>
              <a:rPr lang="fr-FR" dirty="0"/>
              <a:t>-Enseignement de la grammaire : de manière implicite et inductive, s’inspire du français fondamental (principe de la fréquence), exercices structuraux pour réemployer et fixer les structures dans des situations différentes</a:t>
            </a:r>
          </a:p>
          <a:p>
            <a:pPr marL="0" indent="0" algn="just">
              <a:buNone/>
            </a:pPr>
            <a:r>
              <a:rPr lang="fr-FR" dirty="0"/>
              <a:t>Progression : grammaticale, du plus simple au plus complexe et de la plus haute fréquence d’utilisation avec lexique du français fondamental ajouté</a:t>
            </a:r>
          </a:p>
        </p:txBody>
      </p:sp>
      <p:sp>
        <p:nvSpPr>
          <p:cNvPr id="4" name="Espace réservé du pied de page 3">
            <a:extLst>
              <a:ext uri="{FF2B5EF4-FFF2-40B4-BE49-F238E27FC236}">
                <a16:creationId xmlns:a16="http://schemas.microsoft.com/office/drawing/2014/main" id="{462B231F-F9AB-4CD3-8E79-B2DD650970ED}"/>
              </a:ext>
            </a:extLst>
          </p:cNvPr>
          <p:cNvSpPr>
            <a:spLocks noGrp="1"/>
          </p:cNvSpPr>
          <p:nvPr>
            <p:ph type="ftr" sz="quarter" idx="11"/>
          </p:nvPr>
        </p:nvSpPr>
        <p:spPr>
          <a:xfrm>
            <a:off x="677334" y="6492875"/>
            <a:ext cx="6297612" cy="365125"/>
          </a:xfrm>
        </p:spPr>
        <p:txBody>
          <a:bodyPr/>
          <a:lstStyle/>
          <a:p>
            <a:r>
              <a:rPr lang="fr-FR" dirty="0"/>
              <a:t>DUFOND S.</a:t>
            </a:r>
          </a:p>
        </p:txBody>
      </p:sp>
    </p:spTree>
    <p:extLst>
      <p:ext uri="{BB962C8B-B14F-4D97-AF65-F5344CB8AC3E}">
        <p14:creationId xmlns:p14="http://schemas.microsoft.com/office/powerpoint/2010/main" val="80709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18069C-D290-462C-A37D-9DF7A56F86B5}"/>
              </a:ext>
            </a:extLst>
          </p:cNvPr>
          <p:cNvSpPr>
            <a:spLocks noGrp="1"/>
          </p:cNvSpPr>
          <p:nvPr>
            <p:ph type="title"/>
          </p:nvPr>
        </p:nvSpPr>
        <p:spPr/>
        <p:txBody>
          <a:bodyPr/>
          <a:lstStyle/>
          <a:p>
            <a:pPr algn="ctr"/>
            <a:r>
              <a:rPr lang="fr-FR" dirty="0"/>
              <a:t>La SGAV : relations pédagogiques</a:t>
            </a:r>
          </a:p>
        </p:txBody>
      </p:sp>
      <p:sp>
        <p:nvSpPr>
          <p:cNvPr id="3" name="Espace réservé du contenu 2">
            <a:extLst>
              <a:ext uri="{FF2B5EF4-FFF2-40B4-BE49-F238E27FC236}">
                <a16:creationId xmlns:a16="http://schemas.microsoft.com/office/drawing/2014/main" id="{228153BE-9CFE-460A-87E2-813EDB6AF38F}"/>
              </a:ext>
            </a:extLst>
          </p:cNvPr>
          <p:cNvSpPr>
            <a:spLocks noGrp="1"/>
          </p:cNvSpPr>
          <p:nvPr>
            <p:ph idx="1"/>
          </p:nvPr>
        </p:nvSpPr>
        <p:spPr/>
        <p:txBody>
          <a:bodyPr/>
          <a:lstStyle/>
          <a:p>
            <a:r>
              <a:rPr lang="fr-FR" dirty="0"/>
              <a:t>Rôle de l’enseignant : 1) faire accéder au sens par des supports, des mimes, des paraphrases, 2) servir de modèle linguistique (imitation des élèves), 3) corriger les erreurs phonétiques, 4) concevoir des exercices structuraux en situation</a:t>
            </a:r>
          </a:p>
          <a:p>
            <a:r>
              <a:rPr lang="fr-FR" dirty="0"/>
              <a:t>Rôle de l’élève : 1) se centrer sur la méthode, 2) rôle réactif de compréhension, de répétition (imitation du rythme et de l’intonation), de dramatisation (texte + gestes) et d’exploitation</a:t>
            </a:r>
          </a:p>
          <a:p>
            <a:r>
              <a:rPr lang="fr-FR" dirty="0"/>
              <a:t>Interactions : plutôt de l’enseignant vers élèves mais aussi entre élèves et des élèves vers l’enseignant</a:t>
            </a:r>
          </a:p>
          <a:p>
            <a:r>
              <a:rPr lang="fr-FR" dirty="0"/>
              <a:t>Traitement de l’erreur : erreur est évitée et l’autocorrection privilégiée</a:t>
            </a:r>
          </a:p>
          <a:p>
            <a:r>
              <a:rPr lang="fr-FR" dirty="0"/>
              <a:t>Evaluation : orale et écrite sur l’usage de la langue</a:t>
            </a:r>
          </a:p>
        </p:txBody>
      </p:sp>
      <p:sp>
        <p:nvSpPr>
          <p:cNvPr id="4" name="Espace réservé du pied de page 3">
            <a:extLst>
              <a:ext uri="{FF2B5EF4-FFF2-40B4-BE49-F238E27FC236}">
                <a16:creationId xmlns:a16="http://schemas.microsoft.com/office/drawing/2014/main" id="{AE513BE3-3608-4F72-A2E5-9C5BE5AB6F84}"/>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67793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F00053-0AC4-420A-A97D-5D362A41ECD9}"/>
              </a:ext>
            </a:extLst>
          </p:cNvPr>
          <p:cNvSpPr>
            <a:spLocks noGrp="1"/>
          </p:cNvSpPr>
          <p:nvPr>
            <p:ph type="title"/>
          </p:nvPr>
        </p:nvSpPr>
        <p:spPr>
          <a:xfrm>
            <a:off x="838200" y="365126"/>
            <a:ext cx="10515600" cy="801066"/>
          </a:xfrm>
        </p:spPr>
        <p:txBody>
          <a:bodyPr/>
          <a:lstStyle/>
          <a:p>
            <a:pPr algn="ctr"/>
            <a:r>
              <a:rPr lang="fr-FR" dirty="0"/>
              <a:t>Les approches communicatives</a:t>
            </a:r>
          </a:p>
        </p:txBody>
      </p:sp>
      <p:sp>
        <p:nvSpPr>
          <p:cNvPr id="3" name="Espace réservé du contenu 2">
            <a:extLst>
              <a:ext uri="{FF2B5EF4-FFF2-40B4-BE49-F238E27FC236}">
                <a16:creationId xmlns:a16="http://schemas.microsoft.com/office/drawing/2014/main" id="{DE160CF3-CC17-40D6-AB01-5E74D5106E5E}"/>
              </a:ext>
            </a:extLst>
          </p:cNvPr>
          <p:cNvSpPr>
            <a:spLocks noGrp="1"/>
          </p:cNvSpPr>
          <p:nvPr>
            <p:ph idx="1"/>
          </p:nvPr>
        </p:nvSpPr>
        <p:spPr>
          <a:xfrm>
            <a:off x="838200" y="1431234"/>
            <a:ext cx="10515600" cy="5061639"/>
          </a:xfrm>
        </p:spPr>
        <p:txBody>
          <a:bodyPr>
            <a:normAutofit fontScale="77500" lnSpcReduction="20000"/>
          </a:bodyPr>
          <a:lstStyle/>
          <a:p>
            <a:pPr algn="just"/>
            <a:r>
              <a:rPr lang="fr-FR" dirty="0"/>
              <a:t>Choix du mot approche =&gt; marquer une distance par rapport aux courants antérieurs (notamment la méthodologie audiovisuelle), plus adaptable et ouverte à la diversité des contextes d’apprentissage =&gt; utilisation du pluriel (les approches communicatives =&gt; diversité) =&gt; méthodologie pas prescriptive</a:t>
            </a:r>
          </a:p>
          <a:p>
            <a:pPr algn="just"/>
            <a:r>
              <a:rPr lang="fr-FR" dirty="0"/>
              <a:t>Développement en France à partir des années 70</a:t>
            </a:r>
          </a:p>
          <a:p>
            <a:pPr algn="just"/>
            <a:r>
              <a:rPr lang="fr-FR" dirty="0"/>
              <a:t>Vise à développer chez l’apprenant une véritable capacité à communiquer, à pratiquer effectivement la langue apprise, à l’utiliser. (compétence de communication) =&gt; Langue est un outil de communication et d’interaction sociale. =&gt; rapprochement des activités d’expression et de compréhension de la réalité de la communication =&gt; utilisation de documents authentiques.</a:t>
            </a:r>
          </a:p>
          <a:p>
            <a:pPr algn="just"/>
            <a:r>
              <a:rPr lang="fr-FR" dirty="0"/>
              <a:t>Activités/contenus :</a:t>
            </a:r>
          </a:p>
          <a:p>
            <a:pPr marL="0" indent="0" algn="just">
              <a:buNone/>
            </a:pPr>
            <a:r>
              <a:rPr lang="fr-FR" dirty="0"/>
              <a:t>- Selon les besoins de la classe et les classes et apprenants sont différents =&gt; quelques activités communes ou souvent utilisées (présentation de documents authentiques oraux et écrits à la classe, simulation de situations de communication authentiques de la vie, par exemple dans jeux de rôle; jeux de rôle, travaux de groupe ou par pairs sont encouragés) </a:t>
            </a:r>
          </a:p>
          <a:p>
            <a:pPr marL="0" indent="0" algn="just">
              <a:buNone/>
            </a:pPr>
            <a:r>
              <a:rPr lang="fr-FR" dirty="0"/>
              <a:t>- Développement des quatre compétences</a:t>
            </a:r>
          </a:p>
          <a:p>
            <a:pPr marL="0" indent="0" algn="just">
              <a:buNone/>
            </a:pPr>
            <a:r>
              <a:rPr lang="fr-FR" dirty="0"/>
              <a:t>- Méthodes et cours généralement organisés à partir des fonctions (actes de paroles) et des notions (comme le temps, l’espace…)</a:t>
            </a:r>
          </a:p>
          <a:p>
            <a:pPr marL="0" indent="0" algn="just">
              <a:buNone/>
            </a:pPr>
            <a:r>
              <a:rPr lang="fr-FR" dirty="0"/>
              <a:t>- Accent pas seulement mis sur les savoir mais aussi sur les savoir-faire.</a:t>
            </a:r>
          </a:p>
          <a:p>
            <a:pPr marL="0" indent="0" algn="just">
              <a:buNone/>
            </a:pPr>
            <a:r>
              <a:rPr lang="fr-FR" dirty="0"/>
              <a:t>- Enseignement de la grammaire :plutôt de manière inductive, en contexte</a:t>
            </a:r>
          </a:p>
          <a:p>
            <a:pPr marL="0" indent="0" algn="just">
              <a:buNone/>
            </a:pPr>
            <a:r>
              <a:rPr lang="fr-FR" dirty="0"/>
              <a:t>- Enseignement du vocabulaire : en contexte</a:t>
            </a:r>
          </a:p>
          <a:p>
            <a:pPr marL="0" indent="0" algn="just">
              <a:buNone/>
            </a:pPr>
            <a:r>
              <a:rPr lang="fr-FR" dirty="0"/>
              <a:t>- Progression cohérente dans un parcours d’apprentissage : du simple au complexe, du général au particulier, du connu à l’inconnu</a:t>
            </a:r>
          </a:p>
        </p:txBody>
      </p:sp>
      <p:sp>
        <p:nvSpPr>
          <p:cNvPr id="4" name="Espace réservé du pied de page 3">
            <a:extLst>
              <a:ext uri="{FF2B5EF4-FFF2-40B4-BE49-F238E27FC236}">
                <a16:creationId xmlns:a16="http://schemas.microsoft.com/office/drawing/2014/main" id="{B865C048-9AD6-4A73-8BA9-A9671759876A}"/>
              </a:ext>
            </a:extLst>
          </p:cNvPr>
          <p:cNvSpPr>
            <a:spLocks noGrp="1"/>
          </p:cNvSpPr>
          <p:nvPr>
            <p:ph type="ftr" sz="quarter" idx="11"/>
          </p:nvPr>
        </p:nvSpPr>
        <p:spPr>
          <a:xfrm>
            <a:off x="690587" y="6477303"/>
            <a:ext cx="6297612" cy="365125"/>
          </a:xfrm>
        </p:spPr>
        <p:txBody>
          <a:bodyPr/>
          <a:lstStyle/>
          <a:p>
            <a:r>
              <a:rPr lang="fr-FR" dirty="0"/>
              <a:t>DUFOND S.</a:t>
            </a:r>
          </a:p>
        </p:txBody>
      </p:sp>
    </p:spTree>
    <p:extLst>
      <p:ext uri="{BB962C8B-B14F-4D97-AF65-F5344CB8AC3E}">
        <p14:creationId xmlns:p14="http://schemas.microsoft.com/office/powerpoint/2010/main" val="3326957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fade">
                                      <p:cBhvr>
                                        <p:cTn id="59" dur="1000"/>
                                        <p:tgtEl>
                                          <p:spTgt spid="3">
                                            <p:txEl>
                                              <p:pRg st="9" end="9"/>
                                            </p:txEl>
                                          </p:spTgt>
                                        </p:tgtEl>
                                      </p:cBhvr>
                                    </p:animEffect>
                                    <p:anim calcmode="lin" valueType="num">
                                      <p:cBhvr>
                                        <p:cTn id="6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3">
                                            <p:txEl>
                                              <p:pRg st="10" end="10"/>
                                            </p:txEl>
                                          </p:spTgt>
                                        </p:tgtEl>
                                        <p:attrNameLst>
                                          <p:attrName>style.visibility</p:attrName>
                                        </p:attrNameLst>
                                      </p:cBhvr>
                                      <p:to>
                                        <p:strVal val="visible"/>
                                      </p:to>
                                    </p:set>
                                    <p:animEffect transition="in" filter="fade">
                                      <p:cBhvr>
                                        <p:cTn id="64" dur="1000"/>
                                        <p:tgtEl>
                                          <p:spTgt spid="3">
                                            <p:txEl>
                                              <p:pRg st="10" end="10"/>
                                            </p:txEl>
                                          </p:spTgt>
                                        </p:tgtEl>
                                      </p:cBhvr>
                                    </p:animEffect>
                                    <p:anim calcmode="lin" valueType="num">
                                      <p:cBhvr>
                                        <p:cTn id="6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39BBA6-F3D5-4C68-A359-D1F298FA82B7}"/>
              </a:ext>
            </a:extLst>
          </p:cNvPr>
          <p:cNvSpPr>
            <a:spLocks noGrp="1"/>
          </p:cNvSpPr>
          <p:nvPr>
            <p:ph type="title"/>
          </p:nvPr>
        </p:nvSpPr>
        <p:spPr/>
        <p:txBody>
          <a:bodyPr>
            <a:normAutofit/>
          </a:bodyPr>
          <a:lstStyle/>
          <a:p>
            <a:pPr algn="ctr"/>
            <a:r>
              <a:rPr lang="fr-FR" dirty="0"/>
              <a:t>Relations pédagogiques et quelques concepts de l’approche communicative</a:t>
            </a:r>
          </a:p>
        </p:txBody>
      </p:sp>
      <p:sp>
        <p:nvSpPr>
          <p:cNvPr id="3" name="Espace réservé du contenu 2">
            <a:extLst>
              <a:ext uri="{FF2B5EF4-FFF2-40B4-BE49-F238E27FC236}">
                <a16:creationId xmlns:a16="http://schemas.microsoft.com/office/drawing/2014/main" id="{100094E2-8A1A-497C-9BD4-205B42135E19}"/>
              </a:ext>
            </a:extLst>
          </p:cNvPr>
          <p:cNvSpPr>
            <a:spLocks noGrp="1"/>
          </p:cNvSpPr>
          <p:nvPr>
            <p:ph idx="1"/>
          </p:nvPr>
        </p:nvSpPr>
        <p:spPr/>
        <p:txBody>
          <a:bodyPr>
            <a:normAutofit fontScale="77500" lnSpcReduction="20000"/>
          </a:bodyPr>
          <a:lstStyle/>
          <a:p>
            <a:pPr algn="just"/>
            <a:r>
              <a:rPr lang="fr-FR" dirty="0"/>
              <a:t>Rôle de l’enseignant : facilitateur d’apprentissage, limitant ses prises de parole et encourageant une participation orale spontanée</a:t>
            </a:r>
          </a:p>
          <a:p>
            <a:pPr algn="just"/>
            <a:r>
              <a:rPr lang="fr-FR" dirty="0"/>
              <a:t>Rôle de l’apprenant : prendre en charge son apprentissage de manière autonome</a:t>
            </a:r>
          </a:p>
          <a:p>
            <a:pPr algn="just"/>
            <a:r>
              <a:rPr lang="fr-FR" dirty="0"/>
              <a:t>Interactions =&gt; cours de langue n’est plus un cours magistral où enseignant détient le savoir et la bonne réponse</a:t>
            </a:r>
          </a:p>
          <a:p>
            <a:pPr algn="just"/>
            <a:r>
              <a:rPr lang="fr-FR" dirty="0"/>
              <a:t>Statut de l’erreur : considérée comme inévitable, facteur d’apprentissage</a:t>
            </a:r>
          </a:p>
          <a:p>
            <a:pPr algn="just"/>
            <a:r>
              <a:rPr lang="fr-FR" dirty="0"/>
              <a:t>Centration sur l’apprenant (qui n’est plus élève) =&gt; analyse des besoins et prise en compte de la motivation. =&gt; apprentissage actif. </a:t>
            </a:r>
          </a:p>
          <a:p>
            <a:pPr algn="just"/>
            <a:r>
              <a:rPr lang="fr-FR" dirty="0"/>
              <a:t>Autonomie =&gt; Rendre l’apprenant de plus en plus autonome =&gt; apprendre à apprendre (savoir-apprendre).</a:t>
            </a:r>
          </a:p>
          <a:p>
            <a:pPr algn="just"/>
            <a:r>
              <a:rPr lang="fr-FR" dirty="0"/>
              <a:t>Documents authentiques : supports sélectionnés à des fins d’enseignement et au service de l’activité pédagogique qui ont été élaborés par des francophones à des fins de communication réelle</a:t>
            </a:r>
          </a:p>
          <a:p>
            <a:pPr algn="just"/>
            <a:r>
              <a:rPr lang="fr-FR" dirty="0"/>
              <a:t>Compétence de communication : comprend à la fois des dimensions linguistique (sons, structures, lexique…) mais aussi extralinguistique (savoir-faire à la fois verbal et non verbal, connaissance pratique du code et des règles psychologiques, sociologiques et culturelles qui permettront son emploi approprié en situation)</a:t>
            </a:r>
          </a:p>
          <a:p>
            <a:endParaRPr lang="fr-FR" dirty="0"/>
          </a:p>
        </p:txBody>
      </p:sp>
      <p:sp>
        <p:nvSpPr>
          <p:cNvPr id="4" name="Espace réservé du pied de page 3">
            <a:extLst>
              <a:ext uri="{FF2B5EF4-FFF2-40B4-BE49-F238E27FC236}">
                <a16:creationId xmlns:a16="http://schemas.microsoft.com/office/drawing/2014/main" id="{DA3280D9-2BA6-461F-AEEF-D5ADE03354CB}"/>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233327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0D42CB-BFE3-4360-B813-058A09924196}"/>
              </a:ext>
            </a:extLst>
          </p:cNvPr>
          <p:cNvSpPr>
            <a:spLocks noGrp="1"/>
          </p:cNvSpPr>
          <p:nvPr>
            <p:ph type="title"/>
          </p:nvPr>
        </p:nvSpPr>
        <p:spPr/>
        <p:txBody>
          <a:bodyPr/>
          <a:lstStyle/>
          <a:p>
            <a:pPr algn="ctr"/>
            <a:r>
              <a:rPr lang="fr-FR" dirty="0"/>
              <a:t>L’approche actionnelle</a:t>
            </a:r>
          </a:p>
        </p:txBody>
      </p:sp>
      <p:sp>
        <p:nvSpPr>
          <p:cNvPr id="3" name="Espace réservé du contenu 2">
            <a:extLst>
              <a:ext uri="{FF2B5EF4-FFF2-40B4-BE49-F238E27FC236}">
                <a16:creationId xmlns:a16="http://schemas.microsoft.com/office/drawing/2014/main" id="{35515148-9353-4851-98FB-EE44364ACA6E}"/>
              </a:ext>
            </a:extLst>
          </p:cNvPr>
          <p:cNvSpPr>
            <a:spLocks noGrp="1"/>
          </p:cNvSpPr>
          <p:nvPr>
            <p:ph idx="1"/>
          </p:nvPr>
        </p:nvSpPr>
        <p:spPr/>
        <p:txBody>
          <a:bodyPr>
            <a:normAutofit fontScale="85000" lnSpcReduction="20000"/>
          </a:bodyPr>
          <a:lstStyle/>
          <a:p>
            <a:pPr algn="just"/>
            <a:r>
              <a:rPr lang="fr-FR" dirty="0"/>
              <a:t>Apparition à la fin des années 90.</a:t>
            </a:r>
          </a:p>
          <a:p>
            <a:pPr algn="just"/>
            <a:r>
              <a:rPr lang="fr-FR" dirty="0"/>
              <a:t>S’inspire de la méthode communicative mais la complexifie.</a:t>
            </a:r>
          </a:p>
          <a:p>
            <a:pPr algn="just"/>
            <a:r>
              <a:rPr lang="fr-FR" dirty="0"/>
              <a:t>Vise l’interaction =&gt; Communication plus seulement pour parler avec l’autre mais pour agir avec l’autre. (langue utilisée en tant qu’instrument intermédiaire =&gt; langue pas but à part entière contrairement à approche communicative qui vise la communication) =&gt; tâches viennent remplacer les jeux de rôle et les activités de simulation</a:t>
            </a:r>
          </a:p>
          <a:p>
            <a:pPr algn="just"/>
            <a:r>
              <a:rPr lang="fr-FR" dirty="0"/>
              <a:t>faire atteindre à l’apprenant une compétence « plurilingue et pluriculturelle » (« compétence à communiquer langagièrement et à interagir culturellement possédée par un acteur qui maîtrise, à des degrés divers, plusieurs langues, et a, à des degrés divers, l'expérience de plusieurs cultures, tout en étant à même de gérer l'ensemble de ce capital langagier et culturel ») =&gt; on « ne classe pas des connaissances des langues/cultures dans des compartiments séparés mais construction d’une compétence communicative à laquelle contribuent toute connaissance et toute expérience des langues et dans laquelle  les langues sont en corrélation et interagissent » (CECRL, 2001) =&gt; on utilise ses connaissances antérieures des langues et cultures pour apprendre d’autres langues.</a:t>
            </a:r>
          </a:p>
          <a:p>
            <a:pPr algn="just"/>
            <a:r>
              <a:rPr lang="fr-FR" dirty="0"/>
              <a:t>Activités qui privilégient la résolution de tâches. </a:t>
            </a:r>
          </a:p>
          <a:p>
            <a:pPr algn="just"/>
            <a:endParaRPr lang="fr-FR" dirty="0"/>
          </a:p>
          <a:p>
            <a:pPr algn="just"/>
            <a:endParaRPr lang="fr-FR" dirty="0"/>
          </a:p>
          <a:p>
            <a:endParaRPr lang="fr-FR" dirty="0"/>
          </a:p>
          <a:p>
            <a:endParaRPr lang="fr-FR" dirty="0"/>
          </a:p>
        </p:txBody>
      </p:sp>
      <p:sp>
        <p:nvSpPr>
          <p:cNvPr id="4" name="Espace réservé du pied de page 3">
            <a:extLst>
              <a:ext uri="{FF2B5EF4-FFF2-40B4-BE49-F238E27FC236}">
                <a16:creationId xmlns:a16="http://schemas.microsoft.com/office/drawing/2014/main" id="{C627FACD-A8DF-4C7E-B233-0D3626EB2BE8}"/>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123446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AFAA38-111E-4871-BEBC-7566C046FEF7}"/>
              </a:ext>
            </a:extLst>
          </p:cNvPr>
          <p:cNvSpPr>
            <a:spLocks noGrp="1"/>
          </p:cNvSpPr>
          <p:nvPr>
            <p:ph type="title"/>
          </p:nvPr>
        </p:nvSpPr>
        <p:spPr/>
        <p:txBody>
          <a:bodyPr/>
          <a:lstStyle/>
          <a:p>
            <a:pPr algn="ctr"/>
            <a:r>
              <a:rPr lang="fr-FR" dirty="0"/>
              <a:t>Bibliographie</a:t>
            </a:r>
          </a:p>
        </p:txBody>
      </p:sp>
      <p:sp>
        <p:nvSpPr>
          <p:cNvPr id="3" name="Espace réservé du contenu 2">
            <a:extLst>
              <a:ext uri="{FF2B5EF4-FFF2-40B4-BE49-F238E27FC236}">
                <a16:creationId xmlns:a16="http://schemas.microsoft.com/office/drawing/2014/main" id="{3AC9EA83-64C2-44CA-8505-892244E49651}"/>
              </a:ext>
            </a:extLst>
          </p:cNvPr>
          <p:cNvSpPr>
            <a:spLocks noGrp="1"/>
          </p:cNvSpPr>
          <p:nvPr>
            <p:ph idx="1"/>
          </p:nvPr>
        </p:nvSpPr>
        <p:spPr/>
        <p:txBody>
          <a:bodyPr/>
          <a:lstStyle/>
          <a:p>
            <a:pPr algn="just"/>
            <a:r>
              <a:rPr lang="fr-FR" dirty="0"/>
              <a:t>PUREN C., </a:t>
            </a:r>
            <a:r>
              <a:rPr lang="fr-FR" i="1" dirty="0"/>
              <a:t>Histoire des méthodologies de l’enseignement des langues</a:t>
            </a:r>
            <a:r>
              <a:rPr lang="fr-FR" dirty="0"/>
              <a:t>, Nathan-CLE international, 1988</a:t>
            </a:r>
          </a:p>
          <a:p>
            <a:pPr algn="just"/>
            <a:r>
              <a:rPr lang="fr-FR" dirty="0"/>
              <a:t>BAGNOLI P., DOTTI E., PRADERI R. et RUEL V., </a:t>
            </a:r>
            <a:r>
              <a:rPr lang="fr-FR" i="1" dirty="0"/>
              <a:t>la perspective actionnelle : Didactique et pédagogie de l’action en Interlangue</a:t>
            </a:r>
            <a:r>
              <a:rPr lang="fr-FR" dirty="0"/>
              <a:t>, 3er. </a:t>
            </a:r>
            <a:r>
              <a:rPr lang="fr-FR" dirty="0" err="1"/>
              <a:t>Foro</a:t>
            </a:r>
            <a:r>
              <a:rPr lang="fr-FR" dirty="0"/>
              <a:t> de </a:t>
            </a:r>
            <a:r>
              <a:rPr lang="fr-FR" dirty="0" err="1"/>
              <a:t>Lenguas</a:t>
            </a:r>
            <a:r>
              <a:rPr lang="fr-FR" dirty="0"/>
              <a:t> de ANEP, 2010 (http://portail-du-fle.info/glossaire/PerspectiveationnelleBagnoliRuel.pdf)</a:t>
            </a:r>
          </a:p>
          <a:p>
            <a:pPr algn="just"/>
            <a:r>
              <a:rPr lang="fr-FR" dirty="0"/>
              <a:t>Conseil de l’Europe, </a:t>
            </a:r>
            <a:r>
              <a:rPr lang="fr-FR" i="1" dirty="0"/>
              <a:t>Cadre européen commun de référence pour les langues : apprendre, enseigner, évaluer</a:t>
            </a:r>
            <a:r>
              <a:rPr lang="fr-FR" dirty="0"/>
              <a:t>, 2001 (</a:t>
            </a:r>
            <a:r>
              <a:rPr lang="fr-FR" dirty="0">
                <a:hlinkClick r:id="rId2"/>
              </a:rPr>
              <a:t>https://www.coe.int/T/DG4/Linguistic/Source/Framework_FR.pdf</a:t>
            </a:r>
            <a:r>
              <a:rPr lang="fr-FR" dirty="0"/>
              <a:t>)</a:t>
            </a:r>
          </a:p>
          <a:p>
            <a:pPr algn="just"/>
            <a:endParaRPr lang="fr-FR" dirty="0"/>
          </a:p>
          <a:p>
            <a:pPr algn="just"/>
            <a:r>
              <a:rPr lang="fr-FR" dirty="0"/>
              <a:t>https://souad-kassim-mohamed.blog4ever.com/la-methodologie-audio-orale</a:t>
            </a:r>
          </a:p>
          <a:p>
            <a:endParaRPr lang="fr-FR" dirty="0"/>
          </a:p>
        </p:txBody>
      </p:sp>
      <p:sp>
        <p:nvSpPr>
          <p:cNvPr id="4" name="Espace réservé du pied de page 3">
            <a:extLst>
              <a:ext uri="{FF2B5EF4-FFF2-40B4-BE49-F238E27FC236}">
                <a16:creationId xmlns:a16="http://schemas.microsoft.com/office/drawing/2014/main" id="{4EB58E2F-FDF4-459B-908D-77F0D649D110}"/>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51429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01BCCE-5751-4DB7-A36A-098E9DCBC1D5}"/>
              </a:ext>
            </a:extLst>
          </p:cNvPr>
          <p:cNvSpPr>
            <a:spLocks noGrp="1"/>
          </p:cNvSpPr>
          <p:nvPr>
            <p:ph type="title"/>
          </p:nvPr>
        </p:nvSpPr>
        <p:spPr/>
        <p:txBody>
          <a:bodyPr/>
          <a:lstStyle/>
          <a:p>
            <a:pPr algn="ctr"/>
            <a:r>
              <a:rPr lang="fr-FR" dirty="0"/>
              <a:t>La didactique : qu’est-ce que c’est ?</a:t>
            </a:r>
          </a:p>
        </p:txBody>
      </p:sp>
      <p:sp>
        <p:nvSpPr>
          <p:cNvPr id="3" name="Espace réservé du contenu 2">
            <a:extLst>
              <a:ext uri="{FF2B5EF4-FFF2-40B4-BE49-F238E27FC236}">
                <a16:creationId xmlns:a16="http://schemas.microsoft.com/office/drawing/2014/main" id="{BF119F3F-15FD-4173-BECC-668070E62130}"/>
              </a:ext>
            </a:extLst>
          </p:cNvPr>
          <p:cNvSpPr>
            <a:spLocks noGrp="1"/>
          </p:cNvSpPr>
          <p:nvPr>
            <p:ph idx="1"/>
          </p:nvPr>
        </p:nvSpPr>
        <p:spPr/>
        <p:txBody>
          <a:bodyPr/>
          <a:lstStyle/>
          <a:p>
            <a:pPr algn="just"/>
            <a:r>
              <a:rPr lang="fr-FR" dirty="0"/>
              <a:t>Ensemble des méthodes et des techniques propres à l'enseignement d'une discipline. C'est aussi la réflexion sur les méthodes d'enseignement par ceux-là même qui les utilisent.</a:t>
            </a:r>
          </a:p>
          <a:p>
            <a:pPr algn="just"/>
            <a:r>
              <a:rPr lang="fr-FR" dirty="0"/>
              <a:t>S’intéresse à ce qui se passe entre l’enseignant, l’élève et les savoirs (triangle didactique ou triangle pédagogique de J. Houssaye qui montre les relations entre l’enseignant, les élèves et le savoir).</a:t>
            </a:r>
          </a:p>
          <a:p>
            <a:pPr algn="just"/>
            <a:r>
              <a:rPr lang="fr-FR" dirty="0"/>
              <a:t>Article sur le triangle pédagogique : http://www.anim.ch/pxo3_02/pxo_content/medias/jean_houssaye_triange_pedagogique.pdf </a:t>
            </a:r>
          </a:p>
        </p:txBody>
      </p:sp>
      <p:sp>
        <p:nvSpPr>
          <p:cNvPr id="4" name="Espace réservé du pied de page 3">
            <a:extLst>
              <a:ext uri="{FF2B5EF4-FFF2-40B4-BE49-F238E27FC236}">
                <a16:creationId xmlns:a16="http://schemas.microsoft.com/office/drawing/2014/main" id="{0116A2AE-B909-4B5A-A8D0-2C04086FB5A9}"/>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84401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F8E934-E867-4922-9C0B-AD054B3C1AB9}"/>
              </a:ext>
            </a:extLst>
          </p:cNvPr>
          <p:cNvSpPr>
            <a:spLocks noGrp="1"/>
          </p:cNvSpPr>
          <p:nvPr>
            <p:ph type="title"/>
          </p:nvPr>
        </p:nvSpPr>
        <p:spPr/>
        <p:txBody>
          <a:bodyPr>
            <a:normAutofit fontScale="90000"/>
          </a:bodyPr>
          <a:lstStyle/>
          <a:p>
            <a:pPr algn="ctr"/>
            <a:r>
              <a:rPr lang="fr-FR" sz="3600" dirty="0"/>
              <a:t>Quelques notions : FLE/FLS/</a:t>
            </a:r>
            <a:r>
              <a:rPr lang="fr-FR" sz="3600" dirty="0" err="1"/>
              <a:t>FLSco</a:t>
            </a:r>
            <a:r>
              <a:rPr lang="fr-FR" sz="3600" dirty="0"/>
              <a:t>/FOS/FOU/français de spécialité/FLM</a:t>
            </a:r>
          </a:p>
        </p:txBody>
      </p:sp>
      <p:sp>
        <p:nvSpPr>
          <p:cNvPr id="3" name="Espace réservé du contenu 2">
            <a:extLst>
              <a:ext uri="{FF2B5EF4-FFF2-40B4-BE49-F238E27FC236}">
                <a16:creationId xmlns:a16="http://schemas.microsoft.com/office/drawing/2014/main" id="{65425C8E-90AC-45C0-8F72-E13598753684}"/>
              </a:ext>
            </a:extLst>
          </p:cNvPr>
          <p:cNvSpPr>
            <a:spLocks noGrp="1"/>
          </p:cNvSpPr>
          <p:nvPr>
            <p:ph idx="1"/>
          </p:nvPr>
        </p:nvSpPr>
        <p:spPr/>
        <p:txBody>
          <a:bodyPr>
            <a:normAutofit fontScale="70000" lnSpcReduction="20000"/>
          </a:bodyPr>
          <a:lstStyle/>
          <a:p>
            <a:pPr algn="just"/>
            <a:r>
              <a:rPr lang="fr-FR" dirty="0"/>
              <a:t>FLE : Français langue étrangère (français enseigné/appris en tant que langue étrangère à/par des apprenants dont la langue maternelle n’est pas le français)</a:t>
            </a:r>
          </a:p>
          <a:p>
            <a:pPr algn="just"/>
            <a:r>
              <a:rPr lang="fr-FR" dirty="0"/>
              <a:t>FLS : Français langue seconde (français enseigné et appris à/par des personnes dont la langue maternelle n’est pas le français mais qui vivent dans une région/pays francophone - par exemple, la Suisse, la partie </a:t>
            </a:r>
            <a:r>
              <a:rPr lang="fr-FR" dirty="0" err="1"/>
              <a:t>wallone</a:t>
            </a:r>
            <a:r>
              <a:rPr lang="fr-FR" dirty="0"/>
              <a:t> de la Belgique, le Québec – ou dans un pays où, pour des raisons historiques, le français est une langue très utilisée en plus de la première langue maternelle (certains états africains)</a:t>
            </a:r>
          </a:p>
          <a:p>
            <a:pPr algn="just"/>
            <a:r>
              <a:rPr lang="fr-FR" dirty="0" err="1"/>
              <a:t>FLSco</a:t>
            </a:r>
            <a:r>
              <a:rPr lang="fr-FR" dirty="0"/>
              <a:t> : Français langue de scolarisation (l’enseignement et l’apprentissage du français à/par des personnes dont la langue maternelle n’est pas le français, qui vivent dans une région ou un pays francophone, où ils sont scolarisés)</a:t>
            </a:r>
          </a:p>
          <a:p>
            <a:pPr algn="just"/>
            <a:r>
              <a:rPr lang="fr-FR" dirty="0"/>
              <a:t>FOS : Français sur objectifs spécifiques (partir de l’analyse des besoins du public d’apprenants pour aboutir à la création d’un programme de formation sur objectif spécifique=&gt; On part d’une demande précise)</a:t>
            </a:r>
          </a:p>
          <a:p>
            <a:pPr algn="just"/>
            <a:r>
              <a:rPr lang="fr-FR" dirty="0"/>
              <a:t>FOU : Français sur objectifs universitaires (une branche du FOS mais dans un contexte universitaire)</a:t>
            </a:r>
          </a:p>
          <a:p>
            <a:pPr algn="just"/>
            <a:r>
              <a:rPr lang="fr-FR" dirty="0"/>
              <a:t>Français de spécialité : besoins langagiers propres au domaine de spécialité (ex : français des affaires, français du tourisme…)</a:t>
            </a:r>
          </a:p>
          <a:p>
            <a:pPr algn="just"/>
            <a:r>
              <a:rPr lang="fr-FR" dirty="0"/>
              <a:t>FLM : Français langue maternelle (enseignement et apprentissage du français à/par des personnes dont la langue maternelle est le français)</a:t>
            </a:r>
          </a:p>
        </p:txBody>
      </p:sp>
      <p:sp>
        <p:nvSpPr>
          <p:cNvPr id="4" name="Espace réservé du pied de page 3">
            <a:extLst>
              <a:ext uri="{FF2B5EF4-FFF2-40B4-BE49-F238E27FC236}">
                <a16:creationId xmlns:a16="http://schemas.microsoft.com/office/drawing/2014/main" id="{E6E54C24-6150-4B95-81D7-AE24FB408BF4}"/>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350763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A5B726-EBB8-4D2F-8C4A-853D2F560F03}"/>
              </a:ext>
            </a:extLst>
          </p:cNvPr>
          <p:cNvSpPr>
            <a:spLocks noGrp="1"/>
          </p:cNvSpPr>
          <p:nvPr>
            <p:ph type="title"/>
          </p:nvPr>
        </p:nvSpPr>
        <p:spPr/>
        <p:txBody>
          <a:bodyPr/>
          <a:lstStyle/>
          <a:p>
            <a:pPr algn="ctr"/>
            <a:r>
              <a:rPr lang="fr-FR" dirty="0"/>
              <a:t>Méthode/méthodologies</a:t>
            </a:r>
          </a:p>
        </p:txBody>
      </p:sp>
      <p:sp>
        <p:nvSpPr>
          <p:cNvPr id="3" name="Espace réservé du contenu 2">
            <a:extLst>
              <a:ext uri="{FF2B5EF4-FFF2-40B4-BE49-F238E27FC236}">
                <a16:creationId xmlns:a16="http://schemas.microsoft.com/office/drawing/2014/main" id="{4D4D47A6-D73F-498C-8D6F-44310F82FC29}"/>
              </a:ext>
            </a:extLst>
          </p:cNvPr>
          <p:cNvSpPr>
            <a:spLocks noGrp="1"/>
          </p:cNvSpPr>
          <p:nvPr>
            <p:ph idx="1"/>
          </p:nvPr>
        </p:nvSpPr>
        <p:spPr/>
        <p:txBody>
          <a:bodyPr>
            <a:normAutofit fontScale="92500" lnSpcReduction="10000"/>
          </a:bodyPr>
          <a:lstStyle/>
          <a:p>
            <a:pPr algn="just"/>
            <a:r>
              <a:rPr lang="fr-FR" dirty="0"/>
              <a:t>Méthode =&gt; 3 sens :</a:t>
            </a:r>
          </a:p>
          <a:p>
            <a:pPr algn="just">
              <a:buFontTx/>
              <a:buChar char="-"/>
            </a:pPr>
            <a:r>
              <a:rPr lang="fr-FR" dirty="0"/>
              <a:t>Matériel didactique (manuel + éléments complémentaires)</a:t>
            </a:r>
          </a:p>
          <a:p>
            <a:pPr algn="just">
              <a:buFontTx/>
              <a:buChar char="-"/>
            </a:pPr>
            <a:r>
              <a:rPr lang="fr-FR" dirty="0"/>
              <a:t>Méthodologie</a:t>
            </a:r>
          </a:p>
          <a:p>
            <a:pPr algn="just">
              <a:buFontTx/>
              <a:buChar char="-"/>
            </a:pPr>
            <a:r>
              <a:rPr lang="fr-FR" dirty="0"/>
              <a:t>Ensemble des procédés de mise en œuvre d’un </a:t>
            </a:r>
            <a:r>
              <a:rPr lang="fr-FR"/>
              <a:t>principe méthodologique </a:t>
            </a:r>
            <a:r>
              <a:rPr lang="fr-FR" dirty="0"/>
              <a:t>(ex : méthode directe/indirecte : tout ce qui permet d’éviter de passer par la langue source/recours à la langue source; méthode inductive/déductive : partir du particulier pour aller vers le général, c’est-à-dire de l’exemple vers la règle/partir de la règle pour aller vers l’exemple)</a:t>
            </a:r>
          </a:p>
          <a:p>
            <a:pPr algn="just"/>
            <a:r>
              <a:rPr lang="fr-FR" dirty="0"/>
              <a:t>Méthodologies : formations historiques relativement différentes les unes des autres qui se sont se sont efforcées de donner des réponses cohérentes, permanentes et universelles à la totalité des questions sur les manières de faire dans les différents domaines de l’enseignement/apprentissage des langues et qui se sont révélées capables de mobiliser des chercheurs, concepteurs de matériels didactiques et enseignants.</a:t>
            </a:r>
          </a:p>
        </p:txBody>
      </p:sp>
      <p:sp>
        <p:nvSpPr>
          <p:cNvPr id="4" name="Espace réservé du pied de page 3">
            <a:extLst>
              <a:ext uri="{FF2B5EF4-FFF2-40B4-BE49-F238E27FC236}">
                <a16:creationId xmlns:a16="http://schemas.microsoft.com/office/drawing/2014/main" id="{6BEF05D2-46B6-4F28-84F8-BF9C2C449BD0}"/>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310240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99A670-D717-49B5-A5AA-4BF5150B27AF}"/>
              </a:ext>
            </a:extLst>
          </p:cNvPr>
          <p:cNvSpPr>
            <a:spLocks noGrp="1"/>
          </p:cNvSpPr>
          <p:nvPr>
            <p:ph type="title"/>
          </p:nvPr>
        </p:nvSpPr>
        <p:spPr/>
        <p:txBody>
          <a:bodyPr/>
          <a:lstStyle/>
          <a:p>
            <a:pPr algn="ctr"/>
            <a:r>
              <a:rPr lang="fr-FR" dirty="0"/>
              <a:t>L’évolution des méthodologies</a:t>
            </a:r>
          </a:p>
        </p:txBody>
      </p:sp>
      <p:sp>
        <p:nvSpPr>
          <p:cNvPr id="3" name="Espace réservé du contenu 2">
            <a:extLst>
              <a:ext uri="{FF2B5EF4-FFF2-40B4-BE49-F238E27FC236}">
                <a16:creationId xmlns:a16="http://schemas.microsoft.com/office/drawing/2014/main" id="{74AADD8F-8451-4EB5-AB82-3AE17771D286}"/>
              </a:ext>
            </a:extLst>
          </p:cNvPr>
          <p:cNvSpPr>
            <a:spLocks noGrp="1"/>
          </p:cNvSpPr>
          <p:nvPr>
            <p:ph idx="1"/>
          </p:nvPr>
        </p:nvSpPr>
        <p:spPr/>
        <p:txBody>
          <a:bodyPr/>
          <a:lstStyle/>
          <a:p>
            <a:pPr algn="just"/>
            <a:r>
              <a:rPr lang="fr-FR" dirty="0"/>
              <a:t>La méthodologie traditionnelle</a:t>
            </a:r>
          </a:p>
          <a:p>
            <a:pPr algn="just"/>
            <a:r>
              <a:rPr lang="fr-FR" dirty="0"/>
              <a:t>La méthodologie directe</a:t>
            </a:r>
          </a:p>
          <a:p>
            <a:pPr algn="just"/>
            <a:r>
              <a:rPr lang="fr-FR" dirty="0"/>
              <a:t>La </a:t>
            </a:r>
            <a:r>
              <a:rPr lang="fr-FR"/>
              <a:t>méthodologie audio-orale(MAO)/ </a:t>
            </a:r>
            <a:r>
              <a:rPr lang="fr-FR" dirty="0"/>
              <a:t>structuro-globale-audiovisuelle (SGAV)</a:t>
            </a:r>
          </a:p>
          <a:p>
            <a:pPr algn="just"/>
            <a:r>
              <a:rPr lang="fr-FR" dirty="0"/>
              <a:t>Les approches communicatives</a:t>
            </a:r>
          </a:p>
          <a:p>
            <a:pPr algn="just"/>
            <a:r>
              <a:rPr lang="fr-FR" dirty="0"/>
              <a:t>L’approche actionnelle</a:t>
            </a:r>
          </a:p>
        </p:txBody>
      </p:sp>
      <p:sp>
        <p:nvSpPr>
          <p:cNvPr id="4" name="Espace réservé du pied de page 3">
            <a:extLst>
              <a:ext uri="{FF2B5EF4-FFF2-40B4-BE49-F238E27FC236}">
                <a16:creationId xmlns:a16="http://schemas.microsoft.com/office/drawing/2014/main" id="{F664DDAF-E5E7-423F-9B9B-7299DD25066A}"/>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3216376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DBCC57-B0D3-4248-92BA-E33CA610DA85}"/>
              </a:ext>
            </a:extLst>
          </p:cNvPr>
          <p:cNvSpPr>
            <a:spLocks noGrp="1"/>
          </p:cNvSpPr>
          <p:nvPr>
            <p:ph type="title"/>
          </p:nvPr>
        </p:nvSpPr>
        <p:spPr/>
        <p:txBody>
          <a:bodyPr/>
          <a:lstStyle/>
          <a:p>
            <a:pPr algn="ctr"/>
            <a:r>
              <a:rPr lang="fr-FR" dirty="0"/>
              <a:t>Méthodologie traditionnelle </a:t>
            </a:r>
          </a:p>
        </p:txBody>
      </p:sp>
      <p:sp>
        <p:nvSpPr>
          <p:cNvPr id="3" name="Espace réservé du contenu 2">
            <a:extLst>
              <a:ext uri="{FF2B5EF4-FFF2-40B4-BE49-F238E27FC236}">
                <a16:creationId xmlns:a16="http://schemas.microsoft.com/office/drawing/2014/main" id="{131C922B-75C5-463D-BA6D-F68A8D37EA64}"/>
              </a:ext>
            </a:extLst>
          </p:cNvPr>
          <p:cNvSpPr>
            <a:spLocks noGrp="1"/>
          </p:cNvSpPr>
          <p:nvPr>
            <p:ph idx="1"/>
          </p:nvPr>
        </p:nvSpPr>
        <p:spPr>
          <a:xfrm>
            <a:off x="677334" y="1669774"/>
            <a:ext cx="8596668" cy="4578626"/>
          </a:xfrm>
        </p:spPr>
        <p:txBody>
          <a:bodyPr>
            <a:normAutofit fontScale="70000" lnSpcReduction="20000"/>
          </a:bodyPr>
          <a:lstStyle/>
          <a:p>
            <a:pPr algn="just"/>
            <a:r>
              <a:rPr lang="fr-FR" dirty="0"/>
              <a:t>Appelée aussi méthodologie de la grammaire-traduction.</a:t>
            </a:r>
          </a:p>
          <a:p>
            <a:pPr algn="just"/>
            <a:r>
              <a:rPr lang="fr-FR" dirty="0"/>
              <a:t>Méthode grammaire-traduction existait avant même apparition du concept de didactique des langues (apparu au XIXème siècle). Méthodologie dominante dès la fin du 16</a:t>
            </a:r>
            <a:r>
              <a:rPr lang="fr-FR" baseline="30000" dirty="0"/>
              <a:t>e</a:t>
            </a:r>
            <a:r>
              <a:rPr lang="fr-FR" dirty="0"/>
              <a:t> et au 17</a:t>
            </a:r>
            <a:r>
              <a:rPr lang="fr-FR" baseline="30000" dirty="0"/>
              <a:t>e</a:t>
            </a:r>
            <a:r>
              <a:rPr lang="fr-FR" dirty="0"/>
              <a:t> siècle, contestée au 19</a:t>
            </a:r>
            <a:r>
              <a:rPr lang="fr-FR" baseline="30000" dirty="0"/>
              <a:t>e</a:t>
            </a:r>
            <a:r>
              <a:rPr lang="fr-FR" dirty="0"/>
              <a:t> siècle, plein épanouissement au 19</a:t>
            </a:r>
            <a:r>
              <a:rPr lang="fr-FR" baseline="30000" dirty="0"/>
              <a:t>e</a:t>
            </a:r>
            <a:r>
              <a:rPr lang="fr-FR" dirty="0"/>
              <a:t> siècle et a continué à être utilisée une bonne partie du 20</a:t>
            </a:r>
            <a:r>
              <a:rPr lang="fr-FR" baseline="30000" dirty="0"/>
              <a:t>e</a:t>
            </a:r>
            <a:r>
              <a:rPr lang="fr-FR" dirty="0"/>
              <a:t> siècle.</a:t>
            </a:r>
          </a:p>
          <a:p>
            <a:pPr algn="just"/>
            <a:r>
              <a:rPr lang="fr-FR" dirty="0"/>
              <a:t>Inspiration de l’enseignement scolaire du latin et grec.</a:t>
            </a:r>
          </a:p>
          <a:p>
            <a:pPr algn="just"/>
            <a:r>
              <a:rPr lang="fr-FR" dirty="0"/>
              <a:t>Vise la diffusion de la culture générale et le développement des facultés de raisonnement et d’analyse.</a:t>
            </a:r>
          </a:p>
          <a:p>
            <a:pPr algn="just"/>
            <a:r>
              <a:rPr lang="fr-FR" dirty="0"/>
              <a:t>Activités/contenus : </a:t>
            </a:r>
          </a:p>
          <a:p>
            <a:pPr marL="0" indent="0" algn="just">
              <a:buNone/>
            </a:pPr>
            <a:r>
              <a:rPr lang="fr-FR" dirty="0"/>
              <a:t>- Lecture et traduction de textes littéraires (les consignes sont en L1), l’oral est secondaire. =&gt; lecture à haute voix (seul oral), pratique du thème (traduction dans une langue étrangère d’un texte proposé dans la langue maternelle du traducteur) et version</a:t>
            </a:r>
          </a:p>
          <a:p>
            <a:pPr marL="0" indent="0" algn="just">
              <a:buNone/>
            </a:pPr>
            <a:r>
              <a:rPr lang="fr-FR" dirty="0"/>
              <a:t>- Enseignement de la grammaire : de manière déductive (présentation de la règle, et des explications puis application avec des exercices), et explicite</a:t>
            </a:r>
          </a:p>
          <a:p>
            <a:pPr marL="0" indent="0" algn="just">
              <a:buNone/>
            </a:pPr>
            <a:r>
              <a:rPr lang="fr-FR" dirty="0"/>
              <a:t>- Enseignement du vocabulaire (importance au registre soutenu) : sous forme de liste de mots hors contexte traduit en L1 que l’élève devait connaître par cœur </a:t>
            </a:r>
          </a:p>
          <a:p>
            <a:pPr marL="0" indent="0" algn="just">
              <a:buNone/>
            </a:pPr>
            <a:r>
              <a:rPr lang="fr-FR" dirty="0"/>
              <a:t>- Enseignement de la culture : culture cultivée (ensemble des œuvres littéraires et artistiques =&gt; littérature, art, histoire)</a:t>
            </a:r>
          </a:p>
          <a:p>
            <a:pPr marL="0" indent="0" algn="just">
              <a:buNone/>
            </a:pPr>
            <a:r>
              <a:rPr lang="fr-FR" dirty="0"/>
              <a:t>- Progression : pas de progression véritable (les points grammaticaux et lexicaux sont abordés au fur et à mesure qu’ils apparaissent dans les textes)</a:t>
            </a:r>
          </a:p>
        </p:txBody>
      </p:sp>
      <p:sp>
        <p:nvSpPr>
          <p:cNvPr id="4" name="Espace réservé du pied de page 3">
            <a:extLst>
              <a:ext uri="{FF2B5EF4-FFF2-40B4-BE49-F238E27FC236}">
                <a16:creationId xmlns:a16="http://schemas.microsoft.com/office/drawing/2014/main" id="{3104A549-8AD9-4BFC-A67C-B69AECB36329}"/>
              </a:ext>
            </a:extLst>
          </p:cNvPr>
          <p:cNvSpPr>
            <a:spLocks noGrp="1"/>
          </p:cNvSpPr>
          <p:nvPr>
            <p:ph type="ftr" sz="quarter" idx="11"/>
          </p:nvPr>
        </p:nvSpPr>
        <p:spPr>
          <a:xfrm>
            <a:off x="677334" y="6327224"/>
            <a:ext cx="6297612" cy="365125"/>
          </a:xfrm>
        </p:spPr>
        <p:txBody>
          <a:bodyPr/>
          <a:lstStyle/>
          <a:p>
            <a:r>
              <a:rPr lang="fr-FR"/>
              <a:t>DUFOND S.</a:t>
            </a:r>
          </a:p>
        </p:txBody>
      </p:sp>
    </p:spTree>
    <p:extLst>
      <p:ext uri="{BB962C8B-B14F-4D97-AF65-F5344CB8AC3E}">
        <p14:creationId xmlns:p14="http://schemas.microsoft.com/office/powerpoint/2010/main" val="4034564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fade">
                                      <p:cBhvr>
                                        <p:cTn id="59" dur="1000"/>
                                        <p:tgtEl>
                                          <p:spTgt spid="3">
                                            <p:txEl>
                                              <p:pRg st="9" end="9"/>
                                            </p:txEl>
                                          </p:spTgt>
                                        </p:tgtEl>
                                      </p:cBhvr>
                                    </p:animEffect>
                                    <p:anim calcmode="lin" valueType="num">
                                      <p:cBhvr>
                                        <p:cTn id="6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3901C8-19A4-46F8-B8AD-85DFA33F9A97}"/>
              </a:ext>
            </a:extLst>
          </p:cNvPr>
          <p:cNvSpPr>
            <a:spLocks noGrp="1"/>
          </p:cNvSpPr>
          <p:nvPr>
            <p:ph type="title"/>
          </p:nvPr>
        </p:nvSpPr>
        <p:spPr/>
        <p:txBody>
          <a:bodyPr/>
          <a:lstStyle/>
          <a:p>
            <a:pPr algn="ctr"/>
            <a:r>
              <a:rPr lang="fr-FR" dirty="0"/>
              <a:t>Méthodologie traditionnelle : relation pédagogique</a:t>
            </a:r>
          </a:p>
        </p:txBody>
      </p:sp>
      <p:sp>
        <p:nvSpPr>
          <p:cNvPr id="3" name="Espace réservé du contenu 2">
            <a:extLst>
              <a:ext uri="{FF2B5EF4-FFF2-40B4-BE49-F238E27FC236}">
                <a16:creationId xmlns:a16="http://schemas.microsoft.com/office/drawing/2014/main" id="{D00A7837-E759-4404-BDE0-92DAE173EDBD}"/>
              </a:ext>
            </a:extLst>
          </p:cNvPr>
          <p:cNvSpPr>
            <a:spLocks noGrp="1"/>
          </p:cNvSpPr>
          <p:nvPr>
            <p:ph idx="1"/>
          </p:nvPr>
        </p:nvSpPr>
        <p:spPr/>
        <p:txBody>
          <a:bodyPr/>
          <a:lstStyle/>
          <a:p>
            <a:r>
              <a:rPr lang="fr-FR" dirty="0"/>
              <a:t>Place centrale du professeur =&gt; détenteur du savoir et de l’autorité</a:t>
            </a:r>
          </a:p>
          <a:p>
            <a:r>
              <a:rPr lang="fr-FR" dirty="0"/>
              <a:t>Rôle de l’apprenant =&gt; passif (réactif), aucune place à l’initiative</a:t>
            </a:r>
          </a:p>
          <a:p>
            <a:r>
              <a:rPr lang="fr-FR" dirty="0"/>
              <a:t>Interactions : toujours dans le sens du professeur vers les élèves</a:t>
            </a:r>
          </a:p>
          <a:p>
            <a:r>
              <a:rPr lang="fr-FR" dirty="0"/>
              <a:t>Traitement de l’erreur : erreur pas admise, correction systématique du professeur comme si outrage à la langue</a:t>
            </a:r>
          </a:p>
          <a:p>
            <a:r>
              <a:rPr lang="fr-FR" dirty="0"/>
              <a:t>Evaluation : écrite =&gt; grammaire et traduction</a:t>
            </a:r>
          </a:p>
        </p:txBody>
      </p:sp>
      <p:sp>
        <p:nvSpPr>
          <p:cNvPr id="4" name="Espace réservé du pied de page 3">
            <a:extLst>
              <a:ext uri="{FF2B5EF4-FFF2-40B4-BE49-F238E27FC236}">
                <a16:creationId xmlns:a16="http://schemas.microsoft.com/office/drawing/2014/main" id="{8D5DF134-43DE-499E-9FA4-1E5C9D6B48CD}"/>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1934865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6D8A49-6B99-4831-842B-ACFB097050D0}"/>
              </a:ext>
            </a:extLst>
          </p:cNvPr>
          <p:cNvSpPr>
            <a:spLocks noGrp="1"/>
          </p:cNvSpPr>
          <p:nvPr>
            <p:ph type="title"/>
          </p:nvPr>
        </p:nvSpPr>
        <p:spPr/>
        <p:txBody>
          <a:bodyPr/>
          <a:lstStyle/>
          <a:p>
            <a:pPr algn="ctr"/>
            <a:r>
              <a:rPr lang="fr-FR" dirty="0"/>
              <a:t>Méthodologie directe</a:t>
            </a:r>
          </a:p>
        </p:txBody>
      </p:sp>
      <p:sp>
        <p:nvSpPr>
          <p:cNvPr id="3" name="Espace réservé du contenu 2">
            <a:extLst>
              <a:ext uri="{FF2B5EF4-FFF2-40B4-BE49-F238E27FC236}">
                <a16:creationId xmlns:a16="http://schemas.microsoft.com/office/drawing/2014/main" id="{D1EB5AE9-D9CE-4563-9D4B-8E532B3DF2C3}"/>
              </a:ext>
            </a:extLst>
          </p:cNvPr>
          <p:cNvSpPr>
            <a:spLocks noGrp="1"/>
          </p:cNvSpPr>
          <p:nvPr>
            <p:ph idx="1"/>
          </p:nvPr>
        </p:nvSpPr>
        <p:spPr>
          <a:xfrm>
            <a:off x="677334" y="1930401"/>
            <a:ext cx="8596668" cy="4318000"/>
          </a:xfrm>
        </p:spPr>
        <p:txBody>
          <a:bodyPr>
            <a:normAutofit fontScale="77500" lnSpcReduction="20000"/>
          </a:bodyPr>
          <a:lstStyle/>
          <a:p>
            <a:pPr algn="just"/>
            <a:r>
              <a:rPr lang="fr-FR" dirty="0"/>
              <a:t>Première méthodologie spécifique à l’enseignement des langues étrangères</a:t>
            </a:r>
          </a:p>
          <a:p>
            <a:pPr algn="just"/>
            <a:r>
              <a:rPr lang="fr-FR" dirty="0"/>
              <a:t>Méthodologie utilisée vers le 19</a:t>
            </a:r>
            <a:r>
              <a:rPr lang="fr-FR" baseline="30000" dirty="0"/>
              <a:t>ème</a:t>
            </a:r>
            <a:r>
              <a:rPr lang="fr-FR" dirty="0"/>
              <a:t> siècle et le 20</a:t>
            </a:r>
            <a:r>
              <a:rPr lang="fr-FR" baseline="30000" dirty="0"/>
              <a:t>ème</a:t>
            </a:r>
            <a:r>
              <a:rPr lang="fr-FR" dirty="0"/>
              <a:t> siècle en France et en Allemagne</a:t>
            </a:r>
          </a:p>
          <a:p>
            <a:pPr algn="just"/>
            <a:r>
              <a:rPr lang="fr-FR" dirty="0"/>
              <a:t>Enseignement exclusif en langue étrangère =&gt; vise à faire entendre la langue étrangère avant d’amener l’élève à parler.</a:t>
            </a:r>
          </a:p>
          <a:p>
            <a:pPr algn="just"/>
            <a:r>
              <a:rPr lang="fr-FR" dirty="0"/>
              <a:t>Activités/contenus :</a:t>
            </a:r>
          </a:p>
          <a:p>
            <a:pPr marL="0" indent="0" algn="just">
              <a:buNone/>
            </a:pPr>
            <a:r>
              <a:rPr lang="fr-FR" dirty="0"/>
              <a:t>- Présentation de la langue sous forme de dialogues (ou de textes littéraires); utilisation de la langue orale sans passer par sa forme écrite (secondaire, moyen de fixer par l’écrit ce que l’élève savait déjà employer oralement) =&gt; exercices de conversation et questions-réponses dirigées par l’enseignant</a:t>
            </a:r>
          </a:p>
          <a:p>
            <a:pPr marL="0" indent="0" algn="just">
              <a:buNone/>
            </a:pPr>
            <a:r>
              <a:rPr lang="fr-FR" dirty="0"/>
              <a:t>- Enseignement du vocabulaire : place plus importante que la grammaire, vocabulaire quotidien (textes fabriqués pour ce type d’apprentissage), enseignement sans passer par l’intermédiaire de leurs équivalents en L1 (objets, images, mimes…)</a:t>
            </a:r>
          </a:p>
          <a:p>
            <a:pPr marL="0" indent="0" algn="just">
              <a:buNone/>
            </a:pPr>
            <a:r>
              <a:rPr lang="fr-FR" dirty="0"/>
              <a:t>- Enseignement de la grammaire : d’une manière inductive et implicite (les règles de grammaire ne s’étudient pas d’une manière explicite)</a:t>
            </a:r>
          </a:p>
          <a:p>
            <a:pPr marL="0" indent="0" algn="just">
              <a:buNone/>
            </a:pPr>
            <a:r>
              <a:rPr lang="fr-FR" dirty="0"/>
              <a:t>- Importance de la prononciation</a:t>
            </a:r>
          </a:p>
          <a:p>
            <a:pPr marL="0" indent="0" algn="just">
              <a:buNone/>
            </a:pPr>
            <a:r>
              <a:rPr lang="fr-FR" dirty="0"/>
              <a:t>- Culture : informations sur la France, souvent stéréotypées.</a:t>
            </a:r>
          </a:p>
          <a:p>
            <a:pPr marL="0" indent="0" algn="just">
              <a:buNone/>
            </a:pPr>
            <a:r>
              <a:rPr lang="fr-FR" dirty="0"/>
              <a:t>- Progression : par terme, du connu vers l’inconnu, du concret à l’abstrait, du simple au compliqué, du particulier au général</a:t>
            </a:r>
          </a:p>
        </p:txBody>
      </p:sp>
      <p:sp>
        <p:nvSpPr>
          <p:cNvPr id="4" name="Espace réservé du pied de page 3">
            <a:extLst>
              <a:ext uri="{FF2B5EF4-FFF2-40B4-BE49-F238E27FC236}">
                <a16:creationId xmlns:a16="http://schemas.microsoft.com/office/drawing/2014/main" id="{2994CAA1-7BB0-4CBD-ACEE-E19D8D275AF1}"/>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57001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fade">
                                      <p:cBhvr>
                                        <p:cTn id="59" dur="1000"/>
                                        <p:tgtEl>
                                          <p:spTgt spid="3">
                                            <p:txEl>
                                              <p:pRg st="9" end="9"/>
                                            </p:txEl>
                                          </p:spTgt>
                                        </p:tgtEl>
                                      </p:cBhvr>
                                    </p:animEffect>
                                    <p:anim calcmode="lin" valueType="num">
                                      <p:cBhvr>
                                        <p:cTn id="6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6162FA-4983-443D-80CD-D8B02E59EE4F}"/>
              </a:ext>
            </a:extLst>
          </p:cNvPr>
          <p:cNvSpPr>
            <a:spLocks noGrp="1"/>
          </p:cNvSpPr>
          <p:nvPr>
            <p:ph type="title"/>
          </p:nvPr>
        </p:nvSpPr>
        <p:spPr/>
        <p:txBody>
          <a:bodyPr/>
          <a:lstStyle/>
          <a:p>
            <a:pPr algn="ctr"/>
            <a:r>
              <a:rPr lang="fr-FR" dirty="0"/>
              <a:t>Méthodologie directe : relations pédagogiques et méthodes</a:t>
            </a:r>
          </a:p>
        </p:txBody>
      </p:sp>
      <p:sp>
        <p:nvSpPr>
          <p:cNvPr id="3" name="Espace réservé du contenu 2">
            <a:extLst>
              <a:ext uri="{FF2B5EF4-FFF2-40B4-BE49-F238E27FC236}">
                <a16:creationId xmlns:a16="http://schemas.microsoft.com/office/drawing/2014/main" id="{7825CB86-4810-4466-8032-A735D32856E8}"/>
              </a:ext>
            </a:extLst>
          </p:cNvPr>
          <p:cNvSpPr>
            <a:spLocks noGrp="1"/>
          </p:cNvSpPr>
          <p:nvPr>
            <p:ph idx="1"/>
          </p:nvPr>
        </p:nvSpPr>
        <p:spPr/>
        <p:txBody>
          <a:bodyPr>
            <a:normAutofit fontScale="77500" lnSpcReduction="20000"/>
          </a:bodyPr>
          <a:lstStyle/>
          <a:p>
            <a:pPr algn="just"/>
            <a:r>
              <a:rPr lang="fr-FR" dirty="0"/>
              <a:t>Rôle de l’enseignant : 1) faire accéder au sens (par supports, mimes, paraphrases), 2) solliciter intuition des élèves par des interrogations, 3) servir de modèle linguistique (imitation des apprenants) </a:t>
            </a:r>
          </a:p>
          <a:p>
            <a:pPr algn="just"/>
            <a:r>
              <a:rPr lang="fr-FR" dirty="0"/>
              <a:t>Rôle de l’apprenant : 1) réagir aux interrogations de l’enseignant, 2) saisir par intuition le sens et les régularités syntaxiques, 3) imiter les productions des enseignants, 4) répéter intensivement les structures syntaxiques jusqu’à les automatiser</a:t>
            </a:r>
          </a:p>
          <a:p>
            <a:pPr algn="just"/>
            <a:r>
              <a:rPr lang="fr-FR" dirty="0"/>
              <a:t>Interactions : essentiellement de l’enseignant vers les élèves mais possible aussi d’élève à élève ou d’élève à enseignant</a:t>
            </a:r>
          </a:p>
          <a:p>
            <a:pPr algn="just"/>
            <a:r>
              <a:rPr lang="fr-FR" dirty="0"/>
              <a:t>Traitement de l’erreur : erreur à éviter et autocorrection privilégiée</a:t>
            </a:r>
          </a:p>
          <a:p>
            <a:pPr algn="just"/>
            <a:r>
              <a:rPr lang="fr-FR" dirty="0"/>
              <a:t>Evaluation : orale ou écrite, sur l’usage de la langue</a:t>
            </a:r>
          </a:p>
          <a:p>
            <a:pPr algn="just"/>
            <a:r>
              <a:rPr lang="fr-FR" dirty="0"/>
              <a:t>Méthodes utilisées : directe (sans passer par la L1), orale (viser la pratique orale en classe) et active (tout un ensemble de méthodes : a) interrogative =&gt; les élèves sont incités à répondre aux questions du professeur pour réemployer les formes linguistiques étudiées, b) intuitive =&gt; explication du vocabulaire qui incitait les élèves à deviner le sens, présentation de règles de grammaire à partir d’exemples), c) imitative =&gt; imitation </a:t>
            </a:r>
            <a:r>
              <a:rPr lang="fr-FR" dirty="0" err="1"/>
              <a:t>accoustique</a:t>
            </a:r>
            <a:r>
              <a:rPr lang="fr-FR" dirty="0"/>
              <a:t> par répétition intensive et mécanique (pour phonétique mais aussi langue en général), d) répétitive, e) participation active physiquement de l’élève (dramatisation de </a:t>
            </a:r>
            <a:r>
              <a:rPr lang="fr-FR" dirty="0" err="1"/>
              <a:t>saynettes</a:t>
            </a:r>
            <a:r>
              <a:rPr lang="fr-FR" dirty="0"/>
              <a:t>, lecture expressive accompagnée par des mouvements corporels…)</a:t>
            </a:r>
          </a:p>
        </p:txBody>
      </p:sp>
      <p:sp>
        <p:nvSpPr>
          <p:cNvPr id="4" name="Espace réservé du pied de page 3">
            <a:extLst>
              <a:ext uri="{FF2B5EF4-FFF2-40B4-BE49-F238E27FC236}">
                <a16:creationId xmlns:a16="http://schemas.microsoft.com/office/drawing/2014/main" id="{F415E758-7B60-496C-A905-7559732DF5AD}"/>
              </a:ext>
            </a:extLst>
          </p:cNvPr>
          <p:cNvSpPr>
            <a:spLocks noGrp="1"/>
          </p:cNvSpPr>
          <p:nvPr>
            <p:ph type="ftr" sz="quarter" idx="11"/>
          </p:nvPr>
        </p:nvSpPr>
        <p:spPr/>
        <p:txBody>
          <a:bodyPr/>
          <a:lstStyle/>
          <a:p>
            <a:r>
              <a:rPr lang="fr-FR"/>
              <a:t>DUFOND S.</a:t>
            </a:r>
          </a:p>
        </p:txBody>
      </p:sp>
    </p:spTree>
    <p:extLst>
      <p:ext uri="{BB962C8B-B14F-4D97-AF65-F5344CB8AC3E}">
        <p14:creationId xmlns:p14="http://schemas.microsoft.com/office/powerpoint/2010/main" val="258401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414</TotalTime>
  <Words>2654</Words>
  <Application>Microsoft Office PowerPoint</Application>
  <PresentationFormat>Grand écran</PresentationFormat>
  <Paragraphs>140</Paragraphs>
  <Slides>17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Calibri</vt:lpstr>
      <vt:lpstr>Trebuchet MS</vt:lpstr>
      <vt:lpstr>Wingdings 3</vt:lpstr>
      <vt:lpstr>Facette</vt:lpstr>
      <vt:lpstr>L’évolution des méthodologies</vt:lpstr>
      <vt:lpstr>La didactique : qu’est-ce que c’est ?</vt:lpstr>
      <vt:lpstr>Quelques notions : FLE/FLS/FLSco/FOS/FOU/français de spécialité/FLM</vt:lpstr>
      <vt:lpstr>Méthode/méthodologies</vt:lpstr>
      <vt:lpstr>L’évolution des méthodologies</vt:lpstr>
      <vt:lpstr>Méthodologie traditionnelle </vt:lpstr>
      <vt:lpstr>Méthodologie traditionnelle : relation pédagogique</vt:lpstr>
      <vt:lpstr>Méthodologie directe</vt:lpstr>
      <vt:lpstr>Méthodologie directe : relations pédagogiques et méthodes</vt:lpstr>
      <vt:lpstr>Méthodologie audio-orale</vt:lpstr>
      <vt:lpstr>MAO : relations pédagogiques</vt:lpstr>
      <vt:lpstr>La méthodologie structuro-globale-audiovisuelle (SGAV)</vt:lpstr>
      <vt:lpstr>La SGAV : relations pédagogiques</vt:lpstr>
      <vt:lpstr>Les approches communicatives</vt:lpstr>
      <vt:lpstr>Relations pédagogiques et quelques concepts de l’approche communicative</vt:lpstr>
      <vt:lpstr>L’approche actionnelle</vt:lpstr>
      <vt:lpstr>Bibliographie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L’évolution des méthodologies</dc:title>
  <dc:creator>stephanie dufond</dc:creator>
  <cp:lastModifiedBy>Stéphanie Dufond</cp:lastModifiedBy>
  <cp:revision>3</cp:revision>
  <dcterms:created xsi:type="dcterms:W3CDTF">2018-02-08T05:42:31Z</dcterms:created>
  <dcterms:modified xsi:type="dcterms:W3CDTF">2019-02-18T07:35:14Z</dcterms:modified>
</cp:coreProperties>
</file>