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56" r:id="rId3"/>
    <p:sldId id="309" r:id="rId4"/>
    <p:sldId id="362" r:id="rId5"/>
    <p:sldId id="364" r:id="rId6"/>
    <p:sldId id="350" r:id="rId7"/>
    <p:sldId id="352" r:id="rId8"/>
    <p:sldId id="353" r:id="rId9"/>
    <p:sldId id="356" r:id="rId10"/>
    <p:sldId id="313" r:id="rId11"/>
    <p:sldId id="357" r:id="rId12"/>
    <p:sldId id="295" r:id="rId13"/>
    <p:sldId id="341" r:id="rId14"/>
    <p:sldId id="342" r:id="rId15"/>
    <p:sldId id="343" r:id="rId16"/>
    <p:sldId id="345" r:id="rId17"/>
    <p:sldId id="370" r:id="rId18"/>
    <p:sldId id="336" r:id="rId19"/>
    <p:sldId id="359" r:id="rId20"/>
    <p:sldId id="361" r:id="rId21"/>
    <p:sldId id="360" r:id="rId22"/>
    <p:sldId id="367" r:id="rId23"/>
    <p:sldId id="365" r:id="rId24"/>
    <p:sldId id="368" r:id="rId25"/>
    <p:sldId id="363" r:id="rId26"/>
    <p:sldId id="369" r:id="rId27"/>
    <p:sldId id="366" r:id="rId28"/>
    <p:sldId id="318" r:id="rId2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646"/>
    <a:srgbClr val="FFFFFF"/>
    <a:srgbClr val="C5E2FF"/>
    <a:srgbClr val="4F81BD"/>
    <a:srgbClr val="92D050"/>
    <a:srgbClr val="CC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94695" autoAdjust="0"/>
  </p:normalViewPr>
  <p:slideViewPr>
    <p:cSldViewPr>
      <p:cViewPr varScale="1">
        <p:scale>
          <a:sx n="131" d="100"/>
          <a:sy n="131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9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399194-E7CC-4BBB-84F3-D151483FF207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62DA6A-1CF1-4615-9A28-8803D7CEF6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221"/>
          </a:xfrm>
          <a:prstGeom prst="rect">
            <a:avLst/>
          </a:prstGeom>
        </p:spPr>
        <p:txBody>
          <a:bodyPr vert="horz" lIns="88224" tIns="44111" rIns="88224" bIns="4411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221"/>
          </a:xfrm>
          <a:prstGeom prst="rect">
            <a:avLst/>
          </a:prstGeom>
        </p:spPr>
        <p:txBody>
          <a:bodyPr vert="horz" lIns="88224" tIns="44111" rIns="88224" bIns="44111" rtlCol="0"/>
          <a:lstStyle>
            <a:lvl1pPr algn="r">
              <a:defRPr sz="1200"/>
            </a:lvl1pPr>
          </a:lstStyle>
          <a:p>
            <a:pPr>
              <a:defRPr/>
            </a:pPr>
            <a:fld id="{905C661C-E8C6-4408-9040-BBBA05C5072E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4" tIns="44111" rIns="88224" bIns="4411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6511"/>
          </a:xfrm>
          <a:prstGeom prst="rect">
            <a:avLst/>
          </a:prstGeom>
        </p:spPr>
        <p:txBody>
          <a:bodyPr vert="horz" lIns="88224" tIns="44111" rIns="88224" bIns="4411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6400" cy="495221"/>
          </a:xfrm>
          <a:prstGeom prst="rect">
            <a:avLst/>
          </a:prstGeom>
        </p:spPr>
        <p:txBody>
          <a:bodyPr vert="horz" lIns="88224" tIns="44111" rIns="88224" bIns="441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830"/>
            <a:ext cx="2946400" cy="495221"/>
          </a:xfrm>
          <a:prstGeom prst="rect">
            <a:avLst/>
          </a:prstGeom>
        </p:spPr>
        <p:txBody>
          <a:bodyPr vert="horz" lIns="88224" tIns="44111" rIns="88224" bIns="44111" rtlCol="0" anchor="b"/>
          <a:lstStyle>
            <a:lvl1pPr algn="r">
              <a:defRPr sz="1200"/>
            </a:lvl1pPr>
          </a:lstStyle>
          <a:p>
            <a:pPr>
              <a:defRPr/>
            </a:pPr>
            <a:fld id="{FCC8D26C-5394-48D5-B50B-749A2C14E4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8ACB29-CCAF-4F46-86AE-8CAB158904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19A25-87EC-486E-B3EC-362469482B1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611F-28DF-474E-AE2B-923E169A76A7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96D1-7908-47AE-AD96-91DC428F6B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6B62-22E8-46CF-93F0-8E04450A4CBB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D49B-CA32-4578-A919-0114AF6CFD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0BC5-A905-4EAB-A996-7E8E4389A304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8584-962C-4617-B4E8-C9450DDBE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5284-24A3-400B-AF5B-DDBDB325DD9C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A1E2-34C0-48DE-BABF-42590AB93B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AB52-1BBC-4789-A4F4-C83A18D0C7C1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997C-F63D-4E4B-B9CE-68D453BC2A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CC9D-DC60-4017-AB21-472C34E6BE91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2791-FB96-4160-A791-648F87A7AF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6194-7592-4269-95C1-4C1A868B8EA4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521E-42C8-4FBF-9244-BF6BC62D81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5B7A-A929-4F6D-87FC-296EA1E2A1D7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2F88-357D-40E9-93E4-BF900314A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2DD3-8427-485C-8ABA-F7E0629E3757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3197-EF59-42C8-B066-02C1402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4734-DBB5-4737-A84B-A91302C60919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E30B-9D2F-4F6C-969A-7DC3D528B2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2A4D-BA97-41B4-B364-B1C3D30CC046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316F-9C37-40F7-AFC2-BB3917DC18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B5329-6E2E-4705-B3CB-EDA504448488}" type="datetimeFigureOut">
              <a:rPr lang="cs-CZ"/>
              <a:pPr>
                <a:defRPr/>
              </a:pPr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E04F2-3A13-4CBE-8BED-F5D8714984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.adamkova@didaktis.cz" TargetMode="External"/><Relationship Id="rId2" Type="http://schemas.openxmlformats.org/officeDocument/2006/relationships/hyperlink" Target="http://www.didaktis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ages/nakladatelstv%C3%AD-Didaktis/155515197841616?sk=app_494975287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3.jpeg"/><Relationship Id="rId5" Type="http://schemas.openxmlformats.org/officeDocument/2006/relationships/image" Target="../media/image3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2"/>
          <p:cNvSpPr txBox="1">
            <a:spLocks noChangeArrowheads="1"/>
          </p:cNvSpPr>
          <p:nvPr/>
        </p:nvSpPr>
        <p:spPr bwMode="auto">
          <a:xfrm>
            <a:off x="0" y="1196752"/>
            <a:ext cx="91440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600" b="1" dirty="0">
                <a:latin typeface="+mj-lt"/>
              </a:rPr>
              <a:t>VÝUKOVÉ MATERIÁLY: </a:t>
            </a:r>
            <a:br>
              <a:rPr lang="cs-CZ" sz="4600" b="1" dirty="0">
                <a:latin typeface="+mj-lt"/>
              </a:rPr>
            </a:br>
            <a:r>
              <a:rPr lang="cs-CZ" sz="4600" b="1" dirty="0">
                <a:latin typeface="+mj-lt"/>
              </a:rPr>
              <a:t>MOŽNOSTI A VÝZVY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cap="small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cap="small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dirty="0">
                <a:latin typeface="+mj-lt"/>
              </a:rPr>
              <a:t>Jan Dvořák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500" cap="small" dirty="0">
                <a:latin typeface="+mj-lt"/>
              </a:rPr>
              <a:t>3. 4. 2019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500" cap="small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28750" y="21095"/>
            <a:ext cx="7715250" cy="428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21095"/>
            <a:ext cx="135731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6" y="5661248"/>
            <a:ext cx="2458208" cy="842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48680"/>
            <a:ext cx="9144000" cy="578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179388" y="836613"/>
            <a:ext cx="8856662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dirty="0">
                <a:latin typeface="+mn-lt"/>
                <a:cs typeface="Arial" charset="0"/>
              </a:rPr>
              <a:t> </a:t>
            </a:r>
            <a:r>
              <a:rPr lang="cs-CZ" sz="2700" b="1" cap="small" dirty="0">
                <a:latin typeface="+mn-lt"/>
                <a:cs typeface="Arial" charset="0"/>
              </a:rPr>
              <a:t>Podkapitola v učebnici            Podkapitola v pracovním sešitě</a:t>
            </a:r>
            <a:endParaRPr lang="cs-CZ" sz="2700" cap="small" dirty="0">
              <a:latin typeface="+mn-lt"/>
              <a:cs typeface="Arial" charset="0"/>
            </a:endParaRPr>
          </a:p>
          <a:p>
            <a:pPr marL="265113" indent="-265113" algn="just">
              <a:spcAft>
                <a:spcPts val="600"/>
              </a:spcAft>
              <a:buFont typeface="Arial" charset="0"/>
              <a:buChar char="•"/>
              <a:defRPr/>
            </a:pPr>
            <a:endParaRPr lang="cs-CZ" sz="2400" dirty="0">
              <a:latin typeface="+mn-lt"/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4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Učebnicová sada = učebnice + pracovní sešit</a:t>
            </a:r>
          </a:p>
        </p:txBody>
      </p:sp>
      <p:sp>
        <p:nvSpPr>
          <p:cNvPr id="17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2" name="Obdélník 21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448C8C43-60DB-49CB-8F44-76C3B835B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" y="1410990"/>
            <a:ext cx="3361087" cy="475431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97F397F-DA93-4145-B6C7-53459BBF9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3" y="1410990"/>
            <a:ext cx="3361089" cy="47543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Podoba textů</a:t>
            </a:r>
          </a:p>
        </p:txBody>
      </p:sp>
      <p:sp>
        <p:nvSpPr>
          <p:cNvPr id="14" name="TextovéPole 29"/>
          <p:cNvSpPr txBox="1">
            <a:spLocks noChangeArrowheads="1"/>
          </p:cNvSpPr>
          <p:nvPr/>
        </p:nvSpPr>
        <p:spPr bwMode="auto">
          <a:xfrm>
            <a:off x="179387" y="908720"/>
            <a:ext cx="8785225" cy="5204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n-lt"/>
                <a:cs typeface="Arial" charset="0"/>
              </a:rPr>
              <a:t> Co stojí za formální podobou textů?</a:t>
            </a:r>
          </a:p>
          <a:p>
            <a:pPr marL="265113" indent="-265113" algn="ctr">
              <a:spcAft>
                <a:spcPts val="600"/>
              </a:spcAft>
              <a:defRPr/>
            </a:pPr>
            <a:endParaRPr lang="cs-CZ" sz="2800" cap="all" dirty="0">
              <a:cs typeface="Arial" charset="0"/>
            </a:endParaRPr>
          </a:p>
          <a:p>
            <a:pPr marL="265113" indent="-265113" algn="just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Uzavřené strany </a:t>
            </a:r>
            <a:r>
              <a:rPr lang="cs-CZ" sz="2600" dirty="0">
                <a:latin typeface="Calibri" pitchFamily="34" charset="0"/>
              </a:rPr>
              <a:t>(časová dotace pro téma)</a:t>
            </a:r>
          </a:p>
          <a:p>
            <a:pPr marL="265113" indent="-265113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Strukturace </a:t>
            </a:r>
            <a:r>
              <a:rPr lang="cs-CZ" sz="2600" dirty="0">
                <a:latin typeface="Calibri" pitchFamily="34" charset="0"/>
              </a:rPr>
              <a:t>(umožňuje snadnou orientaci v obsahu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a plánování výuky; možnost volby cesty hodinou)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Dále:</a:t>
            </a:r>
          </a:p>
          <a:p>
            <a:pPr marL="265113" indent="-265113" algn="just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Prvky sloužící ke kontrole osvojení si poznatků</a:t>
            </a:r>
          </a:p>
          <a:p>
            <a:pPr marL="265113" indent="-265113" algn="just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Motivační a orientační prvky (fotky, styly písma, odkazy aj.)</a:t>
            </a:r>
          </a:p>
          <a:p>
            <a:pPr marL="265113" indent="-265113" algn="just">
              <a:spcAft>
                <a:spcPts val="600"/>
              </a:spcAft>
              <a:buFont typeface="Arial" charset="0"/>
              <a:buChar char="•"/>
              <a:defRPr/>
            </a:pPr>
            <a:endParaRPr lang="cs-CZ" sz="2800" dirty="0">
              <a:cs typeface="Arial" charset="0"/>
            </a:endParaRPr>
          </a:p>
        </p:txBody>
      </p:sp>
      <p:sp>
        <p:nvSpPr>
          <p:cNvPr id="24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172777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908720"/>
            <a:ext cx="9144000" cy="547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0" y="573461"/>
            <a:ext cx="9144000" cy="10883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300" b="1" cap="all" dirty="0"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cs-CZ" sz="300" b="1" cap="all" dirty="0">
              <a:latin typeface="+mj-lt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princip práce s Učebnicovou sadou</a:t>
            </a:r>
          </a:p>
          <a:p>
            <a:pPr>
              <a:spcAft>
                <a:spcPts val="600"/>
              </a:spcAft>
              <a:defRPr/>
            </a:pPr>
            <a:endParaRPr lang="cs-CZ" sz="1500" b="1" cap="all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Zástupný symbol pro obsah 26"/>
          <p:cNvSpPr txBox="1">
            <a:spLocks/>
          </p:cNvSpPr>
          <p:nvPr/>
        </p:nvSpPr>
        <p:spPr bwMode="auto">
          <a:xfrm>
            <a:off x="6342498" y="696006"/>
            <a:ext cx="25923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100" dirty="0">
                <a:latin typeface="Arial" pitchFamily="34" charset="0"/>
                <a:cs typeface="Arial" pitchFamily="34" charset="0"/>
              </a:rPr>
              <a:t>Práce se sadou je založena principu:</a:t>
            </a: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cs-CZ" sz="2100" dirty="0">
                <a:latin typeface="Arial" pitchFamily="34" charset="0"/>
                <a:cs typeface="Arial" pitchFamily="34" charset="0"/>
              </a:rPr>
              <a:t>	Výklad: základní faktografie </a:t>
            </a:r>
            <a:br>
              <a:rPr lang="cs-CZ" sz="2100" dirty="0">
                <a:latin typeface="Arial" pitchFamily="34" charset="0"/>
                <a:cs typeface="Arial" pitchFamily="34" charset="0"/>
              </a:rPr>
            </a:br>
            <a:r>
              <a:rPr lang="cs-CZ" sz="2100" dirty="0">
                <a:latin typeface="Arial" pitchFamily="34" charset="0"/>
                <a:cs typeface="Arial" pitchFamily="34" charset="0"/>
              </a:rPr>
              <a:t>a souvislosti</a:t>
            </a:r>
            <a:br>
              <a:rPr lang="cs-CZ" sz="2100" dirty="0">
                <a:latin typeface="Arial" pitchFamily="34" charset="0"/>
                <a:cs typeface="Arial" pitchFamily="34" charset="0"/>
              </a:rPr>
            </a:br>
            <a:endParaRPr lang="cs-CZ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100" dirty="0">
                <a:latin typeface="Arial" pitchFamily="34" charset="0"/>
                <a:cs typeface="Arial" pitchFamily="34" charset="0"/>
              </a:rPr>
              <a:t>	Příklad</a:t>
            </a: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cs-CZ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100" dirty="0">
                <a:latin typeface="Arial" pitchFamily="34" charset="0"/>
                <a:cs typeface="Arial" pitchFamily="34" charset="0"/>
              </a:rPr>
              <a:t>	Aktivita studentů: aplikace znalostí,</a:t>
            </a:r>
            <a:br>
              <a:rPr lang="cs-CZ" sz="2100" dirty="0">
                <a:latin typeface="Arial" pitchFamily="34" charset="0"/>
                <a:cs typeface="Arial" pitchFamily="34" charset="0"/>
              </a:rPr>
            </a:br>
            <a:r>
              <a:rPr lang="cs-CZ" sz="2100" dirty="0">
                <a:latin typeface="Arial" pitchFamily="34" charset="0"/>
                <a:cs typeface="Arial" pitchFamily="34" charset="0"/>
              </a:rPr>
              <a:t>rozvoj dovedností</a:t>
            </a:r>
            <a:endParaRPr lang="cs-CZ" sz="2100" dirty="0">
              <a:latin typeface="+mn-lt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6299201" y="1484462"/>
            <a:ext cx="360362" cy="36036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28702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" descr="C:\Documents and Settings\honza\Plocha\PDF\Moderní dějiny ven\Obchoďáci\P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288131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6299201" y="2778571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Elipsa 28"/>
          <p:cNvSpPr/>
          <p:nvPr/>
        </p:nvSpPr>
        <p:spPr>
          <a:xfrm>
            <a:off x="6299201" y="3646289"/>
            <a:ext cx="360363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395288" y="1773238"/>
            <a:ext cx="1584424" cy="1655762"/>
          </a:xfrm>
          <a:prstGeom prst="rect">
            <a:avLst/>
          </a:prstGeom>
          <a:solidFill>
            <a:srgbClr val="CC66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051050" y="1773238"/>
            <a:ext cx="855663" cy="1368425"/>
          </a:xfrm>
          <a:prstGeom prst="rect">
            <a:avLst/>
          </a:prstGeom>
          <a:solidFill>
            <a:srgbClr val="CC66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899592" y="1997086"/>
            <a:ext cx="503758" cy="49529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Elipsa 24"/>
          <p:cNvSpPr/>
          <p:nvPr/>
        </p:nvSpPr>
        <p:spPr>
          <a:xfrm>
            <a:off x="2339277" y="2016557"/>
            <a:ext cx="503936" cy="49528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Šipka doprava 31"/>
          <p:cNvSpPr/>
          <p:nvPr/>
        </p:nvSpPr>
        <p:spPr>
          <a:xfrm>
            <a:off x="1547813" y="2133600"/>
            <a:ext cx="720725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4643438" y="1773238"/>
            <a:ext cx="1223962" cy="1584325"/>
          </a:xfrm>
          <a:prstGeom prst="rect">
            <a:avLst/>
          </a:prstGeom>
          <a:solidFill>
            <a:srgbClr val="CC66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5230041" y="2045762"/>
            <a:ext cx="504577" cy="47581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Šipka doprava 33"/>
          <p:cNvSpPr/>
          <p:nvPr/>
        </p:nvSpPr>
        <p:spPr>
          <a:xfrm>
            <a:off x="2916238" y="2133600"/>
            <a:ext cx="2160587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bdélník 34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Obdélník 36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42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Princip práce se sadou</a:t>
            </a:r>
          </a:p>
        </p:txBody>
      </p:sp>
      <p:sp>
        <p:nvSpPr>
          <p:cNvPr id="43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8" name="Obdélník 37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4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0" y="620713"/>
            <a:ext cx="5435600" cy="51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Podkapitola učebnice 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fáze </a:t>
            </a:r>
            <a:r>
              <a:rPr lang="cs-CZ" sz="2600" b="1" dirty="0">
                <a:latin typeface="Calibri" pitchFamily="34" charset="0"/>
              </a:rPr>
              <a:t>zapamatování</a:t>
            </a:r>
            <a:r>
              <a:rPr lang="cs-CZ" sz="2600" dirty="0">
                <a:latin typeface="Calibri" pitchFamily="34" charset="0"/>
              </a:rPr>
              <a:t> a </a:t>
            </a:r>
            <a:r>
              <a:rPr lang="cs-CZ" sz="2600" b="1" dirty="0">
                <a:latin typeface="Calibri" pitchFamily="34" charset="0"/>
              </a:rPr>
              <a:t>porozumění, </a:t>
            </a:r>
            <a:r>
              <a:rPr lang="cs-CZ" sz="2600" dirty="0">
                <a:latin typeface="Calibri" pitchFamily="34" charset="0"/>
              </a:rPr>
              <a:t>„nosič informací“ </a:t>
            </a: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b="1" dirty="0">
                <a:latin typeface="Calibri" pitchFamily="34" charset="0"/>
              </a:rPr>
              <a:t>	</a:t>
            </a:r>
            <a:r>
              <a:rPr lang="cs-CZ" sz="2600" dirty="0">
                <a:latin typeface="Calibri" pitchFamily="34" charset="0"/>
              </a:rPr>
              <a:t>Vstupní otázky: cíle podkapitoly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(„co od toho můžeme čekat?“)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Výklad (povinné učivo, RVP)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Slovníček (odborné termíny)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Příklady </a:t>
            </a:r>
            <a:endParaRPr lang="cs-CZ" sz="1500" b="1" cap="all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395288" y="2060848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Elipsa 40"/>
          <p:cNvSpPr/>
          <p:nvPr/>
        </p:nvSpPr>
        <p:spPr>
          <a:xfrm>
            <a:off x="395288" y="3428851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Elipsa 41"/>
          <p:cNvSpPr/>
          <p:nvPr/>
        </p:nvSpPr>
        <p:spPr>
          <a:xfrm>
            <a:off x="395288" y="4365104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Elipsa 42"/>
          <p:cNvSpPr/>
          <p:nvPr/>
        </p:nvSpPr>
        <p:spPr>
          <a:xfrm>
            <a:off x="395288" y="5301729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29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Učebnice: struktura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72" y="897606"/>
            <a:ext cx="3705378" cy="5138143"/>
          </a:xfrm>
          <a:prstGeom prst="rect">
            <a:avLst/>
          </a:prstGeom>
        </p:spPr>
      </p:pic>
      <p:sp>
        <p:nvSpPr>
          <p:cNvPr id="37" name="Elipsa 36"/>
          <p:cNvSpPr/>
          <p:nvPr/>
        </p:nvSpPr>
        <p:spPr>
          <a:xfrm>
            <a:off x="5830888" y="2173613"/>
            <a:ext cx="504825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Elipsa 37"/>
          <p:cNvSpPr/>
          <p:nvPr/>
        </p:nvSpPr>
        <p:spPr>
          <a:xfrm>
            <a:off x="8144945" y="2387021"/>
            <a:ext cx="504825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Elipsa 38"/>
          <p:cNvSpPr/>
          <p:nvPr/>
        </p:nvSpPr>
        <p:spPr>
          <a:xfrm>
            <a:off x="8175370" y="3251472"/>
            <a:ext cx="504825" cy="50323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Elipsa 43"/>
          <p:cNvSpPr/>
          <p:nvPr/>
        </p:nvSpPr>
        <p:spPr>
          <a:xfrm>
            <a:off x="5475032" y="1237005"/>
            <a:ext cx="504825" cy="50323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2" name="Obdélník 21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0" y="620713"/>
            <a:ext cx="5364088" cy="53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Podkapitola učebnice </a:t>
            </a:r>
          </a:p>
          <a:p>
            <a:pPr marL="266700" indent="-266700">
              <a:spcAft>
                <a:spcPts val="600"/>
              </a:spcAft>
              <a:defRPr/>
            </a:pPr>
            <a:endParaRPr lang="cs-CZ" sz="2600" b="1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b="1" dirty="0">
                <a:latin typeface="Calibri" pitchFamily="34" charset="0"/>
              </a:rPr>
              <a:t>	</a:t>
            </a:r>
            <a:r>
              <a:rPr lang="cs-CZ" sz="2600" dirty="0">
                <a:latin typeface="Calibri" pitchFamily="34" charset="0"/>
              </a:rPr>
              <a:t>Širší kontext I.: Výklad věnovaný příčinám/důsledkům historických událostí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Širší kontext II.: Výklad věnovaný interpretacím minulosti, dějinám myšlení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Odkaz na vybrané tituly: samostudium</a:t>
            </a:r>
            <a:endParaRPr lang="cs-CZ" sz="1500" b="1" cap="all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395288" y="1698625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Elipsa 40"/>
          <p:cNvSpPr/>
          <p:nvPr/>
        </p:nvSpPr>
        <p:spPr>
          <a:xfrm>
            <a:off x="395288" y="3430588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2" name="Elipsa 41"/>
          <p:cNvSpPr/>
          <p:nvPr/>
        </p:nvSpPr>
        <p:spPr>
          <a:xfrm>
            <a:off x="395288" y="5164138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bdélník 20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1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Učebnice: struktura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5399"/>
            <a:ext cx="3666674" cy="5086620"/>
          </a:xfrm>
          <a:prstGeom prst="rect">
            <a:avLst/>
          </a:prstGeom>
        </p:spPr>
      </p:pic>
      <p:sp>
        <p:nvSpPr>
          <p:cNvPr id="24" name="Elipsa 23"/>
          <p:cNvSpPr/>
          <p:nvPr/>
        </p:nvSpPr>
        <p:spPr>
          <a:xfrm>
            <a:off x="6710767" y="1583447"/>
            <a:ext cx="503238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Elipsa 24"/>
          <p:cNvSpPr/>
          <p:nvPr/>
        </p:nvSpPr>
        <p:spPr>
          <a:xfrm>
            <a:off x="6705419" y="3933056"/>
            <a:ext cx="503238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Elipsa 25"/>
          <p:cNvSpPr/>
          <p:nvPr/>
        </p:nvSpPr>
        <p:spPr>
          <a:xfrm>
            <a:off x="6705419" y="5270501"/>
            <a:ext cx="503238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2" name="Obdélník 21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3672" y="620713"/>
            <a:ext cx="9144000" cy="576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496" y="620713"/>
            <a:ext cx="5435600" cy="547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Podkapitola Pracovního sešitu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fáze porozumění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b="1" dirty="0">
                <a:latin typeface="Calibri" pitchFamily="34" charset="0"/>
              </a:rPr>
              <a:t>aplikace</a:t>
            </a:r>
            <a:r>
              <a:rPr lang="cs-CZ" sz="2600" dirty="0">
                <a:latin typeface="Calibri" pitchFamily="34" charset="0"/>
              </a:rPr>
              <a:t>,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b="1" dirty="0">
                <a:latin typeface="Calibri" pitchFamily="34" charset="0"/>
              </a:rPr>
              <a:t>analýzy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b="1" dirty="0">
                <a:latin typeface="Calibri" pitchFamily="34" charset="0"/>
              </a:rPr>
              <a:t>příp. hodnocení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provázanost s texty učebnice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6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b="1" dirty="0">
                <a:latin typeface="Calibri" pitchFamily="34" charset="0"/>
              </a:rPr>
              <a:t>Typy cvičení:</a:t>
            </a:r>
          </a:p>
          <a:p>
            <a:pPr marL="723900" lvl="1" indent="-266700">
              <a:spcAft>
                <a:spcPts val="600"/>
              </a:spcAft>
              <a:defRPr/>
            </a:pPr>
            <a:br>
              <a:rPr lang="cs-CZ" sz="2600" b="1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Ověření/upevnění znalosti základních fakt</a:t>
            </a:r>
          </a:p>
          <a:p>
            <a:pPr marL="723900" lvl="1" indent="-266700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723900" lvl="1" indent="-266700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Aplikace poznatků, širší souvislosti a rozvoj dovedností</a:t>
            </a:r>
            <a:endParaRPr lang="cs-CZ" sz="1500" b="1" cap="all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395288" y="3862040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Elipsa 41"/>
          <p:cNvSpPr/>
          <p:nvPr/>
        </p:nvSpPr>
        <p:spPr>
          <a:xfrm>
            <a:off x="395288" y="5230465"/>
            <a:ext cx="360362" cy="3587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Pracovní sešit: struktura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8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C0206CA3-2963-4C2B-92EE-7E6766A6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1796"/>
            <a:ext cx="3392012" cy="4798056"/>
          </a:xfrm>
          <a:prstGeom prst="rect">
            <a:avLst/>
          </a:prstGeom>
        </p:spPr>
      </p:pic>
      <p:sp>
        <p:nvSpPr>
          <p:cNvPr id="24" name="Elipsa 23"/>
          <p:cNvSpPr/>
          <p:nvPr/>
        </p:nvSpPr>
        <p:spPr>
          <a:xfrm>
            <a:off x="6160704" y="2276872"/>
            <a:ext cx="503238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Elipsa 24"/>
          <p:cNvSpPr/>
          <p:nvPr/>
        </p:nvSpPr>
        <p:spPr>
          <a:xfrm>
            <a:off x="7812360" y="4978052"/>
            <a:ext cx="503238" cy="50482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1484784"/>
            <a:ext cx="9144000" cy="4896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0" y="765175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300" b="1" cap="all" dirty="0"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cs-CZ" sz="3000" b="1" cap="all" dirty="0">
              <a:latin typeface="+mj-lt"/>
              <a:cs typeface="Arial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3000" b="1" cap="all" dirty="0">
              <a:latin typeface="+mj-lt"/>
              <a:cs typeface="Arial" charset="0"/>
            </a:endParaRPr>
          </a:p>
          <a:p>
            <a:pPr marL="446088" indent="-357188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 marL="530225" indent="-44132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800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6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200" b="1" cap="all" dirty="0">
                <a:latin typeface="+mn-lt"/>
                <a:cs typeface="Arial" charset="0"/>
              </a:rPr>
              <a:t> </a:t>
            </a:r>
            <a:r>
              <a:rPr lang="cs-CZ" sz="2700" b="1" cap="all" dirty="0">
                <a:latin typeface="+mn-lt"/>
                <a:cs typeface="Arial" charset="0"/>
              </a:rPr>
              <a:t>Co umožňuje pracovní sešit?</a:t>
            </a:r>
          </a:p>
          <a:p>
            <a:pPr marL="265113" indent="-265113" algn="ctr">
              <a:spcAft>
                <a:spcPts val="600"/>
              </a:spcAft>
              <a:defRPr/>
            </a:pPr>
            <a:endParaRPr lang="cs-CZ" sz="2200" b="1" cap="all" dirty="0">
              <a:latin typeface="+mn-lt"/>
              <a:cs typeface="Arial" charset="0"/>
            </a:endParaRPr>
          </a:p>
          <a:p>
            <a:pPr marL="265113" indent="-265113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cs-CZ" sz="2200" b="1" dirty="0">
                <a:latin typeface="Calibri" pitchFamily="34" charset="0"/>
              </a:rPr>
              <a:t>  Postupné dosahování výukových cílů </a:t>
            </a:r>
          </a:p>
          <a:p>
            <a:pPr marL="722313" lvl="1" indent="-265113"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200" dirty="0">
                <a:latin typeface="Calibri" pitchFamily="34" charset="0"/>
              </a:rPr>
              <a:t>	Srovnání se standardní učebnicí – otázky: „</a:t>
            </a:r>
            <a:r>
              <a:rPr lang="cs-CZ" sz="2200" i="1" dirty="0">
                <a:latin typeface="Calibri" pitchFamily="34" charset="0"/>
              </a:rPr>
              <a:t>Jak se vyvíjela situace </a:t>
            </a:r>
            <a:br>
              <a:rPr lang="cs-CZ" sz="2200" i="1" dirty="0">
                <a:latin typeface="Calibri" pitchFamily="34" charset="0"/>
              </a:rPr>
            </a:br>
            <a:r>
              <a:rPr lang="cs-CZ" sz="2200" i="1" dirty="0">
                <a:latin typeface="Calibri" pitchFamily="34" charset="0"/>
              </a:rPr>
              <a:t>v Německu před nástupem Adolfa Hitlera k moci?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i="1" dirty="0">
                <a:latin typeface="Calibri" pitchFamily="34" charset="0"/>
              </a:rPr>
              <a:t>Jaké způsoby vlády volil nacismus? Co charakterizovalo jeho ideologii?</a:t>
            </a:r>
            <a:r>
              <a:rPr lang="cs-CZ" sz="2200" dirty="0">
                <a:latin typeface="Calibri" pitchFamily="34" charset="0"/>
              </a:rPr>
              <a:t>“ </a:t>
            </a:r>
          </a:p>
          <a:p>
            <a:pPr marL="722313" lvl="1" indent="-265113"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200" dirty="0">
                <a:latin typeface="Calibri" pitchFamily="34" charset="0"/>
              </a:rPr>
              <a:t>	Sešit, s. 48–49: </a:t>
            </a:r>
          </a:p>
          <a:p>
            <a:pPr marL="971550" lvl="1" indent="-288000">
              <a:lnSpc>
                <a:spcPct val="114000"/>
              </a:lnSpc>
              <a:spcAft>
                <a:spcPts val="600"/>
              </a:spcAft>
              <a:buAutoNum type="alphaLcParenR"/>
              <a:defRPr/>
            </a:pPr>
            <a:r>
              <a:rPr lang="cs-CZ" sz="2200" dirty="0">
                <a:latin typeface="Calibri" pitchFamily="34" charset="0"/>
              </a:rPr>
              <a:t>Analýza příčin politického úspěchu NSDAP (volební kampaň a styl, motivy vrcholných politiků, vztah nacismu a německého prostředí); </a:t>
            </a:r>
          </a:p>
          <a:p>
            <a:pPr marL="971550" lvl="1" indent="-288000">
              <a:lnSpc>
                <a:spcPct val="114000"/>
              </a:lnSpc>
              <a:spcAft>
                <a:spcPts val="600"/>
              </a:spcAft>
              <a:buAutoNum type="alphaLcParenR"/>
              <a:defRPr/>
            </a:pPr>
            <a:r>
              <a:rPr lang="cs-CZ" sz="2200" dirty="0">
                <a:latin typeface="Calibri" pitchFamily="34" charset="0"/>
              </a:rPr>
              <a:t>analýza základních prvků nacistické ideologie (prvky antisemitismu na dobové ilustraci nebo v dopisech jejích voličů); </a:t>
            </a:r>
          </a:p>
          <a:p>
            <a:pPr marL="971550" lvl="1" indent="-288000">
              <a:lnSpc>
                <a:spcPct val="114000"/>
              </a:lnSpc>
              <a:spcAft>
                <a:spcPts val="600"/>
              </a:spcAft>
              <a:buAutoNum type="alphaLcParenR"/>
              <a:defRPr/>
            </a:pPr>
            <a:r>
              <a:rPr lang="cs-CZ" sz="2200" dirty="0">
                <a:latin typeface="Calibri" pitchFamily="34" charset="0"/>
              </a:rPr>
              <a:t>analýza dopadů realizace ideologických postulátů 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na konkrétní osobnost (osudy A. Einsteina).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1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4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Pracovní sešit: Funkce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93725"/>
            <a:ext cx="9144000" cy="578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1" name="TextovéPole 29"/>
          <p:cNvSpPr txBox="1">
            <a:spLocks noChangeArrowheads="1"/>
          </p:cNvSpPr>
          <p:nvPr/>
        </p:nvSpPr>
        <p:spPr bwMode="auto">
          <a:xfrm>
            <a:off x="0" y="765175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300" b="1" cap="all" dirty="0"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cs-CZ" sz="3000" b="1" cap="all" dirty="0">
              <a:latin typeface="+mj-lt"/>
              <a:cs typeface="Arial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3000" b="1" cap="all" dirty="0">
              <a:latin typeface="+mj-lt"/>
              <a:cs typeface="Arial" charset="0"/>
            </a:endParaRPr>
          </a:p>
          <a:p>
            <a:pPr marL="446088" indent="-357188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 marL="530225" indent="-44132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800" dirty="0">
              <a:latin typeface="+mj-lt"/>
              <a:cs typeface="Arial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200" b="1" cap="all" dirty="0">
                <a:latin typeface="+mn-lt"/>
                <a:cs typeface="Arial" charset="0"/>
              </a:rPr>
              <a:t> </a:t>
            </a:r>
            <a:r>
              <a:rPr lang="cs-CZ" sz="2700" b="1" cap="all" dirty="0">
                <a:latin typeface="+mn-lt"/>
                <a:cs typeface="Arial" charset="0"/>
              </a:rPr>
              <a:t>Co umožňuje pracovní sešit?</a:t>
            </a:r>
            <a:endParaRPr lang="cs-CZ" sz="2200" b="1" cap="all" dirty="0">
              <a:latin typeface="+mn-lt"/>
              <a:cs typeface="Arial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1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4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Pracovní sešit: Funkce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4DE880-814D-4B12-8F5C-794AABDBB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1" y="1124744"/>
            <a:ext cx="3614341" cy="51125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D33744-A601-4D32-99F9-A789646CA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02" y="1154013"/>
            <a:ext cx="3593649" cy="50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2261" y="620714"/>
            <a:ext cx="9144000" cy="5751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463" name="TextovéPole 59"/>
          <p:cNvSpPr txBox="1">
            <a:spLocks noChangeArrowheads="1"/>
          </p:cNvSpPr>
          <p:nvPr/>
        </p:nvSpPr>
        <p:spPr bwMode="auto">
          <a:xfrm>
            <a:off x="107950" y="84138"/>
            <a:ext cx="86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Úvod</a:t>
            </a:r>
          </a:p>
        </p:txBody>
      </p:sp>
      <p:sp>
        <p:nvSpPr>
          <p:cNvPr id="17" name="TextovéPole 29"/>
          <p:cNvSpPr txBox="1">
            <a:spLocks noChangeArrowheads="1"/>
          </p:cNvSpPr>
          <p:nvPr/>
        </p:nvSpPr>
        <p:spPr bwMode="auto">
          <a:xfrm>
            <a:off x="0" y="620713"/>
            <a:ext cx="9144000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Specifický obsah učebnicové sady</a:t>
            </a:r>
          </a:p>
        </p:txBody>
      </p:sp>
      <p:sp>
        <p:nvSpPr>
          <p:cNvPr id="22" name="TextovéPole 29"/>
          <p:cNvSpPr txBox="1">
            <a:spLocks noChangeArrowheads="1"/>
          </p:cNvSpPr>
          <p:nvPr/>
        </p:nvSpPr>
        <p:spPr bwMode="auto">
          <a:xfrm>
            <a:off x="-36513" y="1181100"/>
            <a:ext cx="47529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600" b="1" cap="small" dirty="0">
                <a:latin typeface="+mj-lt"/>
                <a:cs typeface="Arial" charset="0"/>
              </a:rPr>
              <a:t>Historická čítanka</a:t>
            </a:r>
          </a:p>
        </p:txBody>
      </p:sp>
      <p:sp>
        <p:nvSpPr>
          <p:cNvPr id="23" name="TextovéPole 29"/>
          <p:cNvSpPr txBox="1">
            <a:spLocks noChangeArrowheads="1"/>
          </p:cNvSpPr>
          <p:nvPr/>
        </p:nvSpPr>
        <p:spPr bwMode="auto">
          <a:xfrm>
            <a:off x="4500563" y="1181100"/>
            <a:ext cx="464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600" b="1" cap="small" dirty="0">
                <a:cs typeface="Arial" charset="0"/>
              </a:rPr>
              <a:t>Dějepisné mapy</a:t>
            </a:r>
          </a:p>
        </p:txBody>
      </p:sp>
      <p:pic>
        <p:nvPicPr>
          <p:cNvPr id="19471" name="Picture 18" descr="C:\Documents and Settings\honza\Plocha\JPG\Čít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700213"/>
            <a:ext cx="32575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Obsah „navíc“</a:t>
            </a:r>
          </a:p>
        </p:txBody>
      </p:sp>
      <p:sp>
        <p:nvSpPr>
          <p:cNvPr id="26" name="Obdélník 25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9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4B22530E-5137-44C8-AFBA-455DA9AEA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02" y="1700212"/>
            <a:ext cx="3303722" cy="45831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2"/>
            <a:ext cx="9144000" cy="5753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93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 Elektronické učební materiály</a:t>
            </a:r>
            <a:br>
              <a:rPr lang="cs-CZ" sz="2600" b="1" cap="all" dirty="0">
                <a:latin typeface="+mn-lt"/>
                <a:cs typeface="Arial" charset="0"/>
              </a:rPr>
            </a:br>
            <a:endParaRPr lang="cs-CZ" sz="2600" dirty="0"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Výuka elektronicky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2B2CBD-F68B-4898-A92D-74F1F717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866620" cy="49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46114"/>
            <a:ext cx="4654575" cy="576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6" name="TextovéPole 21"/>
          <p:cNvSpPr txBox="1">
            <a:spLocks noChangeArrowheads="1"/>
          </p:cNvSpPr>
          <p:nvPr/>
        </p:nvSpPr>
        <p:spPr bwMode="auto">
          <a:xfrm>
            <a:off x="127462" y="702125"/>
            <a:ext cx="4338315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72000" rIns="72000">
            <a:spAutoFit/>
          </a:bodyPr>
          <a:lstStyle/>
          <a:p>
            <a:pPr marL="354013" indent="-354013" algn="ctr">
              <a:spcAft>
                <a:spcPts val="1200"/>
              </a:spcAft>
              <a:defRPr/>
            </a:pPr>
            <a:r>
              <a:rPr lang="cs-CZ" sz="2700" b="1" cap="small" dirty="0">
                <a:latin typeface="Calibri" pitchFamily="34" charset="0"/>
              </a:rPr>
              <a:t>Středoškolské dějepisné tituly</a:t>
            </a: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Úvod: Tvorba nakladatelství</a:t>
            </a:r>
          </a:p>
        </p:txBody>
      </p:sp>
      <p:grpSp>
        <p:nvGrpSpPr>
          <p:cNvPr id="3079" name="Skupina 14"/>
          <p:cNvGrpSpPr>
            <a:grpSpLocks/>
          </p:cNvGrpSpPr>
          <p:nvPr/>
        </p:nvGrpSpPr>
        <p:grpSpPr bwMode="auto">
          <a:xfrm>
            <a:off x="107950" y="44450"/>
            <a:ext cx="8928100" cy="428625"/>
            <a:chOff x="107504" y="44624"/>
            <a:chExt cx="8928992" cy="428625"/>
          </a:xfrm>
        </p:grpSpPr>
        <p:sp>
          <p:nvSpPr>
            <p:cNvPr id="55" name="Obdélník 54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07504" y="44624"/>
              <a:ext cx="2664091" cy="428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" name="TextovéPole 61"/>
            <p:cNvSpPr txBox="1">
              <a:spLocks noChangeArrowheads="1"/>
            </p:cNvSpPr>
            <p:nvPr/>
          </p:nvSpPr>
          <p:spPr bwMode="auto">
            <a:xfrm>
              <a:off x="107504" y="116062"/>
              <a:ext cx="2664091" cy="3539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výzvy a cíle</a:t>
              </a:r>
            </a:p>
          </p:txBody>
        </p:sp>
      </p:grp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53008"/>
            <a:ext cx="1222375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9752" y="1253008"/>
            <a:ext cx="1217820" cy="1728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12453"/>
            <a:ext cx="1222375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51" y="1988245"/>
            <a:ext cx="1222375" cy="172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613048"/>
            <a:ext cx="1296162" cy="1728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7282" y="1985640"/>
            <a:ext cx="1221739" cy="1728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4716015" y="646114"/>
            <a:ext cx="4427985" cy="576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TextovéPole 21"/>
          <p:cNvSpPr txBox="1">
            <a:spLocks noChangeArrowheads="1"/>
          </p:cNvSpPr>
          <p:nvPr/>
        </p:nvSpPr>
        <p:spPr bwMode="auto">
          <a:xfrm>
            <a:off x="4654575" y="702125"/>
            <a:ext cx="4338315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72000" rIns="72000">
            <a:spAutoFit/>
          </a:bodyPr>
          <a:lstStyle/>
          <a:p>
            <a:pPr marL="354013" indent="-354013" algn="ctr">
              <a:spcAft>
                <a:spcPts val="1200"/>
              </a:spcAft>
              <a:defRPr/>
            </a:pPr>
            <a:r>
              <a:rPr lang="cs-CZ" sz="2700" b="1" cap="small" dirty="0">
                <a:latin typeface="Calibri" pitchFamily="34" charset="0"/>
              </a:rPr>
              <a:t>Další středoškolské tituly</a:t>
            </a:r>
          </a:p>
        </p:txBody>
      </p:sp>
      <p:pic>
        <p:nvPicPr>
          <p:cNvPr id="32" name="Picture 9" descr="Matematika pro SŠ – 1. díl (učebnic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19" y="1484784"/>
            <a:ext cx="1271375" cy="180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Matematika pro SŠ – 2. díl (učebnice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1" y="1844221"/>
            <a:ext cx="1271375" cy="1800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84784"/>
            <a:ext cx="1296367" cy="18353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9" y="1776428"/>
            <a:ext cx="1316434" cy="18637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49" y="4077072"/>
            <a:ext cx="1267967" cy="17951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6" y="4459170"/>
            <a:ext cx="1272319" cy="1801337"/>
          </a:xfrm>
          <a:prstGeom prst="rect">
            <a:avLst/>
          </a:prstGeom>
        </p:spPr>
      </p:pic>
      <p:sp>
        <p:nvSpPr>
          <p:cNvPr id="34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Znak plus 34">
            <a:extLst>
              <a:ext uri="{FF2B5EF4-FFF2-40B4-BE49-F238E27FC236}">
                <a16:creationId xmlns:a16="http://schemas.microsoft.com/office/drawing/2014/main" id="{A8D8E020-77DB-493F-A3E2-2A21C7861B78}"/>
              </a:ext>
            </a:extLst>
          </p:cNvPr>
          <p:cNvSpPr/>
          <p:nvPr/>
        </p:nvSpPr>
        <p:spPr>
          <a:xfrm>
            <a:off x="2666990" y="5241344"/>
            <a:ext cx="359866" cy="335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BF4A2EFF-7D2A-4F76-A020-EC4F2F8397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7283"/>
            <a:ext cx="1217820" cy="1721933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12653912-03DB-41EC-AFE0-033C6FC9DF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" y="4227323"/>
            <a:ext cx="1217820" cy="1721933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0BD841B4-7788-4281-8589-980C90AADE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68" y="4509096"/>
            <a:ext cx="1220673" cy="1728216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08D68549-123E-42DC-B9E4-6527B6B2D3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89" y="4513135"/>
            <a:ext cx="1217820" cy="17241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F463131-9520-4EBA-AA2C-FB5CBE5A549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7072"/>
            <a:ext cx="1267967" cy="179517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88F73A0-977D-4492-B21B-0825EC7B74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75" y="4459170"/>
            <a:ext cx="1267966" cy="17928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2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Poptávka po elektronických materiálech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Poptávka po elektronických materiálech </a:t>
            </a:r>
          </a:p>
        </p:txBody>
      </p:sp>
      <p:sp>
        <p:nvSpPr>
          <p:cNvPr id="28" name="TextovéPole 29"/>
          <p:cNvSpPr txBox="1">
            <a:spLocks noChangeArrowheads="1"/>
          </p:cNvSpPr>
          <p:nvPr/>
        </p:nvSpPr>
        <p:spPr bwMode="auto">
          <a:xfrm>
            <a:off x="179834" y="1606708"/>
            <a:ext cx="8856662" cy="397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ross"/>
          </a:sp3d>
        </p:spPr>
        <p:txBody>
          <a:bodyPr lIns="144000" tIns="72000" rIns="72000">
            <a:spAutoFit/>
            <a:sp3d>
              <a:bevelT w="31750"/>
            </a:sp3d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b="1" dirty="0">
                <a:latin typeface="+mn-lt"/>
                <a:cs typeface="Arial" charset="0"/>
              </a:rPr>
              <a:t>Poptávka je výrazná.</a:t>
            </a:r>
            <a:endParaRPr lang="cs-CZ" sz="2600" dirty="0">
              <a:latin typeface="+mn-lt"/>
              <a:cs typeface="Arial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Arial" charset="0"/>
              </a:rPr>
              <a:t>Pro ředitele škol může být motivací i potřeba využít pořízené technologie (interaktivní tabule aj.);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Arial" charset="0"/>
              </a:rPr>
              <a:t>mnozí učitelé jsou přesvědčeni o přínosu – bývá uváděno také jako argument pro odmítnutí klasických vzdělávacích materiálů;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Arial" charset="0"/>
              </a:rPr>
              <a:t>pro žáky je to samozřejmost (jejich přirozeným světem je displej, ne papír). 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270531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941" y="620713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499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 … a skutečné využívání?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ČŠI: „didaktickou techniku“ má 60–70 % škol; 20 % ji nevyužívá.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Lepší vybavenost menších škol. </a:t>
            </a:r>
            <a:br>
              <a:rPr lang="cs-CZ" sz="2600" dirty="0">
                <a:latin typeface="+mn-lt"/>
                <a:cs typeface="Arial" charset="0"/>
              </a:rPr>
            </a:br>
            <a:r>
              <a:rPr lang="cs-CZ" sz="2600" dirty="0">
                <a:latin typeface="+mn-lt"/>
                <a:cs typeface="Arial" charset="0"/>
              </a:rPr>
              <a:t>Více využíváno na 1. stupni ZŠ („hravost“ – problém udržení pozornosti), více v technických oborech SŠ (</a:t>
            </a:r>
            <a:r>
              <a:rPr lang="cs-CZ" sz="2600" dirty="0" err="1">
                <a:latin typeface="+mn-lt"/>
                <a:cs typeface="Arial" charset="0"/>
              </a:rPr>
              <a:t>AutoCAD</a:t>
            </a:r>
            <a:r>
              <a:rPr lang="cs-CZ" sz="2600" dirty="0">
                <a:latin typeface="+mn-lt"/>
                <a:cs typeface="Arial" charset="0"/>
              </a:rPr>
              <a:t> apod.)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b="1" dirty="0">
                <a:latin typeface="+mn-lt"/>
                <a:cs typeface="Arial" charset="0"/>
              </a:rPr>
              <a:t>Dominantní aktivity </a:t>
            </a:r>
            <a:r>
              <a:rPr lang="cs-CZ" sz="2600" dirty="0">
                <a:latin typeface="+mn-lt"/>
                <a:cs typeface="Arial" charset="0"/>
              </a:rPr>
              <a:t>(materiály takto zaměřené jsou úspěšné): 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b="1" dirty="0">
                <a:latin typeface="+mn-lt"/>
                <a:cs typeface="Arial" charset="0"/>
              </a:rPr>
              <a:t>podpora učitelského výkladu </a:t>
            </a:r>
            <a:r>
              <a:rPr lang="cs-CZ" sz="2600" dirty="0">
                <a:latin typeface="+mn-lt"/>
                <a:cs typeface="Arial" charset="0"/>
              </a:rPr>
              <a:t>(PPT, DUM apod. – variace na faktografický přehled, stream videa);	 </a:t>
            </a:r>
          </a:p>
          <a:p>
            <a:pPr marL="914400" lvl="1" indent="-4572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b="1" dirty="0">
                <a:latin typeface="+mn-lt"/>
                <a:cs typeface="Arial" charset="0"/>
              </a:rPr>
              <a:t>opakování, procvičování </a:t>
            </a:r>
            <a:r>
              <a:rPr lang="cs-CZ" sz="2600" dirty="0">
                <a:latin typeface="+mn-lt"/>
                <a:cs typeface="Arial" charset="0"/>
              </a:rPr>
              <a:t>(doplňovačky, seřazování, tisknutelné strany atd.).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Praktické využívání elektronických materiálů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324925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941" y="620713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10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… a skutečné využívání?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j-lt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Praktické využívání elektronických materiálů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2A9515-8252-4AFC-B54F-1048BB8C2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3" y="1241756"/>
            <a:ext cx="7344816" cy="4131460"/>
          </a:xfrm>
          <a:prstGeom prst="rect">
            <a:avLst/>
          </a:prstGeom>
        </p:spPr>
      </p:pic>
      <p:sp>
        <p:nvSpPr>
          <p:cNvPr id="22" name="TextovéPole 29">
            <a:extLst>
              <a:ext uri="{FF2B5EF4-FFF2-40B4-BE49-F238E27FC236}">
                <a16:creationId xmlns:a16="http://schemas.microsoft.com/office/drawing/2014/main" id="{DD6FAE6A-8EFD-4236-B5E8-208F7D46D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2" y="5534473"/>
            <a:ext cx="6383347" cy="51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72000" rIns="7200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Ale: existují i přístupy netradiční – QR kódy aj.</a:t>
            </a:r>
          </a:p>
        </p:txBody>
      </p:sp>
    </p:spTree>
    <p:extLst>
      <p:ext uri="{BB962C8B-B14F-4D97-AF65-F5344CB8AC3E}">
        <p14:creationId xmlns:p14="http://schemas.microsoft.com/office/powerpoint/2010/main" val="27171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941" y="620713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62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Elektronicky = doplňkově</a:t>
            </a:r>
          </a:p>
          <a:p>
            <a:pPr marL="265113" indent="-265113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Elektronické materiály jsou </a:t>
            </a:r>
            <a:r>
              <a:rPr lang="cs-CZ" sz="2600" b="1" dirty="0">
                <a:latin typeface="Calibri" pitchFamily="34" charset="0"/>
              </a:rPr>
              <a:t>doplňkem výuky, nikoliv jejím rámcem </a:t>
            </a:r>
            <a:r>
              <a:rPr lang="cs-CZ" sz="2600" dirty="0">
                <a:latin typeface="Calibri" pitchFamily="34" charset="0"/>
              </a:rPr>
              <a:t>(dílčí záběr a užití – přístup encyklopedický, nejde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o propojené, didakticky organizované obsahy). </a:t>
            </a:r>
          </a:p>
          <a:p>
            <a:pPr marL="265113" indent="-265113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Důvody </a:t>
            </a:r>
            <a:r>
              <a:rPr lang="cs-CZ" sz="2600" b="1" dirty="0">
                <a:latin typeface="Calibri" pitchFamily="34" charset="0"/>
              </a:rPr>
              <a:t>technologické</a:t>
            </a:r>
            <a:r>
              <a:rPr lang="cs-CZ" sz="2600" dirty="0">
                <a:latin typeface="Calibri" pitchFamily="34" charset="0"/>
              </a:rPr>
              <a:t> (případ „Literatura“, zdravotní rovina)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Důvody </a:t>
            </a:r>
            <a:r>
              <a:rPr lang="cs-CZ" sz="2600" b="1" dirty="0">
                <a:latin typeface="Calibri" pitchFamily="34" charset="0"/>
              </a:rPr>
              <a:t>didaktické </a:t>
            </a:r>
            <a:r>
              <a:rPr lang="cs-CZ" sz="2600" dirty="0">
                <a:latin typeface="Calibri" pitchFamily="34" charset="0"/>
              </a:rPr>
              <a:t>(klíčové):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latin typeface="Calibri" pitchFamily="34" charset="0"/>
              </a:rPr>
              <a:t>Neefektivnost (málo času, „video desetkrát do roka“)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latin typeface="Calibri" pitchFamily="34" charset="0"/>
              </a:rPr>
              <a:t>Složitost řešení (nespolehlivost)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latin typeface="Calibri" pitchFamily="34" charset="0"/>
              </a:rPr>
              <a:t>Funkce vyučující snadno supluje jinou formou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latin typeface="Calibri" pitchFamily="34" charset="0"/>
              </a:rPr>
              <a:t>Učitel „by měl zůstat v centru“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dirty="0">
                <a:latin typeface="Calibri" pitchFamily="34" charset="0"/>
              </a:rPr>
              <a:t>„Papír“ umožňuje kontrolu – co je psáno, to se zkouší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Praktické využívání elektronických materiálů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920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941" y="620713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43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Co je vnímáno jako přínos?</a:t>
            </a: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Vyučující zmiňují: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Motivační funkce</a:t>
            </a:r>
            <a:r>
              <a:rPr lang="cs-CZ" sz="2600" dirty="0">
                <a:latin typeface="Calibri" pitchFamily="34" charset="0"/>
              </a:rPr>
              <a:t>: primárně na 1. stupni ZŠ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Orientace</a:t>
            </a:r>
            <a:r>
              <a:rPr lang="cs-CZ" sz="2600" dirty="0">
                <a:latin typeface="Calibri" pitchFamily="34" charset="0"/>
              </a:rPr>
              <a:t> v již „probraném“ – rychlý návrt k realizovaným obsahům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Zprostředkování </a:t>
            </a:r>
            <a:r>
              <a:rPr lang="cs-CZ" sz="2600" b="1" dirty="0">
                <a:latin typeface="Calibri" pitchFamily="34" charset="0"/>
              </a:rPr>
              <a:t>audiovizuálního obsahu</a:t>
            </a:r>
          </a:p>
          <a:p>
            <a:pPr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Nakolik hraje roli forma, nakolik obsah?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Praktické využívání elektronických materiálů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46073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2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 Lze to zkusit jinak?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Možná cesta: Web</a:t>
            </a:r>
          </a:p>
        </p:txBody>
      </p:sp>
      <p:sp>
        <p:nvSpPr>
          <p:cNvPr id="28" name="TextovéPole 29"/>
          <p:cNvSpPr txBox="1">
            <a:spLocks noChangeArrowheads="1"/>
          </p:cNvSpPr>
          <p:nvPr/>
        </p:nvSpPr>
        <p:spPr bwMode="auto">
          <a:xfrm>
            <a:off x="179834" y="1340768"/>
            <a:ext cx="8856662" cy="45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ross"/>
          </a:sp3d>
        </p:spPr>
        <p:txBody>
          <a:bodyPr lIns="144000" tIns="72000" rIns="72000">
            <a:spAutoFit/>
            <a:sp3d>
              <a:bevelT w="31750"/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Teze: Neexistuje důvod pro masové nahrazení klasických učebnic e-učebnicemi (např. role prokliků – vyhledávače fungují lépe + problém udržitelnosti odkazů; nejsou pohodlnější, jsou obdobně konzervativní, výsledkem je jednorozměrná aktivita).</a:t>
            </a:r>
          </a:p>
          <a:p>
            <a:pPr>
              <a:spcAft>
                <a:spcPts val="600"/>
              </a:spcAft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i="1" dirty="0">
                <a:latin typeface="+mn-lt"/>
                <a:cs typeface="Arial" charset="0"/>
              </a:rPr>
              <a:t>E-učebnice jako klasická TV</a:t>
            </a:r>
          </a:p>
          <a:p>
            <a:pPr>
              <a:spcAft>
                <a:spcPts val="600"/>
              </a:spcAft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Teze: Digitální dílny jsou krokem vpřed, ale řeší jen dílčí pole. </a:t>
            </a:r>
          </a:p>
          <a:p>
            <a:pPr>
              <a:spcAft>
                <a:spcPts val="600"/>
              </a:spcAft>
              <a:defRPr/>
            </a:pPr>
            <a:endParaRPr lang="cs-CZ" sz="2600" dirty="0">
              <a:latin typeface="+mn-lt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b="1" dirty="0">
                <a:latin typeface="+mn-lt"/>
                <a:cs typeface="Arial" charset="0"/>
              </a:rPr>
              <a:t>Projekt vzdělávací databáze – „Web“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B9CC403E-2B3C-4540-A101-CD7B8B263E83}"/>
              </a:ext>
            </a:extLst>
          </p:cNvPr>
          <p:cNvSpPr/>
          <p:nvPr/>
        </p:nvSpPr>
        <p:spPr>
          <a:xfrm>
            <a:off x="4427860" y="501317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36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2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 Projekt „Webu“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Možná cesta: Web</a:t>
            </a:r>
          </a:p>
        </p:txBody>
      </p:sp>
      <p:sp>
        <p:nvSpPr>
          <p:cNvPr id="28" name="TextovéPole 29"/>
          <p:cNvSpPr txBox="1">
            <a:spLocks noChangeArrowheads="1"/>
          </p:cNvSpPr>
          <p:nvPr/>
        </p:nvSpPr>
        <p:spPr bwMode="auto">
          <a:xfrm>
            <a:off x="179834" y="1340768"/>
            <a:ext cx="8856662" cy="49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ross"/>
          </a:sp3d>
        </p:spPr>
        <p:txBody>
          <a:bodyPr lIns="144000" tIns="72000" rIns="72000">
            <a:spAutoFit/>
            <a:sp3d>
              <a:bevelT w="31750"/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+mn-lt"/>
                <a:cs typeface="Arial" charset="0"/>
              </a:rPr>
              <a:t>Projekt vzdělávací databáze – „Web“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+mn-lt"/>
                <a:cs typeface="Arial" charset="0"/>
              </a:rPr>
              <a:t>Dostupnost</a:t>
            </a:r>
            <a:r>
              <a:rPr lang="cs-CZ" sz="2600" dirty="0">
                <a:latin typeface="+mn-lt"/>
                <a:cs typeface="Arial" charset="0"/>
              </a:rPr>
              <a:t> – běžné prohlížeče (ne licence, ne instalace atd.)</a:t>
            </a:r>
            <a:endParaRPr lang="cs-CZ" sz="2600" dirty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+mn-lt"/>
                <a:cs typeface="Arial" charset="0"/>
              </a:rPr>
              <a:t>Univerzální využití </a:t>
            </a:r>
            <a:r>
              <a:rPr lang="cs-CZ" sz="2600" dirty="0">
                <a:latin typeface="+mn-lt"/>
                <a:cs typeface="Arial" charset="0"/>
              </a:rPr>
              <a:t>(student, rodiče, škola/vyučující)  iniciativa využívání může přijít od studentů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+mn-lt"/>
                <a:cs typeface="Arial" charset="0"/>
              </a:rPr>
              <a:t>Individualizace obsahu </a:t>
            </a:r>
            <a:r>
              <a:rPr lang="cs-CZ" sz="2600" dirty="0">
                <a:latin typeface="+mn-lt"/>
                <a:cs typeface="Arial" charset="0"/>
              </a:rPr>
              <a:t>– variabilita klíčovou výhodou elektronického prostředí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Arial" charset="0"/>
              </a:rPr>
              <a:t>Kombinace obsahu autorizovaného a neautorizovaného –</a:t>
            </a:r>
            <a:r>
              <a:rPr lang="cs-CZ" sz="2600" b="1" dirty="0">
                <a:latin typeface="+mn-lt"/>
                <a:cs typeface="Arial" charset="0"/>
              </a:rPr>
              <a:t>zapojení uživatelů </a:t>
            </a:r>
            <a:r>
              <a:rPr lang="cs-CZ" sz="2600" dirty="0">
                <a:latin typeface="+mn-lt"/>
                <a:cs typeface="Arial" charset="0"/>
              </a:rPr>
              <a:t>(obě roviny by mohly zůstat odděleny)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+mn-lt"/>
                <a:cs typeface="Arial" charset="0"/>
              </a:rPr>
              <a:t>Dynamický obsah </a:t>
            </a:r>
            <a:r>
              <a:rPr lang="cs-CZ" sz="2600" dirty="0">
                <a:latin typeface="+mn-lt"/>
                <a:cs typeface="Arial" charset="0"/>
              </a:rPr>
              <a:t>– reakce na požadavky uživatelů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+mn-lt"/>
                <a:cs typeface="Arial" charset="0"/>
              </a:rPr>
              <a:t>Organizace výuky a zpětná vazba </a:t>
            </a:r>
            <a:r>
              <a:rPr lang="cs-CZ" sz="2600" dirty="0">
                <a:latin typeface="+mn-lt"/>
                <a:cs typeface="Arial" charset="0"/>
              </a:rPr>
              <a:t>– např. studentovi dává informace o průchodu kurzy, diagnostikuje jeho progres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77778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2"/>
            <a:ext cx="9144000" cy="5753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11" name="TextovéPole 60"/>
          <p:cNvSpPr txBox="1">
            <a:spLocks noChangeArrowheads="1"/>
          </p:cNvSpPr>
          <p:nvPr/>
        </p:nvSpPr>
        <p:spPr bwMode="auto">
          <a:xfrm>
            <a:off x="7308850" y="90488"/>
            <a:ext cx="1727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500" b="1">
                <a:solidFill>
                  <a:schemeClr val="bg1"/>
                </a:solidFill>
                <a:latin typeface="Calibri" pitchFamily="34" charset="0"/>
              </a:rPr>
              <a:t>Služba učitelům</a:t>
            </a:r>
          </a:p>
        </p:txBody>
      </p:sp>
      <p:sp>
        <p:nvSpPr>
          <p:cNvPr id="19" name="TextovéPole 60"/>
          <p:cNvSpPr txBox="1">
            <a:spLocks noChangeArrowheads="1"/>
          </p:cNvSpPr>
          <p:nvPr/>
        </p:nvSpPr>
        <p:spPr bwMode="auto">
          <a:xfrm>
            <a:off x="6804025" y="115888"/>
            <a:ext cx="2232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500" b="1" cap="small" dirty="0">
                <a:solidFill>
                  <a:schemeClr val="bg1"/>
                </a:solidFill>
                <a:latin typeface="Calibri" pitchFamily="34" charset="0"/>
              </a:rPr>
              <a:t>Redakce, Autoři</a:t>
            </a:r>
          </a:p>
        </p:txBody>
      </p:sp>
      <p:sp>
        <p:nvSpPr>
          <p:cNvPr id="25" name="TextovéPole 29"/>
          <p:cNvSpPr txBox="1">
            <a:spLocks noChangeArrowheads="1"/>
          </p:cNvSpPr>
          <p:nvPr/>
        </p:nvSpPr>
        <p:spPr bwMode="auto">
          <a:xfrm>
            <a:off x="179388" y="620713"/>
            <a:ext cx="8856662" cy="5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265113" indent="-265113"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Prosadí se digitalizace vzdělávání?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 bwMode="auto">
          <a:xfrm>
            <a:off x="2843213" y="44450"/>
            <a:ext cx="388937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 bwMode="auto">
          <a:xfrm>
            <a:off x="6804025" y="44450"/>
            <a:ext cx="22320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35" name="TextovéPole 61"/>
          <p:cNvSpPr txBox="1">
            <a:spLocks noChangeArrowheads="1"/>
          </p:cNvSpPr>
          <p:nvPr/>
        </p:nvSpPr>
        <p:spPr bwMode="auto">
          <a:xfrm>
            <a:off x="2843213" y="115888"/>
            <a:ext cx="388937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výstup: dějepis pro střední školy</a:t>
            </a:r>
          </a:p>
        </p:txBody>
      </p:sp>
      <p:sp>
        <p:nvSpPr>
          <p:cNvPr id="38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>
                <a:latin typeface="Calibri" pitchFamily="34" charset="0"/>
              </a:rPr>
              <a:t>Úspěšná digitalizace</a:t>
            </a:r>
            <a:endParaRPr lang="cs-CZ" b="1" cap="small" dirty="0">
              <a:latin typeface="Calibri" pitchFamily="34" charset="0"/>
            </a:endParaRPr>
          </a:p>
        </p:txBody>
      </p:sp>
      <p:sp>
        <p:nvSpPr>
          <p:cNvPr id="28" name="TextovéPole 29"/>
          <p:cNvSpPr txBox="1">
            <a:spLocks noChangeArrowheads="1"/>
          </p:cNvSpPr>
          <p:nvPr/>
        </p:nvSpPr>
        <p:spPr bwMode="auto">
          <a:xfrm>
            <a:off x="179834" y="1606708"/>
            <a:ext cx="8856662" cy="433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ross"/>
          </a:sp3d>
        </p:spPr>
        <p:txBody>
          <a:bodyPr lIns="144000" tIns="72000" rIns="72000">
            <a:spAutoFit/>
            <a:sp3d>
              <a:bevelT w="31750"/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Ano, studenti si to vyžádají.</a:t>
            </a:r>
          </a:p>
          <a:p>
            <a:pPr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Prosadí se řešení, které: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2600" dirty="0">
                <a:latin typeface="Calibri" pitchFamily="34" charset="0"/>
              </a:rPr>
              <a:t>bude </a:t>
            </a:r>
            <a:r>
              <a:rPr lang="cs-CZ" sz="2600" b="1" dirty="0">
                <a:latin typeface="Calibri" pitchFamily="34" charset="0"/>
              </a:rPr>
              <a:t>jednoduché</a:t>
            </a:r>
            <a:r>
              <a:rPr lang="cs-CZ" sz="2600" dirty="0">
                <a:latin typeface="Calibri" pitchFamily="34" charset="0"/>
              </a:rPr>
              <a:t> (správa, spuštění, licence – Web!);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2600" dirty="0">
                <a:latin typeface="Calibri" pitchFamily="34" charset="0"/>
              </a:rPr>
              <a:t>bude </a:t>
            </a:r>
            <a:r>
              <a:rPr lang="cs-CZ" sz="2600" b="1" dirty="0">
                <a:latin typeface="Calibri" pitchFamily="34" charset="0"/>
              </a:rPr>
              <a:t>personalizované</a:t>
            </a:r>
            <a:r>
              <a:rPr lang="cs-CZ" sz="2600" dirty="0">
                <a:latin typeface="Calibri" pitchFamily="34" charset="0"/>
              </a:rPr>
              <a:t> (uzpůsobený obsah, zpětná vazba);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2600" dirty="0">
                <a:latin typeface="Calibri" pitchFamily="34" charset="0"/>
              </a:rPr>
              <a:t>bude mít </a:t>
            </a:r>
            <a:r>
              <a:rPr lang="cs-CZ" sz="2600" b="1" dirty="0">
                <a:latin typeface="Calibri" pitchFamily="34" charset="0"/>
              </a:rPr>
              <a:t>relevantní obsah </a:t>
            </a:r>
            <a:r>
              <a:rPr lang="cs-CZ" sz="2600" dirty="0">
                <a:latin typeface="Calibri" pitchFamily="34" charset="0"/>
              </a:rPr>
              <a:t>(odborně garantovaný);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2600" dirty="0">
                <a:latin typeface="Calibri" pitchFamily="34" charset="0"/>
              </a:rPr>
              <a:t>bude počítat s </a:t>
            </a:r>
            <a:r>
              <a:rPr lang="cs-CZ" sz="2600" b="1" dirty="0">
                <a:latin typeface="Calibri" pitchFamily="34" charset="0"/>
              </a:rPr>
              <a:t>aktivním vstupem </a:t>
            </a:r>
            <a:r>
              <a:rPr lang="cs-CZ" sz="2600" dirty="0">
                <a:latin typeface="Calibri" pitchFamily="34" charset="0"/>
              </a:rPr>
              <a:t>uživatele.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  <a:defRPr/>
            </a:pPr>
            <a:endParaRPr lang="cs-CZ" sz="26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… a uživatelé musí být ochotni za dané zaplatit (změna myšlení).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208005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7384"/>
            <a:ext cx="9144000" cy="6193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marL="2057400" lvl="4" indent="-228600">
              <a:spcAft>
                <a:spcPts val="600"/>
              </a:spcAft>
              <a:defRPr/>
            </a:pPr>
            <a:endParaRPr lang="cs-CZ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9" name="TextovéPole 29"/>
          <p:cNvSpPr txBox="1">
            <a:spLocks noChangeArrowheads="1"/>
          </p:cNvSpPr>
          <p:nvPr/>
        </p:nvSpPr>
        <p:spPr bwMode="auto">
          <a:xfrm>
            <a:off x="0" y="692151"/>
            <a:ext cx="9144000" cy="9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marL="0" lvl="8">
              <a:spcAft>
                <a:spcPts val="600"/>
              </a:spcAft>
              <a:defRPr/>
            </a:pPr>
            <a:endParaRPr lang="cs-CZ" sz="600" b="1" dirty="0"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  <a:p>
            <a:pPr marL="0" lvl="8">
              <a:spcAft>
                <a:spcPts val="600"/>
              </a:spcAft>
              <a:defRPr/>
            </a:pPr>
            <a:endParaRPr lang="cs-CZ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0" y="908050"/>
            <a:ext cx="9144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000" b="1" dirty="0">
                <a:latin typeface="+mj-lt"/>
              </a:rPr>
              <a:t>KONTAKT</a:t>
            </a:r>
          </a:p>
          <a:p>
            <a:pPr>
              <a:defRPr/>
            </a:pPr>
            <a:endParaRPr lang="cs-CZ" sz="3000" b="1" dirty="0">
              <a:latin typeface="+mj-lt"/>
            </a:endParaRPr>
          </a:p>
          <a:p>
            <a:pPr marL="265113" indent="368300">
              <a:buFont typeface="Arial" pitchFamily="34" charset="0"/>
              <a:buChar char="•"/>
              <a:defRPr/>
            </a:pPr>
            <a:r>
              <a:rPr lang="cs-CZ" sz="3000" dirty="0">
                <a:latin typeface="+mj-lt"/>
              </a:rPr>
              <a:t>Web: 		</a:t>
            </a:r>
            <a:r>
              <a:rPr lang="cs-CZ" sz="3000" dirty="0">
                <a:latin typeface="+mj-lt"/>
                <a:hlinkClick r:id="rId2"/>
              </a:rPr>
              <a:t>www.</a:t>
            </a:r>
            <a:r>
              <a:rPr lang="cs-CZ" sz="3000" dirty="0" err="1">
                <a:latin typeface="+mj-lt"/>
                <a:hlinkClick r:id="rId2"/>
              </a:rPr>
              <a:t>didaktis.cz</a:t>
            </a:r>
            <a:endParaRPr lang="cs-CZ" sz="3000" dirty="0">
              <a:latin typeface="+mj-lt"/>
            </a:endParaRPr>
          </a:p>
          <a:p>
            <a:pPr marL="265113" indent="368300">
              <a:buFont typeface="Arial" pitchFamily="34" charset="0"/>
              <a:buChar char="•"/>
              <a:defRPr/>
            </a:pPr>
            <a:r>
              <a:rPr lang="cs-CZ" sz="3000" dirty="0">
                <a:latin typeface="+mj-lt"/>
              </a:rPr>
              <a:t>E-mail: 		</a:t>
            </a:r>
            <a:r>
              <a:rPr lang="cs-CZ" sz="3000" dirty="0">
                <a:latin typeface="+mj-lt"/>
                <a:hlinkClick r:id="rId3"/>
              </a:rPr>
              <a:t>j.dvorak@didaktis.cz</a:t>
            </a:r>
            <a:r>
              <a:rPr lang="cs-CZ" sz="3000" dirty="0">
                <a:latin typeface="+mj-lt"/>
              </a:rPr>
              <a:t>					</a:t>
            </a:r>
          </a:p>
          <a:p>
            <a:pPr marL="265113" indent="368300">
              <a:buFont typeface="Arial" pitchFamily="34" charset="0"/>
              <a:buChar char="•"/>
              <a:defRPr/>
            </a:pPr>
            <a:r>
              <a:rPr lang="cs-CZ" sz="3000" dirty="0" err="1">
                <a:latin typeface="+mj-lt"/>
              </a:rPr>
              <a:t>Facebook</a:t>
            </a:r>
            <a:r>
              <a:rPr lang="cs-CZ" sz="3000" dirty="0">
                <a:latin typeface="+mj-lt"/>
              </a:rPr>
              <a:t>:	</a:t>
            </a:r>
            <a:r>
              <a:rPr lang="cs-CZ" sz="3000" dirty="0">
                <a:latin typeface="+mj-lt"/>
                <a:hlinkClick r:id="rId4"/>
              </a:rPr>
              <a:t>nakladatelství </a:t>
            </a:r>
            <a:r>
              <a:rPr lang="cs-CZ" sz="3000" dirty="0" err="1">
                <a:latin typeface="+mj-lt"/>
                <a:hlinkClick r:id="rId4"/>
              </a:rPr>
              <a:t>Didaktis</a:t>
            </a:r>
            <a:r>
              <a:rPr lang="cs-CZ" sz="3000" dirty="0">
                <a:latin typeface="+mj-lt"/>
              </a:rPr>
              <a:t>	</a:t>
            </a:r>
          </a:p>
          <a:p>
            <a:pPr marL="265113" indent="368300">
              <a:buFont typeface="Arial" pitchFamily="34" charset="0"/>
              <a:buChar char="•"/>
              <a:defRPr/>
            </a:pPr>
            <a:endParaRPr lang="cs-CZ" sz="3000" dirty="0">
              <a:latin typeface="+mj-lt"/>
            </a:endParaRPr>
          </a:p>
          <a:p>
            <a:pPr marL="265113" indent="368300">
              <a:defRPr/>
            </a:pPr>
            <a:endParaRPr lang="cs-CZ" sz="3000" b="1" dirty="0">
              <a:latin typeface="+mj-lt"/>
            </a:endParaRPr>
          </a:p>
          <a:p>
            <a:pPr marL="265113" indent="368300">
              <a:defRPr/>
            </a:pPr>
            <a:endParaRPr lang="cs-CZ" sz="400" b="1" dirty="0">
              <a:latin typeface="+mj-lt"/>
            </a:endParaRPr>
          </a:p>
          <a:p>
            <a:pPr marL="265113" indent="368300">
              <a:defRPr/>
            </a:pPr>
            <a:r>
              <a:rPr lang="cs-CZ" sz="3000" b="1" dirty="0">
                <a:latin typeface="+mj-lt"/>
              </a:rPr>
              <a:t>			</a:t>
            </a:r>
            <a:r>
              <a:rPr lang="cs-CZ" sz="3000" b="1" dirty="0" err="1">
                <a:latin typeface="+mj-lt"/>
              </a:rPr>
              <a:t>DĚKUJ</a:t>
            </a:r>
            <a:r>
              <a:rPr lang="cs-CZ" sz="3000" b="1" cap="all" dirty="0" err="1">
                <a:latin typeface="+mj-lt"/>
              </a:rPr>
              <a:t>i</a:t>
            </a:r>
            <a:r>
              <a:rPr lang="cs-CZ" sz="3000" b="1" dirty="0">
                <a:latin typeface="+mj-lt"/>
              </a:rPr>
              <a:t> ZA POZORNOST!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250825" y="676314"/>
            <a:ext cx="8785225" cy="562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Calibri" pitchFamily="34" charset="0"/>
              </a:rPr>
              <a:t>Výzvy: Má vůbec smysl psát klasické učebnice?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×"/>
              <a:defRPr/>
            </a:pPr>
            <a:r>
              <a:rPr lang="cs-CZ" sz="2600" dirty="0">
                <a:latin typeface="Calibri" pitchFamily="34" charset="0"/>
              </a:rPr>
              <a:t>V době internetu?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×"/>
              <a:defRPr/>
            </a:pPr>
            <a:r>
              <a:rPr lang="cs-CZ" sz="2600" dirty="0">
                <a:latin typeface="Calibri" pitchFamily="34" charset="0"/>
              </a:rPr>
              <a:t>Hrozba jednostranné, faktograficky zatížené výuky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×"/>
              <a:defRPr/>
            </a:pPr>
            <a:r>
              <a:rPr lang="cs-CZ" sz="2600" dirty="0">
                <a:latin typeface="Calibri" pitchFamily="34" charset="0"/>
              </a:rPr>
              <a:t>Nákladnost pořízení (a tvorby)</a:t>
            </a:r>
          </a:p>
          <a:p>
            <a:pPr>
              <a:spcAft>
                <a:spcPts val="600"/>
              </a:spcAft>
              <a:defRPr/>
            </a:pPr>
            <a:br>
              <a:rPr lang="cs-CZ" sz="2600" b="1" dirty="0">
                <a:latin typeface="Calibri" pitchFamily="34" charset="0"/>
              </a:rPr>
            </a:br>
            <a:r>
              <a:rPr lang="cs-CZ" sz="2600" b="1" dirty="0">
                <a:latin typeface="Calibri" pitchFamily="34" charset="0"/>
              </a:rPr>
              <a:t>Ano, pokud: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600" dirty="0">
                <a:latin typeface="Calibri" pitchFamily="34" charset="0"/>
              </a:rPr>
              <a:t>nejde o „telefonní seznam“ izolovaných dat;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600" dirty="0">
                <a:latin typeface="Calibri" pitchFamily="34" charset="0"/>
              </a:rPr>
              <a:t>jde o materiál strukturovaný (hierarchie informací, rámec),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sledující stanovené cíle;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600" dirty="0">
                <a:latin typeface="Calibri" pitchFamily="34" charset="0"/>
              </a:rPr>
              <a:t>má odbornou garanci a přináší výstupy vědecké disciplíny;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600" dirty="0">
                <a:latin typeface="Calibri" pitchFamily="34" charset="0"/>
              </a:rPr>
              <a:t>poskytuje prostor pro aktivitu žáků (oboustranný vztah);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cs-CZ" sz="2600" u="sng" dirty="0">
                <a:latin typeface="Calibri" pitchFamily="34" charset="0"/>
                <a:sym typeface="Symbol"/>
              </a:rPr>
              <a:t>pomůže vyučujícím</a:t>
            </a:r>
            <a:r>
              <a:rPr lang="cs-CZ" sz="2600" dirty="0">
                <a:latin typeface="Calibri" pitchFamily="34" charset="0"/>
                <a:sym typeface="Symbol"/>
              </a:rPr>
              <a:t> (neexistuje jediná správná učebnice).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3175" y="6445250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Proč psát učebnice?</a:t>
            </a:r>
          </a:p>
        </p:txBody>
      </p:sp>
      <p:sp>
        <p:nvSpPr>
          <p:cNvPr id="15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250825" y="908050"/>
            <a:ext cx="8785225" cy="37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</a:rPr>
              <a:t>Výzvy: proč vytvářet nové učebnice dějepisu?</a:t>
            </a:r>
          </a:p>
          <a:p>
            <a:pPr>
              <a:spcAft>
                <a:spcPts val="600"/>
              </a:spcAft>
              <a:defRPr/>
            </a:pPr>
            <a:endParaRPr lang="cs-CZ" sz="26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Napříč veřejností i odborníky zaznívá: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Volání po rozšíření výuky moderních dějin;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potřeba zprostředkovat užší kontakt středoškolského dějepisu se stavem/výsledky historické vědy;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zapojení studentů, formování jejich dovedností;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„digitalizace“ – elektronické výukové materiály. 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Proč psát učebnice dějepisu?</a:t>
            </a:r>
          </a:p>
        </p:txBody>
      </p:sp>
      <p:sp>
        <p:nvSpPr>
          <p:cNvPr id="15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152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250825" y="908050"/>
            <a:ext cx="8785225" cy="468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</a:rPr>
              <a:t>Výzvy: A co zachovat z těch „starých“?</a:t>
            </a:r>
          </a:p>
          <a:p>
            <a:pPr algn="ctr">
              <a:spcAft>
                <a:spcPts val="600"/>
              </a:spcAft>
              <a:defRPr/>
            </a:pPr>
            <a:endParaRPr lang="cs-CZ" sz="2700" b="1" cap="all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Syntetizující rozsah a pojetí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V základu chronologické řazení témat: kontinuita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(vysoká konzervativnost!)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Událostní/politické dějiny jako vstup</a:t>
            </a: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  <a:cs typeface="Arial" charset="0"/>
              </a:rPr>
              <a:t>	</a:t>
            </a:r>
            <a:r>
              <a:rPr lang="cs-CZ" sz="2600" i="1" dirty="0">
                <a:latin typeface="Calibri" pitchFamily="34" charset="0"/>
                <a:cs typeface="Arial" charset="0"/>
              </a:rPr>
              <a:t>Jaké množství informací je nezbytné? Pro co? Kolik 	„zvládnou“ studenti? 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i="1" dirty="0">
                <a:latin typeface="Calibri" pitchFamily="34" charset="0"/>
                <a:cs typeface="Arial" charset="0"/>
              </a:rPr>
              <a:t>Nebezpečí povrchních aktualizací a generalizací. </a:t>
            </a:r>
          </a:p>
          <a:p>
            <a:pPr marL="1828800" lvl="3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600" i="1" dirty="0">
                <a:latin typeface="Calibri" pitchFamily="34" charset="0"/>
                <a:cs typeface="Arial" charset="0"/>
              </a:rPr>
              <a:t>Chceme-li </a:t>
            </a:r>
            <a:r>
              <a:rPr lang="cs-CZ" sz="2600" i="1" dirty="0" err="1">
                <a:latin typeface="Calibri" pitchFamily="34" charset="0"/>
                <a:cs typeface="Arial" charset="0"/>
              </a:rPr>
              <a:t>multiperspektivitu</a:t>
            </a:r>
            <a:r>
              <a:rPr lang="cs-CZ" sz="2600" i="1" dirty="0">
                <a:latin typeface="Calibri" pitchFamily="34" charset="0"/>
                <a:cs typeface="Arial" charset="0"/>
              </a:rPr>
              <a:t>, musíme mít základ.</a:t>
            </a:r>
            <a:endParaRPr lang="cs-CZ" sz="2600" i="1" dirty="0">
              <a:latin typeface="Calibri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Jak psát učebnice dějepisu?</a:t>
            </a:r>
          </a:p>
        </p:txBody>
      </p:sp>
      <p:sp>
        <p:nvSpPr>
          <p:cNvPr id="15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88591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Jak psát učebnice dějepisu?</a:t>
            </a:r>
          </a:p>
        </p:txBody>
      </p:sp>
      <p:sp>
        <p:nvSpPr>
          <p:cNvPr id="15" name="TextovéPole 29"/>
          <p:cNvSpPr txBox="1">
            <a:spLocks noChangeArrowheads="1"/>
          </p:cNvSpPr>
          <p:nvPr/>
        </p:nvSpPr>
        <p:spPr bwMode="auto">
          <a:xfrm>
            <a:off x="250825" y="908050"/>
            <a:ext cx="8785225" cy="55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Co můžeme chtít od dějepisu?</a:t>
            </a:r>
          </a:p>
          <a:p>
            <a:pPr algn="ctr">
              <a:spcAft>
                <a:spcPts val="600"/>
              </a:spcAft>
              <a:defRPr/>
            </a:pPr>
            <a:endParaRPr lang="cs-CZ" sz="2400" b="1" cap="small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Jednoduše: Aby využil svůj potenciál.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Dějepis má formativní roli</a:t>
            </a:r>
            <a:r>
              <a:rPr lang="cs-CZ" sz="2600" b="1" cap="small" dirty="0">
                <a:latin typeface="Calibri" pitchFamily="34" charset="0"/>
              </a:rPr>
              <a:t>: </a:t>
            </a:r>
            <a:r>
              <a:rPr lang="cs-CZ" sz="2600" dirty="0">
                <a:latin typeface="Calibri" pitchFamily="34" charset="0"/>
              </a:rPr>
              <a:t>nutné vztažení k současnosti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Co ale formuje? </a:t>
            </a:r>
            <a:r>
              <a:rPr lang="cs-CZ" sz="2600" dirty="0">
                <a:latin typeface="Calibri" pitchFamily="34" charset="0"/>
              </a:rPr>
              <a:t>Občana, lidskost, příslušníka národa? Co chceme, aby studenti ovládali např. 10/20 let po maturitě?</a:t>
            </a:r>
          </a:p>
          <a:p>
            <a:pPr marL="180975" indent="-180975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		</a:t>
            </a:r>
            <a:r>
              <a:rPr lang="cs-CZ" sz="2600" b="1" dirty="0">
                <a:latin typeface="Calibri" pitchFamily="34" charset="0"/>
              </a:rPr>
              <a:t>Způsob myšlení</a:t>
            </a:r>
            <a:endParaRPr lang="cs-CZ" sz="2600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Skrze co formuje? </a:t>
            </a:r>
          </a:p>
          <a:p>
            <a:pPr marL="180975" indent="-180975"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			Souvislosti, kauzální vazby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		Vztah interpretací a minulosti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		Kritická práce se zdroji informací (prameny aj.)</a:t>
            </a:r>
            <a:endParaRPr lang="cs-CZ" sz="2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2" name="Šipka: doprava 1"/>
          <p:cNvSpPr/>
          <p:nvPr/>
        </p:nvSpPr>
        <p:spPr>
          <a:xfrm>
            <a:off x="1619672" y="42210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178632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V čem je možné se odlišit?</a:t>
            </a:r>
          </a:p>
        </p:txBody>
      </p:sp>
      <p:sp>
        <p:nvSpPr>
          <p:cNvPr id="14" name="TextovéPole 29"/>
          <p:cNvSpPr txBox="1">
            <a:spLocks noChangeArrowheads="1"/>
          </p:cNvSpPr>
          <p:nvPr/>
        </p:nvSpPr>
        <p:spPr bwMode="auto">
          <a:xfrm>
            <a:off x="250825" y="908050"/>
            <a:ext cx="8785225" cy="4997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Co tedy čekáme od nových učebních materiálů?</a:t>
            </a:r>
          </a:p>
          <a:p>
            <a:pPr>
              <a:spcAft>
                <a:spcPts val="600"/>
              </a:spcAft>
              <a:defRPr/>
            </a:pPr>
            <a:endParaRPr lang="cs-CZ" sz="2600" b="1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b="1" dirty="0">
                <a:latin typeface="Calibri" pitchFamily="34" charset="0"/>
              </a:rPr>
              <a:t>Kontakt školního dějepisu se současnou odbornou historií</a:t>
            </a:r>
            <a:r>
              <a:rPr lang="cs-CZ" sz="2600" dirty="0">
                <a:latin typeface="Calibri" pitchFamily="34" charset="0"/>
              </a:rPr>
              <a:t> – učebnice dějepisu je svého druhu odborný text: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Zásadní a na SŠ </a:t>
            </a:r>
            <a:r>
              <a:rPr lang="cs-CZ" sz="2600" b="1" dirty="0">
                <a:latin typeface="Calibri" pitchFamily="34" charset="0"/>
              </a:rPr>
              <a:t>opomíjené linky </a:t>
            </a:r>
            <a:br>
              <a:rPr lang="cs-CZ" sz="2600" b="1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(časové struktury středověku, sekularizace, </a:t>
            </a:r>
            <a:r>
              <a:rPr lang="cs-CZ" sz="2600" dirty="0" err="1">
                <a:latin typeface="Calibri" pitchFamily="34" charset="0"/>
              </a:rPr>
              <a:t>ostalgie</a:t>
            </a:r>
            <a:r>
              <a:rPr lang="cs-CZ" sz="2600" dirty="0">
                <a:latin typeface="Calibri" pitchFamily="34" charset="0"/>
              </a:rPr>
              <a:t> aj.)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Dějiny jako</a:t>
            </a:r>
            <a:r>
              <a:rPr lang="cs-CZ" sz="2600" b="1" dirty="0">
                <a:latin typeface="Calibri" pitchFamily="34" charset="0"/>
              </a:rPr>
              <a:t> nedogmatický obraz </a:t>
            </a:r>
            <a:r>
              <a:rPr lang="cs-CZ" sz="2600" dirty="0">
                <a:latin typeface="Calibri" pitchFamily="34" charset="0"/>
              </a:rPr>
              <a:t>– interpretace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b="1" dirty="0">
                <a:latin typeface="Calibri" pitchFamily="34" charset="0"/>
              </a:rPr>
              <a:t>Dlouhodobé kauzální vazby </a:t>
            </a:r>
            <a:r>
              <a:rPr lang="cs-CZ" sz="2600" dirty="0">
                <a:latin typeface="Calibri" pitchFamily="34" charset="0"/>
              </a:rPr>
              <a:t>událostí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(kontinuita a diskontinuita)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Výraznější </a:t>
            </a:r>
            <a:r>
              <a:rPr lang="cs-CZ" sz="2600" b="1" dirty="0">
                <a:latin typeface="Calibri" pitchFamily="34" charset="0"/>
              </a:rPr>
              <a:t>včlenění českých dějin do evropského rámce </a:t>
            </a:r>
            <a:br>
              <a:rPr lang="cs-CZ" sz="2600" dirty="0">
                <a:latin typeface="Calibri" pitchFamily="34" charset="0"/>
              </a:rPr>
            </a:br>
            <a:r>
              <a:rPr lang="cs-CZ" sz="2600" dirty="0">
                <a:latin typeface="Calibri" pitchFamily="34" charset="0"/>
              </a:rPr>
              <a:t>(vs. specifický národní příběh)</a:t>
            </a:r>
          </a:p>
        </p:txBody>
      </p:sp>
      <p:sp>
        <p:nvSpPr>
          <p:cNvPr id="15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0" name="Obdélník 19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203777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2843213" y="44450"/>
            <a:ext cx="6192837" cy="428625"/>
            <a:chOff x="2843040" y="44624"/>
            <a:chExt cx="6193456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53336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V čem je možné se odlišit?</a:t>
            </a:r>
          </a:p>
        </p:txBody>
      </p:sp>
      <p:sp>
        <p:nvSpPr>
          <p:cNvPr id="14" name="TextovéPole 29"/>
          <p:cNvSpPr txBox="1">
            <a:spLocks noChangeArrowheads="1"/>
          </p:cNvSpPr>
          <p:nvPr/>
        </p:nvSpPr>
        <p:spPr bwMode="auto">
          <a:xfrm>
            <a:off x="250825" y="908050"/>
            <a:ext cx="8785225" cy="50279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>
                <a:latin typeface="+mj-lt"/>
                <a:cs typeface="Arial" charset="0"/>
              </a:rPr>
              <a:t>Co tedy čekáme od nových učebních materiálů?</a:t>
            </a:r>
          </a:p>
          <a:p>
            <a:pPr algn="ctr">
              <a:spcAft>
                <a:spcPts val="600"/>
              </a:spcAft>
              <a:defRPr/>
            </a:pPr>
            <a:endParaRPr lang="cs-CZ" sz="2600" b="1" cap="all" dirty="0">
              <a:latin typeface="+mn-lt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600" dirty="0">
                <a:latin typeface="Calibri" pitchFamily="34" charset="0"/>
              </a:rPr>
              <a:t>Studenti vystupují v </a:t>
            </a:r>
            <a:r>
              <a:rPr lang="cs-CZ" sz="2600" b="1" dirty="0">
                <a:latin typeface="Calibri" pitchFamily="34" charset="0"/>
              </a:rPr>
              <a:t>aktivní roli </a:t>
            </a:r>
            <a:r>
              <a:rPr lang="cs-CZ" sz="2600" dirty="0">
                <a:latin typeface="Calibri" pitchFamily="34" charset="0"/>
              </a:rPr>
              <a:t>– nejde o jednostranný proud informací. Proto vznikl </a:t>
            </a:r>
            <a:r>
              <a:rPr lang="cs-CZ" sz="2600" b="1" dirty="0">
                <a:latin typeface="Calibri" pitchFamily="34" charset="0"/>
              </a:rPr>
              <a:t>pracovní sešit</a:t>
            </a:r>
            <a:r>
              <a:rPr lang="cs-CZ" sz="2600" dirty="0">
                <a:latin typeface="Calibri" pitchFamily="34" charset="0"/>
              </a:rPr>
              <a:t>, který je: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je neoddělitelný od učebnice;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je studentskou „dílnou“;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staví studenty před problémy, rozhodnutí;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umožňuje postupné dosahování výukových cílů v různých úrovních (odvozeno od </a:t>
            </a:r>
            <a:r>
              <a:rPr lang="cs-CZ" sz="2600" dirty="0" err="1">
                <a:latin typeface="Calibri" pitchFamily="34" charset="0"/>
              </a:rPr>
              <a:t>Bloomovy</a:t>
            </a:r>
            <a:r>
              <a:rPr lang="cs-CZ" sz="2600" dirty="0">
                <a:latin typeface="Calibri" pitchFamily="34" charset="0"/>
              </a:rPr>
              <a:t> taxonomie – její vyšší úrovně kopírují kompetence historického myšlení);</a:t>
            </a:r>
          </a:p>
          <a:p>
            <a:pPr marL="728663" lvl="1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600" dirty="0">
                <a:latin typeface="Calibri" pitchFamily="34" charset="0"/>
              </a:rPr>
              <a:t>… tedy umožňuje rozvoj dovedností.</a:t>
            </a:r>
          </a:p>
        </p:txBody>
      </p:sp>
      <p:sp>
        <p:nvSpPr>
          <p:cNvPr id="24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sp>
        <p:nvSpPr>
          <p:cNvPr id="25" name="Obdélník 24"/>
          <p:cNvSpPr/>
          <p:nvPr/>
        </p:nvSpPr>
        <p:spPr bwMode="auto">
          <a:xfrm>
            <a:off x="107950" y="44450"/>
            <a:ext cx="2663825" cy="42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TextovéPole 61"/>
          <p:cNvSpPr txBox="1">
            <a:spLocks noChangeArrowheads="1"/>
          </p:cNvSpPr>
          <p:nvPr/>
        </p:nvSpPr>
        <p:spPr bwMode="auto">
          <a:xfrm>
            <a:off x="107950" y="115888"/>
            <a:ext cx="266382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výzvy a cíle</a:t>
            </a:r>
          </a:p>
        </p:txBody>
      </p:sp>
    </p:spTree>
    <p:extLst>
      <p:ext uri="{BB962C8B-B14F-4D97-AF65-F5344CB8AC3E}">
        <p14:creationId xmlns:p14="http://schemas.microsoft.com/office/powerpoint/2010/main" val="230363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0713"/>
            <a:ext cx="9144000" cy="5761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17" name="Skupina 14"/>
          <p:cNvGrpSpPr>
            <a:grpSpLocks/>
          </p:cNvGrpSpPr>
          <p:nvPr/>
        </p:nvGrpSpPr>
        <p:grpSpPr bwMode="auto">
          <a:xfrm>
            <a:off x="107950" y="44450"/>
            <a:ext cx="8928100" cy="428625"/>
            <a:chOff x="107504" y="44624"/>
            <a:chExt cx="8928992" cy="428625"/>
          </a:xfrm>
        </p:grpSpPr>
        <p:sp>
          <p:nvSpPr>
            <p:cNvPr id="18" name="Obdélník 17"/>
            <p:cNvSpPr/>
            <p:nvPr/>
          </p:nvSpPr>
          <p:spPr>
            <a:xfrm>
              <a:off x="2843040" y="44624"/>
              <a:ext cx="3889764" cy="428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804248" y="44624"/>
              <a:ext cx="2232248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TextovéPole 61"/>
            <p:cNvSpPr txBox="1">
              <a:spLocks noChangeArrowheads="1"/>
            </p:cNvSpPr>
            <p:nvPr/>
          </p:nvSpPr>
          <p:spPr bwMode="auto">
            <a:xfrm>
              <a:off x="2843040" y="116062"/>
              <a:ext cx="3889764" cy="3539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výstup: dějepis pro střední školy</a:t>
              </a: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107504" y="44624"/>
              <a:ext cx="2664091" cy="428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3" name="TextovéPole 61"/>
            <p:cNvSpPr txBox="1">
              <a:spLocks noChangeArrowheads="1"/>
            </p:cNvSpPr>
            <p:nvPr/>
          </p:nvSpPr>
          <p:spPr bwMode="auto">
            <a:xfrm>
              <a:off x="107504" y="116062"/>
              <a:ext cx="2664091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700" b="1" cap="small" dirty="0">
                  <a:latin typeface="Calibri" pitchFamily="34" charset="0"/>
                </a:rPr>
                <a:t>výzvy a cíle</a:t>
              </a:r>
            </a:p>
          </p:txBody>
        </p:sp>
      </p:grpSp>
      <p:sp>
        <p:nvSpPr>
          <p:cNvPr id="32" name="Obdélník 31"/>
          <p:cNvSpPr/>
          <p:nvPr/>
        </p:nvSpPr>
        <p:spPr>
          <a:xfrm>
            <a:off x="3175" y="6453188"/>
            <a:ext cx="9144000" cy="415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TextovéPole 64"/>
          <p:cNvSpPr txBox="1">
            <a:spLocks noChangeArrowheads="1"/>
          </p:cNvSpPr>
          <p:nvPr/>
        </p:nvSpPr>
        <p:spPr bwMode="auto">
          <a:xfrm>
            <a:off x="0" y="6417794"/>
            <a:ext cx="914400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cap="small" dirty="0">
                <a:latin typeface="Calibri" pitchFamily="34" charset="0"/>
              </a:rPr>
              <a:t>Výstup projektu: učebnicová řada</a:t>
            </a:r>
          </a:p>
        </p:txBody>
      </p:sp>
      <p:sp>
        <p:nvSpPr>
          <p:cNvPr id="14" name="TextovéPole 29"/>
          <p:cNvSpPr txBox="1">
            <a:spLocks noChangeArrowheads="1"/>
          </p:cNvSpPr>
          <p:nvPr/>
        </p:nvSpPr>
        <p:spPr bwMode="auto">
          <a:xfrm>
            <a:off x="107950" y="908720"/>
            <a:ext cx="8785225" cy="24118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44000" tIns="72000" rIns="72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cs-CZ" sz="2700" b="1" cap="all" dirty="0" err="1">
                <a:latin typeface="+mn-lt"/>
                <a:cs typeface="Arial" charset="0"/>
              </a:rPr>
              <a:t>UČEBNicová</a:t>
            </a:r>
            <a:r>
              <a:rPr lang="cs-CZ" sz="2700" b="1" cap="all" dirty="0">
                <a:latin typeface="+mn-lt"/>
                <a:cs typeface="Arial" charset="0"/>
              </a:rPr>
              <a:t> řada pro výuku dějepisu na SŠ</a:t>
            </a:r>
            <a:br>
              <a:rPr lang="cs-CZ" sz="3000" b="1" cap="all" dirty="0">
                <a:cs typeface="Arial" charset="0"/>
              </a:rPr>
            </a:br>
            <a:br>
              <a:rPr lang="cs-CZ" sz="3000" b="1" cap="all" dirty="0">
                <a:cs typeface="Arial" charset="0"/>
              </a:rPr>
            </a:br>
            <a:r>
              <a:rPr lang="cs-CZ" sz="3000" b="1" cap="all" dirty="0">
                <a:latin typeface="+mn-lt"/>
                <a:cs typeface="Arial" charset="0"/>
              </a:rPr>
              <a:t>      </a:t>
            </a:r>
            <a:r>
              <a:rPr lang="cs-CZ" sz="2600" b="1" cap="small" dirty="0">
                <a:latin typeface="+mn-lt"/>
                <a:cs typeface="Arial" charset="0"/>
              </a:rPr>
              <a:t>Učebnice                   Pracovní sešit        Průvodce pro učitele</a:t>
            </a:r>
          </a:p>
          <a:p>
            <a:pPr algn="ctr">
              <a:spcAft>
                <a:spcPts val="600"/>
              </a:spcAft>
              <a:defRPr/>
            </a:pPr>
            <a:endParaRPr lang="cs-CZ" sz="2600" b="1" cap="all" dirty="0"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cs-CZ" sz="2600" dirty="0">
              <a:latin typeface="Calibri" pitchFamily="34" charset="0"/>
            </a:endParaRPr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310" y="2336197"/>
            <a:ext cx="1434982" cy="2029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487" y="2965876"/>
            <a:ext cx="1522106" cy="202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9795" y="2345209"/>
            <a:ext cx="1434982" cy="202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739867" y="2965269"/>
            <a:ext cx="1413924" cy="2006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TextovéPole 60"/>
          <p:cNvSpPr txBox="1">
            <a:spLocks noChangeArrowheads="1"/>
          </p:cNvSpPr>
          <p:nvPr/>
        </p:nvSpPr>
        <p:spPr bwMode="auto">
          <a:xfrm>
            <a:off x="6804025" y="100842"/>
            <a:ext cx="22320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700" b="1" cap="small" dirty="0">
                <a:latin typeface="Calibri" pitchFamily="34" charset="0"/>
              </a:rPr>
              <a:t>… elektronicky?</a:t>
            </a:r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id="{730A0815-C8E6-4653-8CC5-FD8C8CF9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512" y="2345209"/>
            <a:ext cx="1434982" cy="2029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C42B20A1-DE12-4648-9752-8F1DB202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982" y="2965491"/>
            <a:ext cx="1434982" cy="2029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76F029-05B9-4F2D-A592-BDB40DC7A9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10" y="3579740"/>
            <a:ext cx="1474323" cy="20358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F191F4C-C185-401C-AD20-6BDBAEE704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10" y="4236620"/>
            <a:ext cx="1474322" cy="2035892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06E7597B-5FB5-45FF-9C45-D7558C96D5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48" y="3584291"/>
            <a:ext cx="1477288" cy="2040739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88E90ECB-34B1-446E-93AF-C7CA21A013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3" y="3577642"/>
            <a:ext cx="1435327" cy="20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65998"/>
      </p:ext>
    </p:extLst>
  </p:cSld>
  <p:clrMapOvr>
    <a:masterClrMapping/>
  </p:clrMapOvr>
</p:sld>
</file>

<file path=ppt/theme/theme1.xml><?xml version="1.0" encoding="utf-8"?>
<a:theme xmlns:a="http://schemas.openxmlformats.org/drawingml/2006/main" name="00 Šablona SvP - FINAL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7278</TotalTime>
  <Words>1236</Words>
  <Application>Microsoft Office PowerPoint</Application>
  <PresentationFormat>Předvádění na obrazovce (4:3)</PresentationFormat>
  <Paragraphs>343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Wingdings</vt:lpstr>
      <vt:lpstr>Calibri</vt:lpstr>
      <vt:lpstr>00 Šablona SvP - FINAL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Nakladatelství DIDAKTIS spol. s r.o.</dc:title>
  <dc:creator>Martin Drnek</dc:creator>
  <cp:lastModifiedBy>Jan Dvořák</cp:lastModifiedBy>
  <cp:revision>658</cp:revision>
  <cp:lastPrinted>2019-04-01T12:38:06Z</cp:lastPrinted>
  <dcterms:created xsi:type="dcterms:W3CDTF">2010-10-06T12:27:35Z</dcterms:created>
  <dcterms:modified xsi:type="dcterms:W3CDTF">2019-04-01T12:41:43Z</dcterms:modified>
</cp:coreProperties>
</file>