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2" r:id="rId4"/>
    <p:sldId id="293" r:id="rId5"/>
    <p:sldId id="294" r:id="rId6"/>
    <p:sldId id="295" r:id="rId7"/>
    <p:sldId id="296" r:id="rId8"/>
    <p:sldId id="261" r:id="rId9"/>
    <p:sldId id="262" r:id="rId10"/>
    <p:sldId id="302" r:id="rId11"/>
    <p:sldId id="301" r:id="rId12"/>
    <p:sldId id="297" r:id="rId13"/>
    <p:sldId id="298" r:id="rId14"/>
    <p:sldId id="263" r:id="rId15"/>
    <p:sldId id="305" r:id="rId16"/>
    <p:sldId id="304" r:id="rId17"/>
    <p:sldId id="306" r:id="rId18"/>
    <p:sldId id="300" r:id="rId19"/>
    <p:sldId id="272" r:id="rId20"/>
    <p:sldId id="273" r:id="rId21"/>
    <p:sldId id="274" r:id="rId22"/>
    <p:sldId id="275" r:id="rId23"/>
    <p:sldId id="276" r:id="rId24"/>
    <p:sldId id="267" r:id="rId25"/>
    <p:sldId id="268" r:id="rId26"/>
    <p:sldId id="269" r:id="rId27"/>
    <p:sldId id="270" r:id="rId28"/>
    <p:sldId id="289" r:id="rId29"/>
    <p:sldId id="299" r:id="rId30"/>
    <p:sldId id="303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5AA582-BBC8-4D29-AE8B-7A754E3369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CF55-5BFB-4926-AF50-4F6523D1E882}" type="datetimeFigureOut">
              <a:rPr lang="cs-CZ" smtClean="0"/>
              <a:pPr/>
              <a:t>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1522-B071-4D83-901F-A8C9A0B69B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.nkp.cz/knihovnaplus51/exelova.htm.%20ISSN%201801-5948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google.com/gview?a=v&amp;q=cache:n1wkAkHvPycJ:www.stat.go.jp/english/info/meetings/iaos/pdf/maraguerra.pdf+Schement+and+Curtis+and+%22information+society%22&amp;hl=cs&amp;gl=cz&amp;pli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talci.cz/ci-v-praxi/odborne-clanky/autorske-clanky/matula-j-vztah-pojmu-znalostni-ekonomika-a-znalostni-spolecnost-k-pojmum-informacni-ekonomika-a-informacni-spolecnos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společnost: nová ekonomie, informační průmysl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1143000"/>
          </a:xfrm>
        </p:spPr>
        <p:txBody>
          <a:bodyPr/>
          <a:lstStyle/>
          <a:p>
            <a:r>
              <a:rPr lang="cs-CZ" dirty="0" smtClean="0"/>
              <a:t>Přístupy k informační společnosti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0" y="1124744"/>
            <a:ext cx="8568952" cy="5733256"/>
          </a:xfrm>
        </p:spPr>
        <p:txBody>
          <a:bodyPr>
            <a:noAutofit/>
          </a:bodyPr>
          <a:lstStyle/>
          <a:p>
            <a:r>
              <a:rPr lang="cs-CZ" sz="2600" b="1" dirty="0" smtClean="0"/>
              <a:t>Frank </a:t>
            </a:r>
            <a:r>
              <a:rPr lang="cs-CZ" sz="2600" b="1" dirty="0" err="1" smtClean="0"/>
              <a:t>Webster</a:t>
            </a:r>
            <a:r>
              <a:rPr lang="cs-CZ" sz="2600" b="1" dirty="0" smtClean="0"/>
              <a:t> </a:t>
            </a:r>
            <a:r>
              <a:rPr lang="cs-CZ" sz="2600" dirty="0" smtClean="0"/>
              <a:t>- teorie informační společnosti založeny na: </a:t>
            </a:r>
          </a:p>
          <a:p>
            <a:r>
              <a:rPr lang="cs-CZ" sz="2600" b="1" dirty="0" smtClean="0"/>
              <a:t>technologickém kritériu </a:t>
            </a:r>
            <a:r>
              <a:rPr lang="cs-CZ" sz="2600" dirty="0" smtClean="0"/>
              <a:t>– společnost kvalitativně změnily nové informační technologie</a:t>
            </a:r>
          </a:p>
          <a:p>
            <a:r>
              <a:rPr lang="cs-CZ" sz="2600" b="1" dirty="0" smtClean="0"/>
              <a:t>ekonomickém kritériu </a:t>
            </a:r>
            <a:r>
              <a:rPr lang="cs-CZ" sz="2600" dirty="0" smtClean="0"/>
              <a:t>- společnost je založena na nové informační ekonomice měřitelné efektivitou informačních technologií</a:t>
            </a:r>
          </a:p>
          <a:p>
            <a:r>
              <a:rPr lang="cs-CZ" sz="2600" b="1" dirty="0" smtClean="0"/>
              <a:t>kritériu zaměstnanosti </a:t>
            </a:r>
            <a:r>
              <a:rPr lang="cs-CZ" sz="2600" dirty="0" smtClean="0"/>
              <a:t>- společnost je charakterizována podílem lidí pracujících ve službách a množstvím nově vznikajících informačních povolání</a:t>
            </a:r>
          </a:p>
          <a:p>
            <a:r>
              <a:rPr lang="cs-CZ" sz="2600" b="1" dirty="0" smtClean="0"/>
              <a:t>prostorovém kritériu </a:t>
            </a:r>
            <a:r>
              <a:rPr lang="cs-CZ" sz="2600" dirty="0" smtClean="0"/>
              <a:t>- smrštěním časoprostorových vazeb v kyberprostoru se mění vztahy, procesy i vnímání společnosti</a:t>
            </a:r>
          </a:p>
          <a:p>
            <a:r>
              <a:rPr lang="cs-CZ" sz="2600" b="1" dirty="0" smtClean="0"/>
              <a:t>kritériu kulturním </a:t>
            </a:r>
            <a:r>
              <a:rPr lang="cs-CZ" sz="2600" dirty="0" smtClean="0"/>
              <a:t>- hypertrofie znaků a symbolů vytvářejících </a:t>
            </a:r>
            <a:r>
              <a:rPr lang="cs-CZ" sz="2600" dirty="0" err="1" smtClean="0"/>
              <a:t>hyperrealitu</a:t>
            </a:r>
            <a:r>
              <a:rPr lang="cs-CZ" sz="2600" dirty="0" smtClean="0"/>
              <a:t> mění kulturu celé společnosti</a:t>
            </a:r>
            <a:endParaRPr lang="cs-CZ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1600200"/>
            <a:ext cx="8219256" cy="52578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nezbytná prosazení, ale i rovnováha mezi dvěma požadavky: svobodný přístup k informacím a ochrana osobních a sociálních zájmů  </a:t>
            </a:r>
          </a:p>
          <a:p>
            <a:r>
              <a:rPr lang="cs-CZ" dirty="0" smtClean="0"/>
              <a:t>symboly doby: aktuální a pohotově dostupné informace, implicitní i explicitní znalosti, kreativita, konkurence, </a:t>
            </a:r>
            <a:r>
              <a:rPr lang="cs-CZ" dirty="0" err="1" smtClean="0"/>
              <a:t>multidisciplinarita</a:t>
            </a:r>
            <a:r>
              <a:rPr lang="cs-CZ" dirty="0" smtClean="0"/>
              <a:t>, kolaborace, flexibilita, minimalizace chyb (</a:t>
            </a:r>
            <a:r>
              <a:rPr lang="cs-CZ" i="1" dirty="0" err="1" smtClean="0"/>
              <a:t>European</a:t>
            </a:r>
            <a:r>
              <a:rPr lang="cs-CZ" i="1" dirty="0" smtClean="0"/>
              <a:t> Curriculum </a:t>
            </a:r>
            <a:r>
              <a:rPr lang="cs-CZ" i="1" dirty="0" err="1" smtClean="0"/>
              <a:t>Reflections</a:t>
            </a:r>
            <a:r>
              <a:rPr lang="cs-CZ" i="1" dirty="0" smtClean="0"/>
              <a:t> on  LIS)</a:t>
            </a:r>
          </a:p>
          <a:p>
            <a:r>
              <a:rPr lang="cs-CZ" dirty="0" smtClean="0"/>
              <a:t>vzrůst role informací v ekonomice</a:t>
            </a:r>
            <a:r>
              <a:rPr lang="cs-CZ" b="1" dirty="0" smtClean="0"/>
              <a:t> - </a:t>
            </a:r>
            <a:r>
              <a:rPr lang="cs-CZ" dirty="0" smtClean="0"/>
              <a:t>významný nárůst terciárního sektoru, zvlášť informačních služeb</a:t>
            </a:r>
          </a:p>
          <a:p>
            <a:r>
              <a:rPr lang="cs-CZ" dirty="0" smtClean="0"/>
              <a:t>ALE: informace jsou specifický zdroj či produkt 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 nespotřebovává se užíváním, nedá se vyčerpat, není v tradičním ekonomickém smyslu vzácnost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Informační společnost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6 charakteristik inf.spol. dle Schemetové a Curtise: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/>
              <a:t>informace je zbožím – je obchodovatelnou komoditou, objevují se pro ni nové trhy – např. online média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/>
              <a:t>informační průmysl – produkce, distribuce a spotřeba informace jsou industrializovány, stávají se klíčovými v globální konkurenci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/>
              <a:t>informační práce – převažující způsob práce, nejvíce zaměstnaneckých míst v sektoru informačních služeb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/>
              <a:t>vnitřní propojenost – rozrůzňování sociální komplexity a dělení: na primární sociální sítě lidí (důvěrní přátelé, přímé kontakty) navazuje sekundární síť odlišně strukturující vztahy pomocí komunikačních technologií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Informační společnost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 dirty="0"/>
              <a:t>komplexní mediální prostředí – nová média jsou používána za účelem paralelního užití starých médií (internet + počítač mohou zahrnovat televizi, rádio, video, noviny aj.)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2600" dirty="0"/>
              <a:t>interakce technologického a sociálního pokroku – sociální realita je neoddělitelná od technologického vývoje (pacienti jsou lépe informováni apod.)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/>
              <a:t>pro vývoj společnosti je rozhodující nikoli růst potencionálních informací, ale růst skutečných znalostí. Dostupnost a </a:t>
            </a:r>
            <a:r>
              <a:rPr lang="cs-CZ" sz="2600" dirty="0" err="1"/>
              <a:t>vyhledatelnost</a:t>
            </a:r>
            <a:r>
              <a:rPr lang="cs-CZ" sz="2600" dirty="0"/>
              <a:t> potencionálních informací je pouze základním předpokladem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None/>
            </a:pPr>
            <a:r>
              <a:rPr lang="cs-CZ" sz="2600" dirty="0" smtClean="0">
                <a:cs typeface="Arial" charset="0"/>
              </a:rPr>
              <a:t>     </a:t>
            </a:r>
            <a:r>
              <a:rPr lang="cs-CZ" sz="2600" dirty="0" smtClean="0">
                <a:cs typeface="Arial" charset="0"/>
                <a:sym typeface="Symbol"/>
              </a:rPr>
              <a:t></a:t>
            </a:r>
            <a:r>
              <a:rPr lang="cs-CZ" sz="2600" dirty="0" smtClean="0">
                <a:cs typeface="Arial" charset="0"/>
              </a:rPr>
              <a:t> </a:t>
            </a:r>
            <a:r>
              <a:rPr lang="cs-CZ" sz="2600" dirty="0">
                <a:cs typeface="Arial" charset="0"/>
              </a:rPr>
              <a:t>závažnější je proto pojem znalostní společnost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7772400" cy="1143000"/>
          </a:xfrm>
        </p:spPr>
        <p:txBody>
          <a:bodyPr/>
          <a:lstStyle/>
          <a:p>
            <a:pPr algn="ctr"/>
            <a:r>
              <a:rPr lang="cs-CZ" dirty="0"/>
              <a:t>Informační </a:t>
            </a:r>
            <a:r>
              <a:rPr lang="cs-CZ" dirty="0" smtClean="0"/>
              <a:t>infrastruktura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980728"/>
            <a:ext cx="8424936" cy="58772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informační společnost je společnost, jejíž podstata je realizována v procesech tvorby, zpracování, distribuce a používání informací pomocí informačních a komunikačních technologií </a:t>
            </a:r>
          </a:p>
          <a:p>
            <a:r>
              <a:rPr lang="cs-CZ" sz="2400" dirty="0" smtClean="0"/>
              <a:t>základ informační společnosti – </a:t>
            </a:r>
            <a:r>
              <a:rPr lang="cs-CZ" sz="2400" b="1" dirty="0" smtClean="0"/>
              <a:t>informační infrastruktura</a:t>
            </a:r>
            <a:r>
              <a:rPr lang="cs-CZ" sz="2400" dirty="0" smtClean="0"/>
              <a:t> – „souhrn materiálně-technických zařízení a informačních institucí ve společnosti“,</a:t>
            </a:r>
            <a:r>
              <a:rPr lang="pl-PL" sz="2400" dirty="0" smtClean="0"/>
              <a:t> zabezpečujících informační a komunikačních procesy</a:t>
            </a:r>
            <a:r>
              <a:rPr lang="cs-CZ" sz="2400" dirty="0" smtClean="0"/>
              <a:t> v samotné společnosti, v průmyslu, ve vědě a technice, ve státní správě apod. (</a:t>
            </a:r>
            <a:r>
              <a:rPr lang="cs-CZ" sz="2400" dirty="0" err="1" smtClean="0"/>
              <a:t>Exelová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Vyžaduje:</a:t>
            </a:r>
          </a:p>
          <a:p>
            <a:r>
              <a:rPr lang="cs-CZ" sz="2400" dirty="0" smtClean="0"/>
              <a:t>investice, intelektuální vklady, vhodné sociální a politické podmínky, systém organizování a prezentování informací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Informační infrastruktura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globální informační infrastruktura - struktura vestavěná v ostatních strukturách, sociálním uspořádání a technologiích umožňující vykonávat informační činnosti. Zahrnuje informační přístroje, počítače a komunikační sítě umožňujících tvorbu textů a obrazu, komunikaci a vyhledávání informačních vzorů a sdílení informace (</a:t>
            </a:r>
            <a:r>
              <a:rPr lang="cs-CZ" dirty="0" err="1" smtClean="0"/>
              <a:t>Borgman</a:t>
            </a:r>
            <a:r>
              <a:rPr lang="cs-CZ" dirty="0" smtClean="0"/>
              <a:t>).</a:t>
            </a:r>
          </a:p>
          <a:p>
            <a:r>
              <a:rPr lang="cs-CZ" dirty="0" smtClean="0"/>
              <a:t>informační superdálnice -  vysokorychlostní síť spojující superpočítače, terminály a digitální knihovny umožňující spolupráci na dálku (Al Gore) a neomezený tok digitálních dat </a:t>
            </a:r>
            <a:endParaRPr lang="cs-CZ" dirty="0"/>
          </a:p>
          <a:p>
            <a:r>
              <a:rPr lang="cs-CZ" dirty="0"/>
              <a:t>databáze, databázové centra – placené a licencované služby, primárně pro výzkumný komerční sektor</a:t>
            </a:r>
          </a:p>
          <a:p>
            <a:r>
              <a:rPr lang="cs-CZ" dirty="0"/>
              <a:t>vznik </a:t>
            </a:r>
            <a:r>
              <a:rPr lang="cs-CZ" dirty="0" smtClean="0"/>
              <a:t>databází ISI</a:t>
            </a:r>
            <a:r>
              <a:rPr lang="cs-CZ" dirty="0"/>
              <a:t>, Dialog, </a:t>
            </a:r>
            <a:r>
              <a:rPr lang="cs-CZ" dirty="0" err="1"/>
              <a:t>Springer</a:t>
            </a:r>
            <a:r>
              <a:rPr lang="cs-CZ" dirty="0"/>
              <a:t>, </a:t>
            </a:r>
            <a:r>
              <a:rPr lang="cs-CZ" dirty="0" err="1"/>
              <a:t>Jstore</a:t>
            </a:r>
            <a:r>
              <a:rPr lang="cs-CZ" dirty="0"/>
              <a:t>, Thomson </a:t>
            </a:r>
            <a:r>
              <a:rPr lang="en-US" dirty="0"/>
              <a:t>&amp; </a:t>
            </a:r>
            <a:r>
              <a:rPr lang="cs-CZ" dirty="0" err="1"/>
              <a:t>Reuter</a:t>
            </a:r>
            <a:r>
              <a:rPr lang="cs-CZ" dirty="0"/>
              <a:t> </a:t>
            </a:r>
          </a:p>
          <a:p>
            <a:r>
              <a:rPr lang="cs-CZ" dirty="0"/>
              <a:t>automatizace – 60. léta, </a:t>
            </a:r>
            <a:r>
              <a:rPr lang="cs-CZ" dirty="0" err="1"/>
              <a:t>agendové</a:t>
            </a:r>
            <a:r>
              <a:rPr lang="cs-CZ" dirty="0"/>
              <a:t> zpracování rutinních činností (sčítání lidu), neřešena ochrana dat, základ pro rozvoj IS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321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informační průmysl </a:t>
            </a:r>
            <a:r>
              <a:rPr lang="cs-CZ" dirty="0" smtClean="0"/>
              <a:t>– „národohospodářská </a:t>
            </a:r>
            <a:r>
              <a:rPr lang="cs-CZ" dirty="0"/>
              <a:t>oblast zahrnující činnosti a instituce, které se zabývající shromažďováním, zpracováním a komunikací informací, provozem informačních systémů a poskytováním informačních </a:t>
            </a:r>
            <a:r>
              <a:rPr lang="cs-CZ" dirty="0" smtClean="0"/>
              <a:t>služeb“ (TDKIV – heslo </a:t>
            </a:r>
            <a:r>
              <a:rPr lang="cs-CZ" cap="all" dirty="0" smtClean="0"/>
              <a:t>i</a:t>
            </a:r>
            <a:r>
              <a:rPr lang="cs-CZ" dirty="0" smtClean="0"/>
              <a:t>nformační průmysl</a:t>
            </a:r>
            <a:r>
              <a:rPr lang="cs-CZ" i="1" dirty="0" smtClean="0"/>
              <a:t>)</a:t>
            </a:r>
            <a:r>
              <a:rPr lang="cs-CZ" dirty="0" smtClean="0"/>
              <a:t>  </a:t>
            </a:r>
          </a:p>
          <a:p>
            <a:r>
              <a:rPr lang="cs-CZ" b="1" dirty="0" smtClean="0"/>
              <a:t>oblasti činností a služeb</a:t>
            </a:r>
            <a:r>
              <a:rPr lang="cs-CZ" dirty="0" smtClean="0"/>
              <a:t>: </a:t>
            </a:r>
          </a:p>
          <a:p>
            <a:r>
              <a:rPr lang="cs-CZ" i="1" dirty="0" smtClean="0"/>
              <a:t>tvorba a prodej informace </a:t>
            </a:r>
            <a:r>
              <a:rPr lang="cs-CZ" dirty="0" smtClean="0"/>
              <a:t>– informace jako boží, služba, všechny typy médií</a:t>
            </a:r>
            <a:endParaRPr lang="cs-CZ" i="1" dirty="0" smtClean="0"/>
          </a:p>
          <a:p>
            <a:r>
              <a:rPr lang="cs-CZ" i="1" dirty="0" smtClean="0"/>
              <a:t>zpracování informací </a:t>
            </a:r>
            <a:r>
              <a:rPr lang="cs-CZ" dirty="0" smtClean="0"/>
              <a:t>– průzkumy trhu, zpracování dat, programování, poradenství, právní služby, bankovnictví, pojišťovnictví</a:t>
            </a:r>
          </a:p>
          <a:p>
            <a:r>
              <a:rPr lang="cs-CZ" i="1" dirty="0" smtClean="0"/>
              <a:t>rozšiřování informací</a:t>
            </a:r>
            <a:r>
              <a:rPr lang="cs-CZ" b="1" dirty="0" smtClean="0"/>
              <a:t> </a:t>
            </a:r>
            <a:r>
              <a:rPr lang="cs-CZ" dirty="0" smtClean="0"/>
              <a:t>– hardwarové prostředky šíření: telefony, vysílače, adresné služby – např. rešerše</a:t>
            </a:r>
          </a:p>
          <a:p>
            <a:r>
              <a:rPr lang="cs-CZ" i="1" dirty="0" smtClean="0"/>
              <a:t>výroba zařízení pro zpracování informace</a:t>
            </a:r>
            <a:r>
              <a:rPr lang="cs-CZ" b="1" dirty="0" smtClean="0"/>
              <a:t> </a:t>
            </a:r>
            <a:r>
              <a:rPr lang="cs-CZ" dirty="0" smtClean="0"/>
              <a:t>– tvorba prvků informační infrastruktury</a:t>
            </a:r>
          </a:p>
          <a:p>
            <a:r>
              <a:rPr lang="cs-CZ" i="1" dirty="0" smtClean="0"/>
              <a:t>vysoce specializované služby vázané na výzkum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hi</a:t>
            </a:r>
            <a:r>
              <a:rPr lang="cs-CZ" dirty="0" smtClean="0"/>
              <a:t>-</a:t>
            </a:r>
            <a:r>
              <a:rPr lang="cs-CZ" dirty="0" err="1" smtClean="0"/>
              <a:t>tech</a:t>
            </a:r>
            <a:r>
              <a:rPr lang="cs-CZ" dirty="0" smtClean="0"/>
              <a:t> průmysl – potravinářství, farmaceutika, medicína apod.</a:t>
            </a:r>
          </a:p>
          <a:p>
            <a:r>
              <a:rPr lang="cs-CZ" i="1" dirty="0" smtClean="0"/>
              <a:t>tvorba infrastruktury pro tvorbu informací a kvalifikovaného rozhodování</a:t>
            </a:r>
            <a:r>
              <a:rPr lang="cs-CZ" b="1" dirty="0" smtClean="0"/>
              <a:t> </a:t>
            </a:r>
            <a:r>
              <a:rPr lang="cs-CZ" dirty="0" smtClean="0"/>
              <a:t>– tvorba zázemí pro předcházející oblasti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/>
              <a:t>Informační průmysl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e-</a:t>
            </a:r>
            <a:r>
              <a:rPr lang="cs-CZ" dirty="0" err="1"/>
              <a:t>commerce</a:t>
            </a:r>
            <a:r>
              <a:rPr lang="cs-CZ" dirty="0"/>
              <a:t> – </a:t>
            </a:r>
            <a:r>
              <a:rPr lang="cs-CZ" dirty="0" smtClean="0"/>
              <a:t>prodej služeb a produktů přes elektronickou síť, důsledek </a:t>
            </a:r>
            <a:r>
              <a:rPr lang="cs-CZ" dirty="0"/>
              <a:t>služby WWW, umožnil komercionalizaci </a:t>
            </a:r>
            <a:r>
              <a:rPr lang="cs-CZ" dirty="0" smtClean="0"/>
              <a:t>Internetu. Dnes m-</a:t>
            </a:r>
            <a:r>
              <a:rPr lang="cs-CZ" dirty="0" err="1" smtClean="0"/>
              <a:t>commerce</a:t>
            </a:r>
            <a:r>
              <a:rPr lang="cs-CZ" dirty="0" smtClean="0"/>
              <a:t>  pomocí mobilních zařízení</a:t>
            </a:r>
            <a:endParaRPr lang="cs-CZ" dirty="0"/>
          </a:p>
          <a:p>
            <a:r>
              <a:rPr lang="cs-CZ" dirty="0"/>
              <a:t>e-</a:t>
            </a:r>
            <a:r>
              <a:rPr lang="cs-CZ" dirty="0" err="1"/>
              <a:t>government</a:t>
            </a:r>
            <a:r>
              <a:rPr lang="cs-CZ" dirty="0"/>
              <a:t> </a:t>
            </a:r>
          </a:p>
          <a:p>
            <a:r>
              <a:rPr lang="cs-CZ" dirty="0" smtClean="0"/>
              <a:t>znalostní ekonomika – ekonomika orientovaná ne na produkt, ale na znalosti zajišťující přidanou hodnotu produktu. Využití vědeckých poznatků pro růst konkurenceschopnosti.</a:t>
            </a:r>
          </a:p>
          <a:p>
            <a:r>
              <a:rPr lang="cs-CZ" dirty="0" smtClean="0"/>
              <a:t>nová ekonomika – strukturální změny v hospodářství – přežívají firmy nabízející služby s vysokou přidanou hodnotou, firmy dostatečně flexibilní, provádějící rychlé a účinné změny díky využití ICT </a:t>
            </a:r>
            <a:endParaRPr lang="cs-CZ" dirty="0"/>
          </a:p>
          <a:p>
            <a:r>
              <a:rPr lang="cs-CZ" dirty="0" smtClean="0"/>
              <a:t>význam </a:t>
            </a:r>
            <a:r>
              <a:rPr lang="cs-CZ" dirty="0"/>
              <a:t>vzdělávání – konkurence schopnost, inovace, celoživotní vzdělávání</a:t>
            </a:r>
          </a:p>
          <a:p>
            <a:r>
              <a:rPr lang="cs-CZ" dirty="0" smtClean="0"/>
              <a:t>hlavní tvůrci znalostí: R</a:t>
            </a:r>
            <a:r>
              <a:rPr lang="en-US" dirty="0" smtClean="0"/>
              <a:t>&amp;D</a:t>
            </a:r>
            <a:r>
              <a:rPr lang="cs-CZ" dirty="0" smtClean="0"/>
              <a:t> firem</a:t>
            </a:r>
            <a:r>
              <a:rPr lang="en-US" dirty="0" smtClean="0"/>
              <a:t>, </a:t>
            </a:r>
            <a:r>
              <a:rPr lang="en-US" dirty="0"/>
              <a:t>v</a:t>
            </a:r>
            <a:r>
              <a:rPr lang="cs-CZ" dirty="0" err="1"/>
              <a:t>ýz</a:t>
            </a:r>
            <a:r>
              <a:rPr lang="en-US" dirty="0" err="1"/>
              <a:t>kumn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laborato</a:t>
            </a:r>
            <a:r>
              <a:rPr lang="cs-CZ" dirty="0" err="1"/>
              <a:t>ře</a:t>
            </a:r>
            <a:r>
              <a:rPr lang="en-US" dirty="0"/>
              <a:t>, </a:t>
            </a:r>
            <a:r>
              <a:rPr lang="en-US" dirty="0" err="1"/>
              <a:t>univer</a:t>
            </a:r>
            <a:r>
              <a:rPr lang="cs-CZ" dirty="0"/>
              <a:t>z</a:t>
            </a:r>
            <a:r>
              <a:rPr lang="en-US" dirty="0"/>
              <a:t>it</a:t>
            </a:r>
            <a:r>
              <a:rPr lang="cs-CZ" dirty="0" smtClean="0"/>
              <a:t>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594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Informační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3400" b="1" dirty="0" smtClean="0"/>
              <a:t>některé problémy</a:t>
            </a:r>
            <a:r>
              <a:rPr lang="cs-CZ" sz="3400" dirty="0" smtClean="0"/>
              <a:t>: </a:t>
            </a:r>
          </a:p>
          <a:p>
            <a:pPr>
              <a:buFont typeface="Wingdings" pitchFamily="2" charset="2"/>
              <a:buNone/>
            </a:pPr>
            <a:r>
              <a:rPr lang="cs-CZ" sz="3400" dirty="0" smtClean="0"/>
              <a:t> - potřebné informace nelze nalézt – existuje přímý vztah mezi rostoucím objemem prohledávaného prostoru a obtížností nalézt to správné</a:t>
            </a:r>
          </a:p>
          <a:p>
            <a:pPr>
              <a:buFont typeface="Wingdings" pitchFamily="2" charset="2"/>
              <a:buNone/>
            </a:pPr>
            <a:r>
              <a:rPr lang="cs-CZ" sz="3400" dirty="0" smtClean="0"/>
              <a:t> - přemíru informací nelze využít – nad síly jednoho člověka, otázka jak zužitkovat informační bohatství</a:t>
            </a:r>
          </a:p>
          <a:p>
            <a:pPr>
              <a:buFont typeface="Wingdings" pitchFamily="2" charset="2"/>
              <a:buNone/>
            </a:pPr>
            <a:r>
              <a:rPr lang="cs-CZ" sz="3400" dirty="0" smtClean="0"/>
              <a:t> - problém rozpoznání a třídění informací, jejich verifikace – vzrůst užitečných, ale i zbytečných informací (informační smog, dezinformace, </a:t>
            </a:r>
            <a:r>
              <a:rPr lang="cs-CZ" sz="3400" dirty="0" err="1" smtClean="0"/>
              <a:t>exformace</a:t>
            </a:r>
            <a:r>
              <a:rPr lang="cs-CZ" sz="3400" dirty="0" smtClean="0"/>
              <a:t>, </a:t>
            </a:r>
            <a:r>
              <a:rPr lang="cs-CZ" sz="3400" dirty="0" err="1" smtClean="0"/>
              <a:t>faktoidy</a:t>
            </a:r>
            <a:r>
              <a:rPr lang="cs-CZ" sz="3400" dirty="0" smtClean="0"/>
              <a:t>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3400" b="1" dirty="0" smtClean="0"/>
              <a:t>kritika: </a:t>
            </a:r>
          </a:p>
          <a:p>
            <a:pPr>
              <a:buFontTx/>
              <a:buChar char="-"/>
            </a:pPr>
            <a:r>
              <a:rPr lang="cs-CZ" sz="3400" dirty="0" smtClean="0"/>
              <a:t>ekonomické přístupy zamlžují distinkci mezi kvalitou a kvantitou </a:t>
            </a:r>
          </a:p>
          <a:p>
            <a:pPr>
              <a:buFontTx/>
              <a:buChar char="-"/>
            </a:pPr>
            <a:r>
              <a:rPr lang="cs-CZ" sz="3400" dirty="0" smtClean="0"/>
              <a:t>rozpor mezi důrazem na svobodný přístup k informacím a vznikem nových tříd informačně bohatých, servisního „</a:t>
            </a:r>
            <a:r>
              <a:rPr lang="cs-CZ" sz="3400" dirty="0" err="1" smtClean="0"/>
              <a:t>intelektuariátu</a:t>
            </a:r>
            <a:r>
              <a:rPr lang="cs-CZ" sz="3400" dirty="0" smtClean="0"/>
              <a:t>“ a informačně chudých, limitovaných intelektuálními dispozicemi, vzděláním či sociálním a kulturním kapitálem</a:t>
            </a:r>
          </a:p>
          <a:p>
            <a:endParaRPr lang="cs-CZ" i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Postindustriální společnost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Daniel Bell - The coming of post-industrial society (1973)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Alvin </a:t>
            </a:r>
            <a:r>
              <a:rPr lang="en-US" sz="2600"/>
              <a:t>&amp;</a:t>
            </a:r>
            <a:r>
              <a:rPr lang="cs-CZ" sz="2600"/>
              <a:t> Heidi Tofflerovi (Šok z budoucnosti, Třetí vlna)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v historii lidstva tři velké transformace společnosti: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600"/>
              <a:t>1. vlna:   zemědělská revoluce – trvání 1000 let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600"/>
              <a:t>2. vlna:   průmyslová revoluce – trvání 300 let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600"/>
              <a:t>3. vlna:   globální revoluce – trvání několik dekád?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600" b="1"/>
              <a:t>Zemědělská revoluce </a:t>
            </a:r>
            <a:r>
              <a:rPr lang="cs-CZ" sz="2600"/>
              <a:t>– charakteristika: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před touto revolucí malé, často migrující skupiny </a:t>
            </a:r>
            <a:r>
              <a:rPr lang="cs-CZ" sz="2600">
                <a:cs typeface="Arial" charset="0"/>
              </a:rPr>
              <a:t>→ sběračství, rybaření, lov či pastevectví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>
                <a:cs typeface="Arial" charset="0"/>
              </a:rPr>
              <a:t>8000 let před Kristem – zemědělská revoluce → usazení skupin, obdělávání půdy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>
                <a:cs typeface="Arial" charset="0"/>
              </a:rPr>
              <a:t>rodiny velké, pohromadě několik generací</a:t>
            </a:r>
            <a:endParaRPr lang="cs-CZ" sz="26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 dnešní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postindustriální společnost </a:t>
            </a:r>
          </a:p>
          <a:p>
            <a:r>
              <a:rPr lang="cs-CZ" dirty="0" smtClean="0"/>
              <a:t>globální společnost  </a:t>
            </a:r>
          </a:p>
          <a:p>
            <a:r>
              <a:rPr lang="cs-CZ" dirty="0" smtClean="0"/>
              <a:t>postmoderní společnost </a:t>
            </a:r>
          </a:p>
          <a:p>
            <a:r>
              <a:rPr lang="cs-CZ" dirty="0" smtClean="0"/>
              <a:t>riziková společnost </a:t>
            </a:r>
          </a:p>
          <a:p>
            <a:r>
              <a:rPr lang="cs-CZ" dirty="0" smtClean="0"/>
              <a:t>informační společnost </a:t>
            </a:r>
          </a:p>
          <a:p>
            <a:r>
              <a:rPr lang="cs-CZ" dirty="0" smtClean="0"/>
              <a:t>znalostní společnost </a:t>
            </a:r>
          </a:p>
          <a:p>
            <a:r>
              <a:rPr lang="cs-CZ" dirty="0" smtClean="0"/>
              <a:t>učící se společnost</a:t>
            </a:r>
          </a:p>
          <a:p>
            <a:r>
              <a:rPr lang="cs-CZ" dirty="0" smtClean="0"/>
              <a:t>společnost pod dohledem</a:t>
            </a:r>
          </a:p>
          <a:p>
            <a:r>
              <a:rPr lang="cs-CZ" dirty="0" smtClean="0"/>
              <a:t>konzumní společnost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Postindustriální společnost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b="1"/>
              <a:t>Průmyslová revoluce </a:t>
            </a:r>
            <a:r>
              <a:rPr lang="cs-CZ" sz="2600"/>
              <a:t>– charakteristika: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vznik 17. stol.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1. vlna nezaniká, šíří se jinou rychlostí než 2. vlna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b="1"/>
              <a:t>industrialismus</a:t>
            </a:r>
            <a:r>
              <a:rPr lang="cs-CZ" sz="2600"/>
              <a:t> – budování hutí, automobilek, textilek, železnic, potravinářských závodů </a:t>
            </a:r>
            <a:r>
              <a:rPr lang="cs-CZ" sz="2600">
                <a:cs typeface="Arial" charset="0"/>
              </a:rPr>
              <a:t>→ vznikají industriální společnosti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hlavní je práce svalů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nástup newtonské vědy, páry – parní stroj, mechanizace – 1. továrny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idea pokroku, sekularismu, učení o individuálních právech a nadřazenosti vůle lidu – vede k modernismu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Postindustriální společnost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období masové výroby, masových médií, masové výuky, masového marketingu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očekává se mocnější technika, větší města, rychlejší doprava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malá nukleární rodina</a:t>
            </a:r>
            <a:endParaRPr lang="cs-CZ" sz="2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b="1"/>
              <a:t>Globální revoluce </a:t>
            </a:r>
            <a:r>
              <a:rPr lang="cs-CZ" sz="2600"/>
              <a:t>– charakteristika: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600"/>
              <a:t>nástup kolem 1955 – bílé límečky a zaměstnanci služeb převyšují počet modrých límečků (dělnici)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10000"/>
              <a:buFontTx/>
              <a:buChar char="•"/>
            </a:pPr>
            <a:r>
              <a:rPr lang="cs-CZ" sz="2600"/>
              <a:t>1. vlna doznívá, 2. vlna se stále šíří. Střet vln </a:t>
            </a:r>
            <a:r>
              <a:rPr lang="cs-CZ" sz="2600">
                <a:cs typeface="Arial" charset="0"/>
              </a:rPr>
              <a:t>→ snaha uchovat starý řád x konstrukce radikálně odlišného řádu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600">
                <a:cs typeface="Arial" charset="0"/>
              </a:rPr>
              <a:t>→ působí chaos a sociální napětí – rozpad starých polarit, velké množství různých směrů (např. psychologie) – nepřehledné → šíří se kulty a iracionalita → výborné pro obchod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Postindustriální společnost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497887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>
                <a:cs typeface="Arial" charset="0"/>
              </a:rPr>
              <a:t>postindustrialismus</a:t>
            </a:r>
            <a:r>
              <a:rPr lang="cs-CZ">
                <a:cs typeface="Arial" charset="0"/>
              </a:rPr>
              <a:t> </a:t>
            </a:r>
            <a:r>
              <a:rPr lang="cs-CZ"/>
              <a:t>–</a:t>
            </a:r>
            <a:r>
              <a:rPr lang="cs-CZ">
                <a:cs typeface="Arial" charset="0"/>
              </a:rPr>
              <a:t> </a:t>
            </a:r>
            <a:r>
              <a:rPr lang="cs-CZ"/>
              <a:t>rozmach počítačů, antikoncepčních tabletek, civilní lety tryskovými letadly, hi-tech inovace, význam rychlé technické změny, hrozba válek nového typu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produkce mozku, informace místo materiálních surovin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demasifikace výroby – specializované výrobky na míru zákazníkovi, automatizovaný marketing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porozumění všemu – ekonomice, politice, obchodu, vzdělání, psychologii, plánování měst vyžaduje profesionální výcvik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Postindustriální společnost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společenské problémy řeší oficiálně najatí odborníci, schopni hodnověrně hájit kauzu před veřejností</a:t>
            </a:r>
            <a:r>
              <a:rPr lang="cs-CZ">
                <a:cs typeface="Arial" charset="0"/>
              </a:rPr>
              <a:t>→ posluhování mocným, zrušena schopnost nezávislé kritiky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technické problémy způsobené techniky mohou řešit zase jenom technici, připravující zase další problémy - sebeudržování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>
                <a:cs typeface="Arial" charset="0"/>
              </a:rPr>
              <a:t>technokratická společnost nutně nedemokratická (T. Roszak)</a:t>
            </a:r>
            <a:r>
              <a:rPr lang="cs-CZ"/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rozpad tradiční rodiny – vzrůstá počet rodin s jedním rodičem, 2. manželství, bezdětných rodin, osamělých lidí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jaké sebedeformace od nás vyžaduje umělé prostředí?</a:t>
            </a:r>
            <a:r>
              <a:rPr lang="cs-CZ" sz="240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Učící se společnost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8820150" cy="5257800"/>
          </a:xfrm>
        </p:spPr>
        <p:txBody>
          <a:bodyPr>
            <a:normAutofit fontScale="92500"/>
          </a:bodyPr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dirty="0"/>
              <a:t>také poznávací společnost, znalostní společnost, </a:t>
            </a:r>
            <a:r>
              <a:rPr lang="cs-CZ" dirty="0" err="1"/>
              <a:t>společnost</a:t>
            </a:r>
            <a:r>
              <a:rPr lang="cs-CZ" dirty="0"/>
              <a:t> poznání – zatím jen vize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dirty="0"/>
              <a:t>naše společnost ne společnost znalostní, pouze  společnost, jejíž ekonomika založena na znalostech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dirty="0"/>
              <a:t>P</a:t>
            </a:r>
            <a:r>
              <a:rPr lang="cs-CZ" dirty="0" smtClean="0"/>
              <a:t>. F</a:t>
            </a:r>
            <a:r>
              <a:rPr lang="cs-CZ" dirty="0"/>
              <a:t>. </a:t>
            </a:r>
            <a:r>
              <a:rPr lang="cs-CZ" dirty="0" err="1"/>
              <a:t>Drucker</a:t>
            </a:r>
            <a:r>
              <a:rPr lang="cs-CZ" dirty="0"/>
              <a:t> – „</a:t>
            </a:r>
            <a:r>
              <a:rPr lang="cs-CZ" dirty="0" err="1"/>
              <a:t>Postkapitalistická</a:t>
            </a:r>
            <a:r>
              <a:rPr lang="cs-CZ" dirty="0"/>
              <a:t> společnost“: </a:t>
            </a:r>
            <a:r>
              <a:rPr lang="cs-CZ" dirty="0" err="1"/>
              <a:t>společnost</a:t>
            </a:r>
            <a:r>
              <a:rPr lang="cs-CZ" dirty="0"/>
              <a:t> kde rozhodujícím faktorem produkce není kapitál ani půda, ale znalosti. Třídy kapitalistů a proletářů nahrazeny kvalifikovanými odborníky využívajícími specializované znalosti (</a:t>
            </a:r>
            <a:r>
              <a:rPr lang="cs-CZ" dirty="0" err="1"/>
              <a:t>knowledge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) a obslužnými pracovníky (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workers</a:t>
            </a:r>
            <a:r>
              <a:rPr lang="cs-CZ" dirty="0"/>
              <a:t>)</a:t>
            </a:r>
            <a:endParaRPr lang="cs-CZ" dirty="0">
              <a:cs typeface="Arial" charset="0"/>
            </a:endParaRPr>
          </a:p>
        </p:txBody>
      </p:sp>
      <p:pic>
        <p:nvPicPr>
          <p:cNvPr id="15364" name="Picture 4" descr="knowledge-societ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0"/>
            <a:ext cx="1668463" cy="1379538"/>
          </a:xfrm>
          <a:noFill/>
          <a:ln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Učící se společnost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hlavním nástrojem tvorby bohatství aplikace znalostí v pracovním procesu </a:t>
            </a:r>
            <a:r>
              <a:rPr lang="cs-CZ" sz="2500">
                <a:cs typeface="Arial" charset="0"/>
              </a:rPr>
              <a:t>→ inovace, další zvýšení produktivního využití znalostí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tři revoluce ve využití znalostí: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AutoNum type="arabicPeriod"/>
            </a:pPr>
            <a:r>
              <a:rPr lang="cs-CZ" sz="2500"/>
              <a:t>fáze: 1780 – průmyslová revoluce: vědění aplikováno na nástroje, zpracovatelské a výrobní procesy a na výrobky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AutoNum type="arabicPeriod"/>
            </a:pPr>
            <a:r>
              <a:rPr lang="cs-CZ" sz="2500"/>
              <a:t>fáze: 1880 – revoluce produktivity: poznání aplikováno na práci,ve výrobním procesu; pracovní postupy studovány, analyzovány a organizovány prostřednictvím aplikace znalostí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Pct val="120000"/>
              <a:buFontTx/>
              <a:buAutoNum type="arabicPeriod"/>
            </a:pPr>
            <a:r>
              <a:rPr lang="cs-CZ" sz="2500"/>
              <a:t>fáze: 1955 – manažerská revoluce: vědění aplikováno na sebe samo, stává se výrobním faktorem; management poskytuje znalosti o tom, jak využít dnešního poznání, aby přinášelo výsledky a jaké nové znalosti jsou potřebné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Učící se společnost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tři druhy nových znalostí: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 typeface="Arial" charset="0"/>
              <a:buChar char="-"/>
            </a:pPr>
            <a:r>
              <a:rPr lang="cs-CZ" sz="2600"/>
              <a:t>zdokonalování postupu, výrobku nebo služby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 typeface="Arial" charset="0"/>
              <a:buChar char="-"/>
            </a:pPr>
            <a:r>
              <a:rPr lang="cs-CZ" sz="2600"/>
              <a:t>exploatace znalostí – využívání existujícich znalostí k vyvíjení nových postupů, výrobků nebo služeb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 typeface="Arial" charset="0"/>
              <a:buChar char="-"/>
            </a:pPr>
            <a:r>
              <a:rPr lang="cs-CZ" sz="2600"/>
              <a:t>inovace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zvyšování produktivity odborných a obslužných prací je podmíněno procesem neustálého sebevzdělávání a sebezdokonalování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výzva pro demokratizaci a vzdělávání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v učící se společnosti nejde o množství informací, které jsou k dispozici, ale o to, do jaké míry jsme schopni si tyto informace osvojit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vlastní myšlení je důležitější než přístup k informacím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Učící se společnost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975" cy="5300662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/>
              <a:t>úloha vzdělání: poskytnout kulturní základ, který umožní poznat probíhající změny – naučit se vybírat informace, rozumět jim a umět je zařadit do historického kontextu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/>
              <a:t>tvorba znalostí – největší investice rozvinutých zemí (formální vzdělávání, </a:t>
            </a:r>
            <a:r>
              <a:rPr lang="cs-CZ" sz="2500" dirty="0" err="1"/>
              <a:t>vzdělávání</a:t>
            </a:r>
            <a:r>
              <a:rPr lang="cs-CZ" sz="2500" dirty="0"/>
              <a:t> zaměstnanců, výzkum a vývoj </a:t>
            </a:r>
            <a:r>
              <a:rPr lang="cs-CZ" sz="2500" dirty="0">
                <a:cs typeface="Arial" charset="0"/>
              </a:rPr>
              <a:t>≈</a:t>
            </a:r>
            <a:r>
              <a:rPr lang="cs-CZ" sz="2500" dirty="0"/>
              <a:t> 20% HDP), přínos – vzrůst konkurenceschopnosti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/>
              <a:t>vzdělání musí přestat být monopolizováno školami – musí prostupovat celou společností prostřednictvím organizací, podniků, vládních agentur a nevýdělečných organizací: učící se a vyučující instituce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/>
              <a:t>moudrost člověka by měla udržet techniku a technologie na uzdě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BELL, Daniel. </a:t>
            </a:r>
            <a:r>
              <a:rPr lang="cs-CZ" i="1" dirty="0" smtClean="0"/>
              <a:t>Kulturní rozpory kapitalismu</a:t>
            </a:r>
            <a:r>
              <a:rPr lang="cs-CZ" dirty="0" smtClean="0"/>
              <a:t>. 1. vyd. Praha: Sociologické nakladatelství, 1999.  335 s. ISBN 80-85850-84-2.</a:t>
            </a:r>
          </a:p>
          <a:p>
            <a:r>
              <a:rPr lang="en-US" dirty="0" smtClean="0"/>
              <a:t>BENIGER</a:t>
            </a:r>
            <a:r>
              <a:rPr lang="en-US" dirty="0"/>
              <a:t>, James R. </a:t>
            </a:r>
            <a:r>
              <a:rPr lang="en-US" i="1" dirty="0"/>
              <a:t>The Control Revolution: Technological and Economic Origins of the Information Society. Cambridge : Harvard University Press, 1986. 493 s. ISBN 0-674-16986-7. </a:t>
            </a:r>
            <a:endParaRPr lang="cs-CZ" i="1" dirty="0" smtClean="0"/>
          </a:p>
          <a:p>
            <a:r>
              <a:rPr lang="cs-CZ" dirty="0" smtClean="0"/>
              <a:t>BORGMAN, </a:t>
            </a:r>
            <a:r>
              <a:rPr lang="cs-CZ" dirty="0" err="1" smtClean="0"/>
              <a:t>Christine</a:t>
            </a:r>
            <a:r>
              <a:rPr lang="cs-CZ" dirty="0" smtClean="0"/>
              <a:t>. 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Gutenberg</a:t>
            </a:r>
            <a:r>
              <a:rPr lang="cs-CZ" i="1" dirty="0" smtClean="0"/>
              <a:t>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Global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  <a:r>
              <a:rPr lang="cs-CZ" i="1" dirty="0" err="1" smtClean="0"/>
              <a:t>Infrastructure</a:t>
            </a:r>
            <a:r>
              <a:rPr lang="cs-CZ" i="1" dirty="0" smtClean="0"/>
              <a:t>: Access to </a:t>
            </a:r>
            <a:r>
              <a:rPr lang="cs-CZ" i="1" dirty="0" err="1" smtClean="0"/>
              <a:t>Information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Networeked</a:t>
            </a:r>
            <a:r>
              <a:rPr lang="cs-CZ" i="1" dirty="0" smtClean="0"/>
              <a:t> </a:t>
            </a:r>
            <a:r>
              <a:rPr lang="cs-CZ" i="1" dirty="0" err="1" smtClean="0"/>
              <a:t>World</a:t>
            </a:r>
            <a:r>
              <a:rPr lang="cs-CZ" dirty="0" smtClean="0"/>
              <a:t>. Cambridge : MIT, 2000. 324 s. ISBN 0-262-02473-X. </a:t>
            </a:r>
          </a:p>
          <a:p>
            <a:r>
              <a:rPr lang="cs-CZ" dirty="0" smtClean="0"/>
              <a:t>DRUCKER</a:t>
            </a:r>
            <a:r>
              <a:rPr lang="cs-CZ" dirty="0"/>
              <a:t>, Peter F. </a:t>
            </a:r>
            <a:r>
              <a:rPr lang="cs-CZ" i="1" dirty="0" err="1"/>
              <a:t>Postkapitalistická</a:t>
            </a:r>
            <a:r>
              <a:rPr lang="cs-CZ" i="1" dirty="0"/>
              <a:t> společnost. 1. vyd. Praha : Management </a:t>
            </a:r>
            <a:r>
              <a:rPr lang="cs-CZ" i="1" dirty="0" err="1"/>
              <a:t>Press</a:t>
            </a:r>
            <a:r>
              <a:rPr lang="cs-CZ" i="1" dirty="0"/>
              <a:t>, 1993. 197 s. ISBN 80-85603-31-4. </a:t>
            </a:r>
            <a:endParaRPr lang="cs-CZ" dirty="0" smtClean="0"/>
          </a:p>
          <a:p>
            <a:r>
              <a:rPr lang="en-US" dirty="0" smtClean="0"/>
              <a:t>MACHLUP</a:t>
            </a:r>
            <a:r>
              <a:rPr lang="en-US" dirty="0"/>
              <a:t>, Fritz. </a:t>
            </a:r>
            <a:r>
              <a:rPr lang="en-US" i="1" dirty="0"/>
              <a:t>The Production and Distribution of Knowledge in the United States. 1st ed. Princeton : Princeton University Press, 1972. 416 s. ISBN 0-691-00356-4. </a:t>
            </a:r>
            <a:endParaRPr lang="cs-CZ" i="1" dirty="0" smtClean="0"/>
          </a:p>
          <a:p>
            <a:r>
              <a:rPr lang="cs-CZ" cap="all" dirty="0" err="1" smtClean="0"/>
              <a:t>Exelová</a:t>
            </a:r>
            <a:r>
              <a:rPr lang="cs-CZ" dirty="0" smtClean="0"/>
              <a:t>, Brigita. Informační zabezpečení vědy a techniky: Informační infrastruktura. </a:t>
            </a:r>
            <a:r>
              <a:rPr lang="cs-CZ" i="1" dirty="0" smtClean="0"/>
              <a:t>Knihovna plus </a:t>
            </a:r>
            <a:r>
              <a:rPr lang="cs-CZ" dirty="0" smtClean="0"/>
              <a:t>[online]. 2005, č. 1 [cit. 2012-03-14]. Dostupný z: </a:t>
            </a:r>
            <a:r>
              <a:rPr lang="cs-CZ" dirty="0" smtClean="0">
                <a:hlinkClick r:id="rId2"/>
              </a:rPr>
              <a:t>http://knihovna.</a:t>
            </a:r>
            <a:r>
              <a:rPr lang="cs-CZ" dirty="0" err="1" smtClean="0">
                <a:hlinkClick r:id="rId2"/>
              </a:rPr>
              <a:t>nkp.cz</a:t>
            </a:r>
            <a:r>
              <a:rPr lang="cs-CZ" dirty="0" smtClean="0">
                <a:hlinkClick r:id="rId2"/>
              </a:rPr>
              <a:t>/knihovnaplus51/</a:t>
            </a:r>
            <a:r>
              <a:rPr lang="cs-CZ" dirty="0" err="1" smtClean="0">
                <a:hlinkClick r:id="rId2"/>
              </a:rPr>
              <a:t>exelova.htm</a:t>
            </a:r>
            <a:r>
              <a:rPr lang="cs-CZ" dirty="0" smtClean="0">
                <a:hlinkClick r:id="rId2"/>
              </a:rPr>
              <a:t>. ISSN 1801-5948</a:t>
            </a:r>
            <a:r>
              <a:rPr lang="cs-CZ" dirty="0" smtClean="0"/>
              <a:t>.</a:t>
            </a:r>
          </a:p>
          <a:p>
            <a:r>
              <a:rPr lang="cs-CZ" dirty="0" smtClean="0"/>
              <a:t>GATES, </a:t>
            </a:r>
            <a:r>
              <a:rPr lang="cs-CZ" dirty="0" err="1" smtClean="0"/>
              <a:t>Bill</a:t>
            </a:r>
            <a:r>
              <a:rPr lang="cs-CZ" dirty="0" smtClean="0"/>
              <a:t>. Informační dálnice. 1. vyd. Praha: Management </a:t>
            </a:r>
            <a:r>
              <a:rPr lang="cs-CZ" dirty="0" err="1" smtClean="0"/>
              <a:t>Press</a:t>
            </a:r>
            <a:r>
              <a:rPr lang="cs-CZ" dirty="0" smtClean="0"/>
              <a:t>, 1997. ISBN 80-85943-28-X.</a:t>
            </a:r>
          </a:p>
          <a:p>
            <a:r>
              <a:rPr lang="cs-CZ" dirty="0" smtClean="0"/>
              <a:t>GORE, </a:t>
            </a:r>
            <a:r>
              <a:rPr lang="cs-CZ" dirty="0" err="1" smtClean="0"/>
              <a:t>Al</a:t>
            </a:r>
            <a:r>
              <a:rPr lang="cs-CZ" dirty="0" smtClean="0"/>
              <a:t> – Země na misce vah: Ekologie a lidský duch. 1. vyd. Praha: </a:t>
            </a:r>
            <a:r>
              <a:rPr lang="cs-CZ" dirty="0" err="1" smtClean="0"/>
              <a:t>Argo</a:t>
            </a:r>
            <a:r>
              <a:rPr lang="cs-CZ" dirty="0" smtClean="0"/>
              <a:t>, 1994. 372 s. ISBN 80-85794-21-7.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VRANES, </a:t>
            </a:r>
            <a:r>
              <a:rPr lang="cs-CZ" dirty="0" err="1" smtClean="0"/>
              <a:t>Aleksandra</a:t>
            </a:r>
            <a:r>
              <a:rPr lang="cs-CZ" dirty="0" smtClean="0"/>
              <a:t> – ACHLEITNER, Herbert – DIMCHEV, Alexander – LASICH-LAZICH, </a:t>
            </a:r>
            <a:r>
              <a:rPr lang="cs-CZ" dirty="0" err="1" smtClean="0"/>
              <a:t>Jadranka</a:t>
            </a:r>
            <a:r>
              <a:rPr lang="cs-CZ" dirty="0" smtClean="0"/>
              <a:t> – MARKOVICH, </a:t>
            </a:r>
            <a:r>
              <a:rPr lang="cs-CZ" dirty="0" err="1" smtClean="0"/>
              <a:t>Ljiljana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Society: </a:t>
            </a:r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Free Access to </a:t>
            </a:r>
            <a:r>
              <a:rPr lang="cs-CZ" dirty="0" err="1" smtClean="0"/>
              <a:t>Information</a:t>
            </a:r>
            <a:r>
              <a:rPr lang="cs-CZ" dirty="0" smtClean="0"/>
              <a:t>. In KAJBERG, </a:t>
            </a:r>
            <a:r>
              <a:rPr lang="cs-CZ" dirty="0" err="1" smtClean="0"/>
              <a:t>Leif</a:t>
            </a:r>
            <a:r>
              <a:rPr lang="cs-CZ" dirty="0" smtClean="0"/>
              <a:t> – LØRRING, </a:t>
            </a:r>
            <a:r>
              <a:rPr lang="cs-CZ" dirty="0" err="1" smtClean="0"/>
              <a:t>Leif</a:t>
            </a:r>
            <a:r>
              <a:rPr lang="cs-CZ" dirty="0" smtClean="0"/>
              <a:t> (</a:t>
            </a:r>
            <a:r>
              <a:rPr lang="cs-CZ" dirty="0" err="1" smtClean="0"/>
              <a:t>Eds</a:t>
            </a:r>
            <a:r>
              <a:rPr lang="cs-CZ" dirty="0" smtClean="0"/>
              <a:t>.). </a:t>
            </a:r>
            <a:r>
              <a:rPr lang="cs-CZ" i="1" dirty="0" err="1" smtClean="0"/>
              <a:t>European</a:t>
            </a:r>
            <a:r>
              <a:rPr lang="cs-CZ" i="1" dirty="0" smtClean="0"/>
              <a:t> Curriculum </a:t>
            </a:r>
            <a:r>
              <a:rPr lang="cs-CZ" i="1" dirty="0" err="1" smtClean="0"/>
              <a:t>Reflections</a:t>
            </a:r>
            <a:r>
              <a:rPr lang="cs-CZ" i="1" dirty="0" smtClean="0"/>
              <a:t> on </a:t>
            </a:r>
            <a:r>
              <a:rPr lang="cs-CZ" i="1" dirty="0" err="1" smtClean="0"/>
              <a:t>Library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Science </a:t>
            </a:r>
            <a:r>
              <a:rPr lang="cs-CZ" i="1" dirty="0" err="1" smtClean="0"/>
              <a:t>Education</a:t>
            </a:r>
            <a:r>
              <a:rPr lang="cs-CZ" dirty="0" smtClean="0"/>
              <a:t>. </a:t>
            </a:r>
            <a:r>
              <a:rPr lang="cs-CZ" dirty="0" err="1" smtClean="0"/>
              <a:t>Copenhagen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Royal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Science, 2005,  s. 101 - 120. ISBN 87-7415-292-0. </a:t>
            </a:r>
          </a:p>
          <a:p>
            <a:r>
              <a:rPr lang="cs-CZ" dirty="0" smtClean="0"/>
              <a:t>KELLER, Jan – TVRDÝ, Lubor. </a:t>
            </a:r>
            <a:r>
              <a:rPr lang="cs-CZ" i="1" dirty="0" smtClean="0"/>
              <a:t>Vzdělanostní společnost?: Chrám, výtah a pojišťovna. 1. vyd. Praha: Slon, 2008. 183 s. ISBN 978-80-86429-78-6. </a:t>
            </a:r>
            <a:endParaRPr lang="cs-CZ" dirty="0" smtClean="0"/>
          </a:p>
          <a:p>
            <a:r>
              <a:rPr lang="it-IT" dirty="0" smtClean="0"/>
              <a:t>KELEMEN at al. </a:t>
            </a:r>
            <a:r>
              <a:rPr lang="it-IT" i="1" dirty="0" smtClean="0"/>
              <a:t>Pozvanie do znalostnej spoločnosti. 1. vyd. Bratislava: Iura Edition, 2007.</a:t>
            </a:r>
            <a:r>
              <a:rPr lang="cs-CZ" i="1" dirty="0" smtClean="0"/>
              <a:t> </a:t>
            </a:r>
            <a:r>
              <a:rPr lang="it-IT" i="1" dirty="0" smtClean="0"/>
              <a:t>265 s. ISBN 978-80-8078-149-1. </a:t>
            </a:r>
            <a:endParaRPr lang="cs-CZ" i="1" dirty="0" smtClean="0"/>
          </a:p>
          <a:p>
            <a:r>
              <a:rPr lang="cs-CZ" dirty="0" smtClean="0"/>
              <a:t>MALAGUERRA, </a:t>
            </a:r>
            <a:r>
              <a:rPr lang="cs-CZ" dirty="0" err="1" smtClean="0"/>
              <a:t>Carlo</a:t>
            </a:r>
            <a:r>
              <a:rPr lang="cs-CZ" dirty="0" smtClean="0"/>
              <a:t> - NIKLOWITZ, </a:t>
            </a:r>
            <a:r>
              <a:rPr lang="cs-CZ" dirty="0" err="1" smtClean="0"/>
              <a:t>Matthias</a:t>
            </a:r>
            <a:r>
              <a:rPr lang="cs-CZ" dirty="0" smtClean="0"/>
              <a:t> – HUBER, </a:t>
            </a:r>
            <a:r>
              <a:rPr lang="cs-CZ" dirty="0" err="1" smtClean="0"/>
              <a:t>Maja</a:t>
            </a:r>
            <a:r>
              <a:rPr lang="cs-CZ" dirty="0" smtClean="0"/>
              <a:t>. Monitoring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Society. </a:t>
            </a:r>
            <a:r>
              <a:rPr lang="cs-CZ" i="1" dirty="0" smtClean="0"/>
              <a:t>IAOS </a:t>
            </a:r>
            <a:r>
              <a:rPr lang="cs-CZ" i="1" dirty="0" err="1" smtClean="0"/>
              <a:t>Satellite</a:t>
            </a:r>
            <a:r>
              <a:rPr lang="cs-CZ" i="1" dirty="0" smtClean="0"/>
              <a:t> Meeting on </a:t>
            </a:r>
            <a:r>
              <a:rPr lang="cs-CZ" i="1" dirty="0" err="1" smtClean="0"/>
              <a:t>Statistics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Society. [online] 2001, </a:t>
            </a:r>
            <a:r>
              <a:rPr lang="cs-CZ" i="1" dirty="0" err="1" smtClean="0"/>
              <a:t>Tokyo</a:t>
            </a:r>
            <a:r>
              <a:rPr lang="cs-CZ" i="1" dirty="0" smtClean="0"/>
              <a:t>, Japan [cit. 2009-08-15]. Dostupný z: </a:t>
            </a:r>
            <a:r>
              <a:rPr lang="cs-CZ" i="1" dirty="0" smtClean="0">
                <a:hlinkClick r:id="rId2"/>
              </a:rPr>
              <a:t>http://docs.google.com/gview?a=v&amp;q=cache%3An1wkAkHvPycJ%3Awww.stat.go.jp%2Fenglish%2Finfo%2Fmeetings%2Fiaos%2Fpdf%2Fmaraguerra.pdf+Schement+and+Curtis+and+%22information+society%22&amp;hl=cs&amp;gl=cz&amp;pli=1</a:t>
            </a:r>
            <a:r>
              <a:rPr lang="cs-CZ" i="1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Revoluce v kontrole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400" dirty="0" err="1"/>
              <a:t>James</a:t>
            </a:r>
            <a:r>
              <a:rPr lang="cs-CZ" sz="2400" dirty="0"/>
              <a:t> </a:t>
            </a:r>
            <a:r>
              <a:rPr lang="cs-CZ" sz="2400" dirty="0" err="1"/>
              <a:t>Ralph</a:t>
            </a:r>
            <a:r>
              <a:rPr lang="cs-CZ" sz="2400" dirty="0"/>
              <a:t> BENIGER – „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Control</a:t>
            </a:r>
            <a:r>
              <a:rPr lang="cs-CZ" sz="2400" dirty="0"/>
              <a:t> </a:t>
            </a:r>
            <a:r>
              <a:rPr lang="cs-CZ" sz="2400" dirty="0" err="1"/>
              <a:t>Revolution</a:t>
            </a:r>
            <a:r>
              <a:rPr lang="cs-CZ" sz="2400" dirty="0"/>
              <a:t>: </a:t>
            </a:r>
            <a:r>
              <a:rPr lang="cs-CZ" sz="2400" dirty="0" err="1"/>
              <a:t>Technological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Economic</a:t>
            </a:r>
            <a:r>
              <a:rPr lang="cs-CZ" sz="2400" dirty="0"/>
              <a:t> </a:t>
            </a:r>
            <a:r>
              <a:rPr lang="cs-CZ" sz="2400" dirty="0" err="1"/>
              <a:t>Origins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Society“ (1986)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400" dirty="0"/>
              <a:t>profesor komunikace a sociologie </a:t>
            </a:r>
            <a:endParaRPr lang="cs-CZ" sz="2400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400" dirty="0" smtClean="0"/>
              <a:t>původ informační společnosti v ekonomické a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None/>
            </a:pPr>
            <a:r>
              <a:rPr lang="cs-CZ" sz="2400" dirty="0"/>
              <a:t> </a:t>
            </a:r>
            <a:r>
              <a:rPr lang="cs-CZ" sz="2400" dirty="0" smtClean="0"/>
              <a:t>    obchodí krizi 19. století 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400" dirty="0" smtClean="0"/>
              <a:t>využití parní energie ve Spojených státech přineslo dramatický nárůst rychlosti, množství a komplexity industriálních procesů, které proto byly obtížně kontrolovatelné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400" dirty="0" smtClean="0"/>
              <a:t>povstává spousta problémů: katastrofální srážky vlaků, souběžné nesprávné umístění nákladních vagónů, ztráty nákladu, neschopnost udržovat velké množství zásob v obratu…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400" dirty="0" smtClean="0"/>
              <a:t>industriální revoluce využívající čím dál větší množství energie k řízení materiálních procesů, nevyhnutelně potřebuje také odpovídající růst ve využívání informace – revoluci v kontrole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MATULA, Jan. Vztah pojmů znalostní ekonomika a znalostní společnost k pojmům informační ekonomika a informační společnost. </a:t>
            </a:r>
            <a:r>
              <a:rPr lang="cs-CZ" i="1" dirty="0" smtClean="0"/>
              <a:t>Portál CI - </a:t>
            </a:r>
            <a:r>
              <a:rPr lang="cs-CZ" i="1" dirty="0" err="1" smtClean="0"/>
              <a:t>Competitive</a:t>
            </a:r>
            <a:r>
              <a:rPr lang="cs-CZ" i="1" dirty="0" smtClean="0"/>
              <a:t> </a:t>
            </a:r>
            <a:r>
              <a:rPr lang="cs-CZ" i="1" dirty="0" err="1" smtClean="0"/>
              <a:t>Intelligence</a:t>
            </a:r>
            <a:r>
              <a:rPr lang="cs-CZ" i="1" dirty="0" smtClean="0"/>
              <a:t> aneb Konkurenční zpravodajství </a:t>
            </a:r>
            <a:r>
              <a:rPr lang="en-US" dirty="0" smtClean="0"/>
              <a:t>[</a:t>
            </a:r>
            <a:r>
              <a:rPr lang="cs-CZ" dirty="0" smtClean="0"/>
              <a:t>online</a:t>
            </a:r>
            <a:r>
              <a:rPr lang="en-US" dirty="0" smtClean="0"/>
              <a:t>]</a:t>
            </a:r>
            <a:r>
              <a:rPr lang="cs-CZ" dirty="0" smtClean="0"/>
              <a:t>. ©2011 </a:t>
            </a:r>
            <a:r>
              <a:rPr lang="en-US" dirty="0" smtClean="0"/>
              <a:t>[</a:t>
            </a:r>
            <a:r>
              <a:rPr lang="cs-CZ" dirty="0" smtClean="0"/>
              <a:t>cit. 2012-03-14</a:t>
            </a:r>
            <a:r>
              <a:rPr lang="en-US" dirty="0" smtClean="0"/>
              <a:t>]</a:t>
            </a:r>
            <a:r>
              <a:rPr lang="cs-CZ" dirty="0" smtClean="0"/>
              <a:t>. Dostupný z: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portalci.cz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ci</a:t>
            </a:r>
            <a:r>
              <a:rPr lang="cs-CZ" dirty="0" smtClean="0">
                <a:hlinkClick r:id="rId2"/>
              </a:rPr>
              <a:t>-v-praxi/</a:t>
            </a:r>
            <a:r>
              <a:rPr lang="cs-CZ" dirty="0" err="1" smtClean="0">
                <a:hlinkClick r:id="rId2"/>
              </a:rPr>
              <a:t>odborne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clanky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autorske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clanky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matula</a:t>
            </a:r>
            <a:r>
              <a:rPr lang="cs-CZ" dirty="0" smtClean="0">
                <a:hlinkClick r:id="rId2"/>
              </a:rPr>
              <a:t>-j-vztah-pojmu-</a:t>
            </a:r>
            <a:r>
              <a:rPr lang="cs-CZ" dirty="0" err="1" smtClean="0">
                <a:hlinkClick r:id="rId2"/>
              </a:rPr>
              <a:t>znalostni</a:t>
            </a:r>
            <a:r>
              <a:rPr lang="cs-CZ" dirty="0" smtClean="0">
                <a:hlinkClick r:id="rId2"/>
              </a:rPr>
              <a:t>-ekonomika-a-</a:t>
            </a:r>
            <a:r>
              <a:rPr lang="cs-CZ" dirty="0" err="1" smtClean="0">
                <a:hlinkClick r:id="rId2"/>
              </a:rPr>
              <a:t>znalostni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spolecnost</a:t>
            </a:r>
            <a:r>
              <a:rPr lang="cs-CZ" dirty="0" smtClean="0">
                <a:hlinkClick r:id="rId2"/>
              </a:rPr>
              <a:t>-k-</a:t>
            </a:r>
            <a:r>
              <a:rPr lang="cs-CZ" dirty="0" err="1" smtClean="0">
                <a:hlinkClick r:id="rId2"/>
              </a:rPr>
              <a:t>pojmum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informacni</a:t>
            </a:r>
            <a:r>
              <a:rPr lang="cs-CZ" dirty="0" smtClean="0">
                <a:hlinkClick r:id="rId2"/>
              </a:rPr>
              <a:t>-ekonomika-a-</a:t>
            </a:r>
            <a:r>
              <a:rPr lang="cs-CZ" dirty="0" err="1" smtClean="0">
                <a:hlinkClick r:id="rId2"/>
              </a:rPr>
              <a:t>informacni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spolecnost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PETRUSEK, Miloslav. </a:t>
            </a:r>
            <a:r>
              <a:rPr lang="cs-CZ" i="1" dirty="0" smtClean="0"/>
              <a:t>Společnosti pozdní doby. 1.vyd. Praha: Sociologické nakladatelství SLON, 2006. 459 s. ISBN 80-86429-63-6. </a:t>
            </a:r>
          </a:p>
          <a:p>
            <a:r>
              <a:rPr lang="cs-CZ" dirty="0" smtClean="0"/>
              <a:t>ROZSAK, Theodore. </a:t>
            </a:r>
            <a:r>
              <a:rPr lang="cs-CZ" i="1" dirty="0" smtClean="0"/>
              <a:t>Kde končí pustina: Politika a transcendence v postindustriální společnosti</a:t>
            </a:r>
            <a:r>
              <a:rPr lang="cs-CZ" dirty="0" smtClean="0"/>
              <a:t>. 1. vyd. Praha: Prostor, 2005. 441 s. ISBN 80-7260-146-6.</a:t>
            </a:r>
            <a:endParaRPr lang="it-IT" i="1" dirty="0" smtClean="0"/>
          </a:p>
          <a:p>
            <a:r>
              <a:rPr lang="cs-CZ" dirty="0" smtClean="0"/>
              <a:t>VLASÁK, Rudolf. </a:t>
            </a:r>
            <a:r>
              <a:rPr lang="cs-CZ" i="1" dirty="0" smtClean="0"/>
              <a:t>Informační dálnice a knihovny</a:t>
            </a:r>
            <a:r>
              <a:rPr lang="cs-CZ" dirty="0" smtClean="0"/>
              <a:t>. Praha: Svaz knihovníků a informačních pracovníků ČR, 1995. 82 s. ISBN 80-85851-03-2.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Revoluce v kontrole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73225"/>
            <a:ext cx="8229600" cy="51847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800" b="1" dirty="0" smtClean="0"/>
              <a:t>Revoluce </a:t>
            </a:r>
            <a:r>
              <a:rPr lang="cs-CZ" sz="2800" b="1" dirty="0"/>
              <a:t>v kontrole</a:t>
            </a:r>
            <a:r>
              <a:rPr lang="cs-CZ" sz="2800" dirty="0"/>
              <a:t> – nejvýraznější ve Spojených státech koncem 19-</a:t>
            </a:r>
            <a:r>
              <a:rPr lang="cs-CZ" sz="2800" dirty="0" err="1"/>
              <a:t>tého</a:t>
            </a:r>
            <a:r>
              <a:rPr lang="cs-CZ" sz="2800" dirty="0"/>
              <a:t> století, projevuje se jako náhlá diskontinuita v technologickém pokroku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dirty="0"/>
              <a:t>    - během období jednoho života (jednoho století) dochází k vývoji prakticky všech základních komunikačních technologií: 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fotografie </a:t>
            </a:r>
            <a:r>
              <a:rPr lang="cs-CZ" sz="2800" dirty="0"/>
              <a:t>a telegraf (30tá léta 18. st</a:t>
            </a:r>
            <a:r>
              <a:rPr lang="cs-CZ" sz="2800" dirty="0" smtClean="0"/>
              <a:t>.)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rotační </a:t>
            </a:r>
            <a:r>
              <a:rPr lang="cs-CZ" sz="2800" dirty="0"/>
              <a:t>tisk (40tá </a:t>
            </a:r>
            <a:r>
              <a:rPr lang="cs-CZ" sz="2800" dirty="0" smtClean="0"/>
              <a:t>léta)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psací </a:t>
            </a:r>
            <a:r>
              <a:rPr lang="cs-CZ" sz="2800" dirty="0"/>
              <a:t>stroj (60tá léta</a:t>
            </a:r>
            <a:r>
              <a:rPr lang="cs-CZ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transatlantický </a:t>
            </a:r>
            <a:r>
              <a:rPr lang="cs-CZ" sz="2800" dirty="0"/>
              <a:t>kabel (1866), telefon (1876), film (1894), bezdrátová telegrafie (1895), nahrávání na magnetickou pásku (1899), rádio (1906), televize (1923)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Revoluce v kontrole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Beniger ukazuje, že současný vývoj mikroprocesorů, počítačů a telekomunikací je pouze plynulým pokračováním revoluce kontroly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/>
              <a:t>s vývojem masových a telekomunikačních technologií dochází k obnovení ekonomické a politické kontroly, která byla ztracena během průmyslové revoluce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b="1"/>
              <a:t>po průmyslové revoluci</a:t>
            </a:r>
            <a:r>
              <a:rPr lang="cs-CZ" sz="2700"/>
              <a:t> vláda a trhy závisely na osobních vztazích a interakci „mezi čtyřma očima“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700" b="1"/>
              <a:t>po revoluci v kontrole</a:t>
            </a:r>
            <a:r>
              <a:rPr lang="cs-CZ" sz="2700"/>
              <a:t> se kontrola znovuustavila pomocí byrokratických organizací, nové transportní a telekomunikační infrastruktury a systému široké komunikace prostřednictvím masových médií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ctr"/>
            <a:r>
              <a:rPr lang="cs-CZ"/>
              <a:t>Krize kontroly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3006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/>
              <a:t>teze</a:t>
            </a:r>
            <a:r>
              <a:rPr lang="cs-CZ"/>
              <a:t>: schopnost společnosti udržovat kontrolu na všech stupních od meziosobních po mezinárodní vztahy je přímo úměrná rozvoji jejích informačních technologií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technologické inovace jsou hlavním podnětem sociální změny během revoluce kontroly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rychlá inovace informačních a komunikačních technologií zažehává skutečnou revoluci ve společenské kontrole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inovace ve zpracování hmoty a energie vytvářejí potřebu dalších inovací v informaci-zpracovávajících a komunikačních technologiích</a:t>
            </a:r>
          </a:p>
          <a:p>
            <a:pPr>
              <a:lnSpc>
                <a:spcPct val="80000"/>
              </a:lnSpc>
            </a:pPr>
            <a:endParaRPr lang="cs-CZ" sz="240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765175"/>
            <a:ext cx="4500563" cy="6092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/>
              <a:t>       </a:t>
            </a:r>
            <a:r>
              <a:rPr lang="cs-CZ" sz="2100" b="1"/>
              <a:t>komerční komunikační </a:t>
            </a:r>
          </a:p>
          <a:p>
            <a:pPr>
              <a:buFont typeface="Wingdings" pitchFamily="2" charset="2"/>
              <a:buNone/>
            </a:pPr>
            <a:r>
              <a:rPr lang="cs-CZ" sz="2100" b="1"/>
              <a:t>              technologie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komerční banka (1780-) 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federální bankovní systém (1791)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státní regulace pojištění (1799)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federální zákon o bankrotu (1800)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pojištění akciových společností proti ohni (1810)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obchodní noviny (1810-)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státní námořní pojištění (1818)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pojištění bankovních vkladů (1829)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společnosti zhodnocující obchodní úvěr (1841)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16463" y="1125538"/>
            <a:ext cx="4427537" cy="57324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/>
              <a:t>     </a:t>
            </a:r>
            <a:r>
              <a:rPr lang="cs-CZ" sz="2100" b="1"/>
              <a:t>informační technologie</a:t>
            </a:r>
            <a:endParaRPr lang="cs-CZ" sz="2100"/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federální poštovní služba (1791)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placené dálnice (1795)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cesty pobřežními parníky (1809)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dodávka pošty parníkem (1813)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pravidelná balíková služba do Anglie (konec 1810-)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parní železnice a rychlé nákladní plachetnice přes Atlantik (začátek 1830-)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místní poštovní donášková služba (1836)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expresní donášky užívající železnice a parníky (1839)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první meziregionální železniční  trať (1840)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100"/>
              <a:t>komerční telegraf (1847)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Informační společnost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760"/>
            <a:ext cx="8291512" cy="5589240"/>
          </a:xfrm>
        </p:spPr>
        <p:txBody>
          <a:bodyPr>
            <a:normAutofit fontScale="92500"/>
          </a:bodyPr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 smtClean="0"/>
              <a:t>spor: je informační společnost novým typem společnosti nebo se kvalitativně od předchozího typu neliší?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 smtClean="0"/>
              <a:t>když je dnešní společnost informační, znamená to, že fungování předchozích společností nebylo podmíněno výměnnou informací?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 smtClean="0"/>
              <a:t>první </a:t>
            </a:r>
            <a:r>
              <a:rPr lang="cs-CZ" sz="2500" dirty="0"/>
              <a:t>použil termín japonský esejista </a:t>
            </a:r>
            <a:r>
              <a:rPr lang="cs-CZ" sz="2500" dirty="0" err="1"/>
              <a:t>Tadao</a:t>
            </a:r>
            <a:r>
              <a:rPr lang="cs-CZ" sz="2500" dirty="0"/>
              <a:t> </a:t>
            </a:r>
            <a:r>
              <a:rPr lang="cs-CZ" sz="2500" dirty="0" err="1"/>
              <a:t>Umesao</a:t>
            </a:r>
            <a:r>
              <a:rPr lang="cs-CZ" sz="2500" dirty="0"/>
              <a:t> v eseji „</a:t>
            </a:r>
            <a:r>
              <a:rPr lang="cs-CZ" sz="2500" dirty="0" err="1"/>
              <a:t>Joho</a:t>
            </a:r>
            <a:r>
              <a:rPr lang="cs-CZ" sz="2500" dirty="0"/>
              <a:t> </a:t>
            </a:r>
            <a:r>
              <a:rPr lang="cs-CZ" sz="2500" dirty="0" err="1"/>
              <a:t>Sangyo</a:t>
            </a:r>
            <a:r>
              <a:rPr lang="cs-CZ" sz="2500" dirty="0"/>
              <a:t> Ron“ (O informačním průmyslu) v roce 1963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/>
              <a:t>popisuje v ní různé fáze sociálního vývoje společnosti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/>
              <a:t>poslední fáze vývoje – </a:t>
            </a:r>
            <a:r>
              <a:rPr lang="cs-CZ" sz="2500" b="1" dirty="0" err="1"/>
              <a:t>Joho</a:t>
            </a:r>
            <a:r>
              <a:rPr lang="cs-CZ" sz="2500" b="1" dirty="0"/>
              <a:t>-</a:t>
            </a:r>
            <a:r>
              <a:rPr lang="cs-CZ" sz="2500" b="1" dirty="0" err="1"/>
              <a:t>Shakai</a:t>
            </a:r>
            <a:r>
              <a:rPr lang="cs-CZ" sz="2500" dirty="0"/>
              <a:t> (informační společnost)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500" dirty="0"/>
              <a:t>důvody vzniku označení: </a:t>
            </a:r>
          </a:p>
          <a:p>
            <a:pPr>
              <a:buClr>
                <a:schemeClr val="tx1"/>
              </a:buClr>
              <a:buSzPct val="120000"/>
              <a:buFontTx/>
              <a:buNone/>
            </a:pPr>
            <a:r>
              <a:rPr lang="cs-CZ" sz="2500" dirty="0"/>
              <a:t>  - spekulace - důsledek dvojznačnosti překladu „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Production</a:t>
            </a:r>
            <a:r>
              <a:rPr lang="cs-CZ" sz="2500" dirty="0"/>
              <a:t>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Distribution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Knowledge</a:t>
            </a:r>
            <a:r>
              <a:rPr lang="cs-CZ" sz="2500" dirty="0"/>
              <a:t> in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United</a:t>
            </a:r>
            <a:r>
              <a:rPr lang="cs-CZ" sz="2500" dirty="0"/>
              <a:t> </a:t>
            </a:r>
            <a:r>
              <a:rPr lang="cs-CZ" sz="2500" dirty="0" err="1"/>
              <a:t>States</a:t>
            </a:r>
            <a:r>
              <a:rPr lang="cs-CZ" sz="2500" dirty="0"/>
              <a:t>“ od </a:t>
            </a:r>
            <a:r>
              <a:rPr lang="cs-CZ" sz="2500" dirty="0" err="1"/>
              <a:t>Fritze</a:t>
            </a:r>
            <a:r>
              <a:rPr lang="cs-CZ" sz="2500" dirty="0"/>
              <a:t> </a:t>
            </a:r>
            <a:r>
              <a:rPr lang="cs-CZ" sz="2500" dirty="0" err="1"/>
              <a:t>Machlupa</a:t>
            </a:r>
            <a:r>
              <a:rPr lang="cs-CZ" sz="2500" dirty="0"/>
              <a:t> do a z </a:t>
            </a:r>
            <a:r>
              <a:rPr lang="cs-CZ" sz="2500" dirty="0" smtClean="0"/>
              <a:t>japonštiny?</a:t>
            </a:r>
            <a:endParaRPr lang="cs-CZ" sz="2500" dirty="0"/>
          </a:p>
          <a:p>
            <a:pPr>
              <a:buFont typeface="Wingdings" pitchFamily="2" charset="2"/>
              <a:buNone/>
            </a:pPr>
            <a:r>
              <a:rPr lang="cs-CZ" sz="2500" dirty="0"/>
              <a:t>  - důsledek nadšení z růstu zaznamenaných zkušeností, prožitků?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pPr algn="ctr"/>
            <a:r>
              <a:rPr lang="cs-CZ" dirty="0"/>
              <a:t>Informační společnost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760"/>
            <a:ext cx="8675687" cy="55892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/>
              <a:t>impozantní nárůst množství dokumentů </a:t>
            </a:r>
            <a:r>
              <a:rPr lang="cs-CZ" sz="2600" dirty="0">
                <a:cs typeface="Arial" charset="0"/>
              </a:rPr>
              <a:t>→ </a:t>
            </a:r>
            <a:r>
              <a:rPr lang="cs-CZ" sz="2600" b="1" dirty="0">
                <a:cs typeface="Arial" charset="0"/>
              </a:rPr>
              <a:t>informační exploze</a:t>
            </a:r>
            <a:endParaRPr lang="cs-CZ" sz="2600" dirty="0"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/>
              <a:t>umožněná nevídaným rozvojem technologií pro zpracování dat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/>
              <a:t>nárůst možnosti publikovat informace, vzrůstá počet distributorů i uživatelů informací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/>
              <a:t>informace vznikají rychleji a ve větších objemech, než je člověk schopen nalézt, studovat a porozumět jim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>
                <a:cs typeface="Arial" charset="0"/>
              </a:rPr>
              <a:t>příkrý rozpor mezi rostoucím množstvím informací a vývojem lidského mozku, který se za poslední tisíciletí výrazně </a:t>
            </a:r>
            <a:r>
              <a:rPr lang="cs-CZ" sz="2600" dirty="0" smtClean="0">
                <a:cs typeface="Arial" charset="0"/>
              </a:rPr>
              <a:t>nemění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 smtClean="0">
                <a:cs typeface="Arial" charset="0"/>
              </a:rPr>
              <a:t>lze rozlišit tři fáze exploze v širokém pojetí: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cs-CZ" sz="2600" dirty="0" smtClean="0">
                <a:cs typeface="Arial" charset="0"/>
              </a:rPr>
              <a:t> - vznik písma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cs-CZ" sz="2600" dirty="0" smtClean="0">
                <a:cs typeface="Arial" charset="0"/>
              </a:rPr>
              <a:t> - vznik knihtisku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cs-CZ" sz="2600" dirty="0" smtClean="0">
                <a:cs typeface="Arial" charset="0"/>
              </a:rPr>
              <a:t> - vznik počítače</a:t>
            </a:r>
            <a:r>
              <a:rPr lang="cs-CZ" sz="2600" dirty="0" smtClean="0"/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endParaRPr lang="cs-CZ" sz="2600" dirty="0"/>
          </a:p>
        </p:txBody>
      </p:sp>
      <p:pic>
        <p:nvPicPr>
          <p:cNvPr id="4100" name="Picture 4" descr="information exploz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84888" y="5300663"/>
            <a:ext cx="2160587" cy="1393825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2922</Words>
  <Application>Microsoft Office PowerPoint</Application>
  <PresentationFormat>Předvádění na obrazovce (4:3)</PresentationFormat>
  <Paragraphs>217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Informační společnost: nová ekonomie, informační průmysl </vt:lpstr>
      <vt:lpstr>Označení dnešní společnosti</vt:lpstr>
      <vt:lpstr>Revoluce v kontrole</vt:lpstr>
      <vt:lpstr>Revoluce v kontrole</vt:lpstr>
      <vt:lpstr>Revoluce v kontrole</vt:lpstr>
      <vt:lpstr>Krize kontroly</vt:lpstr>
      <vt:lpstr>Prezentace aplikace PowerPoint</vt:lpstr>
      <vt:lpstr>Informační společnost</vt:lpstr>
      <vt:lpstr>Informační společnost</vt:lpstr>
      <vt:lpstr>Přístupy k informační společnosti</vt:lpstr>
      <vt:lpstr>Informační společnost</vt:lpstr>
      <vt:lpstr>Informační společnost</vt:lpstr>
      <vt:lpstr>Informační společnost</vt:lpstr>
      <vt:lpstr>Informační infrastruktura</vt:lpstr>
      <vt:lpstr>Informační infrastruktura</vt:lpstr>
      <vt:lpstr>Informační průmysl</vt:lpstr>
      <vt:lpstr>Informační průmysl</vt:lpstr>
      <vt:lpstr>Informační společnost</vt:lpstr>
      <vt:lpstr>Postindustriální společnost</vt:lpstr>
      <vt:lpstr>Postindustriální společnost</vt:lpstr>
      <vt:lpstr>Postindustriální společnost</vt:lpstr>
      <vt:lpstr>Postindustriální společnost</vt:lpstr>
      <vt:lpstr>Postindustriální společnost</vt:lpstr>
      <vt:lpstr>Učící se společnost</vt:lpstr>
      <vt:lpstr>Učící se společnost</vt:lpstr>
      <vt:lpstr>Učící se společnost</vt:lpstr>
      <vt:lpstr>Učící se společnost</vt:lpstr>
      <vt:lpstr>LITERATURA</vt:lpstr>
      <vt:lpstr>LITERATURA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společnost: digitální ekonomie, informační průmysl průmysl, masová kolaborace</dc:title>
  <dc:creator>Michal</dc:creator>
  <cp:lastModifiedBy>Michal Lorenz</cp:lastModifiedBy>
  <cp:revision>13</cp:revision>
  <dcterms:created xsi:type="dcterms:W3CDTF">2012-03-09T05:27:30Z</dcterms:created>
  <dcterms:modified xsi:type="dcterms:W3CDTF">2013-03-07T12:03:37Z</dcterms:modified>
</cp:coreProperties>
</file>