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handoutMasterIdLst>
    <p:handoutMasterId r:id="rId35"/>
  </p:handoutMasterIdLst>
  <p:sldIdLst>
    <p:sldId id="272" r:id="rId2"/>
    <p:sldId id="273" r:id="rId3"/>
    <p:sldId id="274" r:id="rId4"/>
    <p:sldId id="275" r:id="rId5"/>
    <p:sldId id="276" r:id="rId6"/>
    <p:sldId id="277" r:id="rId7"/>
    <p:sldId id="278" r:id="rId8"/>
    <p:sldId id="293" r:id="rId9"/>
    <p:sldId id="294" r:id="rId10"/>
    <p:sldId id="295" r:id="rId11"/>
    <p:sldId id="296" r:id="rId12"/>
    <p:sldId id="297" r:id="rId13"/>
    <p:sldId id="279" r:id="rId14"/>
    <p:sldId id="280" r:id="rId15"/>
    <p:sldId id="281" r:id="rId16"/>
    <p:sldId id="282" r:id="rId17"/>
    <p:sldId id="283" r:id="rId18"/>
    <p:sldId id="285" r:id="rId19"/>
    <p:sldId id="284" r:id="rId20"/>
    <p:sldId id="298" r:id="rId21"/>
    <p:sldId id="299" r:id="rId22"/>
    <p:sldId id="286" r:id="rId23"/>
    <p:sldId id="300" r:id="rId24"/>
    <p:sldId id="287" r:id="rId25"/>
    <p:sldId id="288" r:id="rId26"/>
    <p:sldId id="301" r:id="rId27"/>
    <p:sldId id="289" r:id="rId28"/>
    <p:sldId id="290" r:id="rId29"/>
    <p:sldId id="302" r:id="rId30"/>
    <p:sldId id="291" r:id="rId31"/>
    <p:sldId id="292" r:id="rId32"/>
    <p:sldId id="303" r:id="rId33"/>
  </p:sldIdLst>
  <p:sldSz cx="12192000" cy="6858000"/>
  <p:notesSz cx="6858000" cy="9144000"/>
  <p:custDataLst>
    <p:tags r:id="rId36"/>
  </p:custDataLst>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162"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0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25D51B-5C68-48DD-85C7-F8CFB7459116}" type="datetime1">
              <a:rPr lang="cs-CZ" smtClean="0"/>
              <a:t>25.4.2019</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9AAD57-2836-4759-BC8C-6C1C7D6F0AAD}" type="slidenum">
              <a:rPr lang="cs-CZ" smtClean="0"/>
              <a:t>‹#›</a:t>
            </a:fld>
            <a:endParaRPr lang="cs-CZ" dirty="0"/>
          </a:p>
        </p:txBody>
      </p:sp>
    </p:spTree>
    <p:extLst>
      <p:ext uri="{BB962C8B-B14F-4D97-AF65-F5344CB8AC3E}">
        <p14:creationId xmlns:p14="http://schemas.microsoft.com/office/powerpoint/2010/main" val="844667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noProof="0"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6954572-A6DF-4744-88DD-FC3B7EDA3223}" type="datetime1">
              <a:rPr lang="cs-CZ" noProof="0" smtClean="0"/>
              <a:t>25.4.2019</a:t>
            </a:fld>
            <a:endParaRPr lang="cs-CZ" noProof="0" dirty="0"/>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noProof="0"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cs-CZ" noProof="0" smtClean="0"/>
              <a:t>‹#›</a:t>
            </a:fld>
            <a:endParaRPr lang="cs-CZ"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93B0CF2-7F87-4E02-A248-870047730F99}" type="slidenum">
              <a:rPr lang="cs-CZ" smtClean="0"/>
              <a:t>1</a:t>
            </a:fld>
            <a:endParaRPr lang="cs-CZ" dirty="0"/>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10</a:t>
            </a:fld>
            <a:endParaRPr lang="cs-CZ" dirty="0"/>
          </a:p>
        </p:txBody>
      </p:sp>
    </p:spTree>
    <p:extLst>
      <p:ext uri="{BB962C8B-B14F-4D97-AF65-F5344CB8AC3E}">
        <p14:creationId xmlns:p14="http://schemas.microsoft.com/office/powerpoint/2010/main" val="3625604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11</a:t>
            </a:fld>
            <a:endParaRPr lang="cs-CZ" dirty="0"/>
          </a:p>
        </p:txBody>
      </p:sp>
    </p:spTree>
    <p:extLst>
      <p:ext uri="{BB962C8B-B14F-4D97-AF65-F5344CB8AC3E}">
        <p14:creationId xmlns:p14="http://schemas.microsoft.com/office/powerpoint/2010/main" val="2782354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12</a:t>
            </a:fld>
            <a:endParaRPr lang="cs-CZ" dirty="0"/>
          </a:p>
        </p:txBody>
      </p:sp>
    </p:spTree>
    <p:extLst>
      <p:ext uri="{BB962C8B-B14F-4D97-AF65-F5344CB8AC3E}">
        <p14:creationId xmlns:p14="http://schemas.microsoft.com/office/powerpoint/2010/main" val="1112945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13</a:t>
            </a:fld>
            <a:endParaRPr lang="cs-CZ" dirty="0"/>
          </a:p>
        </p:txBody>
      </p:sp>
    </p:spTree>
    <p:extLst>
      <p:ext uri="{BB962C8B-B14F-4D97-AF65-F5344CB8AC3E}">
        <p14:creationId xmlns:p14="http://schemas.microsoft.com/office/powerpoint/2010/main" val="2665944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14</a:t>
            </a:fld>
            <a:endParaRPr lang="cs-CZ" dirty="0"/>
          </a:p>
        </p:txBody>
      </p:sp>
    </p:spTree>
    <p:extLst>
      <p:ext uri="{BB962C8B-B14F-4D97-AF65-F5344CB8AC3E}">
        <p14:creationId xmlns:p14="http://schemas.microsoft.com/office/powerpoint/2010/main" val="3746100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15</a:t>
            </a:fld>
            <a:endParaRPr lang="cs-CZ" dirty="0"/>
          </a:p>
        </p:txBody>
      </p:sp>
    </p:spTree>
    <p:extLst>
      <p:ext uri="{BB962C8B-B14F-4D97-AF65-F5344CB8AC3E}">
        <p14:creationId xmlns:p14="http://schemas.microsoft.com/office/powerpoint/2010/main" val="3674737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16</a:t>
            </a:fld>
            <a:endParaRPr lang="cs-CZ" dirty="0"/>
          </a:p>
        </p:txBody>
      </p:sp>
    </p:spTree>
    <p:extLst>
      <p:ext uri="{BB962C8B-B14F-4D97-AF65-F5344CB8AC3E}">
        <p14:creationId xmlns:p14="http://schemas.microsoft.com/office/powerpoint/2010/main" val="3969151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17</a:t>
            </a:fld>
            <a:endParaRPr lang="cs-CZ" dirty="0"/>
          </a:p>
        </p:txBody>
      </p:sp>
    </p:spTree>
    <p:extLst>
      <p:ext uri="{BB962C8B-B14F-4D97-AF65-F5344CB8AC3E}">
        <p14:creationId xmlns:p14="http://schemas.microsoft.com/office/powerpoint/2010/main" val="3715227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19</a:t>
            </a:fld>
            <a:endParaRPr lang="cs-CZ" dirty="0"/>
          </a:p>
        </p:txBody>
      </p:sp>
    </p:spTree>
    <p:extLst>
      <p:ext uri="{BB962C8B-B14F-4D97-AF65-F5344CB8AC3E}">
        <p14:creationId xmlns:p14="http://schemas.microsoft.com/office/powerpoint/2010/main" val="1424945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20</a:t>
            </a:fld>
            <a:endParaRPr lang="cs-CZ" dirty="0"/>
          </a:p>
        </p:txBody>
      </p:sp>
    </p:spTree>
    <p:extLst>
      <p:ext uri="{BB962C8B-B14F-4D97-AF65-F5344CB8AC3E}">
        <p14:creationId xmlns:p14="http://schemas.microsoft.com/office/powerpoint/2010/main" val="2306678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a:t>
            </a:fld>
            <a:endParaRPr lang="cs-CZ" dirty="0"/>
          </a:p>
        </p:txBody>
      </p:sp>
    </p:spTree>
    <p:extLst>
      <p:ext uri="{BB962C8B-B14F-4D97-AF65-F5344CB8AC3E}">
        <p14:creationId xmlns:p14="http://schemas.microsoft.com/office/powerpoint/2010/main" val="40308697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21</a:t>
            </a:fld>
            <a:endParaRPr lang="cs-CZ" dirty="0"/>
          </a:p>
        </p:txBody>
      </p:sp>
    </p:spTree>
    <p:extLst>
      <p:ext uri="{BB962C8B-B14F-4D97-AF65-F5344CB8AC3E}">
        <p14:creationId xmlns:p14="http://schemas.microsoft.com/office/powerpoint/2010/main" val="672544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26</a:t>
            </a:fld>
            <a:endParaRPr lang="cs-CZ" dirty="0"/>
          </a:p>
        </p:txBody>
      </p:sp>
    </p:spTree>
    <p:extLst>
      <p:ext uri="{BB962C8B-B14F-4D97-AF65-F5344CB8AC3E}">
        <p14:creationId xmlns:p14="http://schemas.microsoft.com/office/powerpoint/2010/main" val="2835559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29</a:t>
            </a:fld>
            <a:endParaRPr lang="cs-CZ" dirty="0"/>
          </a:p>
        </p:txBody>
      </p:sp>
    </p:spTree>
    <p:extLst>
      <p:ext uri="{BB962C8B-B14F-4D97-AF65-F5344CB8AC3E}">
        <p14:creationId xmlns:p14="http://schemas.microsoft.com/office/powerpoint/2010/main" val="2519650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a:t>
            </a:fld>
            <a:endParaRPr lang="cs-CZ" dirty="0"/>
          </a:p>
        </p:txBody>
      </p:sp>
    </p:spTree>
    <p:extLst>
      <p:ext uri="{BB962C8B-B14F-4D97-AF65-F5344CB8AC3E}">
        <p14:creationId xmlns:p14="http://schemas.microsoft.com/office/powerpoint/2010/main" val="40913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4</a:t>
            </a:fld>
            <a:endParaRPr lang="cs-CZ" dirty="0"/>
          </a:p>
        </p:txBody>
      </p:sp>
    </p:spTree>
    <p:extLst>
      <p:ext uri="{BB962C8B-B14F-4D97-AF65-F5344CB8AC3E}">
        <p14:creationId xmlns:p14="http://schemas.microsoft.com/office/powerpoint/2010/main" val="328142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5</a:t>
            </a:fld>
            <a:endParaRPr lang="cs-CZ" dirty="0"/>
          </a:p>
        </p:txBody>
      </p:sp>
    </p:spTree>
    <p:extLst>
      <p:ext uri="{BB962C8B-B14F-4D97-AF65-F5344CB8AC3E}">
        <p14:creationId xmlns:p14="http://schemas.microsoft.com/office/powerpoint/2010/main" val="4038764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6</a:t>
            </a:fld>
            <a:endParaRPr lang="cs-CZ" dirty="0"/>
          </a:p>
        </p:txBody>
      </p:sp>
    </p:spTree>
    <p:extLst>
      <p:ext uri="{BB962C8B-B14F-4D97-AF65-F5344CB8AC3E}">
        <p14:creationId xmlns:p14="http://schemas.microsoft.com/office/powerpoint/2010/main" val="100682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7</a:t>
            </a:fld>
            <a:endParaRPr lang="cs-CZ" dirty="0"/>
          </a:p>
        </p:txBody>
      </p:sp>
    </p:spTree>
    <p:extLst>
      <p:ext uri="{BB962C8B-B14F-4D97-AF65-F5344CB8AC3E}">
        <p14:creationId xmlns:p14="http://schemas.microsoft.com/office/powerpoint/2010/main" val="1992132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8</a:t>
            </a:fld>
            <a:endParaRPr lang="cs-CZ" dirty="0"/>
          </a:p>
        </p:txBody>
      </p:sp>
    </p:spTree>
    <p:extLst>
      <p:ext uri="{BB962C8B-B14F-4D97-AF65-F5344CB8AC3E}">
        <p14:creationId xmlns:p14="http://schemas.microsoft.com/office/powerpoint/2010/main" val="3591443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9</a:t>
            </a:fld>
            <a:endParaRPr lang="cs-CZ" dirty="0"/>
          </a:p>
        </p:txBody>
      </p:sp>
    </p:spTree>
    <p:extLst>
      <p:ext uri="{BB962C8B-B14F-4D97-AF65-F5344CB8AC3E}">
        <p14:creationId xmlns:p14="http://schemas.microsoft.com/office/powerpoint/2010/main" val="111946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1">
        <a:schemeClr val="bg1"/>
      </p:bgRef>
    </p:bg>
    <p:spTree>
      <p:nvGrpSpPr>
        <p:cNvPr id="1" name=""/>
        <p:cNvGrpSpPr/>
        <p:nvPr/>
      </p:nvGrpSpPr>
      <p:grpSpPr>
        <a:xfrm>
          <a:off x="0" y="0"/>
          <a:ext cx="0" cy="0"/>
          <a:chOff x="0" y="0"/>
          <a:chExt cx="0" cy="0"/>
        </a:xfrm>
      </p:grpSpPr>
      <p:grpSp>
        <p:nvGrpSpPr>
          <p:cNvPr id="10" name="Skupina 9"/>
          <p:cNvGrpSpPr/>
          <p:nvPr/>
        </p:nvGrpSpPr>
        <p:grpSpPr>
          <a:xfrm>
            <a:off x="0" y="6208894"/>
            <a:ext cx="12192000" cy="649106"/>
            <a:chOff x="0" y="6208894"/>
            <a:chExt cx="12192000" cy="649106"/>
          </a:xfrm>
        </p:grpSpPr>
        <p:sp>
          <p:nvSpPr>
            <p:cNvPr id="2" name="Obdélní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cs-CZ" noProof="0" dirty="0"/>
            </a:p>
          </p:txBody>
        </p:sp>
        <p:cxnSp>
          <p:nvCxnSpPr>
            <p:cNvPr id="7" name="Přímá spojnic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Přímá spojnic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Nadpis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17" name="Podnadpis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cs-CZ" noProof="0"/>
              <a:t>Kliknutím můžete upravit styl předlohy.</a:t>
            </a:r>
            <a:endParaRPr kumimoji="0" lang="cs-CZ" noProof="0" dirty="0"/>
          </a:p>
        </p:txBody>
      </p:sp>
      <p:sp>
        <p:nvSpPr>
          <p:cNvPr id="30" name="Zástupný symbol pro datum 29"/>
          <p:cNvSpPr>
            <a:spLocks noGrp="1"/>
          </p:cNvSpPr>
          <p:nvPr>
            <p:ph type="dt" sz="half" idx="10"/>
          </p:nvPr>
        </p:nvSpPr>
        <p:spPr/>
        <p:txBody>
          <a:bodyPr rtlCol="0"/>
          <a:lstStyle/>
          <a:p>
            <a:pPr rtl="0"/>
            <a:fld id="{86449FCF-A4CF-4B19-A57B-1DF296D8471F}" type="datetime1">
              <a:rPr lang="cs-CZ" noProof="0" smtClean="0"/>
              <a:t>25.4.2019</a:t>
            </a:fld>
            <a:endParaRPr lang="cs-CZ" noProof="0" dirty="0"/>
          </a:p>
        </p:txBody>
      </p:sp>
      <p:sp>
        <p:nvSpPr>
          <p:cNvPr id="19" name="Zástupný symbol pro zápatí 18"/>
          <p:cNvSpPr>
            <a:spLocks noGrp="1"/>
          </p:cNvSpPr>
          <p:nvPr>
            <p:ph type="ftr" sz="quarter" idx="11"/>
          </p:nvPr>
        </p:nvSpPr>
        <p:spPr/>
        <p:txBody>
          <a:bodyPr rtlCol="0"/>
          <a:lstStyle/>
          <a:p>
            <a:pPr rtl="0"/>
            <a:r>
              <a:rPr lang="cs-CZ" noProof="0" dirty="0"/>
              <a:t>Přidejte zápatí.</a:t>
            </a:r>
          </a:p>
        </p:txBody>
      </p:sp>
      <p:sp>
        <p:nvSpPr>
          <p:cNvPr id="27" name="Zástupný symbol pro číslo snímku 2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p:txBody>
          <a:bodyPr vert="eaVert" rtlCol="0"/>
          <a:lstStyle/>
          <a:p>
            <a:pPr lvl="0" rtl="0" eaLnBrk="1" latinLnBrk="0" hangingPunct="1"/>
            <a:r>
              <a:rPr lang="cs-CZ" noProof="0"/>
              <a:t>Po kliknutí můžete upravovat styly textu v předloze.</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031249FD-767E-4BB5-A7EB-2ACB069BD758}" type="datetime1">
              <a:rPr lang="cs-CZ" noProof="0" smtClean="0"/>
              <a:t>25.4.2019</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914402"/>
            <a:ext cx="2743200" cy="5211763"/>
          </a:xfrm>
        </p:spPr>
        <p:txBody>
          <a:bodyPr vert="eaVert"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a:xfrm>
            <a:off x="609600" y="914402"/>
            <a:ext cx="8026400" cy="5211763"/>
          </a:xfrm>
        </p:spPr>
        <p:txBody>
          <a:bodyPr vert="eaVert" rtlCol="0"/>
          <a:lstStyle/>
          <a:p>
            <a:pPr lvl="0" rtl="0" eaLnBrk="1" latinLnBrk="0" hangingPunct="1"/>
            <a:r>
              <a:rPr lang="cs-CZ" noProof="0"/>
              <a:t>Po kliknutí můžete upravovat styly textu v předloze.</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173A2219-AEE0-46C8-8BDC-D79EF86D2978}" type="datetime1">
              <a:rPr lang="cs-CZ" noProof="0" smtClean="0"/>
              <a:t>25.4.2019</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obsah 2"/>
          <p:cNvSpPr>
            <a:spLocks noGrp="1"/>
          </p:cNvSpPr>
          <p:nvPr>
            <p:ph idx="1"/>
          </p:nvPr>
        </p:nvSpPr>
        <p:spPr/>
        <p:txBody>
          <a:bodyPr rtlCol="0"/>
          <a:lstStyle/>
          <a:p>
            <a:pPr lvl="0" rtl="0" eaLnBrk="1" latinLnBrk="0" hangingPunct="1"/>
            <a:r>
              <a:rPr lang="cs-CZ" noProof="0"/>
              <a:t>Po kliknutí můžete upravovat styly textu v předloze.</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B5B25DF4-6595-4FE8-A302-1A34E059F8B6}" type="datetime1">
              <a:rPr lang="cs-CZ" noProof="0" smtClean="0"/>
              <a:t>25.4.2019</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cs-CZ" noProof="0"/>
              <a:t>Po kliknutí můžete upravovat styly textu v předloze.</a:t>
            </a:r>
          </a:p>
        </p:txBody>
      </p:sp>
      <p:sp>
        <p:nvSpPr>
          <p:cNvPr id="4" name="Zástupný symbol pro datum 3"/>
          <p:cNvSpPr>
            <a:spLocks noGrp="1"/>
          </p:cNvSpPr>
          <p:nvPr>
            <p:ph type="dt" sz="half" idx="10"/>
          </p:nvPr>
        </p:nvSpPr>
        <p:spPr/>
        <p:txBody>
          <a:bodyPr rtlCol="0"/>
          <a:lstStyle/>
          <a:p>
            <a:pPr rtl="0"/>
            <a:fld id="{76A96FED-491C-4B95-B54C-B9E02C15436B}" type="datetime1">
              <a:rPr lang="cs-CZ" noProof="0" smtClean="0"/>
              <a:t>25.4.2019</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rtlCol="0"/>
          <a:lstStyle/>
          <a:p>
            <a:pPr rtl="0"/>
            <a:r>
              <a:rPr lang="cs-CZ" noProof="0"/>
              <a:t>Kliknutím lze upravit styl.</a:t>
            </a:r>
            <a:endParaRPr kumimoji="0" lang="cs-CZ" noProof="0" dirty="0"/>
          </a:p>
        </p:txBody>
      </p:sp>
      <p:sp>
        <p:nvSpPr>
          <p:cNvPr id="3" name="Zástupný symbol pro obsah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Po kliknutí můžete upravovat styly textu v předloze.</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obsah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Po kliknutí můžete upravovat styly textu v předloze.</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5" name="Zástupný symbol pro datum 4"/>
          <p:cNvSpPr>
            <a:spLocks noGrp="1"/>
          </p:cNvSpPr>
          <p:nvPr>
            <p:ph type="dt" sz="half" idx="10"/>
          </p:nvPr>
        </p:nvSpPr>
        <p:spPr/>
        <p:txBody>
          <a:bodyPr rtlCol="0"/>
          <a:lstStyle/>
          <a:p>
            <a:pPr rtl="0"/>
            <a:fld id="{2D67D067-3FDD-4F37-B996-13345DDC619F}" type="datetime1">
              <a:rPr lang="cs-CZ" noProof="0" smtClean="0"/>
              <a:t>25.4.2019</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tIns="45720" rtlCol="0" anchor="b"/>
          <a:lstStyle>
            <a:lvl1pPr>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Po kliknutí můžete upravovat styly textu v předloze.</a:t>
            </a:r>
          </a:p>
        </p:txBody>
      </p:sp>
      <p:sp>
        <p:nvSpPr>
          <p:cNvPr id="5" name="Zástupný symbol pro obsah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Po kliknutí můžete upravovat styly textu v předloze.</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tex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Po kliknutí můžete upravovat styly textu v předloze.</a:t>
            </a:r>
          </a:p>
        </p:txBody>
      </p:sp>
      <p:sp>
        <p:nvSpPr>
          <p:cNvPr id="6" name="Zástupný symbol pro obsah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Po kliknutí můžete upravovat styly textu v předloze.</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7" name="Zástupný symbol pro datum 6"/>
          <p:cNvSpPr>
            <a:spLocks noGrp="1"/>
          </p:cNvSpPr>
          <p:nvPr>
            <p:ph type="dt" sz="half" idx="10"/>
          </p:nvPr>
        </p:nvSpPr>
        <p:spPr/>
        <p:txBody>
          <a:bodyPr rtlCol="0"/>
          <a:lstStyle/>
          <a:p>
            <a:pPr rtl="0"/>
            <a:fld id="{B6DC9654-98FC-4E04-B730-31C9A4382D4A}" type="datetime1">
              <a:rPr lang="cs-CZ" noProof="0" smtClean="0"/>
              <a:t>25.4.2019</a:t>
            </a:fld>
            <a:endParaRPr lang="cs-CZ" noProof="0" dirty="0"/>
          </a:p>
        </p:txBody>
      </p:sp>
      <p:sp>
        <p:nvSpPr>
          <p:cNvPr id="8" name="Zástupný symbol pro zápatí 7"/>
          <p:cNvSpPr>
            <a:spLocks noGrp="1"/>
          </p:cNvSpPr>
          <p:nvPr>
            <p:ph type="ftr" sz="quarter" idx="11"/>
          </p:nvPr>
        </p:nvSpPr>
        <p:spPr/>
        <p:txBody>
          <a:bodyPr rtlCol="0"/>
          <a:lstStyle/>
          <a:p>
            <a:pPr rtl="0"/>
            <a:r>
              <a:rPr lang="cs-CZ" noProof="0" dirty="0"/>
              <a:t>Přidejte zápatí.</a:t>
            </a:r>
          </a:p>
        </p:txBody>
      </p:sp>
      <p:sp>
        <p:nvSpPr>
          <p:cNvPr id="9" name="Zástupný symbol pro číslo snímku 8"/>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datum 2"/>
          <p:cNvSpPr>
            <a:spLocks noGrp="1"/>
          </p:cNvSpPr>
          <p:nvPr>
            <p:ph type="dt" sz="half" idx="10"/>
          </p:nvPr>
        </p:nvSpPr>
        <p:spPr/>
        <p:txBody>
          <a:bodyPr rtlCol="0"/>
          <a:lstStyle/>
          <a:p>
            <a:pPr rtl="0"/>
            <a:fld id="{3C480630-3D0B-4451-9A78-833047F86168}" type="datetime1">
              <a:rPr lang="cs-CZ" noProof="0" smtClean="0"/>
              <a:t>25.4.2019</a:t>
            </a:fld>
            <a:endParaRPr lang="cs-CZ" noProof="0" dirty="0"/>
          </a:p>
        </p:txBody>
      </p:sp>
      <p:sp>
        <p:nvSpPr>
          <p:cNvPr id="4" name="Zástupný symbol pro zápatí 3"/>
          <p:cNvSpPr>
            <a:spLocks noGrp="1"/>
          </p:cNvSpPr>
          <p:nvPr>
            <p:ph type="ftr" sz="quarter" idx="11"/>
          </p:nvPr>
        </p:nvSpPr>
        <p:spPr/>
        <p:txBody>
          <a:bodyPr rtlCol="0"/>
          <a:lstStyle/>
          <a:p>
            <a:pPr rtl="0"/>
            <a:r>
              <a:rPr lang="cs-CZ" noProof="0" dirty="0"/>
              <a:t>Přidejte zápatí.</a:t>
            </a:r>
          </a:p>
        </p:txBody>
      </p:sp>
      <p:sp>
        <p:nvSpPr>
          <p:cNvPr id="5" name="Zástupný symbol pro číslo snímku 4"/>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8C9DBE03-E961-4BC3-8C7E-0BE76D46F765}" type="datetime1">
              <a:rPr lang="cs-CZ" noProof="0" smtClean="0"/>
              <a:t>25.4.2019</a:t>
            </a:fld>
            <a:endParaRPr lang="cs-CZ" noProof="0" dirty="0"/>
          </a:p>
        </p:txBody>
      </p:sp>
      <p:sp>
        <p:nvSpPr>
          <p:cNvPr id="3" name="Zástupný symbol pro zápatí 2"/>
          <p:cNvSpPr>
            <a:spLocks noGrp="1"/>
          </p:cNvSpPr>
          <p:nvPr>
            <p:ph type="ftr" sz="quarter" idx="11"/>
          </p:nvPr>
        </p:nvSpPr>
        <p:spPr/>
        <p:txBody>
          <a:bodyPr rtlCol="0"/>
          <a:lstStyle/>
          <a:p>
            <a:pPr rtl="0"/>
            <a:r>
              <a:rPr lang="cs-CZ" noProof="0" dirty="0"/>
              <a:t>Přidejte zápatí.</a:t>
            </a:r>
          </a:p>
        </p:txBody>
      </p:sp>
      <p:sp>
        <p:nvSpPr>
          <p:cNvPr id="4" name="Zástupný symbol pro číslo snímku 3"/>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4" name="Zástupný symbol pro obsah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cs-CZ" noProof="0"/>
              <a:t>Po kliknutí můžete upravovat styly textu v předloze.</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3" name="Zástupný symbol pro tex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cs-CZ" noProof="0"/>
              <a:t>Po kliknutí můžete upravovat styly textu v předloze.</a:t>
            </a:r>
          </a:p>
        </p:txBody>
      </p:sp>
      <p:sp>
        <p:nvSpPr>
          <p:cNvPr id="5" name="Zástupný symbol pro datum 4"/>
          <p:cNvSpPr>
            <a:spLocks noGrp="1"/>
          </p:cNvSpPr>
          <p:nvPr>
            <p:ph type="dt" sz="half" idx="10"/>
          </p:nvPr>
        </p:nvSpPr>
        <p:spPr/>
        <p:txBody>
          <a:bodyPr rtlCol="0"/>
          <a:lstStyle/>
          <a:p>
            <a:pPr rtl="0"/>
            <a:fld id="{05BDEBAC-8C05-4708-B7A9-A2593B7C16E9}" type="datetime1">
              <a:rPr lang="cs-CZ" noProof="0" smtClean="0"/>
              <a:t>25.4.2019</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jedním odříznutým a jedním zaobleným rohem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12" name="Pravoúhlý trojúhelní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2" name="Nadpis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cs-CZ" noProof="0"/>
              <a:t>Kliknutím lze upravit styl.</a:t>
            </a:r>
            <a:endParaRPr kumimoji="0"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cs-CZ" noProof="0"/>
              <a:t>Kliknutím na ikonu přidáte obrázek.</a:t>
            </a:r>
            <a:endParaRPr kumimoji="0" lang="cs-CZ" noProof="0" dirty="0"/>
          </a:p>
        </p:txBody>
      </p:sp>
      <p:sp>
        <p:nvSpPr>
          <p:cNvPr id="4" name="Zástupný symbol pro tex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cs-CZ" noProof="0"/>
              <a:t>Po kliknutí můžete upravovat styly textu v předloze.</a:t>
            </a:r>
          </a:p>
        </p:txBody>
      </p:sp>
      <p:sp>
        <p:nvSpPr>
          <p:cNvPr id="5" name="Zástupný symbol pro datum 4"/>
          <p:cNvSpPr>
            <a:spLocks noGrp="1"/>
          </p:cNvSpPr>
          <p:nvPr>
            <p:ph type="dt" sz="half" idx="10"/>
          </p:nvPr>
        </p:nvSpPr>
        <p:spPr/>
        <p:txBody>
          <a:bodyPr rtlCol="0"/>
          <a:lstStyle/>
          <a:p>
            <a:pPr rtl="0"/>
            <a:fld id="{DB18F344-0803-4CB8-B7CD-DB68295A6141}" type="datetime1">
              <a:rPr lang="cs-CZ" noProof="0" smtClean="0"/>
              <a:t>25.4.2019</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a:xfrm>
            <a:off x="10769600" y="6356351"/>
            <a:ext cx="812800" cy="365125"/>
          </a:xfrm>
        </p:spPr>
        <p:txBody>
          <a:bodyPr rtlCol="0"/>
          <a:lstStyle/>
          <a:p>
            <a:pPr rtl="0"/>
            <a:fld id="{401CF334-2D5C-4859-84A6-CA7E6E43FAEB}" type="slidenum">
              <a:rPr lang="cs-CZ" noProof="0" smtClean="0"/>
              <a:t>‹#›</a:t>
            </a:fld>
            <a:endParaRPr lang="cs-CZ" noProof="0" dirty="0"/>
          </a:p>
        </p:txBody>
      </p:sp>
      <p:sp>
        <p:nvSpPr>
          <p:cNvPr id="10" name="Volný tvar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11" name="Volný tvar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Skupina 24"/>
          <p:cNvGrpSpPr/>
          <p:nvPr/>
        </p:nvGrpSpPr>
        <p:grpSpPr>
          <a:xfrm>
            <a:off x="-29028" y="-7144"/>
            <a:ext cx="12240731" cy="6879658"/>
            <a:chOff x="0" y="-21658"/>
            <a:chExt cx="12240731" cy="6879658"/>
          </a:xfrm>
        </p:grpSpPr>
        <p:sp>
          <p:nvSpPr>
            <p:cNvPr id="26" name="Obdélní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noProof="0" dirty="0"/>
            </a:p>
          </p:txBody>
        </p:sp>
        <p:grpSp>
          <p:nvGrpSpPr>
            <p:cNvPr id="27" name="Skupina 26"/>
            <p:cNvGrpSpPr/>
            <p:nvPr/>
          </p:nvGrpSpPr>
          <p:grpSpPr>
            <a:xfrm>
              <a:off x="0" y="-21658"/>
              <a:ext cx="12240731" cy="1041400"/>
              <a:chOff x="-25356" y="-7144"/>
              <a:chExt cx="12240731" cy="1041400"/>
            </a:xfrm>
          </p:grpSpPr>
          <p:sp>
            <p:nvSpPr>
              <p:cNvPr id="28" name="Volný tvar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29" name="Volný tvar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grpSp>
            <p:nvGrpSpPr>
              <p:cNvPr id="31" name="Skupina 30"/>
              <p:cNvGrpSpPr/>
              <p:nvPr/>
            </p:nvGrpSpPr>
            <p:grpSpPr>
              <a:xfrm>
                <a:off x="-25356" y="202408"/>
                <a:ext cx="12240731" cy="649224"/>
                <a:chOff x="-19045" y="216550"/>
                <a:chExt cx="9180548" cy="649224"/>
              </a:xfrm>
            </p:grpSpPr>
            <p:sp>
              <p:nvSpPr>
                <p:cNvPr id="32" name="Volný tvar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sp>
              <p:nvSpPr>
                <p:cNvPr id="33" name="Volný tvar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grpSp>
        </p:grpSp>
      </p:grpSp>
      <p:sp>
        <p:nvSpPr>
          <p:cNvPr id="9" name="Zástupný symbol pro nadpis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cs-CZ" noProof="0" dirty="0"/>
              <a:t>Kliknutím můžete upravit styl předlohy nadpisů.</a:t>
            </a:r>
            <a:endParaRPr kumimoji="0" lang="cs-CZ" noProof="0" dirty="0"/>
          </a:p>
        </p:txBody>
      </p:sp>
      <p:sp>
        <p:nvSpPr>
          <p:cNvPr id="30" name="Zástupný symbol pro tex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cs-CZ" noProof="0" dirty="0"/>
              <a:t>Kliknutím můžete upravit styl předlohy textů.</a:t>
            </a:r>
          </a:p>
          <a:p>
            <a:pPr lvl="1" rtl="0" eaLnBrk="1" latinLnBrk="0" hangingPunct="1"/>
            <a:r>
              <a:rPr lang="cs-CZ" noProof="0" dirty="0"/>
              <a:t>Druhá úroveň</a:t>
            </a:r>
          </a:p>
          <a:p>
            <a:pPr lvl="2" rtl="0" eaLnBrk="1" latinLnBrk="0" hangingPunct="1"/>
            <a:r>
              <a:rPr lang="cs-CZ" noProof="0" dirty="0"/>
              <a:t>Třetí úroveň</a:t>
            </a:r>
          </a:p>
          <a:p>
            <a:pPr lvl="3" rtl="0" eaLnBrk="1" latinLnBrk="0" hangingPunct="1"/>
            <a:r>
              <a:rPr lang="cs-CZ" noProof="0" dirty="0"/>
              <a:t>Čtvrtá úroveň</a:t>
            </a:r>
          </a:p>
          <a:p>
            <a:pPr lvl="4" rtl="0" eaLnBrk="1" latinLnBrk="0" hangingPunct="1"/>
            <a:r>
              <a:rPr lang="cs-CZ" noProof="0" dirty="0"/>
              <a:t>Pátá úroveň</a:t>
            </a:r>
          </a:p>
        </p:txBody>
      </p:sp>
      <p:sp>
        <p:nvSpPr>
          <p:cNvPr id="10" name="Zástupný symbol pro datum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F3102197-132B-4776-A362-180FE6F93860}" type="datetime1">
              <a:rPr lang="cs-CZ" noProof="0" smtClean="0"/>
              <a:t>25.4.2019</a:t>
            </a:fld>
            <a:endParaRPr lang="cs-CZ" noProof="0" dirty="0"/>
          </a:p>
        </p:txBody>
      </p:sp>
      <p:sp>
        <p:nvSpPr>
          <p:cNvPr id="22" name="Zástupný symbol pro zápatí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cs-CZ" noProof="0" dirty="0"/>
              <a:t>Přidejte zápatí.</a:t>
            </a:r>
          </a:p>
        </p:txBody>
      </p:sp>
      <p:sp>
        <p:nvSpPr>
          <p:cNvPr id="18" name="Zástupný symbol pro číslo snímk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cs-CZ" noProof="0" smtClean="0"/>
              <a:pPr rtl="0"/>
              <a:t>‹#›</a:t>
            </a:fld>
            <a:endParaRPr lang="cs-CZ"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rtlCol="0"/>
          <a:lstStyle/>
          <a:p>
            <a:pPr algn="l" rtl="0"/>
            <a:r>
              <a:rPr lang="cs-CZ" dirty="0"/>
              <a:t>Ochrana osobních údajů</a:t>
            </a:r>
          </a:p>
        </p:txBody>
      </p:sp>
      <p:sp>
        <p:nvSpPr>
          <p:cNvPr id="5" name="Podnadpis 4"/>
          <p:cNvSpPr>
            <a:spLocks noGrp="1"/>
          </p:cNvSpPr>
          <p:nvPr>
            <p:ph type="subTitle" idx="1"/>
          </p:nvPr>
        </p:nvSpPr>
        <p:spPr/>
        <p:txBody>
          <a:bodyPr rtlCol="0"/>
          <a:lstStyle/>
          <a:p>
            <a:pPr algn="l" rtl="0"/>
            <a:r>
              <a:rPr lang="cs-CZ" dirty="0"/>
              <a:t>Kateřina Krčálová Konečná</a:t>
            </a:r>
          </a:p>
          <a:p>
            <a:pPr rtl="0"/>
            <a:endParaRPr lang="cs-CZ"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pPr marL="0" indent="0" rtl="0">
              <a:buNone/>
            </a:pPr>
            <a:r>
              <a:rPr lang="cs-CZ" sz="2800" smtClean="0"/>
              <a:t>omezení zpracování</a:t>
            </a:r>
          </a:p>
          <a:p>
            <a:r>
              <a:rPr lang="cs-CZ" smtClean="0"/>
              <a:t>označení uložených OÚ za účelem omezení jejich zpracování v budoucnu</a:t>
            </a:r>
          </a:p>
          <a:p>
            <a:endParaRPr lang="cs-CZ"/>
          </a:p>
          <a:p>
            <a:pPr marL="0" indent="0">
              <a:buNone/>
            </a:pPr>
            <a:r>
              <a:rPr lang="cs-CZ" smtClean="0"/>
              <a:t>profilování</a:t>
            </a:r>
          </a:p>
          <a:p>
            <a:r>
              <a:rPr lang="cs-CZ" smtClean="0"/>
              <a:t>jakákoli forma automatizovaného zpracování OÚ směřující k hodnocení některých osobních aspektů fyzické osoby, zejména k rozboru nebo odhadu aspektů týkajících se jejího pracovního výkonu, ekonomické situace, zdravotního stavu, osobních preferencí, zájmů, spolehlivosti, chování, místa, kde se nachází nebo pohybu</a:t>
            </a:r>
          </a:p>
        </p:txBody>
      </p:sp>
    </p:spTree>
    <p:extLst>
      <p:ext uri="{BB962C8B-B14F-4D97-AF65-F5344CB8AC3E}">
        <p14:creationId xmlns:p14="http://schemas.microsoft.com/office/powerpoint/2010/main" val="3687028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lnSpcReduction="10000"/>
          </a:bodyPr>
          <a:lstStyle/>
          <a:p>
            <a:pPr marL="0" indent="0" rtl="0">
              <a:buNone/>
            </a:pPr>
            <a:r>
              <a:rPr lang="cs-CZ" sz="2800" dirty="0" err="1" smtClean="0"/>
              <a:t>pseudonymizace</a:t>
            </a:r>
            <a:endParaRPr lang="cs-CZ" sz="2800" dirty="0" smtClean="0"/>
          </a:p>
          <a:p>
            <a:r>
              <a:rPr lang="cs-CZ" dirty="0" smtClean="0"/>
              <a:t>zpracování OÚ tak, že již nemohou být přiřazeny konkrétní osobě bez použití dodatečných informací, pokud jsou tyto dodatečné informace uchovávány odděleně a vztahují se na opatření, která zajistí, že nebudou přiřazeny k identifikované nebo identifikovatelné fyzické osobě</a:t>
            </a:r>
          </a:p>
          <a:p>
            <a:r>
              <a:rPr lang="cs-CZ" dirty="0" smtClean="0"/>
              <a:t>i po </a:t>
            </a:r>
            <a:r>
              <a:rPr lang="cs-CZ" dirty="0" err="1" smtClean="0"/>
              <a:t>pseudonymizaci</a:t>
            </a:r>
            <a:r>
              <a:rPr lang="cs-CZ" dirty="0" smtClean="0"/>
              <a:t> se jedná o OÚ dle nařízení, </a:t>
            </a:r>
            <a:r>
              <a:rPr lang="cs-CZ" dirty="0" err="1" smtClean="0"/>
              <a:t>pseudonymizace</a:t>
            </a:r>
            <a:r>
              <a:rPr lang="cs-CZ" dirty="0" smtClean="0"/>
              <a:t> napomáhá jejich zabezpečení</a:t>
            </a:r>
          </a:p>
          <a:p>
            <a:r>
              <a:rPr lang="cs-CZ" u="sng" dirty="0" err="1" smtClean="0"/>
              <a:t>anonymizace</a:t>
            </a:r>
            <a:r>
              <a:rPr lang="cs-CZ" u="sng" dirty="0" smtClean="0"/>
              <a:t>:</a:t>
            </a:r>
            <a:r>
              <a:rPr lang="cs-CZ" dirty="0" smtClean="0"/>
              <a:t> anonymizované OÚ se nepovažují za OÚ a do působnosti nařízení nespadají, nelze je přiřadit ke konkrétní osobě</a:t>
            </a:r>
          </a:p>
          <a:p>
            <a:r>
              <a:rPr lang="cs-CZ" dirty="0" smtClean="0"/>
              <a:t>rozdíl mezi </a:t>
            </a:r>
            <a:r>
              <a:rPr lang="cs-CZ" dirty="0" err="1" smtClean="0"/>
              <a:t>anonymizací</a:t>
            </a:r>
            <a:r>
              <a:rPr lang="cs-CZ" dirty="0" smtClean="0"/>
              <a:t> a </a:t>
            </a:r>
            <a:r>
              <a:rPr lang="cs-CZ" dirty="0" err="1" smtClean="0"/>
              <a:t>pseudoanonymizací</a:t>
            </a:r>
            <a:r>
              <a:rPr lang="cs-CZ" dirty="0" smtClean="0"/>
              <a:t> je v tom, že </a:t>
            </a:r>
            <a:r>
              <a:rPr lang="cs-CZ" dirty="0" err="1" smtClean="0"/>
              <a:t>anonymizace</a:t>
            </a:r>
            <a:r>
              <a:rPr lang="cs-CZ" dirty="0" smtClean="0"/>
              <a:t> je nevratný proces, anonymizované údaje nelze zpětně přiřadit k fyzické osobě</a:t>
            </a:r>
            <a:endParaRPr lang="cs-CZ" dirty="0"/>
          </a:p>
        </p:txBody>
      </p:sp>
    </p:spTree>
    <p:extLst>
      <p:ext uri="{BB962C8B-B14F-4D97-AF65-F5344CB8AC3E}">
        <p14:creationId xmlns:p14="http://schemas.microsoft.com/office/powerpoint/2010/main" val="171180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pPr marL="0" indent="0" rtl="0">
              <a:buNone/>
            </a:pPr>
            <a:r>
              <a:rPr lang="cs-CZ" sz="2800" smtClean="0"/>
              <a:t>evidence</a:t>
            </a:r>
          </a:p>
          <a:p>
            <a:r>
              <a:rPr lang="cs-CZ" smtClean="0"/>
              <a:t>jakýkoli strukturovaný soubor OÚ přístupných podle zvláštních kritérií, ať již centralizovaný, decentralizovaný, nebo rozdělený podle funkčního či zeměpisného hlediska</a:t>
            </a:r>
          </a:p>
          <a:p>
            <a:r>
              <a:rPr lang="cs-CZ" smtClean="0"/>
              <a:t>personální kartotéky, lékařské kartotéky, evidence čtenářů, evidence zákazníků, soubor jmenných autorit</a:t>
            </a:r>
          </a:p>
        </p:txBody>
      </p:sp>
    </p:spTree>
    <p:extLst>
      <p:ext uri="{BB962C8B-B14F-4D97-AF65-F5344CB8AC3E}">
        <p14:creationId xmlns:p14="http://schemas.microsoft.com/office/powerpoint/2010/main" val="506160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fontScale="92500" lnSpcReduction="10000"/>
          </a:bodyPr>
          <a:lstStyle/>
          <a:p>
            <a:pPr marL="0" indent="0" rtl="0">
              <a:buNone/>
            </a:pPr>
            <a:r>
              <a:rPr lang="cs-CZ" b="1" dirty="0"/>
              <a:t>čl. 5 Zásady zpracování osobních údajů</a:t>
            </a:r>
          </a:p>
          <a:p>
            <a:r>
              <a:rPr lang="cs-CZ" u="sng" dirty="0"/>
              <a:t>zákonnost, korektnost, </a:t>
            </a:r>
            <a:r>
              <a:rPr lang="cs-CZ" u="sng" dirty="0" smtClean="0"/>
              <a:t>transparentnost:</a:t>
            </a:r>
            <a:r>
              <a:rPr lang="cs-CZ" dirty="0" smtClean="0"/>
              <a:t> zpracování nesmí být v rozporu se zákonem, správce OÚ musí plnit informační povinnost vůči subjektu údajů</a:t>
            </a:r>
            <a:endParaRPr lang="cs-CZ" dirty="0"/>
          </a:p>
          <a:p>
            <a:r>
              <a:rPr lang="cs-CZ" u="sng" dirty="0"/>
              <a:t>zásada účelového </a:t>
            </a:r>
            <a:r>
              <a:rPr lang="cs-CZ" u="sng" dirty="0" smtClean="0"/>
              <a:t>omezení:</a:t>
            </a:r>
            <a:r>
              <a:rPr lang="cs-CZ" dirty="0" smtClean="0"/>
              <a:t> zpracování OÚ jen za účelem, kvůli kterému byly shromážděny</a:t>
            </a:r>
            <a:endParaRPr lang="cs-CZ" dirty="0"/>
          </a:p>
          <a:p>
            <a:r>
              <a:rPr lang="cs-CZ" u="sng" dirty="0"/>
              <a:t>zásada minimalizace </a:t>
            </a:r>
            <a:r>
              <a:rPr lang="cs-CZ" u="sng" dirty="0" smtClean="0"/>
              <a:t>údajů:</a:t>
            </a:r>
            <a:r>
              <a:rPr lang="cs-CZ" dirty="0" smtClean="0"/>
              <a:t> zpracování OÚ nezbytně nutných pro daný účel, nelze zpracovávat OÚ jen z důvodu „jednou by se mohly hodit“</a:t>
            </a:r>
            <a:endParaRPr lang="cs-CZ" dirty="0"/>
          </a:p>
          <a:p>
            <a:r>
              <a:rPr lang="cs-CZ" u="sng" dirty="0"/>
              <a:t>zásada </a:t>
            </a:r>
            <a:r>
              <a:rPr lang="cs-CZ" u="sng" dirty="0" smtClean="0"/>
              <a:t>přesnosti:</a:t>
            </a:r>
            <a:r>
              <a:rPr lang="cs-CZ" dirty="0" smtClean="0"/>
              <a:t> zpracovávat přesné OÚ</a:t>
            </a:r>
            <a:endParaRPr lang="cs-CZ" dirty="0"/>
          </a:p>
          <a:p>
            <a:r>
              <a:rPr lang="cs-CZ" u="sng" dirty="0"/>
              <a:t>zásada omezení </a:t>
            </a:r>
            <a:r>
              <a:rPr lang="cs-CZ" u="sng" dirty="0" smtClean="0"/>
              <a:t>uložení:</a:t>
            </a:r>
            <a:r>
              <a:rPr lang="cs-CZ" dirty="0" smtClean="0"/>
              <a:t> zpracování OÚ je po dobu, pokud je to nutné</a:t>
            </a:r>
            <a:endParaRPr lang="cs-CZ" dirty="0"/>
          </a:p>
          <a:p>
            <a:r>
              <a:rPr lang="cs-CZ" u="sng" dirty="0"/>
              <a:t>zásada integrity a </a:t>
            </a:r>
            <a:r>
              <a:rPr lang="cs-CZ" u="sng" dirty="0" smtClean="0"/>
              <a:t>důvěrnosti:</a:t>
            </a:r>
            <a:r>
              <a:rPr lang="cs-CZ" dirty="0" smtClean="0"/>
              <a:t> povinnost zabezpečit zpracování OÚ správcem, přijetí bezpečnostních opatření</a:t>
            </a:r>
            <a:endParaRPr lang="cs-CZ" dirty="0"/>
          </a:p>
          <a:p>
            <a:r>
              <a:rPr lang="cs-CZ" u="sng" dirty="0"/>
              <a:t>zásada </a:t>
            </a:r>
            <a:r>
              <a:rPr lang="cs-CZ" u="sng" dirty="0" smtClean="0"/>
              <a:t>odpovědnosti:</a:t>
            </a:r>
            <a:r>
              <a:rPr lang="cs-CZ" dirty="0" smtClean="0"/>
              <a:t> povinnost správce zajistit soulad se zásadami a být schopen soulad prokázat</a:t>
            </a:r>
            <a:endParaRPr lang="cs-CZ" dirty="0"/>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lstStyle/>
          <a:p>
            <a:pPr marL="0" indent="0" rtl="0">
              <a:buNone/>
            </a:pPr>
            <a:r>
              <a:rPr lang="cs-CZ" b="1" dirty="0"/>
              <a:t>čl. 6 Zákonnost zpracování</a:t>
            </a:r>
          </a:p>
          <a:p>
            <a:r>
              <a:rPr lang="cs-CZ" dirty="0"/>
              <a:t>zpracování musí být založeno na jednom z právních titulů vyjmenovaných v čl. </a:t>
            </a:r>
            <a:r>
              <a:rPr lang="cs-CZ" dirty="0" smtClean="0"/>
              <a:t>6:</a:t>
            </a:r>
            <a:endParaRPr lang="cs-CZ" dirty="0"/>
          </a:p>
          <a:p>
            <a:pPr>
              <a:buFontTx/>
              <a:buChar char="-"/>
            </a:pPr>
            <a:r>
              <a:rPr lang="cs-CZ" dirty="0"/>
              <a:t>souhlas se zpracováním OÚ</a:t>
            </a:r>
          </a:p>
          <a:p>
            <a:pPr>
              <a:buFontTx/>
              <a:buChar char="-"/>
            </a:pPr>
            <a:r>
              <a:rPr lang="cs-CZ" dirty="0"/>
              <a:t>plnění smlouvy</a:t>
            </a:r>
          </a:p>
          <a:p>
            <a:pPr>
              <a:buFontTx/>
              <a:buChar char="-"/>
            </a:pPr>
            <a:r>
              <a:rPr lang="cs-CZ" dirty="0"/>
              <a:t>splnění právní povinnosti správcem</a:t>
            </a:r>
          </a:p>
          <a:p>
            <a:pPr>
              <a:buFontTx/>
              <a:buChar char="-"/>
            </a:pPr>
            <a:r>
              <a:rPr lang="cs-CZ" dirty="0"/>
              <a:t>ochrana životně důležitých zájmů</a:t>
            </a:r>
          </a:p>
          <a:p>
            <a:pPr>
              <a:buFontTx/>
              <a:buChar char="-"/>
            </a:pPr>
            <a:r>
              <a:rPr lang="cs-CZ" dirty="0"/>
              <a:t>splnění úkolu prováděného ve veřejném zájmu nebo při výkonu veřejné moci</a:t>
            </a:r>
          </a:p>
          <a:p>
            <a:pPr>
              <a:buFontTx/>
              <a:buChar char="-"/>
            </a:pPr>
            <a:r>
              <a:rPr lang="cs-CZ" dirty="0"/>
              <a:t>zpracování OÚ je nezbytné pro účely oprávněných zájmů správce OÚ</a:t>
            </a:r>
          </a:p>
        </p:txBody>
      </p:sp>
    </p:spTree>
    <p:extLst>
      <p:ext uri="{BB962C8B-B14F-4D97-AF65-F5344CB8AC3E}">
        <p14:creationId xmlns:p14="http://schemas.microsoft.com/office/powerpoint/2010/main" val="901086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lstStyle/>
          <a:p>
            <a:pPr marL="0" indent="0" rtl="0">
              <a:buNone/>
            </a:pPr>
            <a:r>
              <a:rPr lang="cs-CZ" b="1" dirty="0"/>
              <a:t>čl. 7 Podmínky vyjádření souhlasu</a:t>
            </a:r>
          </a:p>
          <a:p>
            <a:r>
              <a:rPr lang="cs-CZ" dirty="0"/>
              <a:t>správce OÚ musí být schopen doložit, že souhlas se zpracováním OÚ byl udělen (zpravidla tedy písemný souhlas)</a:t>
            </a:r>
          </a:p>
          <a:p>
            <a:r>
              <a:rPr lang="cs-CZ" dirty="0"/>
              <a:t>písemný souhlas je srozumitelný, provedený jasnými a jednoduchými jazykovými prostředky</a:t>
            </a:r>
          </a:p>
          <a:p>
            <a:r>
              <a:rPr lang="cs-CZ" dirty="0"/>
              <a:t>souhlas musí být jednoduše odvolatelný</a:t>
            </a:r>
          </a:p>
          <a:p>
            <a:r>
              <a:rPr lang="cs-CZ" dirty="0"/>
              <a:t>plnění smlouvy a následné poskytnutí služby nelze podmiňovat udělením souhlasu, pokud souhlas se zpracováním není pro tuto smlouvu a službu bezpodmínečně nutný</a:t>
            </a:r>
          </a:p>
        </p:txBody>
      </p:sp>
    </p:spTree>
    <p:extLst>
      <p:ext uri="{BB962C8B-B14F-4D97-AF65-F5344CB8AC3E}">
        <p14:creationId xmlns:p14="http://schemas.microsoft.com/office/powerpoint/2010/main" val="1142905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lstStyle/>
          <a:p>
            <a:pPr marL="0" indent="0" rtl="0">
              <a:buNone/>
            </a:pPr>
            <a:r>
              <a:rPr lang="cs-CZ" b="1" dirty="0"/>
              <a:t>čl. 8 Souhlas dítěte u služeb informační společnosti</a:t>
            </a:r>
          </a:p>
          <a:p>
            <a:r>
              <a:rPr lang="cs-CZ" dirty="0"/>
              <a:t>udělení souhlasu se zpracováním OÚ dítětem</a:t>
            </a:r>
          </a:p>
          <a:p>
            <a:r>
              <a:rPr lang="cs-CZ" dirty="0"/>
              <a:t>souhlas je zákonný, pokud je dítěti nejméně 16 let. Je-li dítě mladší než 16 let musí být souhlas vyjádřen nebo schválen osobou vykonávající rodičovskou zodpovědnost vůči dítěti.</a:t>
            </a:r>
          </a:p>
          <a:p>
            <a:r>
              <a:rPr lang="cs-CZ" dirty="0"/>
              <a:t>čl. státy mohou stanovit věk nižší než 16 let, nesmí to však být méně než 13 let</a:t>
            </a:r>
          </a:p>
          <a:p>
            <a:r>
              <a:rPr lang="cs-CZ" dirty="0"/>
              <a:t>správce vyvine přiměřené úsilí s ohledem na dostupnou technologii, aby ověřil, že byl souhlas vyjádřen či schválen osobou s rodičovskou zodpovědností (může být problematické; např. uvedení emailu rodiče a následné potvrzení souhlasu dítěte rodičem)</a:t>
            </a:r>
          </a:p>
        </p:txBody>
      </p:sp>
    </p:spTree>
    <p:extLst>
      <p:ext uri="{BB962C8B-B14F-4D97-AF65-F5344CB8AC3E}">
        <p14:creationId xmlns:p14="http://schemas.microsoft.com/office/powerpoint/2010/main" val="3735148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pPr marL="0" indent="0" rtl="0">
              <a:buNone/>
            </a:pPr>
            <a:r>
              <a:rPr lang="cs-CZ" b="1" dirty="0"/>
              <a:t>čl. 9 Zpracování zvláštních kategorií OÚ (citlivé údaje)</a:t>
            </a:r>
          </a:p>
          <a:p>
            <a:r>
              <a:rPr lang="cs-CZ" u="sng" dirty="0"/>
              <a:t>zvláštní kategorie OÚ:</a:t>
            </a:r>
            <a:r>
              <a:rPr lang="cs-CZ" dirty="0"/>
              <a:t> údaje o rasovém či etnickém původu, politických názorech, náboženském vyznání či filozofickém přesvědčení nebo členství v odborech, genetické údaje, biometrické údaje, údaje o zdravotním stavu, sexuálním životě, sexuální orientaci</a:t>
            </a:r>
          </a:p>
          <a:p>
            <a:r>
              <a:rPr lang="cs-CZ" dirty="0"/>
              <a:t>zpracování zvláštních OÚ je zakázáno</a:t>
            </a:r>
          </a:p>
          <a:p>
            <a:r>
              <a:rPr lang="cs-CZ" u="sng" dirty="0"/>
              <a:t>výjimky ze zákazu:</a:t>
            </a:r>
            <a:r>
              <a:rPr lang="cs-CZ" dirty="0"/>
              <a:t> udělení výslovného souhlasu se zpracováním; povinnosti vyplývající z pracovního práva, sociálního zabezpečení, sociální ochrany; ochrana životně důležitých zájmů; obhajoba právních nároků a soudní pravomoc; preventivní a pracovní lékařství, posouzení pracovní schopnosti; ochrana veřejného zdraví atd.</a:t>
            </a:r>
          </a:p>
          <a:p>
            <a:r>
              <a:rPr lang="cs-CZ" dirty="0"/>
              <a:t>rodné číslo do zvláštní kategorie OÚ nepatří!</a:t>
            </a:r>
          </a:p>
        </p:txBody>
      </p:sp>
    </p:spTree>
    <p:extLst>
      <p:ext uri="{BB962C8B-B14F-4D97-AF65-F5344CB8AC3E}">
        <p14:creationId xmlns:p14="http://schemas.microsoft.com/office/powerpoint/2010/main" val="1836245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Práva subjektu údajů</a:t>
            </a:r>
            <a:endParaRPr lang="cs-CZ"/>
          </a:p>
        </p:txBody>
      </p:sp>
      <p:sp>
        <p:nvSpPr>
          <p:cNvPr id="3" name="Zástupný symbol pro obsah 2"/>
          <p:cNvSpPr>
            <a:spLocks noGrp="1"/>
          </p:cNvSpPr>
          <p:nvPr>
            <p:ph idx="1"/>
          </p:nvPr>
        </p:nvSpPr>
        <p:spPr/>
        <p:txBody>
          <a:bodyPr/>
          <a:lstStyle/>
          <a:p>
            <a:r>
              <a:rPr lang="cs-CZ" dirty="0" smtClean="0"/>
              <a:t>čl. 12 – 23</a:t>
            </a:r>
          </a:p>
          <a:p>
            <a:r>
              <a:rPr lang="cs-CZ" dirty="0" smtClean="0"/>
              <a:t>transparentnost a korektnost zpracování (čl. 12 - 14)</a:t>
            </a:r>
          </a:p>
          <a:p>
            <a:r>
              <a:rPr lang="cs-CZ" dirty="0" smtClean="0"/>
              <a:t>právo na přístup k OÚ</a:t>
            </a:r>
          </a:p>
          <a:p>
            <a:r>
              <a:rPr lang="cs-CZ" dirty="0" smtClean="0"/>
              <a:t>právo na opravu</a:t>
            </a:r>
          </a:p>
          <a:p>
            <a:r>
              <a:rPr lang="cs-CZ" dirty="0" smtClean="0"/>
              <a:t>právo na výmaz (právo být zapomenut)</a:t>
            </a:r>
          </a:p>
          <a:p>
            <a:r>
              <a:rPr lang="cs-CZ" dirty="0" smtClean="0"/>
              <a:t>právo na omezení zpracování ve stanovených případech</a:t>
            </a:r>
          </a:p>
          <a:p>
            <a:r>
              <a:rPr lang="cs-CZ" dirty="0" smtClean="0"/>
              <a:t>právo na přenositelnost údajů</a:t>
            </a:r>
          </a:p>
          <a:p>
            <a:r>
              <a:rPr lang="cs-CZ" dirty="0" smtClean="0"/>
              <a:t>právo vznést námitku: přímý marketing, profilování, automatizované rozhodování</a:t>
            </a:r>
            <a:endParaRPr lang="cs-CZ" dirty="0"/>
          </a:p>
        </p:txBody>
      </p:sp>
    </p:spTree>
    <p:extLst>
      <p:ext uri="{BB962C8B-B14F-4D97-AF65-F5344CB8AC3E}">
        <p14:creationId xmlns:p14="http://schemas.microsoft.com/office/powerpoint/2010/main" val="475725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pPr marL="0" indent="0" rtl="0">
              <a:buNone/>
            </a:pPr>
            <a:r>
              <a:rPr lang="cs-CZ" b="1" dirty="0" smtClean="0"/>
              <a:t>čl. 12 Transparentní informace, sdělení a postupy pro výkon práv subjektu údajů</a:t>
            </a:r>
          </a:p>
          <a:p>
            <a:r>
              <a:rPr lang="cs-CZ" dirty="0" smtClean="0"/>
              <a:t>správce přijme vhodná opatření, aby poskytl subjektu údajů stručným, </a:t>
            </a:r>
            <a:r>
              <a:rPr lang="cs-CZ" dirty="0" err="1" smtClean="0"/>
              <a:t>transparetním</a:t>
            </a:r>
            <a:r>
              <a:rPr lang="cs-CZ" dirty="0" smtClean="0"/>
              <a:t>, srozumitelným a snadno přístupným způsobem za použití jasných a jednoduchých jazykových prostředků veškeré informace, které se týkají způsobu zpracování OÚ, které provádí</a:t>
            </a:r>
            <a:endParaRPr lang="cs-CZ" dirty="0"/>
          </a:p>
        </p:txBody>
      </p:sp>
    </p:spTree>
    <p:extLst>
      <p:ext uri="{BB962C8B-B14F-4D97-AF65-F5344CB8AC3E}">
        <p14:creationId xmlns:p14="http://schemas.microsoft.com/office/powerpoint/2010/main" val="457004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dirty="0"/>
              <a:t>Legislativa</a:t>
            </a:r>
          </a:p>
        </p:txBody>
      </p:sp>
      <p:sp>
        <p:nvSpPr>
          <p:cNvPr id="2" name="Zástupný symbol pro obsah 1"/>
          <p:cNvSpPr>
            <a:spLocks noGrp="1"/>
          </p:cNvSpPr>
          <p:nvPr>
            <p:ph idx="1"/>
          </p:nvPr>
        </p:nvSpPr>
        <p:spPr/>
        <p:txBody>
          <a:bodyPr rtlCol="0">
            <a:normAutofit fontScale="92500" lnSpcReduction="10000"/>
          </a:bodyPr>
          <a:lstStyle/>
          <a:p>
            <a:pPr marL="0" indent="0" rtl="0">
              <a:buNone/>
            </a:pPr>
            <a:r>
              <a:rPr lang="cs-CZ" b="1" dirty="0"/>
              <a:t>Nařízení Evropského parlamentu a Rady (EU) 2016/679</a:t>
            </a:r>
            <a:r>
              <a:rPr lang="cs-CZ" dirty="0"/>
              <a:t> ze dne 27. dubna 2016, o ochraně fyzických osob v souvislosti se zpracováním osobních údajů a o volném pohybu těchto údajů a o zrušení  směrnice 95/46/ES (obecné nařízení o ochraně osobních údajů) – </a:t>
            </a:r>
            <a:r>
              <a:rPr lang="cs-CZ" b="1" dirty="0"/>
              <a:t>obecné nařízení GDPR</a:t>
            </a:r>
          </a:p>
          <a:p>
            <a:r>
              <a:rPr lang="cs-CZ" dirty="0" smtClean="0"/>
              <a:t>ochrana </a:t>
            </a:r>
            <a:r>
              <a:rPr lang="cs-CZ" dirty="0"/>
              <a:t>fyzických osob v souvislosti se zpracováním jejich osobních údajů (OÚ) </a:t>
            </a:r>
            <a:r>
              <a:rPr lang="cs-CZ" dirty="0" smtClean="0"/>
              <a:t>je jejich základním právem</a:t>
            </a:r>
            <a:endParaRPr lang="cs-CZ" dirty="0"/>
          </a:p>
          <a:p>
            <a:r>
              <a:rPr lang="cs-CZ" dirty="0"/>
              <a:t>Listina základních práv EU a Smlouva o fungování EU přiznávají každému právo na ochranu OÚ</a:t>
            </a:r>
          </a:p>
          <a:p>
            <a:r>
              <a:rPr lang="cs-CZ" dirty="0"/>
              <a:t>účelem směrnice je harmonizovat právní předpisy o ochraně základních práv a svobod fyzických osob v souvislosti s činnostmi zpracování OÚ a zajistit volný pohyb OÚ mezi čl. státy</a:t>
            </a:r>
          </a:p>
          <a:p>
            <a:r>
              <a:rPr lang="cs-CZ" dirty="0"/>
              <a:t>nařízení obsahuje v úvodu rozsáhlé zdůvodnění právní úpravy</a:t>
            </a: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pPr marL="0" indent="0" rtl="0">
              <a:buNone/>
            </a:pPr>
            <a:r>
              <a:rPr lang="cs-CZ" b="1" dirty="0" smtClean="0"/>
              <a:t>čl. 13 Informační povinnost</a:t>
            </a:r>
          </a:p>
          <a:p>
            <a:r>
              <a:rPr lang="cs-CZ" dirty="0" smtClean="0"/>
              <a:t>při získávání OÚ do subjektu údajů správce má povinnost poskytnout tyto informace:</a:t>
            </a:r>
          </a:p>
          <a:p>
            <a:pPr>
              <a:buFontTx/>
              <a:buChar char="-"/>
            </a:pPr>
            <a:r>
              <a:rPr lang="cs-CZ" dirty="0" smtClean="0"/>
              <a:t>kontaktní údaje správce</a:t>
            </a:r>
          </a:p>
          <a:p>
            <a:pPr>
              <a:buFontTx/>
              <a:buChar char="-"/>
            </a:pPr>
            <a:r>
              <a:rPr lang="cs-CZ" dirty="0" smtClean="0"/>
              <a:t>kontaktní údaje pověřence pro ochranu OÚ</a:t>
            </a:r>
          </a:p>
          <a:p>
            <a:pPr>
              <a:buFontTx/>
              <a:buChar char="-"/>
            </a:pPr>
            <a:r>
              <a:rPr lang="cs-CZ" dirty="0" smtClean="0"/>
              <a:t>účel zpracování OÚ a právní základ pro zpracování</a:t>
            </a:r>
          </a:p>
          <a:p>
            <a:pPr>
              <a:buFontTx/>
              <a:buChar char="-"/>
            </a:pPr>
            <a:r>
              <a:rPr lang="cs-CZ" dirty="0" smtClean="0"/>
              <a:t>oprávněný zájem, pokud existuje</a:t>
            </a:r>
          </a:p>
          <a:p>
            <a:pPr>
              <a:buFontTx/>
              <a:buChar char="-"/>
            </a:pPr>
            <a:r>
              <a:rPr lang="cs-CZ" dirty="0" smtClean="0"/>
              <a:t>případné příjemce nebo kategorie příjemců OÚ</a:t>
            </a:r>
          </a:p>
          <a:p>
            <a:pPr>
              <a:buFontTx/>
              <a:buChar char="-"/>
            </a:pPr>
            <a:r>
              <a:rPr lang="cs-CZ" dirty="0" smtClean="0"/>
              <a:t>případný úmysl předat OÚ do třetí země nebo mezinárodní organizaci</a:t>
            </a:r>
          </a:p>
          <a:p>
            <a:pPr>
              <a:buFontTx/>
              <a:buChar char="-"/>
            </a:pPr>
            <a:r>
              <a:rPr lang="cs-CZ" dirty="0" smtClean="0"/>
              <a:t>další informace, pokud je to nezbytné: doba uložení OÚ, existence práv subjektu údajů, právo podat stížnost u ÚOOÚ atd.</a:t>
            </a:r>
            <a:endParaRPr lang="cs-CZ" dirty="0"/>
          </a:p>
        </p:txBody>
      </p:sp>
    </p:spTree>
    <p:extLst>
      <p:ext uri="{BB962C8B-B14F-4D97-AF65-F5344CB8AC3E}">
        <p14:creationId xmlns:p14="http://schemas.microsoft.com/office/powerpoint/2010/main" val="576726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fontScale="92500" lnSpcReduction="20000"/>
          </a:bodyPr>
          <a:lstStyle/>
          <a:p>
            <a:pPr marL="0" indent="0" rtl="0">
              <a:buNone/>
            </a:pPr>
            <a:r>
              <a:rPr lang="cs-CZ" b="1" dirty="0" smtClean="0"/>
              <a:t>čl. 13 Informační povinnost</a:t>
            </a:r>
          </a:p>
          <a:p>
            <a:r>
              <a:rPr lang="cs-CZ" dirty="0" err="1" smtClean="0"/>
              <a:t>inf</a:t>
            </a:r>
            <a:r>
              <a:rPr lang="cs-CZ" dirty="0" smtClean="0"/>
              <a:t>. povinnost lze řešit písemným poučením fyzické osoby o zpracování OÚ</a:t>
            </a:r>
          </a:p>
          <a:p>
            <a:r>
              <a:rPr lang="cs-CZ" dirty="0" smtClean="0"/>
              <a:t>v praxi knihoven jsou knihovní řády doplňovány o poučení uživatele o zpracování OÚ, je dobré informovat uživatele při vyplňování přihlášky (uzavírání smlouvy o poskytnutí služeb), informace na webových stránkách</a:t>
            </a:r>
          </a:p>
          <a:p>
            <a:pPr marL="0" indent="0">
              <a:buNone/>
            </a:pPr>
            <a:endParaRPr lang="cs-CZ" dirty="0" smtClean="0"/>
          </a:p>
          <a:p>
            <a:pPr marL="0" indent="0">
              <a:buNone/>
            </a:pPr>
            <a:r>
              <a:rPr lang="cs-CZ" b="1" dirty="0" smtClean="0"/>
              <a:t>čl. 15 – 22</a:t>
            </a:r>
          </a:p>
          <a:p>
            <a:r>
              <a:rPr lang="cs-CZ" dirty="0"/>
              <a:t>právo na přístup k OÚ</a:t>
            </a:r>
          </a:p>
          <a:p>
            <a:r>
              <a:rPr lang="cs-CZ" dirty="0"/>
              <a:t>právo na opravu</a:t>
            </a:r>
          </a:p>
          <a:p>
            <a:r>
              <a:rPr lang="cs-CZ" dirty="0"/>
              <a:t>právo na výmaz (právo být zapomenut)</a:t>
            </a:r>
          </a:p>
          <a:p>
            <a:r>
              <a:rPr lang="cs-CZ" dirty="0"/>
              <a:t>právo na omezení zpracování</a:t>
            </a:r>
          </a:p>
          <a:p>
            <a:r>
              <a:rPr lang="cs-CZ" dirty="0"/>
              <a:t>právo na přenositelnost údajů</a:t>
            </a:r>
          </a:p>
          <a:p>
            <a:r>
              <a:rPr lang="cs-CZ" dirty="0"/>
              <a:t>právo vznést </a:t>
            </a:r>
            <a:r>
              <a:rPr lang="cs-CZ" dirty="0" smtClean="0"/>
              <a:t>námitku: profilování, přímý marketing, automatizované zpracování OÚ</a:t>
            </a:r>
            <a:endParaRPr lang="cs-CZ" dirty="0"/>
          </a:p>
          <a:p>
            <a:pPr marL="0" indent="0">
              <a:buNone/>
            </a:pPr>
            <a:endParaRPr lang="cs-CZ" dirty="0"/>
          </a:p>
          <a:p>
            <a:pPr marL="0" indent="0">
              <a:buNone/>
            </a:pPr>
            <a:endParaRPr lang="cs-CZ" dirty="0" smtClean="0"/>
          </a:p>
        </p:txBody>
      </p:sp>
    </p:spTree>
    <p:extLst>
      <p:ext uri="{BB962C8B-B14F-4D97-AF65-F5344CB8AC3E}">
        <p14:creationId xmlns:p14="http://schemas.microsoft.com/office/powerpoint/2010/main" val="271928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Správce OÚ, zpracovatel, pověřenec</a:t>
            </a:r>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čl. 24 – 43</a:t>
            </a:r>
          </a:p>
          <a:p>
            <a:r>
              <a:rPr lang="cs-CZ" u="sng" dirty="0" smtClean="0"/>
              <a:t>správce:</a:t>
            </a:r>
            <a:r>
              <a:rPr lang="cs-CZ" dirty="0" smtClean="0"/>
              <a:t> subjekt, který sám nebo společně s jinými určuje účely a prostředky zpracování OÚ</a:t>
            </a:r>
          </a:p>
          <a:p>
            <a:r>
              <a:rPr lang="cs-CZ" u="sng" dirty="0" smtClean="0"/>
              <a:t>zpracovatel:</a:t>
            </a:r>
            <a:r>
              <a:rPr lang="cs-CZ" dirty="0" smtClean="0"/>
              <a:t> subjekt, který zpracovává OÚ pro správce; zpracovatelem není zaměstnanec správce</a:t>
            </a:r>
          </a:p>
          <a:p>
            <a:r>
              <a:rPr lang="cs-CZ" dirty="0" smtClean="0"/>
              <a:t>správce musí mít se zpracovatelem uzavřenou smlouvu o zpracování (nebo jiný obdobný dokument dle práva EU), která stanoví: předmět a dobu trvání zpracování, povaha a účel zpracování, typ osobních údajů a kategorie subjektu údajů, povinnosti a práva správce, mimo jiné je zpracovatel povinen zajistit mlčenlivost osob oprávněných zpracovávat OÚ</a:t>
            </a:r>
          </a:p>
          <a:p>
            <a:r>
              <a:rPr lang="cs-CZ" dirty="0" smtClean="0"/>
              <a:t>záznamy o činnostech zpracování</a:t>
            </a:r>
          </a:p>
          <a:p>
            <a:r>
              <a:rPr lang="cs-CZ" dirty="0" smtClean="0"/>
              <a:t>zabezpečení zpracování</a:t>
            </a:r>
          </a:p>
          <a:p>
            <a:r>
              <a:rPr lang="cs-CZ" dirty="0" smtClean="0"/>
              <a:t>ohlašování případů porušení zabezpečení OÚ dozorovému úřadu</a:t>
            </a:r>
          </a:p>
        </p:txBody>
      </p:sp>
    </p:spTree>
    <p:extLst>
      <p:ext uri="{BB962C8B-B14F-4D97-AF65-F5344CB8AC3E}">
        <p14:creationId xmlns:p14="http://schemas.microsoft.com/office/powerpoint/2010/main" val="2705238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73480"/>
            <a:ext cx="10972800" cy="5151120"/>
          </a:xfrm>
        </p:spPr>
        <p:txBody>
          <a:bodyPr>
            <a:normAutofit lnSpcReduction="10000"/>
          </a:bodyPr>
          <a:lstStyle/>
          <a:p>
            <a:r>
              <a:rPr lang="cs-CZ" u="sng" smtClean="0"/>
              <a:t>pověřenec pro ochranu OÚ:</a:t>
            </a:r>
            <a:r>
              <a:rPr lang="cs-CZ" smtClean="0"/>
              <a:t> nařízení osobu pověřence nedefinuje, vymezuje situace, kdy je správce či zpracovatel povinen pověřence jmenovat, pravomoci pověřence a úkoly, které má vykonávat</a:t>
            </a:r>
          </a:p>
          <a:p>
            <a:r>
              <a:rPr lang="cs-CZ" u="sng" smtClean="0"/>
              <a:t>pověřence jmenuje:</a:t>
            </a:r>
            <a:r>
              <a:rPr lang="cs-CZ" smtClean="0"/>
              <a:t> orgán veřejné moci či veřejný subjekt; instituce provádějící zpracování, které vyžaduje rozsáhlé pravidelné a systematické monitorování subjektů údajů; orgány zpracovávající zvláštní kategorie OÚ nebo údajů týkajících se trestních rozsudků</a:t>
            </a:r>
          </a:p>
          <a:p>
            <a:r>
              <a:rPr lang="cs-CZ" smtClean="0"/>
              <a:t>pověřenec musí mít odborné znalosti práva a praxi v oblasti ochrany OÚ</a:t>
            </a:r>
          </a:p>
          <a:p>
            <a:r>
              <a:rPr lang="cs-CZ" u="sng" smtClean="0"/>
              <a:t>úkoly pověřence:</a:t>
            </a:r>
            <a:r>
              <a:rPr lang="cs-CZ" smtClean="0"/>
              <a:t> poskytování informací a poradenství správcům nebo zpracovatelům a zaměstnancům, monitorování souladu zpracování OÚ s nařízením, poskytování poradenství na požádání a spolupráce s dozorovým úřadem</a:t>
            </a:r>
            <a:endParaRPr lang="cs-CZ" u="sng" smtClean="0"/>
          </a:p>
          <a:p>
            <a:endParaRPr lang="cs-CZ" smtClean="0"/>
          </a:p>
          <a:p>
            <a:pPr marL="0" indent="0">
              <a:buNone/>
            </a:pPr>
            <a:endParaRPr lang="cs-CZ" smtClean="0"/>
          </a:p>
        </p:txBody>
      </p:sp>
    </p:spTree>
    <p:extLst>
      <p:ext uri="{BB962C8B-B14F-4D97-AF65-F5344CB8AC3E}">
        <p14:creationId xmlns:p14="http://schemas.microsoft.com/office/powerpoint/2010/main" val="1430893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444752"/>
          </a:xfrm>
        </p:spPr>
        <p:txBody>
          <a:bodyPr>
            <a:noAutofit/>
          </a:bodyPr>
          <a:lstStyle/>
          <a:p>
            <a:r>
              <a:rPr lang="cs-CZ" sz="4000" smtClean="0"/>
              <a:t>Předávání OÚ do třetích zemí nebo mez. organizacím</a:t>
            </a:r>
            <a:endParaRPr lang="cs-CZ" sz="4000"/>
          </a:p>
        </p:txBody>
      </p:sp>
      <p:sp>
        <p:nvSpPr>
          <p:cNvPr id="3" name="Zástupný symbol pro obsah 2"/>
          <p:cNvSpPr>
            <a:spLocks noGrp="1"/>
          </p:cNvSpPr>
          <p:nvPr>
            <p:ph idx="1"/>
          </p:nvPr>
        </p:nvSpPr>
        <p:spPr>
          <a:xfrm>
            <a:off x="609600" y="2545080"/>
            <a:ext cx="10972800" cy="3779520"/>
          </a:xfrm>
        </p:spPr>
        <p:txBody>
          <a:bodyPr/>
          <a:lstStyle/>
          <a:p>
            <a:r>
              <a:rPr lang="cs-CZ" smtClean="0"/>
              <a:t>čl. 44 - 50 </a:t>
            </a:r>
            <a:endParaRPr lang="cs-CZ"/>
          </a:p>
        </p:txBody>
      </p:sp>
    </p:spTree>
    <p:extLst>
      <p:ext uri="{BB962C8B-B14F-4D97-AF65-F5344CB8AC3E}">
        <p14:creationId xmlns:p14="http://schemas.microsoft.com/office/powerpoint/2010/main" val="381814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Nezávislé dozorové úřady</a:t>
            </a:r>
            <a:endParaRPr lang="cs-CZ"/>
          </a:p>
        </p:txBody>
      </p:sp>
      <p:sp>
        <p:nvSpPr>
          <p:cNvPr id="3" name="Zástupný symbol pro obsah 2"/>
          <p:cNvSpPr>
            <a:spLocks noGrp="1"/>
          </p:cNvSpPr>
          <p:nvPr>
            <p:ph idx="1"/>
          </p:nvPr>
        </p:nvSpPr>
        <p:spPr/>
        <p:txBody>
          <a:bodyPr>
            <a:normAutofit fontScale="92500"/>
          </a:bodyPr>
          <a:lstStyle/>
          <a:p>
            <a:r>
              <a:rPr lang="cs-CZ" dirty="0" smtClean="0"/>
              <a:t>čl. 51 – 77</a:t>
            </a:r>
          </a:p>
          <a:p>
            <a:r>
              <a:rPr lang="cs-CZ" dirty="0" smtClean="0"/>
              <a:t>Úřad pro ochranu osobních údajů</a:t>
            </a:r>
          </a:p>
          <a:p>
            <a:pPr>
              <a:buFontTx/>
              <a:buChar char="-"/>
            </a:pPr>
            <a:r>
              <a:rPr lang="cs-CZ" dirty="0" smtClean="0"/>
              <a:t>dozorový úřad v ČR; je nezávislý</a:t>
            </a:r>
          </a:p>
          <a:p>
            <a:pPr>
              <a:buFontTx/>
              <a:buChar char="-"/>
            </a:pPr>
            <a:r>
              <a:rPr lang="cs-CZ" dirty="0" smtClean="0"/>
              <a:t>vydává metodiky, stanoviska, doporučení</a:t>
            </a:r>
          </a:p>
          <a:p>
            <a:pPr>
              <a:buFontTx/>
              <a:buChar char="-"/>
            </a:pPr>
            <a:r>
              <a:rPr lang="cs-CZ" dirty="0" smtClean="0"/>
              <a:t>řeší stížnosti subjektů údajů na údajné porušení ochrany OÚ, provádí kontrolní a monitorovací činnost, osvětová činnost pro veřejnost, poradenská činnost, vede seznam druhů operací, které podléhají požadavku na posouzení vlivu na ochranu OÚ, podporuje vypracování kodexů chování, spolupracuje s dalšími dozorovými úřady a Evropským sborem pro ochranu osobních údajů</a:t>
            </a:r>
          </a:p>
          <a:p>
            <a:pPr>
              <a:buFontTx/>
              <a:buChar char="-"/>
            </a:pPr>
            <a:r>
              <a:rPr lang="cs-CZ" dirty="0" smtClean="0"/>
              <a:t>oprávněn ukládat správní pokuty v souvislosti s porušením nařízení</a:t>
            </a:r>
          </a:p>
        </p:txBody>
      </p:sp>
    </p:spTree>
    <p:extLst>
      <p:ext uri="{BB962C8B-B14F-4D97-AF65-F5344CB8AC3E}">
        <p14:creationId xmlns:p14="http://schemas.microsoft.com/office/powerpoint/2010/main" val="29116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r>
              <a:rPr lang="cs-CZ" dirty="0"/>
              <a:t>Evropský sbor pro ochranu osobních údajů</a:t>
            </a:r>
          </a:p>
          <a:p>
            <a:pPr>
              <a:buFontTx/>
              <a:buChar char="-"/>
            </a:pPr>
            <a:r>
              <a:rPr lang="cs-CZ" dirty="0" smtClean="0"/>
              <a:t>původně jako pracovní skupina 29 (WP29) ustanovená dřívější směrnicí</a:t>
            </a:r>
          </a:p>
          <a:p>
            <a:pPr>
              <a:buFontTx/>
              <a:buChar char="-"/>
            </a:pPr>
            <a:r>
              <a:rPr lang="cs-CZ" dirty="0" smtClean="0"/>
              <a:t>zajišťuje jednotné uplatňování nařízení, má rozsáhlé pravomoci, vydává pokyny a stanoviska k postupům a činnostem dozorových úřadů čl. států EU, ke kodexům chování, podporuje spolupráci dozorových úřadů, konzultační činnost, poskytuje poradenství ve věcech ochrany a zpracování OÚ Evropské komisi</a:t>
            </a:r>
          </a:p>
          <a:p>
            <a:pPr>
              <a:buFontTx/>
              <a:buChar char="-"/>
            </a:pPr>
            <a:endParaRPr lang="cs-CZ" dirty="0"/>
          </a:p>
          <a:p>
            <a:pPr marL="0" indent="0">
              <a:buNone/>
            </a:pPr>
            <a:endParaRPr lang="cs-CZ" dirty="0" smtClean="0"/>
          </a:p>
        </p:txBody>
      </p:sp>
    </p:spTree>
    <p:extLst>
      <p:ext uri="{BB962C8B-B14F-4D97-AF65-F5344CB8AC3E}">
        <p14:creationId xmlns:p14="http://schemas.microsoft.com/office/powerpoint/2010/main" val="245402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Právní ochrana a sankce</a:t>
            </a:r>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čl. 77 – 84</a:t>
            </a:r>
          </a:p>
          <a:p>
            <a:r>
              <a:rPr lang="cs-CZ" dirty="0" smtClean="0"/>
              <a:t>právo podat stížnost u dozorového úřadu: podává subjekt údajů, pokud se domnívá, že zpracováním jeho osobních údajů je porušeno toto nařízení</a:t>
            </a:r>
          </a:p>
          <a:p>
            <a:r>
              <a:rPr lang="cs-CZ" dirty="0" smtClean="0"/>
              <a:t>právo na účinnou soudní ochranu vůči dozorovému úřadu: soudní ochrana proti závaznému rozhodnutí dozorového úřadu, nejprve je třeba vyčerpat řádné opravné prostředky v řízení před správním orgánem (rozklad); soudní ochrana před nečinností úřadu při řešení stížnosti</a:t>
            </a:r>
          </a:p>
          <a:p>
            <a:r>
              <a:rPr lang="cs-CZ" dirty="0" smtClean="0"/>
              <a:t>soudní ochrana vůči správci nebo zpracovateli</a:t>
            </a:r>
          </a:p>
          <a:p>
            <a:r>
              <a:rPr lang="cs-CZ" dirty="0" smtClean="0"/>
              <a:t>právo na náhradu újmy</a:t>
            </a:r>
          </a:p>
          <a:p>
            <a:r>
              <a:rPr lang="cs-CZ" dirty="0" smtClean="0"/>
              <a:t>správní pokuty</a:t>
            </a:r>
          </a:p>
          <a:p>
            <a:r>
              <a:rPr lang="cs-CZ" dirty="0" smtClean="0"/>
              <a:t>jiné sankce za porušení, na která se nevztahují správní pokuty</a:t>
            </a:r>
            <a:endParaRPr lang="cs-CZ" dirty="0"/>
          </a:p>
        </p:txBody>
      </p:sp>
    </p:spTree>
    <p:extLst>
      <p:ext uri="{BB962C8B-B14F-4D97-AF65-F5344CB8AC3E}">
        <p14:creationId xmlns:p14="http://schemas.microsoft.com/office/powerpoint/2010/main" val="1869534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Zvláštní situace zpracování OÚ</a:t>
            </a:r>
            <a:endParaRPr lang="cs-CZ"/>
          </a:p>
        </p:txBody>
      </p:sp>
      <p:sp>
        <p:nvSpPr>
          <p:cNvPr id="3" name="Zástupný symbol pro obsah 2"/>
          <p:cNvSpPr>
            <a:spLocks noGrp="1"/>
          </p:cNvSpPr>
          <p:nvPr>
            <p:ph idx="1"/>
          </p:nvPr>
        </p:nvSpPr>
        <p:spPr/>
        <p:txBody>
          <a:bodyPr>
            <a:normAutofit lnSpcReduction="10000"/>
          </a:bodyPr>
          <a:lstStyle/>
          <a:p>
            <a:r>
              <a:rPr lang="cs-CZ" dirty="0" smtClean="0"/>
              <a:t>čl. 85 – 91</a:t>
            </a:r>
          </a:p>
          <a:p>
            <a:r>
              <a:rPr lang="cs-CZ" dirty="0" smtClean="0"/>
              <a:t>čl. státy uvedou prostřednictvím právních předpisů právo na ochranu osobních údajů podle nařízení do souladu s právem na svobodu projevu a informací, včetně zpracování pro novinářské účely a pro účely akademického, uměleckého či literárního projevu</a:t>
            </a:r>
          </a:p>
          <a:p>
            <a:r>
              <a:rPr lang="cs-CZ" dirty="0"/>
              <a:t>z</a:t>
            </a:r>
            <a:r>
              <a:rPr lang="cs-CZ" dirty="0" smtClean="0"/>
              <a:t>ákon č. 101/2000 Sb., zákon o ochraně osobních údajů</a:t>
            </a:r>
          </a:p>
          <a:p>
            <a:r>
              <a:rPr lang="cs-CZ" dirty="0" smtClean="0"/>
              <a:t>OÚ v úředních dokumentech, které jsou v držení orgánu veřejné moci či veřejného nebo soukromého subjektu za účelem plnění úkolu ve veřejném zájmu, může tento orgán či subjekt zpřístupnit v souladu s právem EU nebo čl. státu, tak aby zajistil soulad mezi přístupem veřejnosti k </a:t>
            </a:r>
            <a:r>
              <a:rPr lang="cs-CZ" dirty="0" err="1" smtClean="0"/>
              <a:t>úř</a:t>
            </a:r>
            <a:r>
              <a:rPr lang="cs-CZ" dirty="0" smtClean="0"/>
              <a:t>. dokumentům a právem na ochranu OÚ podle nařízení</a:t>
            </a:r>
          </a:p>
        </p:txBody>
      </p:sp>
    </p:spTree>
    <p:extLst>
      <p:ext uri="{BB962C8B-B14F-4D97-AF65-F5344CB8AC3E}">
        <p14:creationId xmlns:p14="http://schemas.microsoft.com/office/powerpoint/2010/main" val="1972768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r>
              <a:rPr lang="cs-CZ" dirty="0"/>
              <a:t>zpracování národních identifikačních </a:t>
            </a:r>
            <a:r>
              <a:rPr lang="cs-CZ" dirty="0" smtClean="0"/>
              <a:t>čísel</a:t>
            </a:r>
          </a:p>
          <a:p>
            <a:pPr>
              <a:buFontTx/>
              <a:buChar char="-"/>
            </a:pPr>
            <a:r>
              <a:rPr lang="cs-CZ" dirty="0" smtClean="0"/>
              <a:t>čl. státy mohou dále stanovit zvláštní podmínky pro zpracování národních identifikačních čísel nebo jakýchkoliv jiných všeobecně uplatňovaných identifikátorů. V takovém případě se národní identifikační číslo použije pouze v závislosti na vhodných zárukách práv a svobod daného subjektu údajů podle tohoto nařízení</a:t>
            </a:r>
          </a:p>
          <a:p>
            <a:pPr>
              <a:buFontTx/>
              <a:buChar char="-"/>
            </a:pPr>
            <a:r>
              <a:rPr lang="cs-CZ" dirty="0" smtClean="0"/>
              <a:t>v ČR rodná čísla upravená v § 13 zákona o evidenci obyvatel, není citlivým údajem</a:t>
            </a:r>
            <a:endParaRPr lang="cs-CZ" dirty="0"/>
          </a:p>
          <a:p>
            <a:pPr marL="0" indent="0">
              <a:buNone/>
            </a:pPr>
            <a:endParaRPr lang="cs-CZ" dirty="0" smtClean="0"/>
          </a:p>
        </p:txBody>
      </p:sp>
    </p:spTree>
    <p:extLst>
      <p:ext uri="{BB962C8B-B14F-4D97-AF65-F5344CB8AC3E}">
        <p14:creationId xmlns:p14="http://schemas.microsoft.com/office/powerpoint/2010/main" val="2590693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17037"/>
            <a:ext cx="10972800" cy="5307563"/>
          </a:xfrm>
        </p:spPr>
        <p:txBody>
          <a:bodyPr rtlCol="0">
            <a:normAutofit lnSpcReduction="10000"/>
          </a:bodyPr>
          <a:lstStyle/>
          <a:p>
            <a:pPr marL="0" indent="0" rtl="0">
              <a:buNone/>
            </a:pPr>
            <a:r>
              <a:rPr lang="cs-CZ" b="1" dirty="0"/>
              <a:t>čl. 1 Předmět a cíle</a:t>
            </a:r>
          </a:p>
          <a:p>
            <a:pPr marL="0" indent="0" rtl="0">
              <a:buNone/>
            </a:pPr>
            <a:endParaRPr lang="cs-CZ" dirty="0"/>
          </a:p>
          <a:p>
            <a:r>
              <a:rPr lang="cs-CZ" dirty="0"/>
              <a:t>pravidla ochrany fyzických osob (FO) v souvislosti se zpracováním OÚ a pravidla týkající se volného pohybu OÚ</a:t>
            </a:r>
          </a:p>
          <a:p>
            <a:r>
              <a:rPr lang="cs-CZ" dirty="0"/>
              <a:t>volný pohyb OÚ není v EU omezen ani zakázán (ale musí podléhat stanoveným pravidlům)</a:t>
            </a:r>
          </a:p>
          <a:p>
            <a:r>
              <a:rPr lang="cs-CZ" dirty="0"/>
              <a:t>při předání OÚ mimo území EU jsou stanoveny dodatečné podmínky (čl. </a:t>
            </a:r>
            <a:r>
              <a:rPr lang="cs-CZ" dirty="0" smtClean="0"/>
              <a:t>44 - čl</a:t>
            </a:r>
            <a:r>
              <a:rPr lang="cs-CZ" dirty="0"/>
              <a:t>. 50</a:t>
            </a:r>
            <a:r>
              <a:rPr lang="cs-CZ" dirty="0" smtClean="0"/>
              <a:t>)</a:t>
            </a:r>
          </a:p>
          <a:p>
            <a:r>
              <a:rPr lang="cs-CZ" dirty="0" smtClean="0"/>
              <a:t>nařízení se vztahuje jen na fyzické osoby, nedopadá na OÚ právnických osob</a:t>
            </a:r>
          </a:p>
          <a:p>
            <a:r>
              <a:rPr lang="cs-CZ" dirty="0" smtClean="0"/>
              <a:t>nařízení se nevztahuje na OÚ zesnulých osob (řeší se národním právem)</a:t>
            </a:r>
            <a:endParaRPr lang="cs-CZ"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Prováděcí akty, závěrečná ustanovení</a:t>
            </a:r>
            <a:endParaRPr lang="cs-CZ"/>
          </a:p>
        </p:txBody>
      </p:sp>
      <p:sp>
        <p:nvSpPr>
          <p:cNvPr id="3" name="Zástupný symbol pro obsah 2"/>
          <p:cNvSpPr>
            <a:spLocks noGrp="1"/>
          </p:cNvSpPr>
          <p:nvPr>
            <p:ph idx="1"/>
          </p:nvPr>
        </p:nvSpPr>
        <p:spPr/>
        <p:txBody>
          <a:bodyPr/>
          <a:lstStyle/>
          <a:p>
            <a:r>
              <a:rPr lang="cs-CZ" dirty="0" smtClean="0"/>
              <a:t>čl. 94 – 99</a:t>
            </a:r>
          </a:p>
          <a:p>
            <a:r>
              <a:rPr lang="cs-CZ" u="sng" dirty="0" smtClean="0"/>
              <a:t>čl. 96 vztah k dříve uzavřeným dohodám:</a:t>
            </a:r>
            <a:r>
              <a:rPr lang="cs-CZ" dirty="0" smtClean="0"/>
              <a:t> mezinárodní dohody, které byly uzavřeny před datem 24. 5. 2016 (nařízení vstoupilo v platnost 25. 5. 2016) a jsou v souladu s právem EU, zůstávají v platnosti, dokud nebudou změněny, nahrazeny či zrušeny.</a:t>
            </a:r>
          </a:p>
          <a:p>
            <a:r>
              <a:rPr lang="cs-CZ" dirty="0" smtClean="0"/>
              <a:t>čl. 94: zrušení směrnice 95/46/ES, která upravovala zpracování OÚ dříve; stávající odkazy na tuto směrnici jsou považovány za odkazy na nařízení</a:t>
            </a:r>
          </a:p>
          <a:p>
            <a:r>
              <a:rPr lang="cs-CZ" dirty="0" err="1" smtClean="0"/>
              <a:t>legisvakanční</a:t>
            </a:r>
            <a:r>
              <a:rPr lang="cs-CZ" dirty="0" smtClean="0"/>
              <a:t> doba: 25. 5. 2016 – 24. 5. 2018</a:t>
            </a:r>
            <a:endParaRPr lang="cs-CZ" dirty="0"/>
          </a:p>
        </p:txBody>
      </p:sp>
    </p:spTree>
    <p:extLst>
      <p:ext uri="{BB962C8B-B14F-4D97-AF65-F5344CB8AC3E}">
        <p14:creationId xmlns:p14="http://schemas.microsoft.com/office/powerpoint/2010/main" val="400537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mtClean="0"/>
              <a:t>Zákon o ochraně osobních údajů</a:t>
            </a:r>
            <a:endParaRPr lang="cs-CZ"/>
          </a:p>
        </p:txBody>
      </p:sp>
      <p:sp>
        <p:nvSpPr>
          <p:cNvPr id="3" name="Zástupný symbol pro obsah 2"/>
          <p:cNvSpPr>
            <a:spLocks noGrp="1"/>
          </p:cNvSpPr>
          <p:nvPr>
            <p:ph idx="1"/>
          </p:nvPr>
        </p:nvSpPr>
        <p:spPr/>
        <p:txBody>
          <a:bodyPr/>
          <a:lstStyle/>
          <a:p>
            <a:pPr marL="0" indent="0">
              <a:buNone/>
            </a:pPr>
            <a:r>
              <a:rPr lang="cs-CZ" smtClean="0"/>
              <a:t>zákon č. 101/2000 Sb., zákon o ochraně osobních údajů a o změně některých zákonů</a:t>
            </a:r>
          </a:p>
          <a:p>
            <a:pPr marL="0" indent="0">
              <a:buNone/>
            </a:pPr>
            <a:endParaRPr lang="cs-CZ"/>
          </a:p>
          <a:p>
            <a:r>
              <a:rPr lang="cs-CZ" smtClean="0"/>
              <a:t>zákon by měl být upraven v souladu s nařízením</a:t>
            </a:r>
          </a:p>
          <a:p>
            <a:r>
              <a:rPr lang="cs-CZ" smtClean="0"/>
              <a:t>probíhá proces schvalování a přijetí nového znění zákona</a:t>
            </a:r>
          </a:p>
          <a:p>
            <a:r>
              <a:rPr lang="cs-CZ" smtClean="0"/>
              <a:t>měl by doplňovat nařízení tam, kde je to umožněno</a:t>
            </a:r>
          </a:p>
          <a:p>
            <a:r>
              <a:rPr lang="cs-CZ" smtClean="0"/>
              <a:t>leden 2019: Senát vrátil návrh zákona s pozměňovacími návrhy</a:t>
            </a:r>
            <a:endParaRPr lang="cs-CZ"/>
          </a:p>
        </p:txBody>
      </p:sp>
    </p:spTree>
    <p:extLst>
      <p:ext uri="{BB962C8B-B14F-4D97-AF65-F5344CB8AC3E}">
        <p14:creationId xmlns:p14="http://schemas.microsoft.com/office/powerpoint/2010/main" val="1678259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Použitá literatura</a:t>
            </a:r>
            <a:endParaRPr lang="cs-CZ" dirty="0"/>
          </a:p>
        </p:txBody>
      </p:sp>
      <p:sp>
        <p:nvSpPr>
          <p:cNvPr id="3" name="Zástupný symbol pro obsah 2"/>
          <p:cNvSpPr>
            <a:spLocks noGrp="1"/>
          </p:cNvSpPr>
          <p:nvPr>
            <p:ph idx="1"/>
          </p:nvPr>
        </p:nvSpPr>
        <p:spPr/>
        <p:txBody>
          <a:bodyPr/>
          <a:lstStyle/>
          <a:p>
            <a:pPr marL="0" indent="0">
              <a:buNone/>
            </a:pPr>
            <a:r>
              <a:rPr lang="cs-CZ" sz="2000" b="1" dirty="0"/>
              <a:t>Nařízení Evropského parlamentu a Rady (EU) 2016/679</a:t>
            </a:r>
            <a:r>
              <a:rPr lang="cs-CZ" sz="2000" dirty="0"/>
              <a:t> ze dne 27. dubna 2016, o ochraně fyzických osob v souvislosti se zpracováním osobních údajů a o volném pohybu těchto údajů a o zrušení  směrnice 95/46/ES (obecné nařízení o ochraně osobních údajů) – </a:t>
            </a:r>
            <a:r>
              <a:rPr lang="cs-CZ" sz="2000" b="1" dirty="0"/>
              <a:t>obecné nařízení </a:t>
            </a:r>
            <a:r>
              <a:rPr lang="cs-CZ" sz="2000" b="1" dirty="0" smtClean="0"/>
              <a:t>GDPR</a:t>
            </a:r>
          </a:p>
          <a:p>
            <a:pPr marL="0" indent="0">
              <a:buNone/>
            </a:pPr>
            <a:endParaRPr lang="cs-CZ" sz="2000" b="1" dirty="0"/>
          </a:p>
          <a:p>
            <a:pPr marL="0" indent="0">
              <a:buNone/>
            </a:pPr>
            <a:r>
              <a:rPr lang="cs-CZ" sz="2000" dirty="0"/>
              <a:t>NULÍČEK, Michal. </a:t>
            </a:r>
            <a:r>
              <a:rPr lang="cs-CZ" sz="2000" i="1" dirty="0"/>
              <a:t>GDPR - obecné nařízení o ochraně osobních údajů</a:t>
            </a:r>
            <a:r>
              <a:rPr lang="cs-CZ" sz="2000" dirty="0"/>
              <a:t>. 2. vydání. Praha: Wolters Kluwer, 2018. Praktický komentář. ISBN 978-80-7598-068-7.</a:t>
            </a:r>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2464220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63256"/>
            <a:ext cx="10972800" cy="5261344"/>
          </a:xfrm>
        </p:spPr>
        <p:txBody>
          <a:bodyPr rtlCol="0">
            <a:normAutofit fontScale="92500" lnSpcReduction="10000"/>
          </a:bodyPr>
          <a:lstStyle/>
          <a:p>
            <a:pPr marL="0" indent="0" rtl="0">
              <a:buNone/>
            </a:pPr>
            <a:r>
              <a:rPr lang="cs-CZ" b="1" dirty="0" smtClean="0"/>
              <a:t>čl</a:t>
            </a:r>
            <a:r>
              <a:rPr lang="cs-CZ" b="1" dirty="0"/>
              <a:t>. 2 Věcná působnost</a:t>
            </a:r>
          </a:p>
          <a:p>
            <a:r>
              <a:rPr lang="cs-CZ" dirty="0"/>
              <a:t>nařízení se vztahuje na zcela nebo částečně automatizované zpracování OÚ a na neautomatizované zpracování těch OÚ, které jsou obsaženy v evidenci nebo do ní mají být zařazeny.</a:t>
            </a:r>
          </a:p>
          <a:p>
            <a:r>
              <a:rPr lang="cs-CZ" dirty="0"/>
              <a:t>nařízení se nevztahuje na zpracování OÚ při činnostech, které neupravuje právo EU (např. národní bezpečnost čl. státu EU); při výkonu činností v oblasti společné zahraniční a bezpečnostní politiky EU (</a:t>
            </a:r>
            <a:r>
              <a:rPr lang="cs-CZ" dirty="0" err="1"/>
              <a:t>Eurojust</a:t>
            </a:r>
            <a:r>
              <a:rPr lang="cs-CZ" dirty="0"/>
              <a:t>, </a:t>
            </a:r>
            <a:r>
              <a:rPr lang="cs-CZ" dirty="0" err="1"/>
              <a:t>Europol</a:t>
            </a:r>
            <a:r>
              <a:rPr lang="cs-CZ" dirty="0"/>
              <a:t>); domácí a osobní použití (výjimka – sdílení OÚ třetích osob s uživateli určité </a:t>
            </a:r>
            <a:r>
              <a:rPr lang="cs-CZ" dirty="0" smtClean="0"/>
              <a:t>služby, např. sociální sítě); </a:t>
            </a:r>
            <a:r>
              <a:rPr lang="cs-CZ" dirty="0"/>
              <a:t>prevence, vyšetřování, odhalování či stíhání trestných činů</a:t>
            </a:r>
          </a:p>
          <a:p>
            <a:r>
              <a:rPr lang="cs-CZ" dirty="0"/>
              <a:t>nařízení se však </a:t>
            </a:r>
            <a:r>
              <a:rPr lang="cs-CZ" u="sng" dirty="0"/>
              <a:t>vztahuje</a:t>
            </a:r>
            <a:r>
              <a:rPr lang="cs-CZ" dirty="0"/>
              <a:t> na instalace kamerového systému, který sleduje veřejné prostranství za účelem ochrany majetku, zdraví a života FO a její rodiny (viz rozsudek C-212/13 František Ryneš proti Úřadu pro ochranu osobních údajů)</a:t>
            </a:r>
          </a:p>
          <a:p>
            <a:pPr marL="0" indent="0" rtl="0">
              <a:buNone/>
            </a:pPr>
            <a:endParaRPr lang="cs-CZ" dirty="0"/>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27051"/>
            <a:ext cx="10972800" cy="5197549"/>
          </a:xfrm>
        </p:spPr>
        <p:txBody>
          <a:bodyPr rtlCol="0"/>
          <a:lstStyle/>
          <a:p>
            <a:pPr marL="0" indent="0" rtl="0">
              <a:buNone/>
            </a:pPr>
            <a:r>
              <a:rPr lang="cs-CZ" dirty="0"/>
              <a:t>rozsudek C-101/01 </a:t>
            </a:r>
            <a:r>
              <a:rPr lang="cs-CZ" dirty="0" err="1"/>
              <a:t>Lidquist</a:t>
            </a:r>
            <a:endParaRPr lang="cs-CZ" dirty="0"/>
          </a:p>
          <a:p>
            <a:pPr marL="0" indent="0" rtl="0">
              <a:buNone/>
            </a:pPr>
            <a:r>
              <a:rPr lang="cs-CZ" dirty="0"/>
              <a:t>SDEU judikoval, že i samotné zveřejnění informací o jiné fyzické osobě na webové stránce je zpracováním OÚ, které navíc nespadá do výjimky pro osobní a domácí činnosti. Za zpracování OÚ je proto nutné v souladu s výše uvedeným považovat jejich zveřejnění na osobních blozích či otevřených profilech na sociálních sítích.</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68636"/>
            <a:ext cx="10972800" cy="5255964"/>
          </a:xfrm>
        </p:spPr>
        <p:txBody>
          <a:bodyPr rtlCol="0"/>
          <a:lstStyle/>
          <a:p>
            <a:pPr marL="0" indent="0" rtl="0">
              <a:buNone/>
            </a:pPr>
            <a:r>
              <a:rPr lang="cs-CZ" b="1" dirty="0"/>
              <a:t>čl. 3 Místní působnost</a:t>
            </a:r>
          </a:p>
          <a:p>
            <a:r>
              <a:rPr lang="cs-CZ" dirty="0"/>
              <a:t>nařízení se vztahuje na:</a:t>
            </a:r>
          </a:p>
          <a:p>
            <a:pPr>
              <a:buFontTx/>
              <a:buChar char="-"/>
            </a:pPr>
            <a:r>
              <a:rPr lang="cs-CZ" dirty="0"/>
              <a:t>zpracování OÚ správcem či zpracovatelem z EU (bez ohledu na to, zda samotné zpracování probíhá na území EU či nikoli)</a:t>
            </a:r>
          </a:p>
          <a:p>
            <a:pPr>
              <a:buFontTx/>
              <a:buChar char="-"/>
            </a:pPr>
            <a:r>
              <a:rPr lang="cs-CZ" dirty="0"/>
              <a:t>zpracování OÚ subjektů z EU správcem či zpracovatelem, který není z EU, ale zpracování souvisí s nabídkou služeb, zboží nebo monitorování chování (je třeba posoudit, zda je zjevné, že nabídka cílí na subjekty údajů z EU)</a:t>
            </a:r>
          </a:p>
          <a:p>
            <a:pPr>
              <a:buFontTx/>
              <a:buChar char="-"/>
            </a:pPr>
            <a:r>
              <a:rPr lang="cs-CZ" dirty="0"/>
              <a:t>zpracování OÚ správcem, který není z EU, ale nařízení se na zpracování OÚ vztahuje na základě mezinárodního práva veřejného</a:t>
            </a:r>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pPr marL="0" indent="0" rtl="0">
              <a:buNone/>
            </a:pPr>
            <a:r>
              <a:rPr lang="cs-CZ" b="1" dirty="0"/>
              <a:t>čl. 4 Definice</a:t>
            </a:r>
          </a:p>
          <a:p>
            <a:r>
              <a:rPr lang="cs-CZ" dirty="0"/>
              <a:t>definice pojmů</a:t>
            </a:r>
          </a:p>
          <a:p>
            <a:pPr>
              <a:buFontTx/>
              <a:buChar char="-"/>
            </a:pPr>
            <a:r>
              <a:rPr lang="cs-CZ" dirty="0"/>
              <a:t>osobní </a:t>
            </a:r>
            <a:r>
              <a:rPr lang="cs-CZ" dirty="0" smtClean="0"/>
              <a:t>údaj</a:t>
            </a:r>
          </a:p>
          <a:p>
            <a:pPr>
              <a:buFontTx/>
              <a:buChar char="-"/>
            </a:pPr>
            <a:r>
              <a:rPr lang="cs-CZ" dirty="0" smtClean="0"/>
              <a:t>zpracování</a:t>
            </a:r>
            <a:endParaRPr lang="cs-CZ" dirty="0"/>
          </a:p>
          <a:p>
            <a:pPr>
              <a:buFontTx/>
              <a:buChar char="-"/>
            </a:pPr>
            <a:r>
              <a:rPr lang="cs-CZ" dirty="0"/>
              <a:t>omezení zpracování</a:t>
            </a:r>
          </a:p>
          <a:p>
            <a:pPr>
              <a:buFontTx/>
              <a:buChar char="-"/>
            </a:pPr>
            <a:r>
              <a:rPr lang="cs-CZ" dirty="0" smtClean="0"/>
              <a:t>profilování</a:t>
            </a:r>
          </a:p>
          <a:p>
            <a:pPr>
              <a:buFontTx/>
              <a:buChar char="-"/>
            </a:pPr>
            <a:r>
              <a:rPr lang="cs-CZ" dirty="0" err="1" smtClean="0"/>
              <a:t>pseudonymizace</a:t>
            </a:r>
            <a:endParaRPr lang="cs-CZ" dirty="0"/>
          </a:p>
          <a:p>
            <a:pPr>
              <a:buFontTx/>
              <a:buChar char="-"/>
            </a:pPr>
            <a:r>
              <a:rPr lang="cs-CZ" dirty="0"/>
              <a:t>evidence</a:t>
            </a:r>
          </a:p>
          <a:p>
            <a:pPr>
              <a:buFontTx/>
              <a:buChar char="-"/>
            </a:pPr>
            <a:r>
              <a:rPr lang="cs-CZ" dirty="0"/>
              <a:t>správce</a:t>
            </a:r>
          </a:p>
          <a:p>
            <a:pPr>
              <a:buFontTx/>
              <a:buChar char="-"/>
            </a:pPr>
            <a:r>
              <a:rPr lang="cs-CZ" dirty="0"/>
              <a:t>zpracovatel</a:t>
            </a:r>
          </a:p>
          <a:p>
            <a:pPr>
              <a:buFontTx/>
              <a:buChar char="-"/>
            </a:pPr>
            <a:r>
              <a:rPr lang="cs-CZ" dirty="0"/>
              <a:t>souhlas</a:t>
            </a: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a:bodyPr>
          <a:lstStyle/>
          <a:p>
            <a:pPr marL="0" indent="0" rtl="0">
              <a:buNone/>
            </a:pPr>
            <a:r>
              <a:rPr lang="cs-CZ" sz="2800" smtClean="0"/>
              <a:t>osobní údaj</a:t>
            </a:r>
          </a:p>
          <a:p>
            <a:r>
              <a:rPr lang="cs-CZ"/>
              <a:t>veškeré informace o identifikované nebo identifikovatelné fyzické osobě; </a:t>
            </a:r>
            <a:r>
              <a:rPr lang="cs-CZ" u="sng"/>
              <a:t>zejména</a:t>
            </a:r>
            <a:r>
              <a:rPr lang="cs-CZ"/>
              <a:t> jméno, identifikační číslo, lokační údaje, síťový identifikátor, zvláštní prvky fyzické, fyziologické, genetické, psychické, ekonomické, kulturní nebo společenské identity</a:t>
            </a:r>
            <a:endParaRPr lang="cs-CZ" u="sng"/>
          </a:p>
          <a:p>
            <a:r>
              <a:rPr lang="cs-CZ" smtClean="0"/>
              <a:t>není rozhodující, zda je údaj zcela pravdivý a objektivně měřitelný nebo zda jde o pouhý odhad charakteristiky člověka (např. odhad nákupních preferencí nebo zájmu o určitý druh literatury, informací)</a:t>
            </a:r>
          </a:p>
          <a:p>
            <a:r>
              <a:rPr lang="cs-CZ" smtClean="0"/>
              <a:t>identifikovatelná osoba = správce nebo zpracovatel OÚ ji sám dokáže odlišit od ostatních osob dle OÚ, které má k dispozici (i nepřímo v součinnosti s jiným subjektem)</a:t>
            </a:r>
            <a:endParaRPr lang="cs-CZ" dirty="0"/>
          </a:p>
        </p:txBody>
      </p:sp>
    </p:spTree>
    <p:extLst>
      <p:ext uri="{BB962C8B-B14F-4D97-AF65-F5344CB8AC3E}">
        <p14:creationId xmlns:p14="http://schemas.microsoft.com/office/powerpoint/2010/main" val="1019190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035586"/>
            <a:ext cx="10972800" cy="5289014"/>
          </a:xfrm>
        </p:spPr>
        <p:txBody>
          <a:bodyPr rtlCol="0">
            <a:normAutofit fontScale="92500" lnSpcReduction="10000"/>
          </a:bodyPr>
          <a:lstStyle/>
          <a:p>
            <a:pPr marL="0" indent="0" rtl="0">
              <a:buNone/>
            </a:pPr>
            <a:r>
              <a:rPr lang="cs-CZ" sz="2800" dirty="0" smtClean="0"/>
              <a:t>zpracování OÚ</a:t>
            </a:r>
          </a:p>
          <a:p>
            <a:r>
              <a:rPr lang="cs-CZ" dirty="0" smtClean="0"/>
              <a:t>jakákoliv operace nebo soubor operací s OÚ, který je prováděn pomocí či bez pomoci automatizovaných postupů, jako je shromáždění, zaznamenání, uspořádání, strukturování, uložení, přizpůsobení nebo pozměnění, vyhledání, nahlédnutí, použití, zpřístupnění přenosem, šíření nebo jakékoliv jiné zpřístupnění, seřazení, zkombinování, omezení, výmaz nebo zničení</a:t>
            </a:r>
          </a:p>
          <a:p>
            <a:r>
              <a:rPr lang="cs-CZ" dirty="0" smtClean="0"/>
              <a:t>systematický proces za určitým účelem či cílem</a:t>
            </a:r>
          </a:p>
          <a:p>
            <a:r>
              <a:rPr lang="cs-CZ" dirty="0" smtClean="0"/>
              <a:t>může být manuální, elektronické, s využitím software nebo kombinace</a:t>
            </a:r>
          </a:p>
          <a:p>
            <a:r>
              <a:rPr lang="cs-CZ" u="sng" dirty="0" smtClean="0"/>
              <a:t>příklad zpracování OÚ:</a:t>
            </a:r>
            <a:r>
              <a:rPr lang="cs-CZ" dirty="0" smtClean="0"/>
              <a:t> vedení personální evidence, evidence čtenářů, databáze klientů banky</a:t>
            </a:r>
          </a:p>
          <a:p>
            <a:r>
              <a:rPr lang="cs-CZ" dirty="0" smtClean="0"/>
              <a:t>ne každý přístup k OÚ je jejich zpracováním dle nařízení: je-li účelem zpracování OÚ práce s OÚ jako takovými jedná se o zpracování, pokud jde o práci nahodilou a nepravidelnou o zpracování se nejedná (např. servisní práce na hardware, software)</a:t>
            </a:r>
            <a:endParaRPr lang="cs-CZ" dirty="0"/>
          </a:p>
        </p:txBody>
      </p:sp>
    </p:spTree>
    <p:extLst>
      <p:ext uri="{BB962C8B-B14F-4D97-AF65-F5344CB8AC3E}">
        <p14:creationId xmlns:p14="http://schemas.microsoft.com/office/powerpoint/2010/main" val="159909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ff56378671b7fa843dccc4629f1f51eaed2bea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e týkající se deba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4_TF03460637.potx" id="{1C1AAE4E-B432-436B-89A4-0D98EAE1EFA0}" vid="{E9858E47-2158-47B3-ACA8-7F29F0A48FC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pro firemní debatu</Template>
  <TotalTime>652</TotalTime>
  <Words>2616</Words>
  <Application>Microsoft Office PowerPoint</Application>
  <PresentationFormat>Širokoúhlá obrazovka</PresentationFormat>
  <Paragraphs>200</Paragraphs>
  <Slides>32</Slides>
  <Notes>22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Calibri</vt:lpstr>
      <vt:lpstr>Century Gothic</vt:lpstr>
      <vt:lpstr>Palatino Linotype</vt:lpstr>
      <vt:lpstr>Wingdings 2</vt:lpstr>
      <vt:lpstr>Prezentace týkající se debaty</vt:lpstr>
      <vt:lpstr>Ochrana osobních údajů</vt:lpstr>
      <vt:lpstr>Legislativa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Práva subjektu údajů</vt:lpstr>
      <vt:lpstr>Prezentace aplikace PowerPoint</vt:lpstr>
      <vt:lpstr>Prezentace aplikace PowerPoint</vt:lpstr>
      <vt:lpstr>Prezentace aplikace PowerPoint</vt:lpstr>
      <vt:lpstr>Správce OÚ, zpracovatel, pověřenec</vt:lpstr>
      <vt:lpstr>Prezentace aplikace PowerPoint</vt:lpstr>
      <vt:lpstr>Předávání OÚ do třetích zemí nebo mez. organizacím</vt:lpstr>
      <vt:lpstr>Nezávislé dozorové úřady</vt:lpstr>
      <vt:lpstr>Prezentace aplikace PowerPoint</vt:lpstr>
      <vt:lpstr>Právní ochrana a sankce</vt:lpstr>
      <vt:lpstr>Zvláštní situace zpracování OÚ</vt:lpstr>
      <vt:lpstr>Prezentace aplikace PowerPoint</vt:lpstr>
      <vt:lpstr>Prováděcí akty, závěrečná ustanovení</vt:lpstr>
      <vt:lpstr>Zákon o ochraně osobních údajů</vt:lpstr>
      <vt:lpstr>Použitá literatura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osobních údajů</dc:title>
  <dc:creator>Martin Krčál</dc:creator>
  <cp:lastModifiedBy>Krcalova Konecna Katerina</cp:lastModifiedBy>
  <cp:revision>50</cp:revision>
  <dcterms:created xsi:type="dcterms:W3CDTF">2019-03-20T19:33:56Z</dcterms:created>
  <dcterms:modified xsi:type="dcterms:W3CDTF">2019-04-25T13:13:59Z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