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72" r:id="rId2"/>
    <p:sldId id="274" r:id="rId3"/>
    <p:sldId id="275" r:id="rId4"/>
    <p:sldId id="280" r:id="rId5"/>
    <p:sldId id="281" r:id="rId6"/>
    <p:sldId id="283" r:id="rId7"/>
    <p:sldId id="284" r:id="rId8"/>
    <p:sldId id="285" r:id="rId9"/>
    <p:sldId id="286" r:id="rId10"/>
    <p:sldId id="282" r:id="rId11"/>
    <p:sldId id="287" r:id="rId12"/>
    <p:sldId id="288" r:id="rId13"/>
    <p:sldId id="28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12192000" cy="6858000"/>
  <p:notesSz cx="6858000" cy="9144000"/>
  <p:custDataLst>
    <p:tags r:id="rId36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D51B-5C68-48DD-85C7-F8CFB7459116}" type="datetime1">
              <a:rPr lang="cs-CZ" smtClean="0"/>
              <a:t>08.05.2019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AAD57-2836-4759-BC8C-6C1C7D6F0A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66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954572-A6DF-4744-88DD-FC3B7EDA3223}" type="datetime1">
              <a:rPr lang="cs-CZ" noProof="0" smtClean="0"/>
              <a:t>08.05.2019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370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220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800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94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7869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645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933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235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443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88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331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995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7242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558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686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960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359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562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278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525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53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42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9009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400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62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06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09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391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05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4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57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Obdélník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Přímá spojnice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cs-CZ" noProof="0"/>
              <a:t>Kliknutím lze upravit styl předlohy.</a:t>
            </a:r>
            <a:endParaRPr kumimoji="0" lang="cs-CZ" noProof="0" dirty="0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449FCF-A4CF-4B19-A57B-1DF296D8471F}" type="datetime1">
              <a:rPr lang="cs-CZ" noProof="0" smtClean="0"/>
              <a:t>08.05.2019</a:t>
            </a:fld>
            <a:endParaRPr lang="cs-CZ" noProof="0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cs-CZ" noProof="0"/>
              <a:t>Kliknutím lze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1249FD-767E-4BB5-A7EB-2ACB069BD758}" type="datetime1">
              <a:rPr lang="cs-CZ" noProof="0" smtClean="0"/>
              <a:t>08.05.2019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cs-CZ" noProof="0"/>
              <a:t>Kliknutím lze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A2219-AEE0-46C8-8BDC-D79EF86D2978}" type="datetime1">
              <a:rPr lang="cs-CZ" noProof="0" smtClean="0"/>
              <a:t>08.05.2019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cs-CZ" noProof="0"/>
              <a:t>Kliknutím lze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B25DF4-6595-4FE8-A302-1A34E059F8B6}" type="datetime1">
              <a:rPr lang="cs-CZ" noProof="0" smtClean="0"/>
              <a:t>08.05.2019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A96FED-491C-4B95-B54C-B9E02C15436B}" type="datetime1">
              <a:rPr lang="cs-CZ" noProof="0" smtClean="0"/>
              <a:t>08.05.2019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Kliknutím lze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Kliknutím lze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67D067-3FDD-4F37-B996-13345DDC619F}" type="datetime1">
              <a:rPr lang="cs-CZ" noProof="0" smtClean="0"/>
              <a:t>08.05.2019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/>
              <a:t>Kliknutím lze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/>
              <a:t>Kliknutím lze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C9654-98FC-4E04-B730-31C9A4382D4A}" type="datetime1">
              <a:rPr lang="cs-CZ" noProof="0" smtClean="0"/>
              <a:t>08.05.2019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480630-3D0B-4451-9A78-833047F86168}" type="datetime1">
              <a:rPr lang="cs-CZ" noProof="0" smtClean="0"/>
              <a:t>08.05.2019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DBE03-E961-4BC3-8C7E-0BE76D46F765}" type="datetime1">
              <a:rPr lang="cs-CZ" noProof="0" smtClean="0"/>
              <a:t>08.05.2019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Kliknutím lze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BDEBAC-8C05-4708-B7A9-A2593B7C16E9}" type="datetime1">
              <a:rPr lang="cs-CZ" noProof="0" smtClean="0"/>
              <a:t>08.05.2019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jedním odříznutým a jedním zaobleným rohe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cs-CZ" noProof="0"/>
              <a:t>Kliknutím na ikonu přidáte obrázek.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18F344-0803-4CB8-B7CD-DB68295A6141}" type="datetime1">
              <a:rPr lang="cs-CZ" noProof="0" smtClean="0"/>
              <a:t>08.05.2019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cs-CZ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cs-CZ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Obdélník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Volný tvar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cs-CZ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Volný tvar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cs-CZ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Volný tvar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cs-CZ" sz="1800" noProof="0" dirty="0"/>
                </a:p>
              </p:txBody>
            </p:sp>
            <p:sp>
              <p:nvSpPr>
                <p:cNvPr id="33" name="Volný tvar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cs-CZ" sz="1800" noProof="0" dirty="0"/>
                </a:p>
              </p:txBody>
            </p:sp>
          </p:grpSp>
        </p:grpSp>
      </p:grp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cs-CZ" noProof="0" dirty="0"/>
              <a:t>Kliknutím můžete upravit styl předlohy textů.</a:t>
            </a:r>
          </a:p>
          <a:p>
            <a:pPr lvl="1" rtl="0" eaLnBrk="1" latinLnBrk="0" hangingPunct="1"/>
            <a:r>
              <a:rPr lang="cs-CZ" noProof="0" dirty="0"/>
              <a:t>Druhá 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F3102197-132B-4776-A362-180FE6F93860}" type="datetime1">
              <a:rPr lang="cs-CZ" noProof="0" smtClean="0"/>
              <a:t>08.05.2019</a:t>
            </a:fld>
            <a:endParaRPr lang="cs-CZ" noProof="0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/>
              <a:t>Právní informace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/>
              <a:t>Kateřina Krčálová Konečná</a:t>
            </a:r>
            <a:endParaRPr lang="cs-CZ" dirty="0"/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b="1" dirty="0"/>
              <a:t>ASPI (Automatizovaný systém právních informací)</a:t>
            </a:r>
          </a:p>
          <a:p>
            <a:r>
              <a:rPr lang="cs-CZ" dirty="0"/>
              <a:t>po spuštění databáze se zobrazí novinky a aktualizace</a:t>
            </a:r>
          </a:p>
          <a:p>
            <a:r>
              <a:rPr lang="cs-CZ" dirty="0"/>
              <a:t>u vybraného předpisu jsou vždy zobrazeny další vazby a souvislosti (prováděcí předpisy, derogace, judikatura, literatura atd.)</a:t>
            </a:r>
          </a:p>
          <a:p>
            <a:r>
              <a:rPr lang="cs-CZ" dirty="0"/>
              <a:t>k dispozici jsou předchozí znění předpisů</a:t>
            </a:r>
          </a:p>
        </p:txBody>
      </p:sp>
    </p:spTree>
    <p:extLst>
      <p:ext uri="{BB962C8B-B14F-4D97-AF65-F5344CB8AC3E}">
        <p14:creationId xmlns:p14="http://schemas.microsoft.com/office/powerpoint/2010/main" val="21608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b="1" dirty="0"/>
              <a:t>Databáze </a:t>
            </a:r>
            <a:r>
              <a:rPr lang="cs-CZ" b="1" dirty="0" err="1"/>
              <a:t>Codexis</a:t>
            </a:r>
            <a:endParaRPr lang="cs-CZ" b="1" dirty="0"/>
          </a:p>
          <a:p>
            <a:r>
              <a:rPr lang="cs-CZ" dirty="0"/>
              <a:t>od softwarové společnosti </a:t>
            </a:r>
            <a:r>
              <a:rPr lang="cs-CZ" dirty="0" err="1"/>
              <a:t>Codexis</a:t>
            </a:r>
            <a:r>
              <a:rPr lang="cs-CZ" dirty="0"/>
              <a:t>, s. r. o.</a:t>
            </a:r>
          </a:p>
          <a:p>
            <a:r>
              <a:rPr lang="cs-CZ" dirty="0"/>
              <a:t>uživatelsky přívětivý</a:t>
            </a:r>
          </a:p>
          <a:p>
            <a:r>
              <a:rPr lang="cs-CZ" dirty="0"/>
              <a:t>obsahuje: právní předpisy ČR a EU, odborné články a komentáře, judikatura českých soudů a soudů EU, věstníky ministerstev</a:t>
            </a:r>
          </a:p>
          <a:p>
            <a:r>
              <a:rPr lang="cs-CZ" dirty="0"/>
              <a:t>zákony jsou v aktuálním, minulém i budoucím znění</a:t>
            </a:r>
          </a:p>
          <a:p>
            <a:r>
              <a:rPr lang="cs-CZ" dirty="0"/>
              <a:t>upozorňování na změny vybraných právních předpisů</a:t>
            </a:r>
          </a:p>
          <a:p>
            <a:r>
              <a:rPr lang="cs-CZ" dirty="0" err="1"/>
              <a:t>Codexis</a:t>
            </a:r>
            <a:r>
              <a:rPr lang="cs-CZ" dirty="0"/>
              <a:t> Academia: verze pro studenty právních oborů zdarma</a:t>
            </a:r>
          </a:p>
          <a:p>
            <a:r>
              <a:rPr lang="cs-CZ" dirty="0" err="1"/>
              <a:t>Codexis</a:t>
            </a:r>
            <a:r>
              <a:rPr lang="cs-CZ" dirty="0"/>
              <a:t> Advokacie, </a:t>
            </a:r>
            <a:r>
              <a:rPr lang="cs-CZ" dirty="0" err="1"/>
              <a:t>Codexis</a:t>
            </a:r>
            <a:r>
              <a:rPr lang="cs-CZ" dirty="0"/>
              <a:t> Justice, </a:t>
            </a:r>
            <a:r>
              <a:rPr lang="cs-CZ" dirty="0" err="1"/>
              <a:t>Codexis</a:t>
            </a:r>
            <a:r>
              <a:rPr lang="cs-CZ" dirty="0"/>
              <a:t> Mobile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0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 fontScale="77500" lnSpcReduction="20000"/>
          </a:bodyPr>
          <a:lstStyle/>
          <a:p>
            <a:pPr marL="0" indent="0" rtl="0">
              <a:buNone/>
            </a:pPr>
            <a:r>
              <a:rPr lang="cs-CZ" b="1" dirty="0"/>
              <a:t>Databáze </a:t>
            </a:r>
            <a:r>
              <a:rPr lang="cs-CZ" b="1" dirty="0" err="1"/>
              <a:t>Codexis</a:t>
            </a:r>
            <a:endParaRPr lang="cs-CZ" b="1" dirty="0"/>
          </a:p>
          <a:p>
            <a:r>
              <a:rPr lang="cs-CZ" dirty="0"/>
              <a:t>Doplňky:</a:t>
            </a:r>
          </a:p>
          <a:p>
            <a:pPr>
              <a:buFontTx/>
              <a:buChar char="-"/>
            </a:pPr>
            <a:r>
              <a:rPr lang="cs-CZ" dirty="0" err="1"/>
              <a:t>Codexis</a:t>
            </a:r>
            <a:r>
              <a:rPr lang="cs-CZ" dirty="0"/>
              <a:t> Net Servis</a:t>
            </a:r>
          </a:p>
          <a:p>
            <a:pPr>
              <a:buFontTx/>
              <a:buChar char="-"/>
            </a:pPr>
            <a:r>
              <a:rPr lang="cs-CZ" dirty="0"/>
              <a:t>Komentáře </a:t>
            </a:r>
            <a:r>
              <a:rPr lang="cs-CZ" dirty="0" err="1"/>
              <a:t>Liberis</a:t>
            </a:r>
            <a:r>
              <a:rPr lang="cs-CZ" dirty="0"/>
              <a:t>: komentáře k právním předpisům z vybraných nakladatelství</a:t>
            </a:r>
          </a:p>
          <a:p>
            <a:pPr>
              <a:buFontTx/>
              <a:buChar char="-"/>
            </a:pPr>
            <a:r>
              <a:rPr lang="cs-CZ" dirty="0"/>
              <a:t>Citační systém </a:t>
            </a:r>
            <a:r>
              <a:rPr lang="cs-CZ" dirty="0" err="1"/>
              <a:t>Citex</a:t>
            </a:r>
            <a:r>
              <a:rPr lang="cs-CZ" dirty="0"/>
              <a:t>: řazení judikátů dle jejich citovanosti v jiných soudních rozhodnutí</a:t>
            </a:r>
          </a:p>
          <a:p>
            <a:pPr>
              <a:buFontTx/>
              <a:buChar char="-"/>
            </a:pPr>
            <a:r>
              <a:rPr lang="cs-CZ" dirty="0"/>
              <a:t>Právní kalkulačka: soudní poplatky, odměny advokáta, notáře</a:t>
            </a:r>
          </a:p>
          <a:p>
            <a:pPr>
              <a:buFontTx/>
              <a:buChar char="-"/>
            </a:pPr>
            <a:r>
              <a:rPr lang="cs-CZ" dirty="0"/>
              <a:t>Právní pojmy s judikaturou, právnický latinský slovník</a:t>
            </a:r>
          </a:p>
          <a:p>
            <a:pPr>
              <a:buFontTx/>
              <a:buChar char="-"/>
            </a:pPr>
            <a:r>
              <a:rPr lang="cs-CZ" dirty="0"/>
              <a:t>Slovenská legislativa</a:t>
            </a:r>
          </a:p>
          <a:p>
            <a:pPr>
              <a:buFontTx/>
              <a:buChar char="-"/>
            </a:pPr>
            <a:r>
              <a:rPr lang="cs-CZ" dirty="0"/>
              <a:t>Rekodifikace soukromého práva: podrobné srovnání nejvýznamnějších předpisů dřívější právní úpravy a jejich ekvivalentu po rekodifikaci od 1. 1. 2014</a:t>
            </a:r>
          </a:p>
          <a:p>
            <a:pPr>
              <a:buFontTx/>
              <a:buChar char="-"/>
            </a:pPr>
            <a:r>
              <a:rPr lang="cs-CZ" dirty="0"/>
              <a:t>Transformace přestupkového práva: srovnání přestupkových zákonů a vazeb mezi nimi</a:t>
            </a:r>
          </a:p>
          <a:p>
            <a:pPr>
              <a:buFontTx/>
              <a:buChar char="-"/>
            </a:pPr>
            <a:r>
              <a:rPr lang="cs-CZ" dirty="0"/>
              <a:t>Vzory smluv a podání</a:t>
            </a:r>
          </a:p>
          <a:p>
            <a:pPr>
              <a:buFontTx/>
              <a:buChar char="-"/>
            </a:pPr>
            <a:r>
              <a:rPr lang="cs-CZ" dirty="0"/>
              <a:t>Sledované změny: sledování změn ve vybraných dokumentech a ustanoveních</a:t>
            </a:r>
          </a:p>
          <a:p>
            <a:pPr>
              <a:buFontTx/>
              <a:buChar char="-"/>
            </a:pPr>
            <a:r>
              <a:rPr lang="cs-CZ" dirty="0"/>
              <a:t>Sledované ČSN: sledování změn vybraných norem</a:t>
            </a:r>
          </a:p>
          <a:p>
            <a:pPr>
              <a:buFontTx/>
              <a:buChar char="-"/>
            </a:pPr>
            <a:r>
              <a:rPr lang="cs-CZ" dirty="0" err="1"/>
              <a:t>Codexis</a:t>
            </a:r>
            <a:r>
              <a:rPr lang="cs-CZ" dirty="0"/>
              <a:t> Link: rychlé zobrazení předpisu a propojení s Wordem</a:t>
            </a:r>
          </a:p>
          <a:p>
            <a:pPr>
              <a:buFontTx/>
              <a:buChar char="-"/>
            </a:pPr>
            <a:r>
              <a:rPr lang="cs-CZ" dirty="0"/>
              <a:t>Časopisy: e-verze vybraných časopisů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0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 fontScale="77500" lnSpcReduction="20000"/>
          </a:bodyPr>
          <a:lstStyle/>
          <a:p>
            <a:pPr marL="0" indent="0" rtl="0">
              <a:buNone/>
            </a:pPr>
            <a:r>
              <a:rPr lang="cs-CZ" b="1" dirty="0"/>
              <a:t>Databáze </a:t>
            </a:r>
            <a:r>
              <a:rPr lang="cs-CZ" b="1" dirty="0" err="1"/>
              <a:t>Codexis</a:t>
            </a:r>
            <a:endParaRPr lang="cs-CZ" b="1" dirty="0"/>
          </a:p>
          <a:p>
            <a:r>
              <a:rPr lang="cs-CZ" dirty="0"/>
              <a:t>Monitory:</a:t>
            </a:r>
          </a:p>
          <a:p>
            <a:pPr>
              <a:buFontTx/>
              <a:buChar char="-"/>
            </a:pPr>
            <a:r>
              <a:rPr lang="cs-CZ" dirty="0" err="1"/>
              <a:t>Codexis</a:t>
            </a:r>
            <a:r>
              <a:rPr lang="cs-CZ" dirty="0"/>
              <a:t> Net Servis</a:t>
            </a:r>
          </a:p>
          <a:p>
            <a:pPr>
              <a:buFontTx/>
              <a:buChar char="-"/>
            </a:pPr>
            <a:r>
              <a:rPr lang="cs-CZ" dirty="0"/>
              <a:t>Komentáře </a:t>
            </a:r>
            <a:r>
              <a:rPr lang="cs-CZ" dirty="0" err="1"/>
              <a:t>Liberis</a:t>
            </a:r>
            <a:r>
              <a:rPr lang="cs-CZ" dirty="0"/>
              <a:t>: komentáře k právním předpisům z vybraných nakladatelství</a:t>
            </a:r>
          </a:p>
          <a:p>
            <a:pPr>
              <a:buFontTx/>
              <a:buChar char="-"/>
            </a:pPr>
            <a:r>
              <a:rPr lang="cs-CZ" dirty="0"/>
              <a:t>Citační systém </a:t>
            </a:r>
            <a:r>
              <a:rPr lang="cs-CZ" dirty="0" err="1"/>
              <a:t>Citex</a:t>
            </a:r>
            <a:r>
              <a:rPr lang="cs-CZ" dirty="0"/>
              <a:t>: řazení judikátů dle jejich citovanosti v jiných soudních rozhodnutí</a:t>
            </a:r>
          </a:p>
          <a:p>
            <a:pPr>
              <a:buFontTx/>
              <a:buChar char="-"/>
            </a:pPr>
            <a:r>
              <a:rPr lang="cs-CZ" dirty="0"/>
              <a:t>Právní kalkulačka: soudní poplatky, odměny advokáta, notáře</a:t>
            </a:r>
          </a:p>
          <a:p>
            <a:pPr>
              <a:buFontTx/>
              <a:buChar char="-"/>
            </a:pPr>
            <a:r>
              <a:rPr lang="cs-CZ" dirty="0"/>
              <a:t>Právní pojmy s judikaturou, právnický latinský slovník</a:t>
            </a:r>
          </a:p>
          <a:p>
            <a:pPr>
              <a:buFontTx/>
              <a:buChar char="-"/>
            </a:pPr>
            <a:r>
              <a:rPr lang="cs-CZ" dirty="0"/>
              <a:t>Slovenská legislativa</a:t>
            </a:r>
          </a:p>
          <a:p>
            <a:pPr>
              <a:buFontTx/>
              <a:buChar char="-"/>
            </a:pPr>
            <a:r>
              <a:rPr lang="cs-CZ" dirty="0"/>
              <a:t>Rekodifikace soukromého práva: podrobné srovnání nejvýznamnějších předpisů dřívější právní úpravy a jejich ekvivalentu po rekodifikaci od 1. 1. 2014</a:t>
            </a:r>
          </a:p>
          <a:p>
            <a:pPr>
              <a:buFontTx/>
              <a:buChar char="-"/>
            </a:pPr>
            <a:r>
              <a:rPr lang="cs-CZ" dirty="0"/>
              <a:t>Transformace přestupkového práva: srovnání přestupkových zákonů a vazeb mezi nimi</a:t>
            </a:r>
          </a:p>
          <a:p>
            <a:pPr>
              <a:buFontTx/>
              <a:buChar char="-"/>
            </a:pPr>
            <a:r>
              <a:rPr lang="cs-CZ" dirty="0"/>
              <a:t>Vzory smluv a podání</a:t>
            </a:r>
          </a:p>
          <a:p>
            <a:pPr>
              <a:buFontTx/>
              <a:buChar char="-"/>
            </a:pPr>
            <a:r>
              <a:rPr lang="cs-CZ" dirty="0"/>
              <a:t>Sledované změny: sledování změn ve vybraných dokumentech a ustanoveních</a:t>
            </a:r>
          </a:p>
          <a:p>
            <a:pPr>
              <a:buFontTx/>
              <a:buChar char="-"/>
            </a:pPr>
            <a:r>
              <a:rPr lang="cs-CZ" dirty="0"/>
              <a:t>Sledované ČSN: sledování změn vybraných norem</a:t>
            </a:r>
          </a:p>
          <a:p>
            <a:pPr>
              <a:buFontTx/>
              <a:buChar char="-"/>
            </a:pPr>
            <a:r>
              <a:rPr lang="cs-CZ" dirty="0" err="1"/>
              <a:t>Codexis</a:t>
            </a:r>
            <a:r>
              <a:rPr lang="cs-CZ" dirty="0"/>
              <a:t> Link: rychlé zobrazení předpisu a propojení s Wordem</a:t>
            </a:r>
          </a:p>
          <a:p>
            <a:pPr>
              <a:buFontTx/>
              <a:buChar char="-"/>
            </a:pPr>
            <a:r>
              <a:rPr lang="cs-CZ" dirty="0"/>
              <a:t>Časopisy: e-verze vybraných časopisů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1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9EF581-F3EB-4196-8FCE-09749EA4C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7" y="298938"/>
            <a:ext cx="11727586" cy="63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BE63E9-907F-447B-B48E-17D763A6A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2" y="334108"/>
            <a:ext cx="1166183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E18AD0-939E-402C-B143-B30BE35B7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4" y="175846"/>
            <a:ext cx="11496531" cy="65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BA97FE-2E83-4E02-AF65-8A4054131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8" y="263769"/>
            <a:ext cx="11620724" cy="64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BE2CC9-5DCE-4D68-AB8D-E6209DA2C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6" y="298938"/>
            <a:ext cx="11547368" cy="64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1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778D4C-5FCF-4918-8771-E3DAF29CA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88" y="263769"/>
            <a:ext cx="10170223" cy="64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9600" y="1237957"/>
            <a:ext cx="10972800" cy="1913205"/>
          </a:xfrm>
        </p:spPr>
        <p:txBody>
          <a:bodyPr rtlCol="0">
            <a:normAutofit/>
          </a:bodyPr>
          <a:lstStyle/>
          <a:p>
            <a:pPr rtl="0"/>
            <a:r>
              <a:rPr lang="cs-CZ" b="1">
                <a:solidFill>
                  <a:schemeClr val="tx1"/>
                </a:solidFill>
              </a:rPr>
              <a:t>Právní informace – zdroje</a:t>
            </a:r>
            <a:br>
              <a:rPr lang="cs-CZ" b="1">
                <a:solidFill>
                  <a:schemeClr val="tx1"/>
                </a:solidFill>
              </a:rPr>
            </a:br>
            <a:r>
              <a:rPr lang="cs-CZ" b="1">
                <a:solidFill>
                  <a:schemeClr val="tx1"/>
                </a:solidFill>
              </a:rPr>
              <a:t>Databáze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B0EEF4-9530-4718-8FA9-D5C9A78A7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6" y="263768"/>
            <a:ext cx="11626327" cy="64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561ED9-A220-4C13-A7DF-76943B285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1" y="263768"/>
            <a:ext cx="11691797" cy="64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 fontScale="92500"/>
          </a:bodyPr>
          <a:lstStyle/>
          <a:p>
            <a:pPr marL="0" indent="0" rtl="0">
              <a:buNone/>
            </a:pPr>
            <a:r>
              <a:rPr lang="cs-CZ" b="1" dirty="0"/>
              <a:t>Sbírka zákonů a Sbírka mezinárodních smluv</a:t>
            </a:r>
          </a:p>
          <a:p>
            <a:r>
              <a:rPr lang="cs-CZ" dirty="0"/>
              <a:t>zák. č. 309/1999 Sb., o Sbírce zákonů a Sbírce mezinárodních smluv</a:t>
            </a:r>
          </a:p>
          <a:p>
            <a:r>
              <a:rPr lang="cs-CZ" dirty="0"/>
              <a:t>sbírka zákonů a sbírka mez. smluv obsahují: ústavní zákony, zákony, zákonná opatření Senátu, nařízení vlády, právní předpisy ministerstev a ostatních ústředních správních úřadů, další vybrané akty státních orgánů</a:t>
            </a:r>
          </a:p>
          <a:p>
            <a:r>
              <a:rPr lang="cs-CZ" dirty="0"/>
              <a:t>ministerstvo vnitra zveřejňuje způsobem umožňujícím dálkový přístup stejnopis sbírky zákonů vydávané po 4. květnu 1945 a sbírky mezinárodních smluv (na webu ministerstva)</a:t>
            </a:r>
          </a:p>
          <a:p>
            <a:r>
              <a:rPr lang="cs-CZ" dirty="0"/>
              <a:t>stejnopis se nepovažuje za sbírku zákonů a sbírku mezinárodních smluv</a:t>
            </a:r>
          </a:p>
          <a:p>
            <a:r>
              <a:rPr lang="cs-CZ" dirty="0"/>
              <a:t>sbírky vydává a zajišťuje její tisk a distribuci ministerstvo vnitra</a:t>
            </a:r>
          </a:p>
          <a:p>
            <a:r>
              <a:rPr lang="cs-CZ" dirty="0"/>
              <a:t>kraje a obce umožní každému nahlížet do sbírek a Úředního věstníku EU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3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cs-CZ" b="1" dirty="0"/>
              <a:t>Sbírka zákonů a Sbírka mezinárodních smluv (</a:t>
            </a:r>
            <a:r>
              <a:rPr lang="cs-CZ" b="1" dirty="0" err="1"/>
              <a:t>SZaMS</a:t>
            </a:r>
            <a:r>
              <a:rPr lang="cs-CZ" b="1" dirty="0"/>
              <a:t>)</a:t>
            </a:r>
          </a:p>
          <a:p>
            <a:r>
              <a:rPr lang="cs-CZ" dirty="0"/>
              <a:t>zák. č. 222/2016 Sb., o Sbírce zákonů a Sbírce mezinárodních smluv a o tvorbě právních předpisů vyhlašovaných ve Sbírce zákonů a Sbírce mezinárodních smluv (zákon o Sbírce zákonů a mezinárodních smluv)</a:t>
            </a:r>
          </a:p>
          <a:p>
            <a:r>
              <a:rPr lang="cs-CZ" dirty="0"/>
              <a:t>nabývá účinnosti </a:t>
            </a:r>
            <a:r>
              <a:rPr lang="cs-CZ" b="1" dirty="0"/>
              <a:t>1. 1. 2020</a:t>
            </a:r>
          </a:p>
          <a:p>
            <a:r>
              <a:rPr lang="cs-CZ" dirty="0" err="1"/>
              <a:t>SZaMS</a:t>
            </a:r>
            <a:r>
              <a:rPr lang="cs-CZ" dirty="0"/>
              <a:t> je úředním listem, ve kterém se vyhlašuje závazné znění právního předpisu, mezinárodní smlouvy nebo jiného aktu</a:t>
            </a:r>
          </a:p>
          <a:p>
            <a:r>
              <a:rPr lang="cs-CZ" dirty="0"/>
              <a:t>vede se v elektronické i listinné podobě, obě podoby mají stejné účinky</a:t>
            </a:r>
          </a:p>
          <a:p>
            <a:r>
              <a:rPr lang="cs-CZ" dirty="0"/>
              <a:t>elektronický systém </a:t>
            </a:r>
            <a:r>
              <a:rPr lang="cs-CZ" dirty="0" err="1"/>
              <a:t>SZaMS</a:t>
            </a:r>
            <a:r>
              <a:rPr lang="cs-CZ" dirty="0"/>
              <a:t>: informační systém veřejné správy, správcem je ministerstvo vnitra, obsahuje vydavatelem ověřené texty</a:t>
            </a:r>
          </a:p>
          <a:p>
            <a:r>
              <a:rPr lang="cs-CZ" dirty="0"/>
              <a:t>je-li vyhlašovaným předpisem novela, uvede se text právního předpisu ve znění novely v příloze částky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6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b="1" dirty="0"/>
              <a:t>Sbírka zákonů a Sbírka mezinárodních smluv (</a:t>
            </a:r>
            <a:r>
              <a:rPr lang="cs-CZ" b="1" dirty="0" err="1"/>
              <a:t>SZaMS</a:t>
            </a:r>
            <a:r>
              <a:rPr lang="cs-CZ" b="1" dirty="0"/>
              <a:t>)</a:t>
            </a:r>
          </a:p>
          <a:p>
            <a:r>
              <a:rPr lang="cs-CZ" dirty="0"/>
              <a:t>zák. č. 222/2016 Sb., o Sbírce zákonů a Sbírce mezinárodních smluv a o tvorbě právních předpisů vyhlašovaných ve Sbírce zákonů a Sbírce mezinárodních smluv (zákon o Sbírce zákonů a mezinárodních smluv)</a:t>
            </a:r>
          </a:p>
          <a:p>
            <a:r>
              <a:rPr lang="cs-CZ" dirty="0"/>
              <a:t>vyhlášením předpisu v </a:t>
            </a:r>
            <a:r>
              <a:rPr lang="cs-CZ" dirty="0" err="1"/>
              <a:t>SZaMS</a:t>
            </a:r>
            <a:r>
              <a:rPr lang="cs-CZ" dirty="0"/>
              <a:t> se rozumí zpřístupnění částky, v níž je akt obsažen, v elektronického systému. Pokud nastane překážka bránící elektronickému vyhlášení, vyhlašuje se předpis v </a:t>
            </a:r>
            <a:r>
              <a:rPr lang="cs-CZ" dirty="0" err="1"/>
              <a:t>SZaMS</a:t>
            </a:r>
            <a:r>
              <a:rPr lang="cs-CZ" dirty="0"/>
              <a:t> v listinné podobě.</a:t>
            </a:r>
          </a:p>
          <a:p>
            <a:r>
              <a:rPr lang="cs-CZ" dirty="0"/>
              <a:t>předpis ve </a:t>
            </a:r>
            <a:r>
              <a:rPr lang="cs-CZ" dirty="0" err="1"/>
              <a:t>SZaMS</a:t>
            </a:r>
            <a:r>
              <a:rPr lang="cs-CZ" dirty="0"/>
              <a:t> vyhlásí vydavatel na základě požadavku oprávněné osoby prostřednictvím elektronického systému tvorby právních předpisů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91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 fontScale="92500"/>
          </a:bodyPr>
          <a:lstStyle/>
          <a:p>
            <a:pPr marL="0" indent="0" rtl="0">
              <a:buNone/>
            </a:pPr>
            <a:r>
              <a:rPr lang="cs-CZ" b="1" dirty="0"/>
              <a:t>Sbírka zákonů a Sbírka mezinárodních smluv (</a:t>
            </a:r>
            <a:r>
              <a:rPr lang="cs-CZ" b="1" dirty="0" err="1"/>
              <a:t>SZaMS</a:t>
            </a:r>
            <a:r>
              <a:rPr lang="cs-CZ" b="1" dirty="0"/>
              <a:t>)</a:t>
            </a:r>
          </a:p>
          <a:p>
            <a:r>
              <a:rPr lang="cs-CZ" dirty="0"/>
              <a:t>elektronický systém tvorby právních předpisů: informační systém veřejné správy, správcem je ministerstvo vnitra</a:t>
            </a:r>
          </a:p>
          <a:p>
            <a:r>
              <a:rPr lang="cs-CZ" dirty="0"/>
              <a:t>elektronický systém tvorby: probíhá zde tvorba předpisu, podepsání, předložení k vyhlášení, úprava textu, předložení upraveného textu k ověření</a:t>
            </a:r>
          </a:p>
          <a:p>
            <a:r>
              <a:rPr lang="cs-CZ" dirty="0"/>
              <a:t>novely: tvorba návrhu právního předpisu, který je novelou jiného předpisu, probíhá vyznačením změn do platného znění novelizovaného předpisu. Systém převede vyznačené změny do textu návrhu novely předpisu.</a:t>
            </a:r>
          </a:p>
          <a:p>
            <a:r>
              <a:rPr lang="cs-CZ" dirty="0"/>
              <a:t>k návrhu právního předpisu se přikládá alespoň důvodová zpráva a stručný popis obsahu návrhu</a:t>
            </a:r>
          </a:p>
          <a:p>
            <a:r>
              <a:rPr lang="cs-CZ" dirty="0"/>
              <a:t>obce a kraje umožní v úředních hodinách nahlížet do elektronické </a:t>
            </a:r>
            <a:r>
              <a:rPr lang="cs-CZ" dirty="0" err="1"/>
              <a:t>SZaMS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8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 fontScale="92500"/>
          </a:bodyPr>
          <a:lstStyle/>
          <a:p>
            <a:pPr marL="0" indent="0" rtl="0">
              <a:buNone/>
            </a:pPr>
            <a:r>
              <a:rPr lang="cs-CZ" b="1" dirty="0"/>
              <a:t>Sbírka zákonů a Sbírka mezinárodních smluv (</a:t>
            </a:r>
            <a:r>
              <a:rPr lang="cs-CZ" b="1" dirty="0" err="1"/>
              <a:t>SZaMS</a:t>
            </a:r>
            <a:r>
              <a:rPr lang="cs-CZ" b="1" dirty="0"/>
              <a:t>)</a:t>
            </a:r>
          </a:p>
          <a:p>
            <a:r>
              <a:rPr lang="cs-CZ" dirty="0"/>
              <a:t>elektronický systém tvorby právních předpisů: informační systém veřejné správy, správcem je ministerstvo vnitra</a:t>
            </a:r>
          </a:p>
          <a:p>
            <a:r>
              <a:rPr lang="cs-CZ" dirty="0"/>
              <a:t>elektronický systém tvorby: probíhá zde tvorba předpisu, podepsání, předložení k vyhlášení, úprava textu, předložení upraveného textu k ověření</a:t>
            </a:r>
          </a:p>
          <a:p>
            <a:r>
              <a:rPr lang="cs-CZ" dirty="0"/>
              <a:t>novely: tvorba návrhu právního předpisu, který je novelou jiného předpisu, probíhá vyznačením změn do platného znění novelizovaného předpisu. Systém převede vyznačené změny do textu návrhu novely předpisu.</a:t>
            </a:r>
          </a:p>
          <a:p>
            <a:r>
              <a:rPr lang="cs-CZ" dirty="0"/>
              <a:t>k návrhu právního předpisu se přikládá alespoň důvodová zpráva a stručný popis obsahu návrhu</a:t>
            </a:r>
          </a:p>
          <a:p>
            <a:r>
              <a:rPr lang="cs-CZ" dirty="0"/>
              <a:t>obce a kraje umožní v úředních hodinách nahlížet do elektronické </a:t>
            </a:r>
            <a:r>
              <a:rPr lang="cs-CZ"/>
              <a:t>SZaMS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44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 fontScale="92500"/>
          </a:bodyPr>
          <a:lstStyle/>
          <a:p>
            <a:pPr marL="0" indent="0" rtl="0">
              <a:buNone/>
            </a:pPr>
            <a:r>
              <a:rPr lang="cs-CZ" b="1" dirty="0"/>
              <a:t>zakonyprolidi.cz</a:t>
            </a:r>
          </a:p>
          <a:p>
            <a:r>
              <a:rPr lang="cs-CZ" dirty="0"/>
              <a:t>projekt společnosti AION CS, s. r. o.</a:t>
            </a:r>
          </a:p>
          <a:p>
            <a:r>
              <a:rPr lang="cs-CZ" dirty="0"/>
              <a:t>spuštěno v roce 2011</a:t>
            </a:r>
          </a:p>
          <a:p>
            <a:r>
              <a:rPr lang="cs-CZ" dirty="0"/>
              <a:t>předpisy ze Sbírky zákonů od roku 1945</a:t>
            </a:r>
          </a:p>
          <a:p>
            <a:r>
              <a:rPr lang="cs-CZ" dirty="0"/>
              <a:t>tři verze služby:</a:t>
            </a:r>
          </a:p>
          <a:p>
            <a:pPr>
              <a:buFontTx/>
              <a:buChar char="-"/>
            </a:pPr>
            <a:r>
              <a:rPr lang="cs-CZ" dirty="0"/>
              <a:t>Bezplatně a bez přihlášení: původní vyhlášené znění předpisu, současné konsolidované znění, předcházející a budoucí znění předpisu</a:t>
            </a:r>
          </a:p>
          <a:p>
            <a:pPr>
              <a:buFontTx/>
              <a:buChar char="-"/>
            </a:pPr>
            <a:r>
              <a:rPr lang="cs-CZ" dirty="0"/>
              <a:t>Bezplatně s přihlášením: předchozí + volba oblíbených předpisů pro rychlý přístup, e-mailová upozornění na novinky, vlastní komentáře a poznámky</a:t>
            </a:r>
          </a:p>
          <a:p>
            <a:pPr>
              <a:buFontTx/>
              <a:buChar char="-"/>
            </a:pPr>
            <a:r>
              <a:rPr lang="cs-CZ" dirty="0"/>
              <a:t>Zákony pro lidi PLUS: zpoplatněno, předchozí + všechna znění předpisů, sdílení svých komentářů a poznámek, pokročilé exporty do PDF a </a:t>
            </a:r>
            <a:r>
              <a:rPr lang="cs-CZ" dirty="0" err="1"/>
              <a:t>wordu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2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b="1" dirty="0"/>
              <a:t>zakonyprolidi.cz</a:t>
            </a:r>
          </a:p>
          <a:p>
            <a:r>
              <a:rPr lang="cs-CZ" dirty="0"/>
              <a:t>zdrojem dat jsou stejnopisy SZ zveřejňované v </a:t>
            </a:r>
            <a:r>
              <a:rPr lang="cs-CZ" dirty="0" err="1"/>
              <a:t>pdf</a:t>
            </a:r>
            <a:r>
              <a:rPr lang="cs-CZ" dirty="0"/>
              <a:t> na webu ministerstva vnitra</a:t>
            </a:r>
          </a:p>
          <a:p>
            <a:r>
              <a:rPr lang="cs-CZ" dirty="0"/>
              <a:t>v pracovních dnech probíhá jedenkrát denně aktualizace dat</a:t>
            </a:r>
          </a:p>
          <a:p>
            <a:r>
              <a:rPr lang="cs-CZ" dirty="0"/>
              <a:t>pouze právní předpisy vyhlášené v české Sbírce zákonů; neobsahuje judikaturu, komentáře, kalkulačky, monografie, časopisy atd.</a:t>
            </a:r>
          </a:p>
          <a:p>
            <a:r>
              <a:rPr lang="cs-CZ" dirty="0"/>
              <a:t>lze vyhledat předpis podle čísla, názvu nebo zkratky; podle roku vyhlášení (chronologický rejstřík); podle právních odvětví a pododvětví (věcný rejstřík)</a:t>
            </a:r>
          </a:p>
        </p:txBody>
      </p:sp>
    </p:spTree>
    <p:extLst>
      <p:ext uri="{BB962C8B-B14F-4D97-AF65-F5344CB8AC3E}">
        <p14:creationId xmlns:p14="http://schemas.microsoft.com/office/powerpoint/2010/main" val="42487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b="1" dirty="0"/>
              <a:t>zakonyprolidi.cz</a:t>
            </a:r>
          </a:p>
          <a:p>
            <a:r>
              <a:rPr lang="cs-CZ" dirty="0"/>
              <a:t>Monitor změn: seznam legislativních návrhů a změn, které jsou projednávány zákonodárci</a:t>
            </a:r>
          </a:p>
          <a:p>
            <a:r>
              <a:rPr lang="cs-CZ" dirty="0"/>
              <a:t>Nové vyhlášené předpisy, Nové aktualizované předpisy</a:t>
            </a:r>
          </a:p>
          <a:p>
            <a:r>
              <a:rPr lang="cs-CZ" dirty="0"/>
              <a:t>Nová konsolidovaná znění</a:t>
            </a:r>
          </a:p>
          <a:p>
            <a:r>
              <a:rPr lang="cs-CZ" dirty="0"/>
              <a:t>Zrušené předpisy</a:t>
            </a:r>
          </a:p>
        </p:txBody>
      </p:sp>
    </p:spTree>
    <p:extLst>
      <p:ext uri="{BB962C8B-B14F-4D97-AF65-F5344CB8AC3E}">
        <p14:creationId xmlns:p14="http://schemas.microsoft.com/office/powerpoint/2010/main" val="22052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b="1"/>
              <a:t>Databáze Beck-online</a:t>
            </a:r>
          </a:p>
          <a:p>
            <a:r>
              <a:rPr lang="cs-CZ"/>
              <a:t>od nakladatelství C.H. Beck, s. r. o.</a:t>
            </a:r>
          </a:p>
          <a:p>
            <a:r>
              <a:rPr lang="cs-CZ"/>
              <a:t>obsahuje: právní předpisy, judikaturu, komentáře (monografie), časopisy</a:t>
            </a:r>
          </a:p>
          <a:p>
            <a:r>
              <a:rPr lang="cs-CZ"/>
              <a:t>několik verzí dle obsahu:</a:t>
            </a:r>
          </a:p>
          <a:p>
            <a:pPr>
              <a:buFontTx/>
              <a:buChar char="-"/>
            </a:pPr>
            <a:r>
              <a:rPr lang="cs-CZ"/>
              <a:t>START: aktualizované právní předpisy – zdarma</a:t>
            </a:r>
          </a:p>
          <a:p>
            <a:pPr>
              <a:buFontTx/>
              <a:buChar char="-"/>
            </a:pPr>
            <a:r>
              <a:rPr lang="cs-CZ"/>
              <a:t>PRO: právní předpisy, judikatura, základní dokumenty bez ohledu na oblast práva, archivy časopisů</a:t>
            </a:r>
          </a:p>
          <a:p>
            <a:pPr>
              <a:buFontTx/>
              <a:buChar char="-"/>
            </a:pPr>
            <a:r>
              <a:rPr lang="cs-CZ"/>
              <a:t>SELECT: verze PRO rozšířená o komentáře a další dokumenty z nakladatelství C.H.Beck z vybraných právních odvětví</a:t>
            </a:r>
          </a:p>
          <a:p>
            <a:pPr>
              <a:buFontTx/>
              <a:buChar char="-"/>
            </a:pPr>
            <a:r>
              <a:rPr lang="cs-CZ"/>
              <a:t>PREMIUM: verze PRO rozšířená o všechny komentáře, časopisy a další dokumenty z nakladatelství C.H.Beck</a:t>
            </a:r>
          </a:p>
          <a:p>
            <a:pPr>
              <a:buFontTx/>
              <a:buChar char="-"/>
            </a:pPr>
            <a:r>
              <a:rPr lang="cs-CZ"/>
              <a:t>SPOLUŽÁCI: výhodná nabídka pro studenty denního studia</a:t>
            </a:r>
          </a:p>
          <a:p>
            <a:pPr>
              <a:buFontTx/>
              <a:buChar char="-"/>
            </a:pPr>
            <a:r>
              <a:rPr lang="cs-CZ"/>
              <a:t>zkušební přístup na 14 dnů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b="1" dirty="0"/>
              <a:t>zakonyprolidi.cz</a:t>
            </a:r>
          </a:p>
          <a:p>
            <a:r>
              <a:rPr lang="cs-CZ" dirty="0"/>
              <a:t>vybraný právní předpis</a:t>
            </a:r>
          </a:p>
          <a:p>
            <a:pPr>
              <a:buFontTx/>
              <a:buChar char="-"/>
            </a:pPr>
            <a:r>
              <a:rPr lang="cs-CZ" dirty="0"/>
              <a:t>aktuální znění</a:t>
            </a:r>
          </a:p>
          <a:p>
            <a:pPr>
              <a:buFontTx/>
              <a:buChar char="-"/>
            </a:pPr>
            <a:r>
              <a:rPr lang="cs-CZ" dirty="0"/>
              <a:t>historie: předchozí novely, vyhlášené znění předpisu</a:t>
            </a:r>
          </a:p>
          <a:p>
            <a:pPr>
              <a:buFontTx/>
              <a:buChar char="-"/>
            </a:pPr>
            <a:r>
              <a:rPr lang="cs-CZ" dirty="0"/>
              <a:t>souvislosti: prováděcí předpisy, novelizace, předpisy, které ruší, předpisy, které na něj odkazují, předpisy, na které odkazuje</a:t>
            </a:r>
          </a:p>
          <a:p>
            <a:pPr>
              <a:buFontTx/>
              <a:buChar char="-"/>
            </a:pPr>
            <a:r>
              <a:rPr lang="cs-CZ" dirty="0"/>
              <a:t>Monitor změn: změny předpisu</a:t>
            </a:r>
          </a:p>
          <a:p>
            <a:pPr>
              <a:buFontTx/>
              <a:buChar char="-"/>
            </a:pPr>
            <a:r>
              <a:rPr lang="cs-CZ" dirty="0"/>
              <a:t>porovnání znění: porovná aktuální a předchozí znění předpisu</a:t>
            </a:r>
          </a:p>
          <a:p>
            <a:pPr>
              <a:buFontTx/>
              <a:buChar char="-"/>
            </a:pPr>
            <a:r>
              <a:rPr lang="cs-CZ" dirty="0"/>
              <a:t>citační asistent</a:t>
            </a:r>
          </a:p>
        </p:txBody>
      </p:sp>
    </p:spTree>
    <p:extLst>
      <p:ext uri="{BB962C8B-B14F-4D97-AF65-F5344CB8AC3E}">
        <p14:creationId xmlns:p14="http://schemas.microsoft.com/office/powerpoint/2010/main" val="23434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b="1" dirty="0"/>
              <a:t>Poslanecká sněmovna Parlamentu ČR – Jednání a dokumenty</a:t>
            </a:r>
          </a:p>
          <a:p>
            <a:r>
              <a:rPr lang="cs-CZ" dirty="0"/>
              <a:t>Sněmovní tisky</a:t>
            </a:r>
          </a:p>
          <a:p>
            <a:pPr>
              <a:buFontTx/>
              <a:buChar char="-"/>
            </a:pPr>
            <a:r>
              <a:rPr lang="cs-CZ" dirty="0"/>
              <a:t>lze vybírat jednotlivá volební období</a:t>
            </a:r>
          </a:p>
          <a:p>
            <a:pPr>
              <a:buFontTx/>
              <a:buChar char="-"/>
            </a:pPr>
            <a:r>
              <a:rPr lang="cs-CZ" dirty="0"/>
              <a:t>lze vyhledávat návrhy zákonů, mezinárodní smlouvy, rozpočty, písemné interpelace, zprávy</a:t>
            </a:r>
          </a:p>
          <a:p>
            <a:pPr>
              <a:buFontTx/>
              <a:buChar char="-"/>
            </a:pPr>
            <a:r>
              <a:rPr lang="cs-CZ" dirty="0"/>
              <a:t>u návrhů zákonů lze vyhledat i </a:t>
            </a:r>
            <a:r>
              <a:rPr lang="cs-CZ" u="sng" dirty="0"/>
              <a:t>důvodové zprávy</a:t>
            </a:r>
          </a:p>
        </p:txBody>
      </p:sp>
    </p:spTree>
    <p:extLst>
      <p:ext uri="{BB962C8B-B14F-4D97-AF65-F5344CB8AC3E}">
        <p14:creationId xmlns:p14="http://schemas.microsoft.com/office/powerpoint/2010/main" val="7373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b="1" dirty="0"/>
              <a:t>Portál </a:t>
            </a:r>
            <a:r>
              <a:rPr lang="cs-CZ" b="1" dirty="0" err="1"/>
              <a:t>Odok</a:t>
            </a:r>
            <a:endParaRPr lang="cs-CZ" b="1" dirty="0"/>
          </a:p>
          <a:p>
            <a:r>
              <a:rPr lang="cs-CZ" dirty="0"/>
              <a:t>Úřad vlády ČR</a:t>
            </a:r>
          </a:p>
          <a:p>
            <a:r>
              <a:rPr lang="cs-CZ" dirty="0" err="1"/>
              <a:t>Eklep</a:t>
            </a:r>
            <a:r>
              <a:rPr lang="cs-CZ" dirty="0"/>
              <a:t> pro veřejnost (</a:t>
            </a:r>
            <a:r>
              <a:rPr lang="cs-CZ" dirty="0" err="1"/>
              <a:t>VeKLEP</a:t>
            </a:r>
            <a:r>
              <a:rPr lang="cs-CZ" dirty="0"/>
              <a:t>): vládní dokumenty z Elektronické knihovny legislativního procesu; návrhy na vydání právních předpisů</a:t>
            </a:r>
          </a:p>
        </p:txBody>
      </p:sp>
    </p:spTree>
    <p:extLst>
      <p:ext uri="{BB962C8B-B14F-4D97-AF65-F5344CB8AC3E}">
        <p14:creationId xmlns:p14="http://schemas.microsoft.com/office/powerpoint/2010/main" val="238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b="1" dirty="0"/>
              <a:t>Databáze Beck-online</a:t>
            </a:r>
          </a:p>
          <a:p>
            <a:r>
              <a:rPr lang="cs-CZ" dirty="0"/>
              <a:t>Právní zpravodaj – aktuality z oblasti práva</a:t>
            </a:r>
          </a:p>
          <a:p>
            <a:r>
              <a:rPr lang="cs-CZ" dirty="0"/>
              <a:t>Sbírka zákonů a Sbírka mezinárodních smluv</a:t>
            </a:r>
          </a:p>
          <a:p>
            <a:r>
              <a:rPr lang="cs-CZ" dirty="0"/>
              <a:t>Předpisy krajů</a:t>
            </a:r>
          </a:p>
          <a:p>
            <a:r>
              <a:rPr lang="cs-CZ" dirty="0"/>
              <a:t>Věstníky a zpravodaje: důvodové zprávy, Finanční zpravodaj MF ČR, Věstník Ministerstva pro místní rozvoj ČR, Věstník MŠMT ČR, Věstník ČAK, Věstník ČNB, Věstník ÚOOÚ atd.</a:t>
            </a:r>
          </a:p>
          <a:p>
            <a:r>
              <a:rPr lang="cs-CZ" dirty="0"/>
              <a:t>Judikatura: obsáhlá část – sbírky soudních rozhodnutí NSS, NS, ÚS, rozhodnutí finančního arbitra, judikatura uveřejněná v časopisech </a:t>
            </a:r>
            <a:r>
              <a:rPr lang="cs-CZ" dirty="0" err="1"/>
              <a:t>C.H.Beck</a:t>
            </a:r>
            <a:r>
              <a:rPr lang="cs-CZ" dirty="0"/>
              <a:t>, rozhodnutí ÚOHS, ÚPV atd.</a:t>
            </a:r>
          </a:p>
          <a:p>
            <a:r>
              <a:rPr lang="cs-CZ" dirty="0"/>
              <a:t>Dokumenty EU</a:t>
            </a:r>
          </a:p>
          <a:p>
            <a:r>
              <a:rPr lang="cs-CZ" dirty="0"/>
              <a:t>e-verze časopisů nakl. </a:t>
            </a:r>
            <a:r>
              <a:rPr lang="cs-CZ" dirty="0" err="1"/>
              <a:t>C.H.Beck</a:t>
            </a:r>
            <a:r>
              <a:rPr lang="cs-CZ" dirty="0"/>
              <a:t>, dalších časopisů a </a:t>
            </a:r>
            <a:r>
              <a:rPr lang="cs-CZ" dirty="0" err="1"/>
              <a:t>výkl</a:t>
            </a:r>
            <a:r>
              <a:rPr lang="cs-CZ" dirty="0"/>
              <a:t>. stanovisek Komise pro aplikaci nové civilní legislativy (MS ČR)</a:t>
            </a:r>
          </a:p>
        </p:txBody>
      </p:sp>
    </p:spTree>
    <p:extLst>
      <p:ext uri="{BB962C8B-B14F-4D97-AF65-F5344CB8AC3E}">
        <p14:creationId xmlns:p14="http://schemas.microsoft.com/office/powerpoint/2010/main" val="6535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 fontScale="92500"/>
          </a:bodyPr>
          <a:lstStyle/>
          <a:p>
            <a:pPr marL="0" indent="0" rtl="0">
              <a:buNone/>
            </a:pPr>
            <a:r>
              <a:rPr lang="cs-CZ" b="1"/>
              <a:t>Databáze Beck-online</a:t>
            </a:r>
          </a:p>
          <a:p>
            <a:r>
              <a:rPr lang="cs-CZ"/>
              <a:t>základní vzory právních smluv a dokumentů</a:t>
            </a:r>
          </a:p>
          <a:p>
            <a:r>
              <a:rPr lang="cs-CZ"/>
              <a:t>právnický slovník nakl. C.H.Beck</a:t>
            </a:r>
          </a:p>
          <a:p>
            <a:r>
              <a:rPr lang="cs-CZ"/>
              <a:t>komentáře, články, vzory a další knihy rozdělené dle právních odvětví</a:t>
            </a:r>
          </a:p>
          <a:p>
            <a:r>
              <a:rPr lang="cs-CZ"/>
              <a:t>u časopiseckých článků jsou uvedeny odkazy na související judikaturu a právní předpisy</a:t>
            </a:r>
          </a:p>
          <a:p>
            <a:r>
              <a:rPr lang="cs-CZ"/>
              <a:t>texty lze tisknout, ukládat, posílat mailem; vytvářet si vlastní rešerše, složky apod.</a:t>
            </a:r>
          </a:p>
          <a:p>
            <a:r>
              <a:rPr lang="cs-CZ"/>
              <a:t>součástí databáze jsou právnické kalkulačky pro výpočet poplatků a tarifů</a:t>
            </a:r>
          </a:p>
          <a:p>
            <a:r>
              <a:rPr lang="cs-CZ"/>
              <a:t>na úvodní straně jsou odkazy na vybrané knihy a komentáře, monitor Sbírky zákonů, aktuálně vydané články, aktuality z Právního zpravodaje a dokumenty související s vybraným aktuálním tématem (GDPR)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b="1" dirty="0"/>
              <a:t>ASPI (Automatizovaný systém právních informací)</a:t>
            </a:r>
          </a:p>
          <a:p>
            <a:r>
              <a:rPr lang="cs-CZ" dirty="0"/>
              <a:t>od nakladatelství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, a. s.</a:t>
            </a:r>
          </a:p>
          <a:p>
            <a:r>
              <a:rPr lang="cs-CZ" dirty="0"/>
              <a:t>obsahuje: právní předpisy, judikaturu ČR, SR a EU, judikaturu ČR a SDEU, základní právní literaturu, bibliografii a stejnopis Sbírky zákonů od roku 1918, 1200 titulů výkladové literatury od nakladatelství WK</a:t>
            </a:r>
          </a:p>
          <a:p>
            <a:r>
              <a:rPr lang="cs-CZ" dirty="0"/>
              <a:t>několik verzí dle profesního zaměření a specializací dle právních odvětví:</a:t>
            </a:r>
          </a:p>
          <a:p>
            <a:pPr>
              <a:buFontTx/>
              <a:buChar char="-"/>
            </a:pPr>
            <a:r>
              <a:rPr lang="cs-CZ" dirty="0"/>
              <a:t>Advokátní kancelář</a:t>
            </a:r>
          </a:p>
          <a:p>
            <a:pPr>
              <a:buFontTx/>
              <a:buChar char="-"/>
            </a:pPr>
            <a:r>
              <a:rPr lang="cs-CZ" dirty="0"/>
              <a:t>Daňová firma</a:t>
            </a:r>
          </a:p>
          <a:p>
            <a:pPr>
              <a:buFontTx/>
              <a:buChar char="-"/>
            </a:pPr>
            <a:r>
              <a:rPr lang="cs-CZ" dirty="0"/>
              <a:t>Firma</a:t>
            </a:r>
          </a:p>
          <a:p>
            <a:pPr>
              <a:buFontTx/>
              <a:buChar char="-"/>
            </a:pPr>
            <a:r>
              <a:rPr lang="cs-CZ" dirty="0"/>
              <a:t>Veřejná správa</a:t>
            </a:r>
          </a:p>
          <a:p>
            <a:pPr>
              <a:buFontTx/>
              <a:buChar char="-"/>
            </a:pPr>
            <a:r>
              <a:rPr lang="cs-CZ" dirty="0" err="1"/>
              <a:t>StudentASPI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verze mají tři stupně: Start, Plus, Premium a rozdělení dle právních specializací</a:t>
            </a:r>
          </a:p>
        </p:txBody>
      </p:sp>
    </p:spTree>
    <p:extLst>
      <p:ext uri="{BB962C8B-B14F-4D97-AF65-F5344CB8AC3E}">
        <p14:creationId xmlns:p14="http://schemas.microsoft.com/office/powerpoint/2010/main" val="37969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r>
              <a:rPr lang="cs-CZ" b="1" dirty="0"/>
              <a:t>ASPI (Automatizovaný systém právních informací)</a:t>
            </a:r>
          </a:p>
          <a:p>
            <a:r>
              <a:rPr lang="cs-CZ" dirty="0"/>
              <a:t>ASPI Právní informační systém:</a:t>
            </a:r>
          </a:p>
          <a:p>
            <a:pPr>
              <a:buFontTx/>
              <a:buChar char="-"/>
            </a:pPr>
            <a:r>
              <a:rPr lang="cs-CZ" dirty="0"/>
              <a:t>Předpisy</a:t>
            </a:r>
          </a:p>
          <a:p>
            <a:pPr>
              <a:buFontTx/>
              <a:buChar char="-"/>
            </a:pPr>
            <a:r>
              <a:rPr lang="cs-CZ" dirty="0"/>
              <a:t>Judikatura</a:t>
            </a:r>
          </a:p>
          <a:p>
            <a:pPr>
              <a:buFontTx/>
              <a:buChar char="-"/>
            </a:pPr>
            <a:r>
              <a:rPr lang="cs-CZ" dirty="0"/>
              <a:t>Literatura: základní literatura, stanoviska, důvodové zprávy, výklady ústředních orgánů, příspěvky, články a stanoviska Svazu měst a obcí, historická literatura, periodika, publikace WK, Linde a MU</a:t>
            </a:r>
          </a:p>
          <a:p>
            <a:pPr>
              <a:buFontTx/>
              <a:buChar char="-"/>
            </a:pPr>
            <a:r>
              <a:rPr lang="cs-CZ" dirty="0"/>
              <a:t>Předpisy EU a judikatura SDEU: konsolidované předpisy, Úřední věstník EU, přípravné dokumenty k právním předpisům</a:t>
            </a:r>
          </a:p>
          <a:p>
            <a:pPr>
              <a:buFontTx/>
              <a:buChar char="-"/>
            </a:pPr>
            <a:r>
              <a:rPr lang="cs-CZ" dirty="0"/>
              <a:t>Bibliografie: záznamy knihy a článků z právních odvětví od 1918 do současnosti</a:t>
            </a:r>
          </a:p>
          <a:p>
            <a:pPr>
              <a:buFontTx/>
              <a:buChar char="-"/>
            </a:pPr>
            <a:r>
              <a:rPr lang="cs-CZ" dirty="0"/>
              <a:t>Usnesení vlády</a:t>
            </a:r>
          </a:p>
          <a:p>
            <a:pPr>
              <a:buFontTx/>
              <a:buChar char="-"/>
            </a:pPr>
            <a:r>
              <a:rPr lang="cs-CZ" dirty="0" err="1"/>
              <a:t>Bisnode</a:t>
            </a:r>
            <a:r>
              <a:rPr lang="cs-CZ" dirty="0"/>
              <a:t>: ekonomické informace o firmách v ČR</a:t>
            </a:r>
          </a:p>
          <a:p>
            <a:pPr>
              <a:buFontTx/>
              <a:buChar char="-"/>
            </a:pPr>
            <a:r>
              <a:rPr lang="cs-CZ" dirty="0"/>
              <a:t>Registry: např. Centrální evidence exekucí, Centrální evidence závětí, </a:t>
            </a:r>
            <a:r>
              <a:rPr lang="cs-CZ" dirty="0" err="1"/>
              <a:t>Centralní</a:t>
            </a:r>
            <a:r>
              <a:rPr lang="cs-CZ" dirty="0"/>
              <a:t> registr vozidel, Evidence knihoven, Evidence Rejstříku trestů</a:t>
            </a:r>
          </a:p>
          <a:p>
            <a:pPr>
              <a:buFontTx/>
              <a:buChar char="-"/>
            </a:pPr>
            <a:r>
              <a:rPr lang="cs-CZ" dirty="0"/>
              <a:t>Právní newslettery</a:t>
            </a:r>
          </a:p>
          <a:p>
            <a:pPr>
              <a:buFontTx/>
              <a:buChar char="-"/>
            </a:pPr>
            <a:r>
              <a:rPr lang="cs-CZ" dirty="0"/>
              <a:t>Zpravodajství ČTK: Právní monitoring, Klíčové transakce a firmy</a:t>
            </a:r>
          </a:p>
        </p:txBody>
      </p:sp>
    </p:spTree>
    <p:extLst>
      <p:ext uri="{BB962C8B-B14F-4D97-AF65-F5344CB8AC3E}">
        <p14:creationId xmlns:p14="http://schemas.microsoft.com/office/powerpoint/2010/main" val="2963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 fontScale="85000" lnSpcReduction="10000"/>
          </a:bodyPr>
          <a:lstStyle/>
          <a:p>
            <a:pPr marL="0" indent="0" rtl="0">
              <a:buNone/>
            </a:pPr>
            <a:r>
              <a:rPr lang="cs-CZ" b="1" dirty="0"/>
              <a:t>ASPI (Automatizovaný systém právních informací)</a:t>
            </a:r>
          </a:p>
          <a:p>
            <a:r>
              <a:rPr lang="cs-CZ" dirty="0"/>
              <a:t>ASPI Knihovna:</a:t>
            </a:r>
          </a:p>
          <a:p>
            <a:pPr>
              <a:buFontTx/>
              <a:buChar char="-"/>
            </a:pPr>
            <a:r>
              <a:rPr lang="cs-CZ" dirty="0"/>
              <a:t>komentáře, časopisy, monografie, merita, vzory smluv a podání, vybraná judikatura</a:t>
            </a:r>
          </a:p>
          <a:p>
            <a:pPr>
              <a:buFontTx/>
              <a:buChar char="-"/>
            </a:pPr>
            <a:r>
              <a:rPr lang="cs-CZ" dirty="0"/>
              <a:t>více než 1200 titulů; rozdělena do specializací dle odvětví</a:t>
            </a:r>
          </a:p>
          <a:p>
            <a:pPr>
              <a:buFontTx/>
              <a:buChar char="-"/>
            </a:pPr>
            <a:r>
              <a:rPr lang="cs-CZ" dirty="0"/>
              <a:t>Občanský zákoník: srovnávací komentář</a:t>
            </a:r>
          </a:p>
          <a:p>
            <a:pPr>
              <a:buFontTx/>
              <a:buChar char="-"/>
            </a:pPr>
            <a:r>
              <a:rPr lang="cs-CZ" dirty="0"/>
              <a:t>ASPI Navigátor: grafické zobrazení postupů podle právních předpisů</a:t>
            </a:r>
          </a:p>
          <a:p>
            <a:pPr>
              <a:buFontTx/>
              <a:buChar char="-"/>
            </a:pPr>
            <a:r>
              <a:rPr lang="cs-CZ" dirty="0"/>
              <a:t>Kalkulačka ASPI: úroky z prodlení, cestovné, odměna advokáta, odměna notáře, soudní poplatky atd.</a:t>
            </a:r>
          </a:p>
          <a:p>
            <a:pPr>
              <a:buFontTx/>
              <a:buChar char="-"/>
            </a:pPr>
            <a:r>
              <a:rPr lang="cs-CZ" dirty="0"/>
              <a:t>Přeložená legislativa: překlady stěžejních českých předpisů do němčiny a angličtiny</a:t>
            </a:r>
          </a:p>
          <a:p>
            <a:pPr>
              <a:buFontTx/>
              <a:buChar char="-"/>
            </a:pPr>
            <a:r>
              <a:rPr lang="cs-CZ" dirty="0"/>
              <a:t>Informace o firmách</a:t>
            </a:r>
          </a:p>
          <a:p>
            <a:pPr>
              <a:buFontTx/>
              <a:buChar char="-"/>
            </a:pPr>
            <a:r>
              <a:rPr lang="cs-CZ" dirty="0"/>
              <a:t>Expertní databáze rozhodnutí ÚOHS ve věci veřejných zakázek</a:t>
            </a:r>
          </a:p>
          <a:p>
            <a:pPr>
              <a:buFontTx/>
              <a:buChar char="-"/>
            </a:pPr>
            <a:r>
              <a:rPr lang="cs-CZ" dirty="0"/>
              <a:t>Komentované vzory právních dokumentů z oblasti obchodního a občanského práva</a:t>
            </a:r>
          </a:p>
          <a:p>
            <a:pPr>
              <a:buFontTx/>
              <a:buChar char="-"/>
            </a:pPr>
            <a:r>
              <a:rPr lang="cs-CZ" dirty="0"/>
              <a:t>Praktický manuál k zákonu o obchodních korporací</a:t>
            </a:r>
          </a:p>
          <a:p>
            <a:pPr>
              <a:buFontTx/>
              <a:buChar char="-"/>
            </a:pPr>
            <a:r>
              <a:rPr lang="cs-CZ" dirty="0"/>
              <a:t>ČSN</a:t>
            </a:r>
          </a:p>
        </p:txBody>
      </p:sp>
    </p:spTree>
    <p:extLst>
      <p:ext uri="{BB962C8B-B14F-4D97-AF65-F5344CB8AC3E}">
        <p14:creationId xmlns:p14="http://schemas.microsoft.com/office/powerpoint/2010/main" val="3628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12884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b="1" dirty="0"/>
              <a:t>ASPI (Automatizovaný systém právních informací)</a:t>
            </a:r>
          </a:p>
          <a:p>
            <a:r>
              <a:rPr lang="cs-CZ" dirty="0"/>
              <a:t>ASPI Nástroje a funkce:</a:t>
            </a:r>
          </a:p>
          <a:p>
            <a:pPr>
              <a:buFontTx/>
              <a:buChar char="-"/>
            </a:pPr>
            <a:r>
              <a:rPr lang="cs-CZ" dirty="0" err="1"/>
              <a:t>LexRank</a:t>
            </a:r>
            <a:r>
              <a:rPr lang="cs-CZ" dirty="0"/>
              <a:t>: řazení výsledků vyhledávání podle relevance dokumentů</a:t>
            </a:r>
          </a:p>
          <a:p>
            <a:pPr>
              <a:buFontTx/>
              <a:buChar char="-"/>
            </a:pPr>
            <a:r>
              <a:rPr lang="cs-CZ" dirty="0"/>
              <a:t>Upozornění na změnu předpisů: sledování změn konkrétních předpisů a paragrafů</a:t>
            </a:r>
          </a:p>
          <a:p>
            <a:pPr>
              <a:buFontTx/>
              <a:buChar char="-"/>
            </a:pPr>
            <a:r>
              <a:rPr lang="cs-CZ" dirty="0" err="1"/>
              <a:t>AsistASPI</a:t>
            </a:r>
            <a:r>
              <a:rPr lang="cs-CZ" dirty="0"/>
              <a:t>: asistenční služba, pokud je uživatel mimo dosah ASPI</a:t>
            </a:r>
          </a:p>
          <a:p>
            <a:pPr>
              <a:buFontTx/>
              <a:buChar char="-"/>
            </a:pPr>
            <a:r>
              <a:rPr lang="cs-CZ" dirty="0" err="1"/>
              <a:t>SymbioASPI</a:t>
            </a:r>
            <a:r>
              <a:rPr lang="cs-CZ" dirty="0"/>
              <a:t>: softwarové propojení mezi Předpisy ASPI a </a:t>
            </a:r>
            <a:r>
              <a:rPr lang="cs-CZ" dirty="0" err="1"/>
              <a:t>wordem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4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61819796d525e04023768b1da64581aae32d7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e týkající se debaty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284_TF03460637.potx" id="{1C1AAE4E-B432-436B-89A4-0D98EAE1EFA0}" vid="{E9858E47-2158-47B3-ACA8-7F29F0A48FC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firemní debatu</Template>
  <TotalTime>606</TotalTime>
  <Words>1928</Words>
  <Application>Microsoft Office PowerPoint</Application>
  <PresentationFormat>Širokoúhlá obrazovka</PresentationFormat>
  <Paragraphs>208</Paragraphs>
  <Slides>32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Calibri</vt:lpstr>
      <vt:lpstr>Century Gothic</vt:lpstr>
      <vt:lpstr>Palatino Linotype</vt:lpstr>
      <vt:lpstr>Wingdings 2</vt:lpstr>
      <vt:lpstr>Prezentace týkající se debaty</vt:lpstr>
      <vt:lpstr>Právní informace</vt:lpstr>
      <vt:lpstr>Právní informace – zdroje Databáze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Právní informace</dc:title>
  <dc:creator>knihovna recepce</dc:creator>
  <cp:lastModifiedBy>Martin Krčál</cp:lastModifiedBy>
  <cp:revision>55</cp:revision>
  <dcterms:created xsi:type="dcterms:W3CDTF">2019-04-29T13:11:28Z</dcterms:created>
  <dcterms:modified xsi:type="dcterms:W3CDTF">2019-05-08T19:23:37Z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