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26" r:id="rId3"/>
    <p:sldId id="355" r:id="rId4"/>
    <p:sldId id="356" r:id="rId5"/>
    <p:sldId id="273" r:id="rId6"/>
    <p:sldId id="346" r:id="rId7"/>
    <p:sldId id="343" r:id="rId8"/>
    <p:sldId id="329" r:id="rId9"/>
    <p:sldId id="348" r:id="rId10"/>
    <p:sldId id="353" r:id="rId11"/>
    <p:sldId id="354" r:id="rId12"/>
    <p:sldId id="349" r:id="rId13"/>
    <p:sldId id="350" r:id="rId14"/>
    <p:sldId id="319" r:id="rId15"/>
    <p:sldId id="357" r:id="rId16"/>
    <p:sldId id="361" r:id="rId17"/>
    <p:sldId id="347" r:id="rId18"/>
    <p:sldId id="362" r:id="rId19"/>
    <p:sldId id="363" r:id="rId20"/>
    <p:sldId id="364" r:id="rId21"/>
    <p:sldId id="365" r:id="rId22"/>
    <p:sldId id="342" r:id="rId23"/>
    <p:sldId id="258" r:id="rId24"/>
  </p:sldIdLst>
  <p:sldSz cx="9144000" cy="6858000" type="screen4x3"/>
  <p:notesSz cx="6858000" cy="9144000"/>
  <p:custDataLst>
    <p:tags r:id="rId27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cal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9933"/>
    <a:srgbClr val="FFCC66"/>
    <a:srgbClr val="FF9900"/>
    <a:srgbClr val="F3D001"/>
    <a:srgbClr val="F4EE00"/>
    <a:srgbClr val="FF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>
      <p:cViewPr varScale="1">
        <p:scale>
          <a:sx n="82" d="100"/>
          <a:sy n="82" d="100"/>
        </p:scale>
        <p:origin x="153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82" d="100"/>
          <a:sy n="82" d="100"/>
        </p:scale>
        <p:origin x="-14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0634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BE08E5F-B319-4FEC-97FD-E71741B0B5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834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86AB728-6A8E-44DB-8F8A-BD1B5B52E1CC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461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D0D62D4-DDCF-4C1D-ABF9-4C069BCE133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721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D0D62D4-DDCF-4C1D-ABF9-4C069BCE133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671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D0D62D4-DDCF-4C1D-ABF9-4C069BCE133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591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D3BA374-F4E6-412B-9843-9D016090A73D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565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100909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86857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8583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54510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544736"/>
            <a:ext cx="7777162" cy="508000"/>
          </a:xfrm>
        </p:spPr>
        <p:txBody>
          <a:bodyPr/>
          <a:lstStyle>
            <a:lvl1pPr>
              <a:defRPr sz="4400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776"/>
            <a:ext cx="7777162" cy="525631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479299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34136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858081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42423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07206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4985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79751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41149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Klepnutím lze upravit styly předlohy textu.</a:t>
            </a:r>
          </a:p>
          <a:p>
            <a:pPr lvl="1"/>
            <a:r>
              <a:rPr lang="ru-RU"/>
              <a:t>Druhá úroveň</a:t>
            </a:r>
          </a:p>
          <a:p>
            <a:pPr lvl="2"/>
            <a:r>
              <a:rPr lang="ru-RU"/>
              <a:t>Třetí úroveň</a:t>
            </a:r>
          </a:p>
          <a:p>
            <a:pPr lvl="3"/>
            <a:r>
              <a:rPr lang="ru-RU"/>
              <a:t>Čtvrtá úroveň</a:t>
            </a:r>
          </a:p>
          <a:p>
            <a:pPr lvl="4"/>
            <a:r>
              <a:rPr lang="ru-RU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361950" indent="-3619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041400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2pPr>
      <a:lvl3pPr marL="1449388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857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65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722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3179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636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4094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goo.gl/R6OLqN" TargetMode="External"/><Relationship Id="rId2" Type="http://schemas.openxmlformats.org/officeDocument/2006/relationships/hyperlink" Target="http://goo.gl/DiSuTt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908050"/>
            <a:ext cx="8208963" cy="2520950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cs-CZ" sz="5400">
                <a:solidFill>
                  <a:srgbClr val="FFFF00"/>
                </a:solidFill>
              </a:rPr>
              <a:t>Úvodní hodina</a:t>
            </a:r>
            <a:br>
              <a:rPr lang="cs-CZ" sz="4800"/>
            </a:br>
            <a:r>
              <a:rPr lang="cs-CZ" sz="2800"/>
              <a:t>do předmětu Knihovnické procesy a služby</a:t>
            </a:r>
            <a:endParaRPr lang="uk-UA" sz="2200"/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221163"/>
            <a:ext cx="3671888" cy="4333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sz="2400"/>
              <a:t>Martin Krčál</a:t>
            </a:r>
            <a:endParaRPr lang="uk-UA" sz="2400"/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537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b="1"/>
              <a:t>VIKBB42 Knihovnické procesy a služby</a:t>
            </a:r>
          </a:p>
        </p:txBody>
      </p:sp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cs-CZ" b="1" dirty="0">
                <a:latin typeface="Tahoma" pitchFamily="34" charset="0"/>
              </a:rPr>
              <a:t>Brno, 20. února 2019</a:t>
            </a:r>
            <a:endParaRPr lang="cs-CZ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 idx="4294967295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400" dirty="0"/>
              <a:t>Požadavky na projekt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/>
              <a:t>Písemný výstup</a:t>
            </a:r>
            <a:endParaRPr lang="cs-CZ" dirty="0">
              <a:solidFill>
                <a:srgbClr val="FF0000"/>
              </a:solidFill>
            </a:endParaRPr>
          </a:p>
          <a:p>
            <a:pPr eaLnBrk="1" hangingPunct="1"/>
            <a:r>
              <a:rPr lang="cs-CZ" sz="2800" dirty="0"/>
              <a:t>rozsah 2-5 stran A4</a:t>
            </a:r>
          </a:p>
          <a:p>
            <a:pPr lvl="1" eaLnBrk="1" hangingPunct="1"/>
            <a:r>
              <a:rPr lang="cs-CZ" sz="2200" dirty="0"/>
              <a:t>úvod – popis problému, který budete řešit, proč je to důležité</a:t>
            </a:r>
          </a:p>
          <a:p>
            <a:pPr lvl="1" eaLnBrk="1" hangingPunct="1"/>
            <a:r>
              <a:rPr lang="cs-CZ" sz="2200" dirty="0"/>
              <a:t>hlavní část – jak jste problém řešili, postup, kde jste se inspirovali (zdroje), výstupy</a:t>
            </a:r>
          </a:p>
          <a:p>
            <a:pPr lvl="1" eaLnBrk="1" hangingPunct="1"/>
            <a:r>
              <a:rPr lang="cs-CZ" sz="2200" dirty="0"/>
              <a:t>závěr – shrnutí, zhodnocení, přínos projektu pro praxi</a:t>
            </a:r>
          </a:p>
          <a:p>
            <a:pPr lvl="1" eaLnBrk="1" hangingPunct="1"/>
            <a:r>
              <a:rPr lang="cs-CZ" sz="2200" dirty="0"/>
              <a:t>použitá literatura</a:t>
            </a:r>
          </a:p>
          <a:p>
            <a:pPr eaLnBrk="1" hangingPunct="1"/>
            <a:r>
              <a:rPr lang="cs-CZ" sz="2800" dirty="0"/>
              <a:t>požadavky na odborný text</a:t>
            </a:r>
          </a:p>
          <a:p>
            <a:pPr eaLnBrk="1" hangingPunct="1"/>
            <a:r>
              <a:rPr lang="cs-CZ" sz="2800" dirty="0"/>
              <a:t>odevzdávárna v </a:t>
            </a:r>
            <a:r>
              <a:rPr lang="cs-CZ" sz="2800" dirty="0" err="1"/>
              <a:t>ISu</a:t>
            </a:r>
            <a:endParaRPr lang="cs-CZ" sz="2800" dirty="0"/>
          </a:p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6374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 idx="4294967295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400" dirty="0"/>
              <a:t>Požadavky na projekt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042988" y="1412875"/>
            <a:ext cx="7921500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/>
              <a:t>Prezentace</a:t>
            </a:r>
            <a:endParaRPr lang="cs-CZ" dirty="0">
              <a:solidFill>
                <a:srgbClr val="FF0000"/>
              </a:solidFill>
            </a:endParaRPr>
          </a:p>
          <a:p>
            <a:pPr eaLnBrk="1" hangingPunct="1"/>
            <a:r>
              <a:rPr lang="cs-CZ" sz="2800" dirty="0"/>
              <a:t>délka prezentace max. 5 minut</a:t>
            </a:r>
          </a:p>
          <a:p>
            <a:pPr eaLnBrk="1" hangingPunct="1"/>
            <a:r>
              <a:rPr lang="cs-CZ" sz="2800" dirty="0"/>
              <a:t>představení hlavních cílů projektu a průběh realizace</a:t>
            </a:r>
          </a:p>
          <a:p>
            <a:pPr eaLnBrk="1" hangingPunct="1"/>
            <a:r>
              <a:rPr lang="cs-CZ" sz="2800" dirty="0"/>
              <a:t>u každého projektu diskuze</a:t>
            </a:r>
          </a:p>
          <a:p>
            <a:pPr eaLnBrk="1" hangingPunct="1"/>
            <a:r>
              <a:rPr lang="cs-CZ" sz="2800" dirty="0"/>
              <a:t>nahrát prezentaci do odevzdávárny!!!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468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 idx="4294967295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400" dirty="0"/>
              <a:t>Tipy na projekty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sz="2800" dirty="0"/>
              <a:t>vylepšení Křižovatky (</a:t>
            </a:r>
            <a:r>
              <a:rPr lang="cs-CZ" sz="2800" dirty="0" err="1"/>
              <a:t>Kaizen</a:t>
            </a:r>
            <a:r>
              <a:rPr lang="cs-CZ" sz="2800" dirty="0"/>
              <a:t>)</a:t>
            </a:r>
          </a:p>
          <a:p>
            <a:pPr lvl="1" eaLnBrk="1" hangingPunct="1"/>
            <a:r>
              <a:rPr lang="cs-CZ" sz="2200" dirty="0"/>
              <a:t>prostor, služby, procesy,…</a:t>
            </a:r>
          </a:p>
          <a:p>
            <a:pPr eaLnBrk="1" hangingPunct="1"/>
            <a:r>
              <a:rPr lang="cs-CZ" sz="2800" dirty="0"/>
              <a:t>propagace a marketing knihovny</a:t>
            </a:r>
          </a:p>
          <a:p>
            <a:pPr lvl="1" eaLnBrk="1" hangingPunct="1"/>
            <a:r>
              <a:rPr lang="cs-CZ" sz="2200" dirty="0"/>
              <a:t>např. video – služby KNK nebo jiné knihovny</a:t>
            </a:r>
          </a:p>
          <a:p>
            <a:pPr eaLnBrk="1" hangingPunct="1"/>
            <a:r>
              <a:rPr lang="cs-CZ" sz="2800" dirty="0"/>
              <a:t>statistiky a jejich analýza</a:t>
            </a:r>
          </a:p>
          <a:p>
            <a:pPr eaLnBrk="1" hangingPunct="1"/>
            <a:r>
              <a:rPr lang="cs-CZ" sz="2800" dirty="0"/>
              <a:t>kulturní a vzdělávací akce</a:t>
            </a:r>
          </a:p>
          <a:p>
            <a:pPr eaLnBrk="1" hangingPunct="1"/>
            <a:r>
              <a:rPr lang="cs-CZ" sz="2800" dirty="0"/>
              <a:t>...</a:t>
            </a:r>
          </a:p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5024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 idx="4294967295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400" dirty="0"/>
              <a:t>Registrace k projektu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400" dirty="0"/>
              <a:t>Soubor v Google </a:t>
            </a:r>
            <a:r>
              <a:rPr lang="cs-CZ" sz="2400" dirty="0" err="1"/>
              <a:t>Docs</a:t>
            </a:r>
            <a:r>
              <a:rPr lang="cs-CZ" sz="2400" dirty="0"/>
              <a:t>:</a:t>
            </a:r>
            <a:endParaRPr lang="cs-CZ" sz="2400" dirty="0">
              <a:hlinkClick r:id="rId2"/>
            </a:endParaRPr>
          </a:p>
          <a:p>
            <a:pPr eaLnBrk="1" hangingPunct="1">
              <a:buFontTx/>
              <a:buNone/>
            </a:pPr>
            <a:r>
              <a:rPr lang="cs-CZ" b="1" dirty="0">
                <a:hlinkClick r:id="rId3"/>
              </a:rPr>
              <a:t>http://goo.gl/R6OLqN</a:t>
            </a:r>
            <a:endParaRPr lang="cs-CZ" b="1" dirty="0"/>
          </a:p>
          <a:p>
            <a:pPr eaLnBrk="1" hangingPunct="1">
              <a:buFontTx/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88836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/>
              <a:t>Otázky k diskuzi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 rot="21366760">
            <a:off x="1997075" y="1673225"/>
            <a:ext cx="5592763" cy="720725"/>
          </a:xfrm>
        </p:spPr>
        <p:txBody>
          <a:bodyPr/>
          <a:lstStyle/>
          <a:p>
            <a:pPr eaLnBrk="1" hangingPunct="1"/>
            <a:r>
              <a:rPr lang="cs-CZ" sz="3200"/>
              <a:t>Co očekáváte od kurzu?</a:t>
            </a:r>
          </a:p>
        </p:txBody>
      </p:sp>
      <p:pic>
        <p:nvPicPr>
          <p:cNvPr id="4618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349500"/>
            <a:ext cx="2303462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 txBox="1">
            <a:spLocks/>
          </p:cNvSpPr>
          <p:nvPr/>
        </p:nvSpPr>
        <p:spPr bwMode="auto">
          <a:xfrm rot="618686">
            <a:off x="909638" y="3165475"/>
            <a:ext cx="6770687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61950" indent="-361950">
              <a:lnSpc>
                <a:spcPct val="120000"/>
              </a:lnSpc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cs-CZ" sz="3200" kern="0" dirty="0">
                <a:latin typeface="+mn-lt"/>
              </a:rPr>
              <a:t>Co byste v něm chtěli mít</a:t>
            </a:r>
            <a:r>
              <a:rPr lang="en-US" sz="3200" kern="0" dirty="0">
                <a:latin typeface="+mn-lt"/>
              </a:rPr>
              <a:t>?</a:t>
            </a:r>
            <a:endParaRPr lang="cs-CZ" sz="3200" kern="0" dirty="0">
              <a:latin typeface="+mn-lt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 bwMode="auto">
          <a:xfrm rot="610283">
            <a:off x="1135063" y="4349750"/>
            <a:ext cx="5592762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61950" indent="-361950">
              <a:lnSpc>
                <a:spcPct val="120000"/>
              </a:lnSpc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sz="3200" kern="0" dirty="0" err="1">
                <a:latin typeface="+mn-lt"/>
              </a:rPr>
              <a:t>Pracujete</a:t>
            </a:r>
            <a:r>
              <a:rPr lang="en-US" sz="3200" kern="0" dirty="0">
                <a:latin typeface="+mn-lt"/>
              </a:rPr>
              <a:t> v </a:t>
            </a:r>
            <a:r>
              <a:rPr lang="en-US" sz="3200" kern="0" dirty="0" err="1">
                <a:latin typeface="+mn-lt"/>
              </a:rPr>
              <a:t>knihovn</a:t>
            </a:r>
            <a:r>
              <a:rPr lang="cs-CZ" sz="3200" kern="0" dirty="0">
                <a:latin typeface="+mn-lt"/>
              </a:rPr>
              <a:t>ě?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 rot="21405734">
            <a:off x="914400" y="5635625"/>
            <a:ext cx="67706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61950" indent="-361950">
              <a:lnSpc>
                <a:spcPct val="120000"/>
              </a:lnSpc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cs-CZ" sz="3200" kern="0" dirty="0">
                <a:latin typeface="+mn-lt"/>
              </a:rPr>
              <a:t>Chcete pracovat v knihovně</a:t>
            </a:r>
            <a:r>
              <a:rPr lang="en-US" sz="3200" kern="0" dirty="0">
                <a:latin typeface="+mn-lt"/>
              </a:rPr>
              <a:t>?</a:t>
            </a:r>
            <a:endParaRPr lang="cs-CZ" sz="32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618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618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0CABD-CFE1-4454-A8C6-9EBF484FA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knihoven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4E0344-4801-4A7B-B519-AFDE07FE7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dle zákona</a:t>
            </a:r>
          </a:p>
          <a:p>
            <a:pPr lvl="1"/>
            <a:r>
              <a:rPr lang="cs-CZ" dirty="0"/>
              <a:t>knihovny zřizované MK ČR</a:t>
            </a:r>
          </a:p>
          <a:p>
            <a:pPr lvl="1"/>
            <a:r>
              <a:rPr lang="cs-CZ" dirty="0"/>
              <a:t>krajské knihovny</a:t>
            </a:r>
          </a:p>
          <a:p>
            <a:pPr lvl="1"/>
            <a:r>
              <a:rPr lang="cs-CZ" dirty="0"/>
              <a:t>základní knihovny</a:t>
            </a:r>
          </a:p>
          <a:p>
            <a:pPr lvl="1"/>
            <a:r>
              <a:rPr lang="cs-CZ" dirty="0"/>
              <a:t>speciální knihovny</a:t>
            </a:r>
          </a:p>
          <a:p>
            <a:r>
              <a:rPr lang="cs-CZ" dirty="0"/>
              <a:t>jako jsou jejich funkce???</a:t>
            </a:r>
          </a:p>
        </p:txBody>
      </p:sp>
    </p:spTree>
    <p:extLst>
      <p:ext uri="{BB962C8B-B14F-4D97-AF65-F5344CB8AC3E}">
        <p14:creationId xmlns:p14="http://schemas.microsoft.com/office/powerpoint/2010/main" val="3266257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F5FEF5-33A9-44FA-872C-FD578E716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Zamyslete se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4C3CB6-ADA8-4403-86CE-4935692B5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Rozdělte se do tří skupin</a:t>
            </a:r>
          </a:p>
          <a:p>
            <a:pPr lvl="1"/>
            <a:r>
              <a:rPr lang="cs-CZ" dirty="0"/>
              <a:t>speciální (např. akademické)</a:t>
            </a:r>
          </a:p>
          <a:p>
            <a:pPr lvl="1"/>
            <a:r>
              <a:rPr lang="cs-CZ" dirty="0"/>
              <a:t>základní (např. obecní)</a:t>
            </a:r>
          </a:p>
          <a:p>
            <a:pPr lvl="1"/>
            <a:r>
              <a:rPr lang="cs-CZ" dirty="0"/>
              <a:t>krajské</a:t>
            </a:r>
          </a:p>
          <a:p>
            <a:r>
              <a:rPr lang="cs-CZ" dirty="0"/>
              <a:t>Odpovězte si na tyto otázky:</a:t>
            </a:r>
          </a:p>
          <a:p>
            <a:pPr lvl="1"/>
            <a:r>
              <a:rPr lang="cs-CZ" dirty="0"/>
              <a:t>Kdo jsou uživatelé?</a:t>
            </a:r>
          </a:p>
          <a:p>
            <a:pPr lvl="1"/>
            <a:r>
              <a:rPr lang="cs-CZ" dirty="0"/>
              <a:t>Jaké jsou potřeby a očekávání uživatelů?</a:t>
            </a:r>
          </a:p>
          <a:p>
            <a:pPr lvl="1"/>
            <a:r>
              <a:rPr lang="cs-CZ" dirty="0"/>
              <a:t>Jaké služby knihovny nabízejí?</a:t>
            </a:r>
          </a:p>
          <a:p>
            <a:pPr lvl="1"/>
            <a:r>
              <a:rPr lang="cs-CZ" dirty="0"/>
              <a:t>Proč právě tyto?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5573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Poznejte Křižovatku</a:t>
            </a:r>
          </a:p>
        </p:txBody>
      </p:sp>
      <p:pic>
        <p:nvPicPr>
          <p:cNvPr id="1028" name="Picture 4" descr="http://ikaros.cz/images/201305/rylich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556792"/>
            <a:ext cx="7632848" cy="4757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39438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6E6CBE-8973-4F77-82CF-53B444554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Knihovna Na Křižovatce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AC406C-7D61-4903-BC0D-672F5936D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příběh Křižovatky (2013-2019)</a:t>
            </a:r>
          </a:p>
          <a:p>
            <a:r>
              <a:rPr lang="cs-CZ" sz="2800" dirty="0"/>
              <a:t>spolupráce s KJM a komunikace</a:t>
            </a:r>
          </a:p>
          <a:p>
            <a:r>
              <a:rPr lang="cs-CZ" sz="2800" dirty="0"/>
              <a:t>vedoucí Křižovatky</a:t>
            </a:r>
          </a:p>
          <a:p>
            <a:r>
              <a:rPr lang="cs-CZ" sz="2800" dirty="0"/>
              <a:t>cílové skupiny</a:t>
            </a:r>
          </a:p>
          <a:p>
            <a:pPr lvl="1"/>
            <a:r>
              <a:rPr lang="cs-CZ" sz="2000" dirty="0"/>
              <a:t>děti, senioři</a:t>
            </a:r>
          </a:p>
          <a:p>
            <a:r>
              <a:rPr lang="cs-CZ" sz="2800" dirty="0"/>
              <a:t>spolupráce – instituce</a:t>
            </a:r>
          </a:p>
          <a:p>
            <a:r>
              <a:rPr lang="cs-CZ" sz="2800" dirty="0"/>
              <a:t>služby</a:t>
            </a:r>
          </a:p>
          <a:p>
            <a:r>
              <a:rPr lang="cs-CZ" sz="2800" dirty="0"/>
              <a:t>experimentální knihovna</a:t>
            </a:r>
          </a:p>
          <a:p>
            <a:pPr lvl="1"/>
            <a:r>
              <a:rPr lang="cs-CZ" sz="2000" dirty="0"/>
              <a:t>proč a jak experimentujeme</a:t>
            </a:r>
          </a:p>
          <a:p>
            <a:pPr lvl="1"/>
            <a:r>
              <a:rPr lang="cs-CZ" sz="2000" dirty="0" err="1"/>
              <a:t>provazba</a:t>
            </a:r>
            <a:r>
              <a:rPr lang="cs-CZ" sz="2000" dirty="0"/>
              <a:t> na předměty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04040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6E6CBE-8973-4F77-82CF-53B444554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Nej</a:t>
            </a:r>
            <a:r>
              <a:rPr lang="cs-CZ" dirty="0"/>
              <a:t> aktivity Křižovatky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AC406C-7D61-4903-BC0D-672F5936D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Batůžky, tajné knihy</a:t>
            </a:r>
          </a:p>
          <a:p>
            <a:r>
              <a:rPr lang="cs-CZ" dirty="0"/>
              <a:t>Pokusy o obsahový marketing</a:t>
            </a:r>
          </a:p>
          <a:p>
            <a:r>
              <a:rPr lang="cs-CZ" dirty="0"/>
              <a:t>Organizace fondu</a:t>
            </a:r>
          </a:p>
          <a:p>
            <a:r>
              <a:rPr lang="cs-CZ" dirty="0"/>
              <a:t>Druhá šance pro knihy</a:t>
            </a:r>
          </a:p>
          <a:p>
            <a:r>
              <a:rPr lang="cs-CZ" dirty="0"/>
              <a:t>Doporučování fondu – QR, AR</a:t>
            </a:r>
          </a:p>
          <a:p>
            <a:r>
              <a:rPr lang="cs-CZ" dirty="0"/>
              <a:t>Knihovní systém, přechod na </a:t>
            </a:r>
            <a:r>
              <a:rPr lang="cs-CZ" dirty="0" err="1"/>
              <a:t>Kohu</a:t>
            </a:r>
            <a:endParaRPr lang="cs-CZ" dirty="0"/>
          </a:p>
          <a:p>
            <a:r>
              <a:rPr lang="cs-CZ" dirty="0" err="1"/>
              <a:t>Opensource</a:t>
            </a:r>
            <a:r>
              <a:rPr lang="cs-CZ" dirty="0"/>
              <a:t> </a:t>
            </a:r>
            <a:r>
              <a:rPr lang="cs-CZ" dirty="0" err="1"/>
              <a:t>vs</a:t>
            </a:r>
            <a:r>
              <a:rPr lang="cs-CZ" dirty="0"/>
              <a:t> komerce</a:t>
            </a:r>
          </a:p>
          <a:p>
            <a:pPr lvl="1"/>
            <a:r>
              <a:rPr lang="cs-CZ" dirty="0"/>
              <a:t>PC Apple, Linux, Open Office,…</a:t>
            </a:r>
          </a:p>
        </p:txBody>
      </p:sp>
    </p:spTree>
    <p:extLst>
      <p:ext uri="{BB962C8B-B14F-4D97-AF65-F5344CB8AC3E}">
        <p14:creationId xmlns:p14="http://schemas.microsoft.com/office/powerpoint/2010/main" val="3040377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/>
              <a:t>Cíl kurzu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dirty="0"/>
              <a:t>seznámení s důležitými procesy a službami, které jsou spojené s knihovnou</a:t>
            </a:r>
          </a:p>
          <a:p>
            <a:pPr eaLnBrk="1" hangingPunct="1"/>
            <a:r>
              <a:rPr lang="cs-CZ" dirty="0"/>
              <a:t>důraz na praxi (ukázky, exkurze,…)</a:t>
            </a:r>
          </a:p>
          <a:p>
            <a:pPr eaLnBrk="1" hangingPunct="1"/>
            <a:r>
              <a:rPr lang="cs-CZ" dirty="0"/>
              <a:t>praktické úkoly</a:t>
            </a:r>
          </a:p>
          <a:p>
            <a:pPr eaLnBrk="1" hangingPunct="1"/>
            <a:r>
              <a:rPr lang="cs-CZ" dirty="0"/>
              <a:t>experimenty na „Křižovatce“</a:t>
            </a: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3413" y="4581525"/>
            <a:ext cx="2160587" cy="202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31FEF9-ED80-4E43-A427-DBC567039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Nej</a:t>
            </a:r>
            <a:r>
              <a:rPr lang="cs-CZ" dirty="0"/>
              <a:t> akce Křižovatky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FC0CC5-B4E4-46B9-A676-7716CD590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Komunitní akce – jsme KC?</a:t>
            </a:r>
          </a:p>
          <a:p>
            <a:pPr lvl="1"/>
            <a:r>
              <a:rPr lang="cs-CZ" dirty="0" err="1"/>
              <a:t>Herden</a:t>
            </a:r>
            <a:r>
              <a:rPr lang="cs-CZ" dirty="0"/>
              <a:t>, cestovatelské besedy, kvízy, mezigenerační propojování, nocování v knihovně (děti, dospělí), oslavy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r>
              <a:rPr lang="cs-CZ" dirty="0"/>
              <a:t>Akce pro školy</a:t>
            </a:r>
          </a:p>
          <a:p>
            <a:pPr lvl="1"/>
            <a:r>
              <a:rPr lang="cs-CZ" dirty="0"/>
              <a:t>lekce, půjčování knih</a:t>
            </a:r>
          </a:p>
          <a:p>
            <a:r>
              <a:rPr lang="cs-CZ" dirty="0"/>
              <a:t>Rekonstrukce Křižovatky</a:t>
            </a:r>
          </a:p>
          <a:p>
            <a:pPr lvl="1"/>
            <a:r>
              <a:rPr lang="cs-CZ" dirty="0"/>
              <a:t>participativní rozpočet Brna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8196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6F8227-165E-449A-804B-96994E538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Zapojte se do Křižovatky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5BEC8B-38B6-4B38-8F37-E59331C15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se zapojit?</a:t>
            </a:r>
          </a:p>
          <a:p>
            <a:r>
              <a:rPr lang="cs-CZ" dirty="0"/>
              <a:t>Co Vám to dá?</a:t>
            </a:r>
          </a:p>
          <a:p>
            <a:pPr lvl="1"/>
            <a:r>
              <a:rPr lang="cs-CZ" dirty="0"/>
              <a:t>knihovny budete milovat nebo nenávidět</a:t>
            </a:r>
          </a:p>
          <a:p>
            <a:pPr lvl="1"/>
            <a:r>
              <a:rPr lang="cs-CZ" dirty="0"/>
              <a:t>praxe v knihovně</a:t>
            </a:r>
          </a:p>
          <a:p>
            <a:pPr lvl="1"/>
            <a:r>
              <a:rPr lang="cs-CZ" dirty="0"/>
              <a:t>zkušenosti</a:t>
            </a:r>
          </a:p>
          <a:p>
            <a:pPr lvl="1"/>
            <a:r>
              <a:rPr lang="cs-CZ" dirty="0"/>
              <a:t>kredity</a:t>
            </a:r>
          </a:p>
          <a:p>
            <a:pPr lvl="1"/>
            <a:r>
              <a:rPr lang="cs-CZ" dirty="0"/>
              <a:t>nové kontakty</a:t>
            </a:r>
          </a:p>
          <a:p>
            <a:pPr lvl="1"/>
            <a:r>
              <a:rPr lang="cs-CZ" dirty="0"/>
              <a:t>„vyrostete“</a:t>
            </a:r>
          </a:p>
        </p:txBody>
      </p:sp>
    </p:spTree>
    <p:extLst>
      <p:ext uri="{BB962C8B-B14F-4D97-AF65-F5344CB8AC3E}">
        <p14:creationId xmlns:p14="http://schemas.microsoft.com/office/powerpoint/2010/main" val="22764267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do příště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zaregistrovat si projekt</a:t>
            </a:r>
          </a:p>
        </p:txBody>
      </p:sp>
    </p:spTree>
    <p:extLst>
      <p:ext uri="{BB962C8B-B14F-4D97-AF65-F5344CB8AC3E}">
        <p14:creationId xmlns:p14="http://schemas.microsoft.com/office/powerpoint/2010/main" val="8897751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sz="4000"/>
              <a:t>Závěr</a:t>
            </a:r>
            <a:endParaRPr lang="en-US" sz="400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b="1"/>
              <a:t>Děkuji Vám za pozornost</a:t>
            </a:r>
            <a:endParaRPr lang="en-US" b="1"/>
          </a:p>
        </p:txBody>
      </p:sp>
      <p:pic>
        <p:nvPicPr>
          <p:cNvPr id="114696" name="Picture 8" descr="billboar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</p:spPr>
      </p:pic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cs-CZ" sz="2000" b="1" dirty="0">
                <a:latin typeface="Verdana" pitchFamily="34" charset="0"/>
              </a:rPr>
              <a:t>Martin Krčál</a:t>
            </a:r>
          </a:p>
          <a:p>
            <a:pPr algn="r"/>
            <a:r>
              <a:rPr lang="cs-CZ" sz="2000" b="1" dirty="0">
                <a:latin typeface="Verdana" pitchFamily="34" charset="0"/>
              </a:rPr>
              <a:t>krcal@phil.muni.cz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46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000"/>
              <a:t>Hlavní témata kurzu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1042988" y="1412776"/>
            <a:ext cx="7921500" cy="5184775"/>
          </a:xfrm>
        </p:spPr>
        <p:txBody>
          <a:bodyPr/>
          <a:lstStyle/>
          <a:p>
            <a:pPr marL="447675" indent="-447675" eaLnBrk="1" hangingPunct="1"/>
            <a:r>
              <a:rPr lang="cs-CZ" sz="3200" dirty="0"/>
              <a:t>základní knihovny</a:t>
            </a:r>
          </a:p>
          <a:p>
            <a:pPr marL="1127125" lvl="1" indent="-447675" eaLnBrk="1" hangingPunct="1"/>
            <a:r>
              <a:rPr lang="cs-CZ" sz="2600" dirty="0"/>
              <a:t>funkce, služby</a:t>
            </a:r>
          </a:p>
          <a:p>
            <a:pPr marL="447675" indent="-447675" eaLnBrk="1" hangingPunct="1"/>
            <a:r>
              <a:rPr lang="cs-CZ" sz="3200" dirty="0"/>
              <a:t>speciální knihovny</a:t>
            </a:r>
          </a:p>
          <a:p>
            <a:pPr marL="1127125" lvl="1" indent="-447675" eaLnBrk="1" hangingPunct="1"/>
            <a:r>
              <a:rPr lang="cs-CZ" sz="2600" dirty="0"/>
              <a:t>druhy, funkce, služby</a:t>
            </a:r>
          </a:p>
          <a:p>
            <a:pPr marL="1127125" lvl="1" indent="-447675" eaLnBrk="1" hangingPunct="1"/>
            <a:r>
              <a:rPr lang="cs-CZ" sz="2600" dirty="0"/>
              <a:t>akademické knihovny</a:t>
            </a:r>
          </a:p>
          <a:p>
            <a:pPr marL="447675" indent="-447675" eaLnBrk="1" hangingPunct="1"/>
            <a:r>
              <a:rPr lang="cs-CZ" sz="3200" dirty="0"/>
              <a:t>akvizice</a:t>
            </a:r>
          </a:p>
          <a:p>
            <a:pPr marL="1127125" lvl="1" indent="-447675" eaLnBrk="1" hangingPunct="1"/>
            <a:r>
              <a:rPr lang="cs-CZ" sz="2600" dirty="0"/>
              <a:t>principy, přístupy, knižní trh, data </a:t>
            </a:r>
            <a:r>
              <a:rPr lang="cs-CZ" sz="2600" dirty="0" err="1"/>
              <a:t>driven</a:t>
            </a:r>
            <a:r>
              <a:rPr lang="cs-CZ" sz="2600" dirty="0"/>
              <a:t> </a:t>
            </a:r>
            <a:r>
              <a:rPr lang="cs-CZ" sz="2600" dirty="0" err="1"/>
              <a:t>acquisition</a:t>
            </a:r>
            <a:endParaRPr lang="cs-CZ" sz="26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563" y="26988"/>
            <a:ext cx="2630487" cy="232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6712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000"/>
              <a:t>Hlavní témata kurzu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1042988" y="1412776"/>
            <a:ext cx="7921500" cy="5184775"/>
          </a:xfrm>
        </p:spPr>
        <p:txBody>
          <a:bodyPr/>
          <a:lstStyle/>
          <a:p>
            <a:pPr marL="447675" indent="-447675" eaLnBrk="1" hangingPunct="1"/>
            <a:r>
              <a:rPr lang="cs-CZ" sz="3200" dirty="0"/>
              <a:t>katalogizace a správa</a:t>
            </a:r>
            <a:br>
              <a:rPr lang="cs-CZ" sz="3200" dirty="0"/>
            </a:br>
            <a:r>
              <a:rPr lang="cs-CZ" sz="3200" dirty="0"/>
              <a:t>knihovního systému</a:t>
            </a:r>
          </a:p>
          <a:p>
            <a:pPr marL="1127125" lvl="1" indent="-447675" eaLnBrk="1" hangingPunct="1"/>
            <a:r>
              <a:rPr lang="cs-CZ" sz="2600" dirty="0"/>
              <a:t>principy katalogizace, standardy, knihovní systémy a jejich správa, ukázky KOHA</a:t>
            </a:r>
          </a:p>
          <a:p>
            <a:pPr marL="447675" indent="-447675" eaLnBrk="1" hangingPunct="1"/>
            <a:r>
              <a:rPr lang="cs-CZ" sz="3200" dirty="0"/>
              <a:t>digitalizace a uchovávání kulturního dědictví</a:t>
            </a:r>
          </a:p>
          <a:p>
            <a:pPr marL="1127125" lvl="1" indent="-447675" eaLnBrk="1" hangingPunct="1"/>
            <a:r>
              <a:rPr lang="cs-CZ" sz="2600" dirty="0"/>
              <a:t>dokumenty, </a:t>
            </a:r>
            <a:r>
              <a:rPr lang="cs-CZ" sz="2600" dirty="0" err="1"/>
              <a:t>workflow</a:t>
            </a:r>
            <a:r>
              <a:rPr lang="cs-CZ" sz="2600" dirty="0"/>
              <a:t> digitalizace, zařízení, LTP, standardy, zpřístupňování, důležité projekty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563" y="26988"/>
            <a:ext cx="2630487" cy="232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220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000"/>
              <a:t>Hlavní témata kurzu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1042988" y="1412776"/>
            <a:ext cx="7921500" cy="5184775"/>
          </a:xfrm>
        </p:spPr>
        <p:txBody>
          <a:bodyPr/>
          <a:lstStyle/>
          <a:p>
            <a:pPr marL="447675" indent="-447675" eaLnBrk="1" hangingPunct="1"/>
            <a:r>
              <a:rPr lang="cs-CZ" sz="3200" dirty="0"/>
              <a:t>výpůjční služby</a:t>
            </a:r>
          </a:p>
          <a:p>
            <a:pPr marL="447675" indent="-447675" eaLnBrk="1" hangingPunct="1"/>
            <a:r>
              <a:rPr lang="cs-CZ" sz="3200" dirty="0"/>
              <a:t>informační služby</a:t>
            </a:r>
          </a:p>
          <a:p>
            <a:pPr marL="1127125" lvl="1" indent="-447675" eaLnBrk="1" hangingPunct="1"/>
            <a:r>
              <a:rPr lang="cs-CZ" sz="2600" dirty="0"/>
              <a:t>redukce textu</a:t>
            </a:r>
          </a:p>
          <a:p>
            <a:pPr marL="1389063" lvl="2" indent="-354013" eaLnBrk="1" hangingPunct="1"/>
            <a:r>
              <a:rPr lang="cs-CZ" dirty="0"/>
              <a:t>anotace, abstrakt, medailon autora, referát</a:t>
            </a:r>
          </a:p>
          <a:p>
            <a:pPr marL="1127125" lvl="1" indent="-447675" eaLnBrk="1" hangingPunct="1"/>
            <a:r>
              <a:rPr lang="cs-CZ" sz="2600" dirty="0"/>
              <a:t>rešerše a tvorba bibliografií</a:t>
            </a:r>
          </a:p>
          <a:p>
            <a:pPr marL="1127125" lvl="1" indent="-447675" eaLnBrk="1" hangingPunct="1"/>
            <a:r>
              <a:rPr lang="cs-CZ" sz="2600" dirty="0"/>
              <a:t>získávání dokumentů z </a:t>
            </a:r>
            <a:r>
              <a:rPr lang="cs-CZ" sz="2600" dirty="0" err="1"/>
              <a:t>ext</a:t>
            </a:r>
            <a:r>
              <a:rPr lang="cs-CZ" sz="2600" dirty="0"/>
              <a:t>. zdrojů</a:t>
            </a:r>
          </a:p>
          <a:p>
            <a:pPr marL="1389063" lvl="2" indent="-354013" eaLnBrk="1" hangingPunct="1"/>
            <a:r>
              <a:rPr lang="cs-CZ" dirty="0"/>
              <a:t>MVS, MMVS, EDD, EIZ,...</a:t>
            </a:r>
          </a:p>
          <a:p>
            <a:pPr marL="447675" indent="-447675" eaLnBrk="1" hangingPunct="1"/>
            <a:r>
              <a:rPr lang="cs-CZ" sz="3200" dirty="0"/>
              <a:t>statistiky a výkazy</a:t>
            </a:r>
          </a:p>
          <a:p>
            <a:pPr marL="1127125" lvl="1" indent="-447675" eaLnBrk="1" hangingPunct="1"/>
            <a:r>
              <a:rPr lang="cs-CZ" sz="2600" dirty="0"/>
              <a:t>měření výkonu knihovny a srovnávání knihoven mezi sebou, </a:t>
            </a:r>
            <a:r>
              <a:rPr lang="cs-CZ" sz="2600" dirty="0" err="1"/>
              <a:t>library</a:t>
            </a:r>
            <a:r>
              <a:rPr lang="cs-CZ" sz="2600" dirty="0"/>
              <a:t> </a:t>
            </a:r>
            <a:r>
              <a:rPr lang="cs-CZ" sz="2600" dirty="0" err="1"/>
              <a:t>advocacy</a:t>
            </a:r>
            <a:endParaRPr lang="cs-CZ" sz="26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563" y="26988"/>
            <a:ext cx="2630487" cy="232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000"/>
              <a:t>Hlavní témata kurzu</a:t>
            </a:r>
          </a:p>
        </p:txBody>
      </p:sp>
      <p:pic>
        <p:nvPicPr>
          <p:cNvPr id="225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563" y="26988"/>
            <a:ext cx="2630487" cy="232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84313"/>
            <a:ext cx="7777162" cy="5256212"/>
          </a:xfrm>
        </p:spPr>
        <p:txBody>
          <a:bodyPr/>
          <a:lstStyle/>
          <a:p>
            <a:pPr eaLnBrk="1" hangingPunct="1"/>
            <a:r>
              <a:rPr lang="cs-CZ" sz="3200" dirty="0"/>
              <a:t>další služby knihoven</a:t>
            </a:r>
          </a:p>
          <a:p>
            <a:pPr lvl="1" eaLnBrk="1" hangingPunct="1"/>
            <a:r>
              <a:rPr lang="cs-CZ" dirty="0"/>
              <a:t>kulturní a vzdělávací akce, podpora čtenářství, publikační činnost, marketing knihoven a propagace</a:t>
            </a:r>
          </a:p>
          <a:p>
            <a:pPr eaLnBrk="1" hangingPunct="1"/>
            <a:r>
              <a:rPr lang="cs-CZ" sz="3200" dirty="0"/>
              <a:t>celoživotní vzdělávání knihovníků</a:t>
            </a:r>
          </a:p>
          <a:p>
            <a:pPr lvl="1" eaLnBrk="1" hangingPunct="1"/>
            <a:r>
              <a:rPr lang="cs-CZ" sz="2600" dirty="0"/>
              <a:t>koncepce CŽV, formy vzdělávání</a:t>
            </a:r>
          </a:p>
          <a:p>
            <a:pPr eaLnBrk="1" hangingPunct="1"/>
            <a:r>
              <a:rPr lang="cs-CZ" sz="3200" dirty="0"/>
              <a:t>budoucnost knihoven</a:t>
            </a:r>
          </a:p>
          <a:p>
            <a:pPr lvl="1" eaLnBrk="1" hangingPunct="1"/>
            <a:r>
              <a:rPr lang="cs-CZ" sz="2600" dirty="0"/>
              <a:t>koncepce a jak knihovny přežijí</a:t>
            </a:r>
          </a:p>
          <a:p>
            <a:pPr eaLnBrk="1" hangingPunct="1"/>
            <a:r>
              <a:rPr lang="cs-CZ" sz="3200" dirty="0"/>
              <a:t>něco jiného (viz diskuze)</a:t>
            </a:r>
          </a:p>
        </p:txBody>
      </p:sp>
    </p:spTree>
    <p:extLst>
      <p:ext uri="{BB962C8B-B14F-4D97-AF65-F5344CB8AC3E}">
        <p14:creationId xmlns:p14="http://schemas.microsoft.com/office/powerpoint/2010/main" val="209516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Bonusy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exkurze</a:t>
            </a:r>
          </a:p>
          <a:p>
            <a:pPr lvl="1"/>
            <a:r>
              <a:rPr lang="cs-CZ" b="1" dirty="0"/>
              <a:t>MZK v Brně – oddělení digitalizace</a:t>
            </a:r>
          </a:p>
          <a:p>
            <a:pPr lvl="1"/>
            <a:r>
              <a:rPr lang="cs-CZ" b="1" dirty="0"/>
              <a:t>Knihovna Ústavního soudu v Brně</a:t>
            </a:r>
          </a:p>
          <a:p>
            <a:r>
              <a:rPr lang="cs-CZ" dirty="0"/>
              <a:t>více exkurzí???</a:t>
            </a:r>
          </a:p>
          <a:p>
            <a:pPr lvl="1"/>
            <a:r>
              <a:rPr lang="cs-CZ" b="1" dirty="0"/>
              <a:t>akademická knihovna???</a:t>
            </a:r>
          </a:p>
          <a:p>
            <a:pPr lvl="2"/>
            <a:r>
              <a:rPr lang="cs-CZ" dirty="0" err="1"/>
              <a:t>PedF</a:t>
            </a:r>
            <a:r>
              <a:rPr lang="cs-CZ" dirty="0"/>
              <a:t> MU – nová budova</a:t>
            </a:r>
          </a:p>
          <a:p>
            <a:pPr lvl="2"/>
            <a:r>
              <a:rPr lang="cs-CZ" dirty="0" err="1"/>
              <a:t>PrávF</a:t>
            </a:r>
            <a:r>
              <a:rPr lang="cs-CZ" dirty="0"/>
              <a:t> MU – nová budova</a:t>
            </a:r>
          </a:p>
          <a:p>
            <a:pPr lvl="2"/>
            <a:r>
              <a:rPr lang="cs-CZ" dirty="0" err="1"/>
              <a:t>PřírF</a:t>
            </a:r>
            <a:r>
              <a:rPr lang="cs-CZ" dirty="0"/>
              <a:t> MU</a:t>
            </a:r>
          </a:p>
          <a:p>
            <a:pPr lvl="2"/>
            <a:r>
              <a:rPr lang="cs-CZ" dirty="0"/>
              <a:t>FSS MU</a:t>
            </a:r>
          </a:p>
          <a:p>
            <a:pPr lvl="1"/>
            <a:r>
              <a:rPr lang="cs-CZ" b="1" dirty="0"/>
              <a:t>jiná</a:t>
            </a:r>
          </a:p>
        </p:txBody>
      </p:sp>
    </p:spTree>
    <p:extLst>
      <p:ext uri="{BB962C8B-B14F-4D97-AF65-F5344CB8AC3E}">
        <p14:creationId xmlns:p14="http://schemas.microsoft.com/office/powerpoint/2010/main" val="1559947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/>
              <a:t>Účast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921500" cy="5256213"/>
          </a:xfrm>
        </p:spPr>
        <p:txBody>
          <a:bodyPr/>
          <a:lstStyle/>
          <a:p>
            <a:pPr eaLnBrk="1" hangingPunct="1"/>
            <a:r>
              <a:rPr lang="cs-CZ" sz="2800" dirty="0"/>
              <a:t>dobrovolná</a:t>
            </a:r>
          </a:p>
          <a:p>
            <a:pPr eaLnBrk="1" hangingPunct="1"/>
            <a:r>
              <a:rPr lang="cs-CZ" sz="2800" dirty="0"/>
              <a:t>výuka = praktické zaměření</a:t>
            </a:r>
          </a:p>
          <a:p>
            <a:pPr eaLnBrk="1" hangingPunct="1"/>
            <a:r>
              <a:rPr lang="cs-CZ" sz="2800" dirty="0"/>
              <a:t>vhodné pro prezenční studenty bez praxe v knihovně</a:t>
            </a:r>
          </a:p>
          <a:p>
            <a:pPr eaLnBrk="1" hangingPunct="1"/>
            <a:r>
              <a:rPr lang="cs-CZ" sz="2800" dirty="0"/>
              <a:t>domácí úkoly z hodin</a:t>
            </a:r>
          </a:p>
          <a:p>
            <a:pPr lvl="1" eaLnBrk="1" hangingPunct="1"/>
            <a:r>
              <a:rPr lang="cs-CZ" dirty="0"/>
              <a:t>každý účastník kurzu splní jednotlivé úkoly realizované na hodinách</a:t>
            </a:r>
          </a:p>
          <a:p>
            <a:pPr lvl="1" eaLnBrk="1" hangingPunct="1"/>
            <a:r>
              <a:rPr lang="cs-CZ" b="1" dirty="0">
                <a:solidFill>
                  <a:srgbClr val="FF0000"/>
                </a:solidFill>
              </a:rPr>
              <a:t>pokud se hodiny neúčastníte</a:t>
            </a:r>
            <a:r>
              <a:rPr lang="cs-CZ" dirty="0"/>
              <a:t>, do další přednášky jej nahrajete do příslušné složky v </a:t>
            </a:r>
            <a:r>
              <a:rPr lang="cs-CZ" dirty="0" err="1"/>
              <a:t>ISu</a:t>
            </a:r>
            <a:endParaRPr lang="cs-CZ" dirty="0"/>
          </a:p>
          <a:p>
            <a:pPr lvl="1" eaLnBrk="1" hangingPunct="1"/>
            <a:r>
              <a:rPr lang="cs-CZ" dirty="0"/>
              <a:t>zadání úkolu zjišťujete u spolužáků!!!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 idx="4294967295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400" dirty="0"/>
              <a:t>Semestrální projekt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/>
              <a:t>Křižovatka</a:t>
            </a:r>
          </a:p>
          <a:p>
            <a:pPr eaLnBrk="1" hangingPunct="1"/>
            <a:r>
              <a:rPr lang="cs-CZ" sz="2800" dirty="0"/>
              <a:t>vlastní aktivita na Křižovatce</a:t>
            </a:r>
          </a:p>
          <a:p>
            <a:pPr eaLnBrk="1" hangingPunct="1"/>
            <a:r>
              <a:rPr lang="cs-CZ" sz="2800" dirty="0"/>
              <a:t>individuální nebo týmová</a:t>
            </a:r>
          </a:p>
          <a:p>
            <a:pPr eaLnBrk="1" hangingPunct="1"/>
            <a:r>
              <a:rPr lang="cs-CZ" sz="2800" dirty="0"/>
              <a:t>nutno schválení</a:t>
            </a:r>
          </a:p>
          <a:p>
            <a:pPr eaLnBrk="1" hangingPunct="1"/>
            <a:r>
              <a:rPr lang="cs-CZ" sz="2800" dirty="0"/>
              <a:t>termín dokončení do 10. května 2019</a:t>
            </a:r>
          </a:p>
          <a:p>
            <a:pPr lvl="1" eaLnBrk="1" hangingPunct="1"/>
            <a:r>
              <a:rPr lang="cs-CZ" sz="2200" dirty="0"/>
              <a:t>písemné zpracování, odevzdání do </a:t>
            </a:r>
            <a:r>
              <a:rPr lang="cs-CZ" sz="2200" dirty="0" err="1"/>
              <a:t>ISu</a:t>
            </a:r>
            <a:endParaRPr lang="cs-CZ" sz="2200" dirty="0"/>
          </a:p>
          <a:p>
            <a:pPr eaLnBrk="1" hangingPunct="1"/>
            <a:r>
              <a:rPr lang="cs-CZ" sz="2800" dirty="0"/>
              <a:t>prezentace projektů 15. května 2019</a:t>
            </a:r>
          </a:p>
          <a:p>
            <a:pPr lvl="1" eaLnBrk="1" hangingPunct="1"/>
            <a:r>
              <a:rPr lang="cs-CZ" sz="2200" b="1" dirty="0">
                <a:solidFill>
                  <a:srgbClr val="FF0000"/>
                </a:solidFill>
              </a:rPr>
              <a:t>povinná účast</a:t>
            </a:r>
            <a:endParaRPr lang="cs-CZ" sz="2800" b="1" dirty="0">
              <a:solidFill>
                <a:srgbClr val="FF0000"/>
              </a:solidFill>
            </a:endParaRPr>
          </a:p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73734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11b8943aaa92e5c93b7b5179132abdf6cc27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3217</TotalTime>
  <Words>679</Words>
  <Application>Microsoft Office PowerPoint</Application>
  <PresentationFormat>Předvádění na obrazovce (4:3)</PresentationFormat>
  <Paragraphs>164</Paragraphs>
  <Slides>23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Tahoma</vt:lpstr>
      <vt:lpstr>Verdana</vt:lpstr>
      <vt:lpstr>Wingdings</vt:lpstr>
      <vt:lpstr>template</vt:lpstr>
      <vt:lpstr>Úvodní hodina do předmětu Knihovnické procesy a služby</vt:lpstr>
      <vt:lpstr>Cíl kurzu</vt:lpstr>
      <vt:lpstr>Hlavní témata kurzu</vt:lpstr>
      <vt:lpstr>Hlavní témata kurzu</vt:lpstr>
      <vt:lpstr>Hlavní témata kurzu</vt:lpstr>
      <vt:lpstr>Hlavní témata kurzu</vt:lpstr>
      <vt:lpstr>Bonusy</vt:lpstr>
      <vt:lpstr>Účast</vt:lpstr>
      <vt:lpstr>Semestrální projekt</vt:lpstr>
      <vt:lpstr>Požadavky na projekt</vt:lpstr>
      <vt:lpstr>Požadavky na projekt</vt:lpstr>
      <vt:lpstr>Tipy na projekty</vt:lpstr>
      <vt:lpstr>Registrace k projektu</vt:lpstr>
      <vt:lpstr>Otázky k diskuzi</vt:lpstr>
      <vt:lpstr>Druhy knihoven</vt:lpstr>
      <vt:lpstr>Zamyslete se</vt:lpstr>
      <vt:lpstr>Poznejte Křižovatku</vt:lpstr>
      <vt:lpstr>Knihovna Na Křižovatce</vt:lpstr>
      <vt:lpstr>Nej aktivity Křižovatky</vt:lpstr>
      <vt:lpstr>Nej akce Křižovatky</vt:lpstr>
      <vt:lpstr>Zapojte se do Křižovatky</vt:lpstr>
      <vt:lpstr>Úkol do příště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165</cp:revision>
  <dcterms:created xsi:type="dcterms:W3CDTF">2008-06-02T21:04:14Z</dcterms:created>
  <dcterms:modified xsi:type="dcterms:W3CDTF">2019-02-19T17:09:56Z</dcterms:modified>
</cp:coreProperties>
</file>