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23" r:id="rId3"/>
    <p:sldId id="424" r:id="rId4"/>
    <p:sldId id="425" r:id="rId5"/>
    <p:sldId id="426" r:id="rId6"/>
    <p:sldId id="428" r:id="rId7"/>
    <p:sldId id="427" r:id="rId8"/>
    <p:sldId id="429" r:id="rId9"/>
    <p:sldId id="430" r:id="rId10"/>
    <p:sldId id="431" r:id="rId11"/>
    <p:sldId id="437" r:id="rId12"/>
    <p:sldId id="432" r:id="rId13"/>
    <p:sldId id="433" r:id="rId14"/>
    <p:sldId id="434" r:id="rId15"/>
    <p:sldId id="436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395" r:id="rId41"/>
    <p:sldId id="435" r:id="rId42"/>
    <p:sldId id="258" r:id="rId43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FF9933"/>
    <a:srgbClr val="FFCC66"/>
    <a:srgbClr val="FF9900"/>
    <a:srgbClr val="F3D001"/>
    <a:srgbClr val="F4E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82" d="100"/>
          <a:sy n="82" d="100"/>
        </p:scale>
        <p:origin x="-14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40A1B-3127-4FA8-A8CD-9614A89111A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93F2EC7-6F26-42C9-9F36-7E0C8017AB6E}">
      <dgm:prSet phldrT="[Text]" custT="1"/>
      <dgm:spPr/>
      <dgm:t>
        <a:bodyPr/>
        <a:lstStyle/>
        <a:p>
          <a:endParaRPr lang="cs-CZ" sz="2000" dirty="0"/>
        </a:p>
        <a:p>
          <a:r>
            <a:rPr lang="cs-CZ" sz="2000" dirty="0"/>
            <a:t>vedení</a:t>
          </a:r>
        </a:p>
      </dgm:t>
    </dgm:pt>
    <dgm:pt modelId="{CF6C1330-B770-46B8-AD72-485C8379F840}" type="parTrans" cxnId="{F00EE533-A4DF-466F-A3E6-DF1C1EF34F07}">
      <dgm:prSet/>
      <dgm:spPr/>
      <dgm:t>
        <a:bodyPr/>
        <a:lstStyle/>
        <a:p>
          <a:endParaRPr lang="cs-CZ"/>
        </a:p>
      </dgm:t>
    </dgm:pt>
    <dgm:pt modelId="{BBA3D86D-17B1-4243-8316-1F8812CECF8B}" type="sibTrans" cxnId="{F00EE533-A4DF-466F-A3E6-DF1C1EF34F07}">
      <dgm:prSet/>
      <dgm:spPr/>
      <dgm:t>
        <a:bodyPr/>
        <a:lstStyle/>
        <a:p>
          <a:endParaRPr lang="cs-CZ"/>
        </a:p>
      </dgm:t>
    </dgm:pt>
    <dgm:pt modelId="{969CD12B-C9C9-44FA-A6EC-AA611C33BD05}">
      <dgm:prSet phldrT="[Text]" custT="1"/>
      <dgm:spPr/>
      <dgm:t>
        <a:bodyPr/>
        <a:lstStyle/>
        <a:p>
          <a:r>
            <a:rPr lang="cs-CZ" sz="2800" dirty="0"/>
            <a:t>uživatelé</a:t>
          </a:r>
        </a:p>
      </dgm:t>
    </dgm:pt>
    <dgm:pt modelId="{3361CAB4-56BF-4433-9ABA-CF97845294C7}" type="parTrans" cxnId="{FD72C331-A452-4D29-BD57-F705B091327B}">
      <dgm:prSet/>
      <dgm:spPr/>
      <dgm:t>
        <a:bodyPr/>
        <a:lstStyle/>
        <a:p>
          <a:endParaRPr lang="cs-CZ"/>
        </a:p>
      </dgm:t>
    </dgm:pt>
    <dgm:pt modelId="{07496913-8E52-4B46-9956-7F80E58C9151}" type="sibTrans" cxnId="{FD72C331-A452-4D29-BD57-F705B091327B}">
      <dgm:prSet/>
      <dgm:spPr/>
      <dgm:t>
        <a:bodyPr/>
        <a:lstStyle/>
        <a:p>
          <a:endParaRPr lang="cs-CZ"/>
        </a:p>
      </dgm:t>
    </dgm:pt>
    <dgm:pt modelId="{926A24A7-B49B-4D43-BA52-264B444FA024}">
      <dgm:prSet phldrT="[Text]" custT="1"/>
      <dgm:spPr/>
      <dgm:t>
        <a:bodyPr/>
        <a:lstStyle/>
        <a:p>
          <a:r>
            <a:rPr lang="cs-CZ" sz="2800" dirty="0"/>
            <a:t>přátelé knihovny</a:t>
          </a:r>
        </a:p>
      </dgm:t>
    </dgm:pt>
    <dgm:pt modelId="{A446FE97-C4B6-47E1-9C84-B019DC6947EF}" type="parTrans" cxnId="{2919EBCB-0AB5-4403-A5E1-3F1E7325142C}">
      <dgm:prSet/>
      <dgm:spPr/>
      <dgm:t>
        <a:bodyPr/>
        <a:lstStyle/>
        <a:p>
          <a:endParaRPr lang="cs-CZ"/>
        </a:p>
      </dgm:t>
    </dgm:pt>
    <dgm:pt modelId="{557B0243-5570-4972-A9E6-DF5579AA5383}" type="sibTrans" cxnId="{2919EBCB-0AB5-4403-A5E1-3F1E7325142C}">
      <dgm:prSet/>
      <dgm:spPr/>
      <dgm:t>
        <a:bodyPr/>
        <a:lstStyle/>
        <a:p>
          <a:endParaRPr lang="cs-CZ"/>
        </a:p>
      </dgm:t>
    </dgm:pt>
    <dgm:pt modelId="{C0F8849A-D64D-4B5D-9A04-D30E6D79C38A}">
      <dgm:prSet custT="1"/>
      <dgm:spPr/>
      <dgm:t>
        <a:bodyPr/>
        <a:lstStyle/>
        <a:p>
          <a:r>
            <a:rPr lang="cs-CZ" sz="5400" dirty="0"/>
            <a:t>knihovníci</a:t>
          </a:r>
        </a:p>
      </dgm:t>
    </dgm:pt>
    <dgm:pt modelId="{AF3749F7-434F-4C0F-B31F-2EDB170A68D6}" type="parTrans" cxnId="{BE29655D-EF7E-4651-BD25-6FD3E840C391}">
      <dgm:prSet/>
      <dgm:spPr/>
      <dgm:t>
        <a:bodyPr/>
        <a:lstStyle/>
        <a:p>
          <a:endParaRPr lang="cs-CZ"/>
        </a:p>
      </dgm:t>
    </dgm:pt>
    <dgm:pt modelId="{32709A5D-C615-43D8-A488-2558E87A8BD3}" type="sibTrans" cxnId="{BE29655D-EF7E-4651-BD25-6FD3E840C391}">
      <dgm:prSet/>
      <dgm:spPr/>
      <dgm:t>
        <a:bodyPr/>
        <a:lstStyle/>
        <a:p>
          <a:endParaRPr lang="cs-CZ"/>
        </a:p>
      </dgm:t>
    </dgm:pt>
    <dgm:pt modelId="{448E2DB7-D3CE-44C1-ACC6-6A95B7073678}" type="pres">
      <dgm:prSet presAssocID="{E8840A1B-3127-4FA8-A8CD-9614A89111AB}" presName="Name0" presStyleCnt="0">
        <dgm:presLayoutVars>
          <dgm:dir/>
          <dgm:animLvl val="lvl"/>
          <dgm:resizeHandles val="exact"/>
        </dgm:presLayoutVars>
      </dgm:prSet>
      <dgm:spPr/>
    </dgm:pt>
    <dgm:pt modelId="{52636C89-0BEC-467C-ACA7-9ABA6BA96048}" type="pres">
      <dgm:prSet presAssocID="{793F2EC7-6F26-42C9-9F36-7E0C8017AB6E}" presName="Name8" presStyleCnt="0"/>
      <dgm:spPr/>
    </dgm:pt>
    <dgm:pt modelId="{B7344289-1C1C-4F61-B683-FF11870D6664}" type="pres">
      <dgm:prSet presAssocID="{793F2EC7-6F26-42C9-9F36-7E0C8017AB6E}" presName="level" presStyleLbl="node1" presStyleIdx="0" presStyleCnt="4">
        <dgm:presLayoutVars>
          <dgm:chMax val="1"/>
          <dgm:bulletEnabled val="1"/>
        </dgm:presLayoutVars>
      </dgm:prSet>
      <dgm:spPr/>
    </dgm:pt>
    <dgm:pt modelId="{79F4B9B4-5B47-47AC-B55B-ABAE42B09A0A}" type="pres">
      <dgm:prSet presAssocID="{793F2EC7-6F26-42C9-9F36-7E0C8017AB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298C86-8523-4ECC-90E7-033EBA213E62}" type="pres">
      <dgm:prSet presAssocID="{969CD12B-C9C9-44FA-A6EC-AA611C33BD05}" presName="Name8" presStyleCnt="0"/>
      <dgm:spPr/>
    </dgm:pt>
    <dgm:pt modelId="{A99E3BF5-B3A0-4132-A4B2-7203E72DAF97}" type="pres">
      <dgm:prSet presAssocID="{969CD12B-C9C9-44FA-A6EC-AA611C33BD05}" presName="level" presStyleLbl="node1" presStyleIdx="1" presStyleCnt="4">
        <dgm:presLayoutVars>
          <dgm:chMax val="1"/>
          <dgm:bulletEnabled val="1"/>
        </dgm:presLayoutVars>
      </dgm:prSet>
      <dgm:spPr/>
    </dgm:pt>
    <dgm:pt modelId="{1BBA1D8E-821A-46C9-B761-8D7A04D03151}" type="pres">
      <dgm:prSet presAssocID="{969CD12B-C9C9-44FA-A6EC-AA611C33BD0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EC0D5B-5EA8-439D-98A8-BF4137CCC3A3}" type="pres">
      <dgm:prSet presAssocID="{926A24A7-B49B-4D43-BA52-264B444FA024}" presName="Name8" presStyleCnt="0"/>
      <dgm:spPr/>
    </dgm:pt>
    <dgm:pt modelId="{C998AE21-EE3D-496E-AFB8-8748EE432B44}" type="pres">
      <dgm:prSet presAssocID="{926A24A7-B49B-4D43-BA52-264B444FA024}" presName="level" presStyleLbl="node1" presStyleIdx="2" presStyleCnt="4">
        <dgm:presLayoutVars>
          <dgm:chMax val="1"/>
          <dgm:bulletEnabled val="1"/>
        </dgm:presLayoutVars>
      </dgm:prSet>
      <dgm:spPr/>
    </dgm:pt>
    <dgm:pt modelId="{8AE9F06D-FEE7-4CF8-946D-A95BDF0D31C1}" type="pres">
      <dgm:prSet presAssocID="{926A24A7-B49B-4D43-BA52-264B444FA0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9055A9-12B0-4D20-8867-C4A698CCAFA0}" type="pres">
      <dgm:prSet presAssocID="{C0F8849A-D64D-4B5D-9A04-D30E6D79C38A}" presName="Name8" presStyleCnt="0"/>
      <dgm:spPr/>
    </dgm:pt>
    <dgm:pt modelId="{97DFE2FA-5309-4FE9-85E6-92ADE41C80E8}" type="pres">
      <dgm:prSet presAssocID="{C0F8849A-D64D-4B5D-9A04-D30E6D79C38A}" presName="level" presStyleLbl="node1" presStyleIdx="3" presStyleCnt="4">
        <dgm:presLayoutVars>
          <dgm:chMax val="1"/>
          <dgm:bulletEnabled val="1"/>
        </dgm:presLayoutVars>
      </dgm:prSet>
      <dgm:spPr/>
    </dgm:pt>
    <dgm:pt modelId="{10B4E9FD-220B-4536-BDEC-B7D5861797E7}" type="pres">
      <dgm:prSet presAssocID="{C0F8849A-D64D-4B5D-9A04-D30E6D79C38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4572906-E150-4A59-A29B-E9D7E40C0409}" type="presOf" srcId="{C0F8849A-D64D-4B5D-9A04-D30E6D79C38A}" destId="{10B4E9FD-220B-4536-BDEC-B7D5861797E7}" srcOrd="1" destOrd="0" presId="urn:microsoft.com/office/officeart/2005/8/layout/pyramid1"/>
    <dgm:cxn modelId="{FD72C331-A452-4D29-BD57-F705B091327B}" srcId="{E8840A1B-3127-4FA8-A8CD-9614A89111AB}" destId="{969CD12B-C9C9-44FA-A6EC-AA611C33BD05}" srcOrd="1" destOrd="0" parTransId="{3361CAB4-56BF-4433-9ABA-CF97845294C7}" sibTransId="{07496913-8E52-4B46-9956-7F80E58C9151}"/>
    <dgm:cxn modelId="{F00EE533-A4DF-466F-A3E6-DF1C1EF34F07}" srcId="{E8840A1B-3127-4FA8-A8CD-9614A89111AB}" destId="{793F2EC7-6F26-42C9-9F36-7E0C8017AB6E}" srcOrd="0" destOrd="0" parTransId="{CF6C1330-B770-46B8-AD72-485C8379F840}" sibTransId="{BBA3D86D-17B1-4243-8316-1F8812CECF8B}"/>
    <dgm:cxn modelId="{BE29655D-EF7E-4651-BD25-6FD3E840C391}" srcId="{E8840A1B-3127-4FA8-A8CD-9614A89111AB}" destId="{C0F8849A-D64D-4B5D-9A04-D30E6D79C38A}" srcOrd="3" destOrd="0" parTransId="{AF3749F7-434F-4C0F-B31F-2EDB170A68D6}" sibTransId="{32709A5D-C615-43D8-A488-2558E87A8BD3}"/>
    <dgm:cxn modelId="{B29D877E-EDB2-4926-B8F8-1A0F80A3CF47}" type="presOf" srcId="{C0F8849A-D64D-4B5D-9A04-D30E6D79C38A}" destId="{97DFE2FA-5309-4FE9-85E6-92ADE41C80E8}" srcOrd="0" destOrd="0" presId="urn:microsoft.com/office/officeart/2005/8/layout/pyramid1"/>
    <dgm:cxn modelId="{A3778694-2DB6-4530-9429-DE156DA4D888}" type="presOf" srcId="{969CD12B-C9C9-44FA-A6EC-AA611C33BD05}" destId="{A99E3BF5-B3A0-4132-A4B2-7203E72DAF97}" srcOrd="0" destOrd="0" presId="urn:microsoft.com/office/officeart/2005/8/layout/pyramid1"/>
    <dgm:cxn modelId="{67FFC7A6-16B3-4282-BDB4-255F6EA1CE10}" type="presOf" srcId="{793F2EC7-6F26-42C9-9F36-7E0C8017AB6E}" destId="{B7344289-1C1C-4F61-B683-FF11870D6664}" srcOrd="0" destOrd="0" presId="urn:microsoft.com/office/officeart/2005/8/layout/pyramid1"/>
    <dgm:cxn modelId="{5DDA84BC-0DEA-45F9-B371-EFCFC849134B}" type="presOf" srcId="{926A24A7-B49B-4D43-BA52-264B444FA024}" destId="{8AE9F06D-FEE7-4CF8-946D-A95BDF0D31C1}" srcOrd="1" destOrd="0" presId="urn:microsoft.com/office/officeart/2005/8/layout/pyramid1"/>
    <dgm:cxn modelId="{DFFC37C3-AE44-48FB-BDFD-0186809AF260}" type="presOf" srcId="{793F2EC7-6F26-42C9-9F36-7E0C8017AB6E}" destId="{79F4B9B4-5B47-47AC-B55B-ABAE42B09A0A}" srcOrd="1" destOrd="0" presId="urn:microsoft.com/office/officeart/2005/8/layout/pyramid1"/>
    <dgm:cxn modelId="{2919EBCB-0AB5-4403-A5E1-3F1E7325142C}" srcId="{E8840A1B-3127-4FA8-A8CD-9614A89111AB}" destId="{926A24A7-B49B-4D43-BA52-264B444FA024}" srcOrd="2" destOrd="0" parTransId="{A446FE97-C4B6-47E1-9C84-B019DC6947EF}" sibTransId="{557B0243-5570-4972-A9E6-DF5579AA5383}"/>
    <dgm:cxn modelId="{01E3E4D9-3A13-49D2-A0FD-7BDF7646D83F}" type="presOf" srcId="{926A24A7-B49B-4D43-BA52-264B444FA024}" destId="{C998AE21-EE3D-496E-AFB8-8748EE432B44}" srcOrd="0" destOrd="0" presId="urn:microsoft.com/office/officeart/2005/8/layout/pyramid1"/>
    <dgm:cxn modelId="{E16FE6E3-42CE-48E4-BA3C-81BC709720B3}" type="presOf" srcId="{E8840A1B-3127-4FA8-A8CD-9614A89111AB}" destId="{448E2DB7-D3CE-44C1-ACC6-6A95B7073678}" srcOrd="0" destOrd="0" presId="urn:microsoft.com/office/officeart/2005/8/layout/pyramid1"/>
    <dgm:cxn modelId="{082570EB-DBFC-4A04-B819-5D67B8F9C07F}" type="presOf" srcId="{969CD12B-C9C9-44FA-A6EC-AA611C33BD05}" destId="{1BBA1D8E-821A-46C9-B761-8D7A04D03151}" srcOrd="1" destOrd="0" presId="urn:microsoft.com/office/officeart/2005/8/layout/pyramid1"/>
    <dgm:cxn modelId="{422AB9E8-2F29-4F88-8344-A5764FA23929}" type="presParOf" srcId="{448E2DB7-D3CE-44C1-ACC6-6A95B7073678}" destId="{52636C89-0BEC-467C-ACA7-9ABA6BA96048}" srcOrd="0" destOrd="0" presId="urn:microsoft.com/office/officeart/2005/8/layout/pyramid1"/>
    <dgm:cxn modelId="{AB50FAE0-AE8C-4765-8287-A6C61DF3E068}" type="presParOf" srcId="{52636C89-0BEC-467C-ACA7-9ABA6BA96048}" destId="{B7344289-1C1C-4F61-B683-FF11870D6664}" srcOrd="0" destOrd="0" presId="urn:microsoft.com/office/officeart/2005/8/layout/pyramid1"/>
    <dgm:cxn modelId="{F216AD44-063B-4AE5-9467-EE4CF23D940E}" type="presParOf" srcId="{52636C89-0BEC-467C-ACA7-9ABA6BA96048}" destId="{79F4B9B4-5B47-47AC-B55B-ABAE42B09A0A}" srcOrd="1" destOrd="0" presId="urn:microsoft.com/office/officeart/2005/8/layout/pyramid1"/>
    <dgm:cxn modelId="{3F4250CE-D4BB-4B32-9660-59651C5D4EB0}" type="presParOf" srcId="{448E2DB7-D3CE-44C1-ACC6-6A95B7073678}" destId="{22298C86-8523-4ECC-90E7-033EBA213E62}" srcOrd="1" destOrd="0" presId="urn:microsoft.com/office/officeart/2005/8/layout/pyramid1"/>
    <dgm:cxn modelId="{9811786E-8A24-4561-9A74-7A74DE445E46}" type="presParOf" srcId="{22298C86-8523-4ECC-90E7-033EBA213E62}" destId="{A99E3BF5-B3A0-4132-A4B2-7203E72DAF97}" srcOrd="0" destOrd="0" presId="urn:microsoft.com/office/officeart/2005/8/layout/pyramid1"/>
    <dgm:cxn modelId="{B52D25C8-0383-4330-8DE8-2905BB291235}" type="presParOf" srcId="{22298C86-8523-4ECC-90E7-033EBA213E62}" destId="{1BBA1D8E-821A-46C9-B761-8D7A04D03151}" srcOrd="1" destOrd="0" presId="urn:microsoft.com/office/officeart/2005/8/layout/pyramid1"/>
    <dgm:cxn modelId="{D118D03D-A54D-4150-95DC-E41849C6CEBE}" type="presParOf" srcId="{448E2DB7-D3CE-44C1-ACC6-6A95B7073678}" destId="{D0EC0D5B-5EA8-439D-98A8-BF4137CCC3A3}" srcOrd="2" destOrd="0" presId="urn:microsoft.com/office/officeart/2005/8/layout/pyramid1"/>
    <dgm:cxn modelId="{DF6E215B-9DBB-4511-9349-EC973106C88A}" type="presParOf" srcId="{D0EC0D5B-5EA8-439D-98A8-BF4137CCC3A3}" destId="{C998AE21-EE3D-496E-AFB8-8748EE432B44}" srcOrd="0" destOrd="0" presId="urn:microsoft.com/office/officeart/2005/8/layout/pyramid1"/>
    <dgm:cxn modelId="{25E3C399-AE69-46B6-9D32-F7B816188230}" type="presParOf" srcId="{D0EC0D5B-5EA8-439D-98A8-BF4137CCC3A3}" destId="{8AE9F06D-FEE7-4CF8-946D-A95BDF0D31C1}" srcOrd="1" destOrd="0" presId="urn:microsoft.com/office/officeart/2005/8/layout/pyramid1"/>
    <dgm:cxn modelId="{63EFDAD6-DB15-4B94-85DB-E0C1143DB2C8}" type="presParOf" srcId="{448E2DB7-D3CE-44C1-ACC6-6A95B7073678}" destId="{309055A9-12B0-4D20-8867-C4A698CCAFA0}" srcOrd="3" destOrd="0" presId="urn:microsoft.com/office/officeart/2005/8/layout/pyramid1"/>
    <dgm:cxn modelId="{8B090AFF-C428-4097-8773-CF3AB1BC9B42}" type="presParOf" srcId="{309055A9-12B0-4D20-8867-C4A698CCAFA0}" destId="{97DFE2FA-5309-4FE9-85E6-92ADE41C80E8}" srcOrd="0" destOrd="0" presId="urn:microsoft.com/office/officeart/2005/8/layout/pyramid1"/>
    <dgm:cxn modelId="{98061504-75E7-40CD-BD4A-FA0E7203FB03}" type="presParOf" srcId="{309055A9-12B0-4D20-8867-C4A698CCAFA0}" destId="{10B4E9FD-220B-4536-BDEC-B7D5861797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44289-1C1C-4F61-B683-FF11870D6664}">
      <dsp:nvSpPr>
        <dsp:cNvPr id="0" name=""/>
        <dsp:cNvSpPr/>
      </dsp:nvSpPr>
      <dsp:spPr>
        <a:xfrm>
          <a:off x="2286000" y="0"/>
          <a:ext cx="1524000" cy="964957"/>
        </a:xfrm>
        <a:prstGeom prst="trapezoid">
          <a:avLst>
            <a:gd name="adj" fmla="val 789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vedení</a:t>
          </a:r>
        </a:p>
      </dsp:txBody>
      <dsp:txXfrm>
        <a:off x="2286000" y="0"/>
        <a:ext cx="1524000" cy="964957"/>
      </dsp:txXfrm>
    </dsp:sp>
    <dsp:sp modelId="{A99E3BF5-B3A0-4132-A4B2-7203E72DAF97}">
      <dsp:nvSpPr>
        <dsp:cNvPr id="0" name=""/>
        <dsp:cNvSpPr/>
      </dsp:nvSpPr>
      <dsp:spPr>
        <a:xfrm>
          <a:off x="1524000" y="964957"/>
          <a:ext cx="3048000" cy="964957"/>
        </a:xfrm>
        <a:prstGeom prst="trapezoid">
          <a:avLst>
            <a:gd name="adj" fmla="val 789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uživatelé</a:t>
          </a:r>
        </a:p>
      </dsp:txBody>
      <dsp:txXfrm>
        <a:off x="2057400" y="964957"/>
        <a:ext cx="1981200" cy="964957"/>
      </dsp:txXfrm>
    </dsp:sp>
    <dsp:sp modelId="{C998AE21-EE3D-496E-AFB8-8748EE432B44}">
      <dsp:nvSpPr>
        <dsp:cNvPr id="0" name=""/>
        <dsp:cNvSpPr/>
      </dsp:nvSpPr>
      <dsp:spPr>
        <a:xfrm>
          <a:off x="761999" y="1929915"/>
          <a:ext cx="4572000" cy="964957"/>
        </a:xfrm>
        <a:prstGeom prst="trapezoid">
          <a:avLst>
            <a:gd name="adj" fmla="val 789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přátelé knihovny</a:t>
          </a:r>
        </a:p>
      </dsp:txBody>
      <dsp:txXfrm>
        <a:off x="1562099" y="1929915"/>
        <a:ext cx="2971800" cy="964957"/>
      </dsp:txXfrm>
    </dsp:sp>
    <dsp:sp modelId="{97DFE2FA-5309-4FE9-85E6-92ADE41C80E8}">
      <dsp:nvSpPr>
        <dsp:cNvPr id="0" name=""/>
        <dsp:cNvSpPr/>
      </dsp:nvSpPr>
      <dsp:spPr>
        <a:xfrm>
          <a:off x="0" y="2894873"/>
          <a:ext cx="6096000" cy="964957"/>
        </a:xfrm>
        <a:prstGeom prst="trapezoid">
          <a:avLst>
            <a:gd name="adj" fmla="val 789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 dirty="0"/>
            <a:t>knihovníci</a:t>
          </a:r>
        </a:p>
      </dsp:txBody>
      <dsp:txXfrm>
        <a:off x="1066799" y="2894873"/>
        <a:ext cx="3962400" cy="964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20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D8C142-32C8-46BC-8BCF-B716F88E7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59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631E8B-0C3D-4ED9-BE94-BA029F633163}" type="slidenum">
              <a:rPr lang="ru-RU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C2A7BB-43C0-4C31-A458-CB0205066D11}" type="slidenum">
              <a:rPr lang="ru-RU" altLang="cs-CZ" smtClean="0"/>
              <a:pPr eaLnBrk="1" hangingPunct="1">
                <a:spcBef>
                  <a:spcPct val="0"/>
                </a:spcBef>
              </a:pPr>
              <a:t>42</a:t>
            </a:fld>
            <a:endParaRPr lang="ru-RU" alt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4951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5093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9753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4597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30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544736"/>
            <a:ext cx="7777162" cy="508000"/>
          </a:xfrm>
        </p:spPr>
        <p:txBody>
          <a:bodyPr/>
          <a:lstStyle>
            <a:lvl1pPr>
              <a:defRPr sz="440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776"/>
            <a:ext cx="7777162" cy="5256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7424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6915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0041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4431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74653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19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44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4285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361950" indent="-3619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4493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57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65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722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179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636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4094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qual.org/" TargetMode="External"/><Relationship Id="rId2" Type="http://schemas.openxmlformats.org/officeDocument/2006/relationships/hyperlink" Target="http://www.bix-bibliotheksindex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ides.cz/" TargetMode="External"/><Relationship Id="rId2" Type="http://schemas.openxmlformats.org/officeDocument/2006/relationships/hyperlink" Target="v&#253;zkumy.knihovna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s3.cz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th/415407/ff_b/thesis_fulltext.pdf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sdruk.mlp.cz/data/xinha/sdruk/2016/Sekce/RF/Richter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sc.pbworks.com/w/page/7422647/Public%20library%20standards%20by%20state" TargetMode="External"/><Relationship Id="rId7" Type="http://schemas.openxmlformats.org/officeDocument/2006/relationships/hyperlink" Target="http://www.svkos.cz/data/soubory/standard_pro_dobrou.pdf" TargetMode="External"/><Relationship Id="rId2" Type="http://schemas.openxmlformats.org/officeDocument/2006/relationships/hyperlink" Target="http://www.ifla.org/publications/ifla-publications-series-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kis.nipos-mk.cz/" TargetMode="External"/><Relationship Id="rId5" Type="http://schemas.openxmlformats.org/officeDocument/2006/relationships/hyperlink" Target="http://vkis.nipos-mk.cz/download/Metodpokyn-standardVKIS.pdf" TargetMode="External"/><Relationship Id="rId4" Type="http://schemas.openxmlformats.org/officeDocument/2006/relationships/hyperlink" Target="http://www.cilip.org.uk/cilip/advocacy-awards-and-projects/advocacy-and-campaigns/public-libraries/policy-statements-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ala.org/offices/ola/libraryadvocateshandboo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la.org/publications/ifla-publications-series-13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heses.cz/id/wxcjko/" TargetMode="External"/><Relationship Id="rId2" Type="http://schemas.openxmlformats.org/officeDocument/2006/relationships/hyperlink" Target="http://theses.cz/id/l2o04e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8208963" cy="302418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cs-CZ" altLang="cs-CZ" sz="4800" dirty="0">
                <a:solidFill>
                  <a:srgbClr val="FFFF00"/>
                </a:solidFill>
              </a:rPr>
              <a:t>Měření výkonu knihoven</a:t>
            </a:r>
            <a:br>
              <a:rPr lang="cs-CZ" altLang="cs-CZ" sz="3600" dirty="0"/>
            </a:br>
            <a:r>
              <a:rPr lang="cs-CZ" altLang="cs-CZ" dirty="0"/>
              <a:t>a jeho využití při zkvalitňování služeb</a:t>
            </a:r>
            <a:endParaRPr lang="uk-UA" altLang="cs-CZ" sz="2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221163"/>
            <a:ext cx="3671888" cy="4333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53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</a:t>
            </a:r>
            <a:r>
              <a:rPr lang="cs-CZ" altLang="cs-CZ" sz="1800" b="1">
                <a:latin typeface="Tahoma" pitchFamily="34" charset="0"/>
              </a:rPr>
              <a:t>, </a:t>
            </a:r>
            <a:r>
              <a:rPr lang="cs-CZ" altLang="cs-CZ" sz="1800" b="1" dirty="0">
                <a:latin typeface="Tahoma" pitchFamily="34" charset="0"/>
              </a:rPr>
              <a:t>6</a:t>
            </a:r>
            <a:r>
              <a:rPr lang="cs-CZ" altLang="cs-CZ" sz="1800" b="1">
                <a:latin typeface="Tahoma" pitchFamily="34" charset="0"/>
              </a:rPr>
              <a:t>. </a:t>
            </a:r>
            <a:r>
              <a:rPr lang="cs-CZ" altLang="cs-CZ" sz="1800" b="1" dirty="0">
                <a:latin typeface="Tahoma" pitchFamily="34" charset="0"/>
              </a:rPr>
              <a:t>března 2019</a:t>
            </a:r>
            <a:endParaRPr lang="cs-CZ" altLang="cs-CZ" sz="18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Benchmarking</a:t>
            </a:r>
            <a:r>
              <a:rPr lang="cs-CZ" dirty="0"/>
              <a:t> v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776"/>
            <a:ext cx="7921500" cy="5256312"/>
          </a:xfrm>
        </p:spPr>
        <p:txBody>
          <a:bodyPr/>
          <a:lstStyle/>
          <a:p>
            <a:r>
              <a:rPr lang="cs-CZ" dirty="0"/>
              <a:t>Německo – skončil k 12/2015</a:t>
            </a:r>
          </a:p>
          <a:p>
            <a:pPr lvl="1"/>
            <a:r>
              <a:rPr lang="cs-CZ" dirty="0">
                <a:hlinkClick r:id="rId2"/>
              </a:rPr>
              <a:t>BIX</a:t>
            </a:r>
            <a:endParaRPr lang="cs-CZ" dirty="0"/>
          </a:p>
          <a:p>
            <a:pPr lvl="1"/>
            <a:r>
              <a:rPr lang="cs-CZ" dirty="0"/>
              <a:t>přes 2000 knihoven (</a:t>
            </a:r>
            <a:r>
              <a:rPr lang="cs-CZ" dirty="0" err="1"/>
              <a:t>stř</a:t>
            </a:r>
            <a:r>
              <a:rPr lang="cs-CZ" dirty="0"/>
              <a:t>. </a:t>
            </a:r>
            <a:r>
              <a:rPr lang="cs-CZ" dirty="0" err="1"/>
              <a:t>evropa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zapojeny také české knihovny (KUK)</a:t>
            </a:r>
          </a:p>
          <a:p>
            <a:pPr lvl="1"/>
            <a:r>
              <a:rPr lang="cs-CZ" dirty="0"/>
              <a:t>pro veřejné i akademické knihovny</a:t>
            </a:r>
          </a:p>
          <a:p>
            <a:r>
              <a:rPr lang="cs-CZ" dirty="0"/>
              <a:t>USA + svět</a:t>
            </a:r>
          </a:p>
          <a:p>
            <a:pPr lvl="1"/>
            <a:r>
              <a:rPr lang="cs-CZ" dirty="0">
                <a:hlinkClick r:id="rId3"/>
              </a:rPr>
              <a:t>LIBQUAL+</a:t>
            </a:r>
            <a:endParaRPr lang="cs-CZ" dirty="0"/>
          </a:p>
          <a:p>
            <a:pPr lvl="1"/>
            <a:r>
              <a:rPr lang="cs-CZ" dirty="0"/>
              <a:t>vzniklo v roce 1999</a:t>
            </a:r>
          </a:p>
          <a:p>
            <a:pPr lvl="1"/>
            <a:r>
              <a:rPr lang="cs-CZ" dirty="0"/>
              <a:t>zapojeno přes 1200 knihoven z celého světa, zejména akademické</a:t>
            </a:r>
          </a:p>
        </p:txBody>
      </p:sp>
    </p:spTree>
    <p:extLst>
      <p:ext uri="{BB962C8B-B14F-4D97-AF65-F5344CB8AC3E}">
        <p14:creationId xmlns:p14="http://schemas.microsoft.com/office/powerpoint/2010/main" val="344088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výzkumný seminář – podzim 2015</a:t>
            </a:r>
          </a:p>
          <a:p>
            <a:r>
              <a:rPr lang="cs-CZ" dirty="0"/>
              <a:t>přehled existujících řešení</a:t>
            </a:r>
          </a:p>
          <a:p>
            <a:r>
              <a:rPr lang="cs-CZ" dirty="0"/>
              <a:t>různé přístupy</a:t>
            </a:r>
          </a:p>
          <a:p>
            <a:pPr lvl="1"/>
            <a:r>
              <a:rPr lang="cs-CZ" dirty="0"/>
              <a:t>veřejné x neveřejné</a:t>
            </a:r>
          </a:p>
          <a:p>
            <a:pPr lvl="1"/>
            <a:r>
              <a:rPr lang="cs-CZ" dirty="0"/>
              <a:t>placené x zdarma</a:t>
            </a:r>
          </a:p>
          <a:p>
            <a:pPr lvl="1"/>
            <a:r>
              <a:rPr lang="cs-CZ" dirty="0"/>
              <a:t>...</a:t>
            </a:r>
          </a:p>
          <a:p>
            <a:r>
              <a:rPr lang="cs-CZ" dirty="0"/>
              <a:t>přechod na pokročilejší analytiku</a:t>
            </a:r>
          </a:p>
        </p:txBody>
      </p:sp>
    </p:spTree>
    <p:extLst>
      <p:ext uri="{BB962C8B-B14F-4D97-AF65-F5344CB8AC3E}">
        <p14:creationId xmlns:p14="http://schemas.microsoft.com/office/powerpoint/2010/main" val="109875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</a:t>
            </a:r>
            <a:r>
              <a:rPr lang="cs-CZ" dirty="0" err="1"/>
              <a:t>benchmarkingu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špatně zadané údaje</a:t>
            </a:r>
          </a:p>
          <a:p>
            <a:pPr lvl="1"/>
            <a:r>
              <a:rPr lang="cs-CZ" dirty="0"/>
              <a:t>záměrné, omylem</a:t>
            </a:r>
          </a:p>
          <a:p>
            <a:r>
              <a:rPr lang="cs-CZ" dirty="0"/>
              <a:t>nejednotnost metrik</a:t>
            </a:r>
          </a:p>
          <a:p>
            <a:pPr lvl="1"/>
            <a:r>
              <a:rPr lang="cs-CZ" dirty="0"/>
              <a:t>jak počítat akce, počet návštěvníků</a:t>
            </a:r>
          </a:p>
          <a:p>
            <a:r>
              <a:rPr lang="cs-CZ" dirty="0"/>
              <a:t>nepokrývá celé spektrum služeb</a:t>
            </a:r>
          </a:p>
          <a:p>
            <a:r>
              <a:rPr lang="cs-CZ" dirty="0"/>
              <a:t>vysoká cena za využití zahraničních systémů</a:t>
            </a:r>
          </a:p>
          <a:p>
            <a:r>
              <a:rPr lang="cs-CZ" dirty="0"/>
              <a:t>kvantitativní metoda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59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 vs. kvalita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5544294" cy="5256312"/>
          </a:xfrm>
        </p:spPr>
        <p:txBody>
          <a:bodyPr/>
          <a:lstStyle/>
          <a:p>
            <a:r>
              <a:rPr lang="cs-CZ" dirty="0"/>
              <a:t>co na to uživatelé?</a:t>
            </a:r>
          </a:p>
          <a:p>
            <a:r>
              <a:rPr lang="cs-CZ" dirty="0"/>
              <a:t>knihovna s dobrými výsledky a se špatným hodnocením od uživatelů</a:t>
            </a:r>
          </a:p>
          <a:p>
            <a:r>
              <a:rPr lang="cs-CZ" dirty="0"/>
              <a:t>nutnost provádět také kvalitativní výzkumy</a:t>
            </a:r>
          </a:p>
        </p:txBody>
      </p:sp>
      <p:pic>
        <p:nvPicPr>
          <p:cNvPr id="35842" name="Picture 2" descr="Pe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990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4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Výzkumy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 action="ppaction://hlinkfile"/>
              </a:rPr>
              <a:t>výzkumy.knihovna.cz</a:t>
            </a:r>
            <a:endParaRPr lang="cs-CZ" dirty="0"/>
          </a:p>
          <a:p>
            <a:r>
              <a:rPr lang="cs-CZ" dirty="0">
                <a:hlinkClick r:id="rId3"/>
              </a:rPr>
              <a:t>CIDES</a:t>
            </a:r>
            <a:r>
              <a:rPr lang="cs-CZ" dirty="0"/>
              <a:t> – Centrum pro inovace a design služeb</a:t>
            </a:r>
          </a:p>
          <a:p>
            <a:r>
              <a:rPr lang="cs-CZ" dirty="0">
                <a:hlinkClick r:id="rId4"/>
              </a:rPr>
              <a:t>Mys3</a:t>
            </a:r>
            <a:r>
              <a:rPr lang="cs-CZ" dirty="0"/>
              <a:t> – </a:t>
            </a:r>
            <a:r>
              <a:rPr lang="cs-CZ" dirty="0" err="1"/>
              <a:t>mystery</a:t>
            </a:r>
            <a:r>
              <a:rPr lang="cs-CZ" dirty="0"/>
              <a:t> shopping v knihovnách (APLS)</a:t>
            </a:r>
          </a:p>
        </p:txBody>
      </p:sp>
    </p:spTree>
    <p:extLst>
      <p:ext uri="{BB962C8B-B14F-4D97-AF65-F5344CB8AC3E}">
        <p14:creationId xmlns:p14="http://schemas.microsoft.com/office/powerpoint/2010/main" val="376105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roční výkaz</a:t>
            </a:r>
          </a:p>
          <a:p>
            <a:pPr lvl="1"/>
            <a:r>
              <a:rPr lang="cs-CZ" dirty="0"/>
              <a:t>dříve pro MK ČR, nyní sbírá AKVŠ</a:t>
            </a:r>
          </a:p>
          <a:p>
            <a:pPr lvl="1"/>
            <a:r>
              <a:rPr lang="cs-CZ" dirty="0"/>
              <a:t>systém pro srovnávání</a:t>
            </a:r>
          </a:p>
          <a:p>
            <a:r>
              <a:rPr lang="cs-CZ" dirty="0"/>
              <a:t>2015-2017</a:t>
            </a:r>
          </a:p>
          <a:p>
            <a:pPr lvl="1"/>
            <a:r>
              <a:rPr lang="cs-CZ" dirty="0"/>
              <a:t>diskuze nad parametry z RV</a:t>
            </a:r>
          </a:p>
          <a:p>
            <a:pPr lvl="1"/>
            <a:r>
              <a:rPr lang="cs-CZ" dirty="0"/>
              <a:t>návrh nových indikátorů</a:t>
            </a:r>
          </a:p>
          <a:p>
            <a:r>
              <a:rPr lang="cs-CZ" dirty="0"/>
              <a:t>skupina pro statistiky</a:t>
            </a:r>
          </a:p>
          <a:p>
            <a:r>
              <a:rPr lang="cs-CZ" dirty="0"/>
              <a:t>doplnění kvalitativních výzkumů</a:t>
            </a:r>
          </a:p>
        </p:txBody>
      </p:sp>
    </p:spTree>
    <p:extLst>
      <p:ext uri="{BB962C8B-B14F-4D97-AF65-F5344CB8AC3E}">
        <p14:creationId xmlns:p14="http://schemas.microsoft.com/office/powerpoint/2010/main" val="338340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63111-FD05-4081-B29C-004B0052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420888"/>
            <a:ext cx="7772400" cy="2880320"/>
          </a:xfrm>
        </p:spPr>
        <p:txBody>
          <a:bodyPr/>
          <a:lstStyle/>
          <a:p>
            <a:pPr algn="ctr"/>
            <a:r>
              <a:rPr lang="cs-CZ" sz="8000" dirty="0" err="1"/>
              <a:t>Library</a:t>
            </a:r>
            <a:r>
              <a:rPr lang="cs-CZ" sz="8000" dirty="0"/>
              <a:t> </a:t>
            </a:r>
            <a:r>
              <a:rPr lang="cs-CZ" sz="8000" dirty="0" err="1">
                <a:solidFill>
                  <a:srgbClr val="33CC33"/>
                </a:solidFill>
              </a:rPr>
              <a:t>advo</a:t>
            </a:r>
            <a:r>
              <a:rPr lang="cs-CZ" sz="8000" dirty="0" err="1"/>
              <a:t>cacy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8519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se </a:t>
            </a:r>
            <a:r>
              <a:rPr lang="cs-CZ" dirty="0">
                <a:solidFill>
                  <a:srgbClr val="33CC33"/>
                </a:solidFill>
              </a:rPr>
              <a:t>mění </a:t>
            </a:r>
          </a:p>
        </p:txBody>
      </p:sp>
      <p:pic>
        <p:nvPicPr>
          <p:cNvPr id="4098" name="Picture 2" descr="Ipad, Tableta, Technologie, Dotknout, Počítač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72713"/>
            <a:ext cx="2746106" cy="18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24419" y="5597638"/>
            <a:ext cx="27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internet</a:t>
            </a:r>
          </a:p>
        </p:txBody>
      </p:sp>
      <p:pic>
        <p:nvPicPr>
          <p:cNvPr id="4100" name="Picture 4" descr="E Kniha, Kindle, Ebook, Digitální, Technolog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24" y="1368694"/>
            <a:ext cx="2650211" cy="17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01448" y="6104064"/>
            <a:ext cx="27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sociální sítě</a:t>
            </a:r>
          </a:p>
        </p:txBody>
      </p:sp>
      <p:pic>
        <p:nvPicPr>
          <p:cNvPr id="4102" name="Picture 6" descr="Sociální Média, Struktura, Internetu, Síť, Sociáln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20452"/>
            <a:ext cx="2514589" cy="17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056188" y="3127769"/>
            <a:ext cx="27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digitální obsah</a:t>
            </a:r>
          </a:p>
        </p:txBody>
      </p:sp>
      <p:pic>
        <p:nvPicPr>
          <p:cNvPr id="4106" name="Picture 10" descr="https://www.svetandroida.cz/media/2014/08/wikiped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06" y="1631079"/>
            <a:ext cx="1022856" cy="10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503476" y="2774313"/>
            <a:ext cx="1342541" cy="733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8" name="Picture 12" descr="https://upload.wikimedia.org/wikipedia/commons/6/61/EBSCO_Information_Services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18" y="2852157"/>
            <a:ext cx="1219674" cy="5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2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se </a:t>
            </a:r>
            <a:r>
              <a:rPr lang="cs-CZ" dirty="0">
                <a:solidFill>
                  <a:srgbClr val="33CC33"/>
                </a:solidFill>
              </a:rPr>
              <a:t>mění</a:t>
            </a:r>
          </a:p>
        </p:txBody>
      </p:sp>
      <p:pic>
        <p:nvPicPr>
          <p:cNvPr id="6148" name="Picture 4" descr="https://pixabay.com/static/uploads/photo/2016/04/01/21/54/conference-room-1301697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48" y="1484784"/>
            <a:ext cx="3707254" cy="24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pixabay.com/static/uploads/photo/2013/02/21/19/10/beach-84631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3943334" cy="26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7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...a </a:t>
            </a:r>
            <a:r>
              <a:rPr lang="cs-CZ" dirty="0">
                <a:solidFill>
                  <a:srgbClr val="33CC33"/>
                </a:solidFill>
              </a:rPr>
              <a:t>knihovny</a:t>
            </a:r>
            <a:r>
              <a:rPr lang="cs-CZ" dirty="0"/>
              <a:t> s ním???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449" y="1916832"/>
            <a:ext cx="6606240" cy="37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altLang="cs-CZ" sz="3200" dirty="0"/>
              <a:t>Možnosti měření výkonu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altLang="cs-CZ" sz="3000" dirty="0"/>
              <a:t>standardy kvality</a:t>
            </a:r>
          </a:p>
          <a:p>
            <a:r>
              <a:rPr lang="cs-CZ" altLang="cs-CZ" sz="3000" dirty="0" err="1"/>
              <a:t>benchmarking</a:t>
            </a:r>
            <a:endParaRPr lang="cs-CZ" altLang="cs-CZ" sz="3000" dirty="0"/>
          </a:p>
          <a:p>
            <a:r>
              <a:rPr lang="cs-CZ" altLang="cs-CZ" sz="3000" dirty="0"/>
              <a:t>výzkumy v rámci designu služeb</a:t>
            </a:r>
          </a:p>
          <a:p>
            <a:pPr lvl="1"/>
            <a:r>
              <a:rPr lang="cs-CZ" altLang="cs-CZ" sz="2600" dirty="0"/>
              <a:t>uživatelské testování</a:t>
            </a:r>
          </a:p>
          <a:p>
            <a:r>
              <a:rPr lang="cs-CZ" altLang="cs-CZ" sz="3000" dirty="0"/>
              <a:t>ekonomické analýzy</a:t>
            </a:r>
          </a:p>
          <a:p>
            <a:pPr lvl="1"/>
            <a:r>
              <a:rPr lang="cs-CZ" altLang="cs-CZ" sz="2600" dirty="0"/>
              <a:t>např. ROI</a:t>
            </a:r>
          </a:p>
          <a:p>
            <a:r>
              <a:rPr lang="cs-CZ" altLang="cs-CZ" sz="3000" dirty="0"/>
              <a:t>...</a:t>
            </a:r>
          </a:p>
          <a:p>
            <a:pPr lvl="1"/>
            <a:endParaRPr lang="cs-CZ" altLang="cs-CZ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</a:t>
            </a:r>
            <a:r>
              <a:rPr lang="cs-CZ" dirty="0">
                <a:solidFill>
                  <a:srgbClr val="33CC33"/>
                </a:solidFill>
              </a:rPr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00808"/>
            <a:ext cx="7777162" cy="3146611"/>
          </a:xfrm>
        </p:spPr>
        <p:txBody>
          <a:bodyPr>
            <a:normAutofit/>
          </a:bodyPr>
          <a:lstStyle/>
          <a:p>
            <a:r>
              <a:rPr lang="cs-CZ" sz="3300" dirty="0"/>
              <a:t> Jsou knihovny ještě potřeba?</a:t>
            </a:r>
          </a:p>
          <a:p>
            <a:r>
              <a:rPr lang="cs-CZ" sz="3300" dirty="0"/>
              <a:t> Plní tu roli, jakou od nich společnost očekává?</a:t>
            </a:r>
          </a:p>
        </p:txBody>
      </p:sp>
    </p:spTree>
    <p:extLst>
      <p:ext uri="{BB962C8B-B14F-4D97-AF65-F5344CB8AC3E}">
        <p14:creationId xmlns:p14="http://schemas.microsoft.com/office/powerpoint/2010/main" val="408747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Nastal čas se </a:t>
            </a:r>
            <a:r>
              <a:rPr lang="cs-CZ" dirty="0">
                <a:solidFill>
                  <a:srgbClr val="33CC33"/>
                </a:solidFill>
              </a:rPr>
              <a:t>změnit</a:t>
            </a:r>
            <a:r>
              <a:rPr lang="cs-CZ" dirty="0"/>
              <a:t>?</a:t>
            </a:r>
          </a:p>
        </p:txBody>
      </p:sp>
      <p:pic>
        <p:nvPicPr>
          <p:cNvPr id="5122" name="Picture 2" descr="Knihy, Knihkupectví, Kniha, Čtenář, Čtenáři, Čt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67" y="1865814"/>
            <a:ext cx="4637868" cy="32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xx.fbcdn.net/t31.0-8/13063410_10207438518655519_4476788276791004157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865815"/>
            <a:ext cx="2836841" cy="15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ajska.info/images/agendy/arteteka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57" b="5558"/>
          <a:stretch/>
        </p:blipFill>
        <p:spPr bwMode="auto">
          <a:xfrm>
            <a:off x="5868144" y="3501008"/>
            <a:ext cx="2836841" cy="16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49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 se </a:t>
            </a:r>
            <a:r>
              <a:rPr lang="cs-CZ" dirty="0">
                <a:solidFill>
                  <a:srgbClr val="33CC33"/>
                </a:solidFill>
              </a:rPr>
              <a:t>mění</a:t>
            </a:r>
            <a:r>
              <a:rPr lang="cs-CZ" dirty="0"/>
              <a:t>!!! Ale vědí to </a:t>
            </a:r>
            <a:r>
              <a:rPr lang="cs-CZ" dirty="0">
                <a:solidFill>
                  <a:srgbClr val="33CC33"/>
                </a:solidFill>
              </a:rPr>
              <a:t>oni</a:t>
            </a:r>
            <a:r>
              <a:rPr lang="cs-CZ" dirty="0"/>
              <a:t>?</a:t>
            </a:r>
          </a:p>
        </p:txBody>
      </p:sp>
      <p:pic>
        <p:nvPicPr>
          <p:cNvPr id="7172" name="Picture 4" descr="http://anewviewconsultancy.com/wp-content/uploads/2016/05/real-people-1170x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340745" cy="38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CC33"/>
                </a:solidFill>
              </a:rPr>
              <a:t>Statistika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nuda je...</a:t>
            </a:r>
            <a:endParaRPr lang="cs-CZ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2952291" cy="22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8302"/>
            <a:ext cx="2750465" cy="20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50826" y="6414653"/>
            <a:ext cx="113331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75" b="1" dirty="0"/>
              <a:t>Zdroj: </a:t>
            </a:r>
            <a:r>
              <a:rPr lang="cs-CZ" sz="675" b="1" dirty="0">
                <a:hlinkClick r:id="rId4"/>
              </a:rPr>
              <a:t>V. Richter</a:t>
            </a:r>
            <a:r>
              <a:rPr lang="cs-CZ" sz="675" b="1" dirty="0"/>
              <a:t>,  2016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86" y="2047880"/>
            <a:ext cx="2886146" cy="17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755063" y="3761330"/>
            <a:ext cx="113331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75" b="1" dirty="0"/>
              <a:t>Zdroj: </a:t>
            </a:r>
            <a:r>
              <a:rPr lang="cs-CZ" sz="675" b="1" dirty="0">
                <a:hlinkClick r:id="rId6"/>
              </a:rPr>
              <a:t>J. Fryš</a:t>
            </a:r>
            <a:r>
              <a:rPr lang="cs-CZ" sz="675" b="1" dirty="0"/>
              <a:t>,  2015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91977" y="1840070"/>
            <a:ext cx="113331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75" b="1" dirty="0"/>
              <a:t>Akademické knihovny</a:t>
            </a:r>
          </a:p>
        </p:txBody>
      </p:sp>
    </p:spTree>
    <p:extLst>
      <p:ext uri="{BB962C8B-B14F-4D97-AF65-F5344CB8AC3E}">
        <p14:creationId xmlns:p14="http://schemas.microsoft.com/office/powerpoint/2010/main" val="3541020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</a:t>
            </a:r>
            <a:r>
              <a:rPr lang="cs-CZ" dirty="0">
                <a:solidFill>
                  <a:srgbClr val="33CC33"/>
                </a:solidFill>
              </a:rPr>
              <a:t>proč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3039" y="1484784"/>
            <a:ext cx="7901936" cy="3146611"/>
          </a:xfrm>
        </p:spPr>
        <p:txBody>
          <a:bodyPr>
            <a:normAutofit/>
          </a:bodyPr>
          <a:lstStyle/>
          <a:p>
            <a:r>
              <a:rPr lang="cs-CZ" sz="2700" dirty="0"/>
              <a:t>Proč k nám uživatelé přestávají chodit?</a:t>
            </a:r>
          </a:p>
          <a:p>
            <a:r>
              <a:rPr lang="cs-CZ" sz="2700" dirty="0"/>
              <a:t>Proč uživatelé neví, co knihovna dělá?</a:t>
            </a:r>
          </a:p>
          <a:p>
            <a:r>
              <a:rPr lang="cs-CZ" sz="2700" dirty="0"/>
              <a:t>Proč nám zřizovatelé stále krátí rozpočty?</a:t>
            </a:r>
          </a:p>
        </p:txBody>
      </p:sp>
    </p:spTree>
    <p:extLst>
      <p:ext uri="{BB962C8B-B14F-4D97-AF65-F5344CB8AC3E}">
        <p14:creationId xmlns:p14="http://schemas.microsoft.com/office/powerpoint/2010/main" val="751586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19672" y="2492896"/>
            <a:ext cx="6619243" cy="2592288"/>
          </a:xfrm>
        </p:spPr>
        <p:txBody>
          <a:bodyPr/>
          <a:lstStyle/>
          <a:p>
            <a:pPr algn="ctr"/>
            <a:r>
              <a:rPr lang="cs-CZ" sz="6000" dirty="0"/>
              <a:t>Protože o nás </a:t>
            </a:r>
            <a:r>
              <a:rPr lang="cs-CZ" sz="6000" dirty="0">
                <a:solidFill>
                  <a:srgbClr val="33CC33"/>
                </a:solidFill>
              </a:rPr>
              <a:t>málo</a:t>
            </a:r>
            <a:r>
              <a:rPr lang="cs-CZ" sz="6000" dirty="0"/>
              <a:t> ví!</a:t>
            </a:r>
            <a:endParaRPr lang="cs-CZ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6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7560840" cy="2388677"/>
          </a:xfrm>
        </p:spPr>
        <p:txBody>
          <a:bodyPr/>
          <a:lstStyle/>
          <a:p>
            <a:pPr algn="ctr"/>
            <a:r>
              <a:rPr lang="cs-CZ" sz="5400" dirty="0"/>
              <a:t>Protože </a:t>
            </a:r>
            <a:r>
              <a:rPr lang="cs-CZ" sz="5400" dirty="0">
                <a:solidFill>
                  <a:srgbClr val="33CC33"/>
                </a:solidFill>
              </a:rPr>
              <a:t>málo</a:t>
            </a:r>
            <a:r>
              <a:rPr lang="cs-CZ" sz="5400" dirty="0"/>
              <a:t> vysvětlujeme, co děláme!</a:t>
            </a:r>
            <a:endParaRPr lang="cs-CZ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71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CC33"/>
                </a:solidFill>
              </a:rPr>
              <a:t>Základní</a:t>
            </a:r>
            <a:r>
              <a:rPr lang="cs-CZ" dirty="0"/>
              <a:t> otázky služeb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78497" y="2350980"/>
            <a:ext cx="216782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50" b="1" dirty="0"/>
              <a:t>komu?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11960" y="3284984"/>
            <a:ext cx="16040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50" b="1" dirty="0"/>
              <a:t>kdy?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86287" y="2350980"/>
            <a:ext cx="16040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50" b="1" dirty="0"/>
              <a:t>co?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44405" y="3994917"/>
            <a:ext cx="216782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50" b="1" dirty="0"/>
              <a:t>jak?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77299" y="4325436"/>
            <a:ext cx="216782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50" b="1" dirty="0"/>
              <a:t>proč?</a:t>
            </a:r>
          </a:p>
        </p:txBody>
      </p:sp>
    </p:spTree>
    <p:extLst>
      <p:ext uri="{BB962C8B-B14F-4D97-AF65-F5344CB8AC3E}">
        <p14:creationId xmlns:p14="http://schemas.microsoft.com/office/powerpoint/2010/main" val="219922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knihovní </a:t>
            </a:r>
            <a:r>
              <a:rPr lang="cs-CZ" dirty="0">
                <a:solidFill>
                  <a:srgbClr val="33CC33"/>
                </a:solidFill>
              </a:rPr>
              <a:t>advokacie</a:t>
            </a:r>
            <a:r>
              <a:rPr lang="cs-CZ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propagace + PR + lobbování</a:t>
            </a:r>
          </a:p>
        </p:txBody>
      </p:sp>
    </p:spTree>
    <p:extLst>
      <p:ext uri="{BB962C8B-B14F-4D97-AF65-F5344CB8AC3E}">
        <p14:creationId xmlns:p14="http://schemas.microsoft.com/office/powerpoint/2010/main" val="1235845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CC33"/>
                </a:solidFill>
              </a:rPr>
              <a:t>Propa</a:t>
            </a:r>
            <a:r>
              <a:rPr lang="cs-CZ" dirty="0"/>
              <a:t>gace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marketing knihovny</a:t>
            </a:r>
          </a:p>
          <a:p>
            <a:r>
              <a:rPr lang="cs-CZ" dirty="0"/>
              <a:t>definování cílové skupiny</a:t>
            </a:r>
          </a:p>
          <a:p>
            <a:r>
              <a:rPr lang="cs-CZ" dirty="0"/>
              <a:t>formy propagace</a:t>
            </a:r>
          </a:p>
          <a:p>
            <a:pPr lvl="1"/>
            <a:r>
              <a:rPr lang="cs-CZ" dirty="0"/>
              <a:t>tradiční vs. netradiční</a:t>
            </a:r>
          </a:p>
          <a:p>
            <a:r>
              <a:rPr lang="cs-CZ" b="1" dirty="0">
                <a:solidFill>
                  <a:srgbClr val="33CC33"/>
                </a:solidFill>
              </a:rPr>
              <a:t>vyhodnocovat </a:t>
            </a:r>
            <a:r>
              <a:rPr lang="cs-CZ" dirty="0"/>
              <a:t>kampaně</a:t>
            </a:r>
          </a:p>
        </p:txBody>
      </p:sp>
    </p:spTree>
    <p:extLst>
      <p:ext uri="{BB962C8B-B14F-4D97-AF65-F5344CB8AC3E}">
        <p14:creationId xmlns:p14="http://schemas.microsoft.com/office/powerpoint/2010/main" val="175541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kvality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IFLA</a:t>
            </a:r>
            <a:endParaRPr lang="cs-CZ" dirty="0"/>
          </a:p>
          <a:p>
            <a:pPr lvl="1"/>
            <a:r>
              <a:rPr lang="cs-CZ" dirty="0"/>
              <a:t>přeloženo do 13-ti jazyků (i CZ)</a:t>
            </a:r>
          </a:p>
          <a:p>
            <a:r>
              <a:rPr lang="cs-CZ" dirty="0"/>
              <a:t>národní</a:t>
            </a:r>
          </a:p>
          <a:p>
            <a:pPr lvl="1"/>
            <a:r>
              <a:rPr lang="cs-CZ" dirty="0">
                <a:hlinkClick r:id="rId3"/>
              </a:rPr>
              <a:t>některé státy USA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GB</a:t>
            </a:r>
            <a:r>
              <a:rPr lang="cs-CZ" dirty="0"/>
              <a:t> (</a:t>
            </a:r>
            <a:r>
              <a:rPr lang="cs-CZ" dirty="0" err="1"/>
              <a:t>Cilip</a:t>
            </a:r>
            <a:r>
              <a:rPr lang="cs-CZ" dirty="0"/>
              <a:t>), ŠPA</a:t>
            </a:r>
          </a:p>
          <a:p>
            <a:r>
              <a:rPr lang="cs-CZ" dirty="0"/>
              <a:t>české veřejné knihovny</a:t>
            </a:r>
          </a:p>
          <a:p>
            <a:pPr lvl="1"/>
            <a:r>
              <a:rPr lang="cs-CZ" dirty="0">
                <a:hlinkClick r:id="rId5"/>
              </a:rPr>
              <a:t>MK ČR</a:t>
            </a:r>
            <a:r>
              <a:rPr lang="cs-CZ" dirty="0"/>
              <a:t> + </a:t>
            </a:r>
            <a:r>
              <a:rPr lang="cs-CZ" dirty="0">
                <a:hlinkClick r:id="rId6"/>
              </a:rPr>
              <a:t>vyhodnocení standardů</a:t>
            </a:r>
            <a:endParaRPr lang="cs-CZ" dirty="0"/>
          </a:p>
          <a:p>
            <a:pPr lvl="1"/>
            <a:r>
              <a:rPr lang="cs-CZ" dirty="0"/>
              <a:t>standard vydán i knižně NK ČR</a:t>
            </a:r>
          </a:p>
          <a:p>
            <a:pPr lvl="2"/>
            <a:r>
              <a:rPr lang="cs-CZ" dirty="0">
                <a:hlinkClick r:id="rId7"/>
              </a:rPr>
              <a:t>Standard pro dobrou knihovnu</a:t>
            </a:r>
            <a:r>
              <a:rPr lang="cs-CZ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3623430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 </a:t>
            </a:r>
            <a:r>
              <a:rPr lang="cs-CZ" dirty="0" err="1">
                <a:solidFill>
                  <a:srgbClr val="33CC33"/>
                </a:solidFill>
              </a:rPr>
              <a:t>relation</a:t>
            </a:r>
            <a:endParaRPr lang="cs-CZ" dirty="0">
              <a:solidFill>
                <a:srgbClr val="33CC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o sobě musí mluvit</a:t>
            </a:r>
          </a:p>
          <a:p>
            <a:r>
              <a:rPr lang="cs-CZ" b="1" dirty="0">
                <a:solidFill>
                  <a:srgbClr val="33CC33"/>
                </a:solidFill>
              </a:rPr>
              <a:t>komunikace</a:t>
            </a:r>
          </a:p>
          <a:p>
            <a:r>
              <a:rPr lang="cs-CZ" dirty="0"/>
              <a:t>dlouhodobá strategie</a:t>
            </a:r>
          </a:p>
        </p:txBody>
      </p:sp>
    </p:spTree>
    <p:extLst>
      <p:ext uri="{BB962C8B-B14F-4D97-AF65-F5344CB8AC3E}">
        <p14:creationId xmlns:p14="http://schemas.microsoft.com/office/powerpoint/2010/main" val="72986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CC33"/>
                </a:solidFill>
              </a:rPr>
              <a:t>Lobbo</a:t>
            </a:r>
            <a:r>
              <a:rPr lang="cs-CZ" dirty="0"/>
              <a:t>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6580" y="1412776"/>
            <a:ext cx="7529977" cy="3146611"/>
          </a:xfrm>
        </p:spPr>
        <p:txBody>
          <a:bodyPr/>
          <a:lstStyle/>
          <a:p>
            <a:r>
              <a:rPr lang="cs-CZ" dirty="0"/>
              <a:t>budování vztahů</a:t>
            </a:r>
          </a:p>
          <a:p>
            <a:r>
              <a:rPr lang="cs-CZ" dirty="0"/>
              <a:t>osobní vazby</a:t>
            </a:r>
          </a:p>
          <a:p>
            <a:r>
              <a:rPr lang="cs-CZ" dirty="0"/>
              <a:t>prosazování vlastních potřeb</a:t>
            </a:r>
          </a:p>
          <a:p>
            <a:r>
              <a:rPr lang="cs-CZ" dirty="0"/>
              <a:t>umění se správně a </a:t>
            </a:r>
            <a:r>
              <a:rPr lang="cs-CZ" b="1" dirty="0">
                <a:solidFill>
                  <a:srgbClr val="33CC33"/>
                </a:solidFill>
              </a:rPr>
              <a:t>ve správnou chvíli</a:t>
            </a:r>
            <a:r>
              <a:rPr lang="cs-CZ" dirty="0"/>
              <a:t> prezentovat</a:t>
            </a:r>
          </a:p>
        </p:txBody>
      </p:sp>
    </p:spTree>
    <p:extLst>
      <p:ext uri="{BB962C8B-B14F-4D97-AF65-F5344CB8AC3E}">
        <p14:creationId xmlns:p14="http://schemas.microsoft.com/office/powerpoint/2010/main" val="2193181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„</a:t>
            </a:r>
            <a:r>
              <a:rPr lang="cs-CZ" dirty="0">
                <a:solidFill>
                  <a:srgbClr val="33CC33"/>
                </a:solidFill>
              </a:rPr>
              <a:t>advokáti</a:t>
            </a:r>
            <a:r>
              <a:rPr lang="cs-CZ" dirty="0">
                <a:solidFill>
                  <a:schemeClr val="tx1"/>
                </a:solidFill>
              </a:rPr>
              <a:t>“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13575" y="1990564"/>
          <a:ext cx="6096000" cy="385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051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 tomu </a:t>
            </a:r>
            <a:r>
              <a:rPr lang="cs-CZ" dirty="0">
                <a:solidFill>
                  <a:srgbClr val="33CC33"/>
                </a:solidFill>
              </a:rPr>
              <a:t>potřeba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340768"/>
            <a:ext cx="7777162" cy="5256312"/>
          </a:xfrm>
        </p:spPr>
        <p:txBody>
          <a:bodyPr/>
          <a:lstStyle/>
          <a:p>
            <a:r>
              <a:rPr lang="cs-CZ" dirty="0"/>
              <a:t>akční plán/strategie</a:t>
            </a:r>
          </a:p>
          <a:p>
            <a:pPr lvl="1"/>
            <a:r>
              <a:rPr lang="cs-CZ" dirty="0"/>
              <a:t>definování cílů, identifikace problémů, vytvoření komunikačního plánu, monitoring, evaluace výsledků a jejich prezentace</a:t>
            </a:r>
          </a:p>
          <a:p>
            <a:r>
              <a:rPr lang="cs-CZ" dirty="0"/>
              <a:t>schopní lidé</a:t>
            </a:r>
          </a:p>
          <a:p>
            <a:pPr lvl="1"/>
            <a:r>
              <a:rPr lang="cs-CZ" dirty="0"/>
              <a:t>schopnost vysvětlovat ven i </a:t>
            </a:r>
            <a:r>
              <a:rPr lang="cs-CZ" b="1" dirty="0">
                <a:solidFill>
                  <a:srgbClr val="33CC33"/>
                </a:solidFill>
              </a:rPr>
              <a:t>dovnitř</a:t>
            </a:r>
            <a:r>
              <a:rPr lang="cs-CZ" b="1" dirty="0"/>
              <a:t> </a:t>
            </a:r>
            <a:r>
              <a:rPr lang="cs-CZ" dirty="0"/>
              <a:t>instituce</a:t>
            </a:r>
          </a:p>
          <a:p>
            <a:r>
              <a:rPr lang="cs-CZ" dirty="0"/>
              <a:t>hledání partnerů</a:t>
            </a:r>
          </a:p>
          <a:p>
            <a:pPr lvl="1"/>
            <a:r>
              <a:rPr lang="cs-CZ" dirty="0"/>
              <a:t>ne všechno zvládneme sami</a:t>
            </a:r>
          </a:p>
        </p:txBody>
      </p:sp>
    </p:spTree>
    <p:extLst>
      <p:ext uri="{BB962C8B-B14F-4D97-AF65-F5344CB8AC3E}">
        <p14:creationId xmlns:p14="http://schemas.microsoft.com/office/powerpoint/2010/main" val="1909842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= </a:t>
            </a:r>
            <a:r>
              <a:rPr lang="cs-CZ" dirty="0">
                <a:solidFill>
                  <a:srgbClr val="33CC33"/>
                </a:solidFill>
              </a:rPr>
              <a:t>kvalitní</a:t>
            </a:r>
            <a:r>
              <a:rPr lang="cs-CZ" dirty="0"/>
              <a:t> služba</a:t>
            </a:r>
          </a:p>
        </p:txBody>
      </p:sp>
      <p:pic>
        <p:nvPicPr>
          <p:cNvPr id="9218" name="Picture 2" descr="Holky, Barevné, Lidé, Úsměv, Osoba, Štěstí, Legrač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265803" cy="27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47593" y="5046450"/>
            <a:ext cx="420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/>
              <a:t>...a jak poznám, že je kvalitní???</a:t>
            </a:r>
          </a:p>
        </p:txBody>
      </p:sp>
    </p:spTree>
    <p:extLst>
      <p:ext uri="{BB962C8B-B14F-4D97-AF65-F5344CB8AC3E}">
        <p14:creationId xmlns:p14="http://schemas.microsoft.com/office/powerpoint/2010/main" val="2818506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54593" y="2682175"/>
            <a:ext cx="7821863" cy="2547025"/>
          </a:xfrm>
        </p:spPr>
        <p:txBody>
          <a:bodyPr/>
          <a:lstStyle/>
          <a:p>
            <a:pPr algn="ctr"/>
            <a:r>
              <a:rPr lang="cs-CZ" sz="6000" dirty="0"/>
              <a:t>Evidence </a:t>
            </a:r>
            <a:r>
              <a:rPr lang="cs-CZ" sz="6000" dirty="0" err="1"/>
              <a:t>based</a:t>
            </a:r>
            <a:r>
              <a:rPr lang="cs-CZ" sz="6000" dirty="0"/>
              <a:t> </a:t>
            </a:r>
            <a:r>
              <a:rPr lang="cs-CZ" sz="6000" dirty="0" err="1">
                <a:solidFill>
                  <a:srgbClr val="33CC33"/>
                </a:solidFill>
              </a:rPr>
              <a:t>librarianship</a:t>
            </a:r>
            <a:endParaRPr lang="cs-CZ" sz="60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14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tedy </a:t>
            </a:r>
            <a:r>
              <a:rPr lang="cs-CZ" dirty="0">
                <a:solidFill>
                  <a:srgbClr val="33CC33"/>
                </a:solidFill>
              </a:rPr>
              <a:t>EBL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2538" y="1556792"/>
            <a:ext cx="7675926" cy="460851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koncept převzatý z medicíny</a:t>
            </a:r>
          </a:p>
          <a:p>
            <a:r>
              <a:rPr lang="cs-CZ" dirty="0"/>
              <a:t>cílem zlepšit knihovnickou profesi, její procesy a služby</a:t>
            </a:r>
          </a:p>
          <a:p>
            <a:pPr lvl="1"/>
            <a:r>
              <a:rPr lang="cs-CZ" dirty="0"/>
              <a:t>neustálé hledání nejlepšího řešení</a:t>
            </a:r>
          </a:p>
          <a:p>
            <a:pPr lvl="1"/>
            <a:r>
              <a:rPr lang="cs-CZ" dirty="0"/>
              <a:t>na základě důkazů</a:t>
            </a:r>
          </a:p>
          <a:p>
            <a:r>
              <a:rPr lang="cs-CZ" dirty="0"/>
              <a:t>důležitá znalost uživatelů a jejich potřeb</a:t>
            </a:r>
          </a:p>
          <a:p>
            <a:pPr lvl="1"/>
            <a:r>
              <a:rPr lang="cs-CZ" dirty="0"/>
              <a:t>uživatelské výzkumy, statistiky, </a:t>
            </a:r>
            <a:r>
              <a:rPr lang="cs-CZ" dirty="0" err="1"/>
              <a:t>datamining</a:t>
            </a:r>
            <a:endParaRPr lang="cs-CZ" dirty="0"/>
          </a:p>
          <a:p>
            <a:r>
              <a:rPr lang="cs-CZ" dirty="0"/>
              <a:t>rychlá implementace do praxe</a:t>
            </a:r>
          </a:p>
          <a:p>
            <a:r>
              <a:rPr lang="cs-CZ" dirty="0"/>
              <a:t>průběžná realizace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157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CC33"/>
                </a:solidFill>
              </a:rPr>
              <a:t>Úrovně</a:t>
            </a:r>
            <a:r>
              <a:rPr lang="cs-CZ" dirty="0"/>
              <a:t> advokacie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12776"/>
            <a:ext cx="7373057" cy="3146611"/>
          </a:xfrm>
        </p:spPr>
        <p:txBody>
          <a:bodyPr/>
          <a:lstStyle/>
          <a:p>
            <a:r>
              <a:rPr lang="cs-CZ" sz="2400" b="1" dirty="0"/>
              <a:t>Mezinárodní - </a:t>
            </a:r>
            <a:r>
              <a:rPr lang="cs-CZ" sz="2400" dirty="0"/>
              <a:t>celosvětově</a:t>
            </a:r>
          </a:p>
          <a:p>
            <a:r>
              <a:rPr lang="cs-CZ" sz="2400" b="1" dirty="0"/>
              <a:t>Národní – </a:t>
            </a:r>
            <a:r>
              <a:rPr lang="cs-CZ" sz="2400" dirty="0"/>
              <a:t>v rámci státu (NKP)</a:t>
            </a:r>
          </a:p>
          <a:p>
            <a:r>
              <a:rPr lang="cs-CZ" sz="2400" b="1" dirty="0"/>
              <a:t>Regionální – </a:t>
            </a:r>
            <a:r>
              <a:rPr lang="cs-CZ" sz="2400" dirty="0"/>
              <a:t>v rámci regionu (pověřené knihovny)</a:t>
            </a:r>
          </a:p>
          <a:p>
            <a:r>
              <a:rPr lang="cs-CZ" sz="2400" b="1" dirty="0"/>
              <a:t>Lokální – </a:t>
            </a:r>
            <a:r>
              <a:rPr lang="cs-CZ" sz="2400" dirty="0"/>
              <a:t>v okolí knihovny (např. školy)</a:t>
            </a:r>
          </a:p>
          <a:p>
            <a:r>
              <a:rPr lang="cs-CZ" sz="2400" b="1" dirty="0"/>
              <a:t>Vnitřní – </a:t>
            </a:r>
            <a:r>
              <a:rPr lang="cs-CZ" sz="2400" dirty="0"/>
              <a:t>dovnitř knihovny</a:t>
            </a:r>
          </a:p>
        </p:txBody>
      </p:sp>
    </p:spTree>
    <p:extLst>
      <p:ext uri="{BB962C8B-B14F-4D97-AF65-F5344CB8AC3E}">
        <p14:creationId xmlns:p14="http://schemas.microsoft.com/office/powerpoint/2010/main" val="3018801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zní </a:t>
            </a:r>
            <a:r>
              <a:rPr lang="cs-CZ" dirty="0">
                <a:solidFill>
                  <a:srgbClr val="33CC33"/>
                </a:solidFill>
              </a:rPr>
              <a:t>lépe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79765"/>
            <a:ext cx="7041632" cy="1669504"/>
          </a:xfrm>
        </p:spPr>
        <p:txBody>
          <a:bodyPr>
            <a:normAutofit lnSpcReduction="10000"/>
          </a:bodyPr>
          <a:lstStyle/>
          <a:p>
            <a:r>
              <a:rPr lang="cs-CZ" sz="3000" b="1" dirty="0"/>
              <a:t>Knihovna </a:t>
            </a:r>
            <a:r>
              <a:rPr lang="cs-CZ" sz="3000" b="1" dirty="0">
                <a:solidFill>
                  <a:srgbClr val="FFC000"/>
                </a:solidFill>
              </a:rPr>
              <a:t>realizuje kurzy </a:t>
            </a:r>
            <a:r>
              <a:rPr lang="cs-CZ" sz="3000" b="1" dirty="0"/>
              <a:t>informační gramotnosti pro základní.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79712" y="3573016"/>
            <a:ext cx="6709906" cy="14771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3000" b="1" dirty="0"/>
              <a:t>Kurzů knihovny se v roce 2015 zúčastnilo </a:t>
            </a:r>
            <a:r>
              <a:rPr lang="cs-CZ" sz="3000" b="1" dirty="0">
                <a:solidFill>
                  <a:srgbClr val="FFC000"/>
                </a:solidFill>
              </a:rPr>
              <a:t>3000 dětí</a:t>
            </a:r>
            <a:r>
              <a:rPr lang="cs-CZ" sz="3000" b="1" dirty="0"/>
              <a:t>. </a:t>
            </a:r>
          </a:p>
          <a:p>
            <a:pPr lvl="1"/>
            <a:r>
              <a:rPr lang="cs-CZ" sz="2100" dirty="0"/>
              <a:t>250/měsíc, 8 dětí/den</a:t>
            </a:r>
          </a:p>
        </p:txBody>
      </p:sp>
    </p:spTree>
    <p:extLst>
      <p:ext uri="{BB962C8B-B14F-4D97-AF65-F5344CB8AC3E}">
        <p14:creationId xmlns:p14="http://schemas.microsoft.com/office/powerpoint/2010/main" val="40500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33CC33"/>
                </a:solidFill>
              </a:rPr>
              <a:t>Publikace</a:t>
            </a:r>
            <a:r>
              <a:rPr lang="en-US" sz="3600" dirty="0"/>
              <a:t> o </a:t>
            </a:r>
            <a:r>
              <a:rPr lang="en-US" sz="3600" dirty="0" err="1"/>
              <a:t>knihovn</a:t>
            </a:r>
            <a:r>
              <a:rPr lang="cs-CZ" sz="3600" dirty="0"/>
              <a:t>í</a:t>
            </a:r>
            <a:r>
              <a:rPr lang="en-US" sz="3600" dirty="0"/>
              <a:t> </a:t>
            </a:r>
            <a:r>
              <a:rPr lang="en-US" sz="3600" dirty="0" err="1"/>
              <a:t>advokacii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1844824"/>
            <a:ext cx="4626243" cy="3146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350" dirty="0"/>
              <a:t>MEROLA, Marci (</a:t>
            </a:r>
            <a:r>
              <a:rPr lang="cs-CZ" sz="1350" dirty="0" err="1"/>
              <a:t>ed</a:t>
            </a:r>
            <a:r>
              <a:rPr lang="cs-CZ" sz="1350" dirty="0"/>
              <a:t>.). </a:t>
            </a:r>
            <a:r>
              <a:rPr lang="cs-CZ" sz="1350" i="1" dirty="0" err="1"/>
              <a:t>Library</a:t>
            </a:r>
            <a:r>
              <a:rPr lang="cs-CZ" sz="1350" i="1" dirty="0"/>
              <a:t> </a:t>
            </a:r>
            <a:r>
              <a:rPr lang="cs-CZ" sz="1350" i="1" dirty="0" err="1"/>
              <a:t>Advocate’s</a:t>
            </a:r>
            <a:r>
              <a:rPr lang="cs-CZ" sz="1350" i="1" dirty="0"/>
              <a:t> Handbook</a:t>
            </a:r>
            <a:r>
              <a:rPr lang="cs-CZ" sz="1350" dirty="0"/>
              <a:t> </a:t>
            </a:r>
            <a:r>
              <a:rPr lang="en-US" sz="1350" dirty="0"/>
              <a:t>[online]</a:t>
            </a:r>
            <a:r>
              <a:rPr lang="cs-CZ" sz="1350" dirty="0"/>
              <a:t>. 3rd </a:t>
            </a:r>
            <a:r>
              <a:rPr lang="cs-CZ" sz="1350" dirty="0" err="1"/>
              <a:t>ed</a:t>
            </a:r>
            <a:r>
              <a:rPr lang="cs-CZ" sz="1350" dirty="0"/>
              <a:t>. </a:t>
            </a:r>
            <a:r>
              <a:rPr lang="cs-CZ" sz="1350" dirty="0" err="1"/>
              <a:t>American</a:t>
            </a:r>
            <a:r>
              <a:rPr lang="cs-CZ" sz="1350" dirty="0"/>
              <a:t> </a:t>
            </a:r>
            <a:r>
              <a:rPr lang="cs-CZ" sz="1350" dirty="0" err="1"/>
              <a:t>Library</a:t>
            </a:r>
            <a:r>
              <a:rPr lang="cs-CZ" sz="1350" dirty="0"/>
              <a:t> </a:t>
            </a:r>
            <a:r>
              <a:rPr lang="cs-CZ" sz="1350" dirty="0" err="1"/>
              <a:t>Association</a:t>
            </a:r>
            <a:r>
              <a:rPr lang="cs-CZ" sz="1350" dirty="0"/>
              <a:t>, c2008 </a:t>
            </a:r>
            <a:r>
              <a:rPr lang="en-US" sz="1350" dirty="0"/>
              <a:t>[cit. 2016-06-03]</a:t>
            </a:r>
            <a:r>
              <a:rPr lang="cs-CZ" sz="1350" dirty="0"/>
              <a:t>. Dostupné z:  </a:t>
            </a:r>
            <a:r>
              <a:rPr lang="cs-CZ" sz="1350" dirty="0">
                <a:hlinkClick r:id="rId2"/>
              </a:rPr>
              <a:t>http://www.ala.org/offices/ola/libraryadvocateshandbook</a:t>
            </a:r>
            <a:endParaRPr lang="en-US" sz="1350" dirty="0"/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2239455" cy="34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9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standardů kvality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definovat minimální úroveň služeb pro daný typ knihovny</a:t>
            </a:r>
          </a:p>
          <a:p>
            <a:pPr lvl="1"/>
            <a:r>
              <a:rPr lang="cs-CZ" dirty="0"/>
              <a:t>délka provozní doby</a:t>
            </a:r>
          </a:p>
          <a:p>
            <a:pPr lvl="1"/>
            <a:r>
              <a:rPr lang="cs-CZ" dirty="0"/>
              <a:t>velikost fondu</a:t>
            </a:r>
          </a:p>
          <a:p>
            <a:pPr lvl="1"/>
            <a:r>
              <a:rPr lang="cs-CZ" dirty="0"/>
              <a:t>minimální přírůstek</a:t>
            </a:r>
          </a:p>
          <a:p>
            <a:pPr lvl="1"/>
            <a:r>
              <a:rPr lang="cs-CZ" dirty="0"/>
              <a:t>množství financí</a:t>
            </a:r>
          </a:p>
          <a:p>
            <a:pPr lvl="1"/>
            <a:r>
              <a:rPr 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7936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altLang="cs-CZ" sz="3200" dirty="0"/>
              <a:t>Literatura k tématu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4744"/>
            <a:ext cx="7777162" cy="5472113"/>
          </a:xfrm>
        </p:spPr>
        <p:txBody>
          <a:bodyPr/>
          <a:lstStyle/>
          <a:p>
            <a:r>
              <a:rPr lang="cs-CZ" sz="1600" dirty="0"/>
              <a:t>STEJSKAL, Jan a kol. </a:t>
            </a:r>
            <a:r>
              <a:rPr lang="cs-CZ" sz="1600" i="1" dirty="0"/>
              <a:t>Měření hodnoty veřejných služeb (na příkladu veřejných knihoven)</a:t>
            </a:r>
            <a:r>
              <a:rPr lang="cs-CZ" sz="1600" dirty="0"/>
              <a:t>. Praha: </a:t>
            </a:r>
            <a:r>
              <a:rPr lang="cs-CZ" sz="1600" dirty="0" err="1"/>
              <a:t>Wolters</a:t>
            </a:r>
            <a:r>
              <a:rPr lang="cs-CZ" sz="1600" dirty="0"/>
              <a:t> </a:t>
            </a:r>
            <a:r>
              <a:rPr lang="cs-CZ" sz="1600" dirty="0" err="1"/>
              <a:t>Kluwer</a:t>
            </a:r>
            <a:r>
              <a:rPr lang="cs-CZ" sz="1600" dirty="0"/>
              <a:t> ČR, 2013. ISBN 978-80-7478-412-5.</a:t>
            </a:r>
          </a:p>
          <a:p>
            <a:r>
              <a:rPr lang="cs-CZ" sz="1600" dirty="0"/>
              <a:t>ŘEHÁK, Tomáš a kol. Neocenitelné služby knihovny a jak je ocenit. Praha: </a:t>
            </a:r>
            <a:r>
              <a:rPr lang="cs-CZ" sz="1600" dirty="0" err="1"/>
              <a:t>Wolters</a:t>
            </a:r>
            <a:r>
              <a:rPr lang="cs-CZ" sz="1600" dirty="0"/>
              <a:t> </a:t>
            </a:r>
            <a:r>
              <a:rPr lang="cs-CZ" sz="1600" dirty="0" err="1"/>
              <a:t>Kluwer</a:t>
            </a:r>
            <a:r>
              <a:rPr lang="cs-CZ" sz="1600" dirty="0"/>
              <a:t> ČR, 2013. ISBN 978-80-7478-413-2.</a:t>
            </a:r>
          </a:p>
          <a:p>
            <a:r>
              <a:rPr lang="cs-CZ" sz="1600" dirty="0"/>
              <a:t>KOONTZ, </a:t>
            </a:r>
            <a:r>
              <a:rPr lang="cs-CZ" sz="1600" dirty="0" err="1"/>
              <a:t>Christie</a:t>
            </a:r>
            <a:r>
              <a:rPr lang="cs-CZ" sz="1600" dirty="0"/>
              <a:t> a Barbara GUBBIN. Směrnice IFLA: služby veřejných knihoven. 2., zcela </a:t>
            </a:r>
            <a:r>
              <a:rPr lang="cs-CZ" sz="1600" dirty="0" err="1"/>
              <a:t>přeprac</a:t>
            </a:r>
            <a:r>
              <a:rPr lang="cs-CZ" sz="1600" dirty="0"/>
              <a:t>. vyd. Praha: Národní knihovna ČR, 2012. ISBN 078-80-7050-612-7.</a:t>
            </a:r>
          </a:p>
          <a:p>
            <a:r>
              <a:rPr lang="cs-CZ" sz="1600" dirty="0"/>
              <a:t>RICHTER, Vít. </a:t>
            </a:r>
            <a:r>
              <a:rPr lang="cs-CZ" sz="1600" i="1" dirty="0" err="1"/>
              <a:t>Benchmarking</a:t>
            </a:r>
            <a:r>
              <a:rPr lang="cs-CZ" sz="1600" i="1" dirty="0"/>
              <a:t> knihoven 2014: velké opakování</a:t>
            </a:r>
            <a:r>
              <a:rPr lang="cs-CZ" sz="1600" dirty="0"/>
              <a:t> </a:t>
            </a:r>
            <a:r>
              <a:rPr lang="en-US" sz="1600" dirty="0"/>
              <a:t>[PPT </a:t>
            </a:r>
            <a:r>
              <a:rPr lang="en-US" sz="1600" dirty="0" err="1"/>
              <a:t>prezentace</a:t>
            </a:r>
            <a:r>
              <a:rPr lang="en-US" sz="1600" dirty="0"/>
              <a:t>]</a:t>
            </a:r>
            <a:r>
              <a:rPr lang="cs-CZ" sz="1600" dirty="0"/>
              <a:t>. Brno, 24. 3. 2014. Prezentace je dostupná účastníkům semináře konaného v MZK v Brně.</a:t>
            </a:r>
          </a:p>
          <a:p>
            <a:r>
              <a:rPr lang="cs-CZ" sz="1600" dirty="0"/>
              <a:t>HEANEY, Michael. </a:t>
            </a:r>
            <a:r>
              <a:rPr lang="en-US" sz="1600" i="1" dirty="0"/>
              <a:t>Library Statistics for the 21st Century World</a:t>
            </a:r>
            <a:r>
              <a:rPr lang="cs-CZ" sz="1600" dirty="0"/>
              <a:t>. </a:t>
            </a:r>
            <a:r>
              <a:rPr lang="cs-CZ" sz="1600" dirty="0" err="1"/>
              <a:t>München</a:t>
            </a:r>
            <a:r>
              <a:rPr lang="cs-CZ" sz="1600" dirty="0"/>
              <a:t>: K.G. </a:t>
            </a:r>
            <a:r>
              <a:rPr lang="cs-CZ" sz="1600" dirty="0" err="1"/>
              <a:t>Saur</a:t>
            </a:r>
            <a:r>
              <a:rPr lang="cs-CZ" sz="1600" dirty="0"/>
              <a:t>, 2009. Dostupné také z: </a:t>
            </a:r>
            <a:r>
              <a:rPr lang="cs-CZ" sz="1600" dirty="0">
                <a:hlinkClick r:id="rId2"/>
              </a:rPr>
              <a:t>http://www.ifla.org/publications/ifla-publications-series-138</a:t>
            </a:r>
            <a:endParaRPr lang="cs-CZ" sz="1600" dirty="0"/>
          </a:p>
          <a:p>
            <a:r>
              <a:rPr lang="cs-CZ" sz="1600" dirty="0" err="1"/>
              <a:t>Statistics</a:t>
            </a:r>
            <a:r>
              <a:rPr lang="cs-CZ" sz="1600" dirty="0"/>
              <a:t> and </a:t>
            </a:r>
            <a:r>
              <a:rPr lang="cs-CZ" sz="1600" dirty="0" err="1"/>
              <a:t>Evaluation</a:t>
            </a:r>
            <a:r>
              <a:rPr lang="cs-CZ" sz="1600" dirty="0"/>
              <a:t> </a:t>
            </a:r>
            <a:r>
              <a:rPr lang="cs-CZ" sz="1600" dirty="0" err="1"/>
              <a:t>Section</a:t>
            </a:r>
            <a:r>
              <a:rPr lang="cs-CZ" sz="1600" dirty="0"/>
              <a:t>. </a:t>
            </a:r>
            <a:r>
              <a:rPr lang="cs-CZ" sz="1600" i="1" dirty="0"/>
              <a:t>IFLA</a:t>
            </a:r>
            <a:r>
              <a:rPr lang="cs-CZ" sz="1600" dirty="0"/>
              <a:t> </a:t>
            </a:r>
            <a:r>
              <a:rPr lang="en-US" sz="1600" dirty="0"/>
              <a:t>[online]. </a:t>
            </a:r>
            <a:r>
              <a:rPr lang="cs-CZ" sz="1600"/>
              <a:t>IFLA, 2014 </a:t>
            </a:r>
            <a:r>
              <a:rPr lang="en-US" sz="1600" dirty="0"/>
              <a:t>[cit.:</a:t>
            </a:r>
            <a:r>
              <a:rPr lang="cs-CZ" sz="1600" dirty="0"/>
              <a:t> 2014-03-31</a:t>
            </a:r>
            <a:r>
              <a:rPr lang="en-US" sz="1600" dirty="0"/>
              <a:t>]</a:t>
            </a:r>
            <a:r>
              <a:rPr lang="cs-CZ" sz="1600" dirty="0"/>
              <a:t>. </a:t>
            </a:r>
            <a:r>
              <a:rPr lang="en-US" sz="1600" dirty="0" err="1"/>
              <a:t>Dostupn</a:t>
            </a:r>
            <a:r>
              <a:rPr lang="cs-CZ" sz="1600" dirty="0"/>
              <a:t>é z: </a:t>
            </a:r>
            <a:r>
              <a:rPr lang="en-US" sz="1600" dirty="0"/>
              <a:t>http://www.ifla.org/publications/ifla-publications-series-138</a:t>
            </a:r>
            <a:endParaRPr lang="cs-CZ" sz="1600" dirty="0"/>
          </a:p>
          <a:p>
            <a:r>
              <a:rPr lang="cs-CZ" sz="1600" dirty="0"/>
              <a:t>popularizační články od Z. Dohnálkové, V. Richtera, T. Řeháka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Diplomové práce na </a:t>
            </a:r>
            <a:r>
              <a:rPr lang="cs-CZ" dirty="0" err="1"/>
              <a:t>KISKu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KALÍŠEK, Petr. </a:t>
            </a:r>
            <a:r>
              <a:rPr lang="cs-CZ" sz="1400" i="1" dirty="0"/>
              <a:t>Měření a řízení výkonu v knihovnách MU</a:t>
            </a:r>
            <a:r>
              <a:rPr lang="cs-CZ" sz="1400" dirty="0"/>
              <a:t> [online]. Brno, 2015 [cit. 2016-03-30]. Dostupné z: </a:t>
            </a:r>
            <a:r>
              <a:rPr lang="cs-CZ" sz="1400" dirty="0">
                <a:hlinkClick r:id="rId2"/>
              </a:rPr>
              <a:t>http://theses.cz/id/l2o04e/</a:t>
            </a:r>
            <a:r>
              <a:rPr lang="cs-CZ" sz="1400" dirty="0"/>
              <a:t>. Bakalářská práce. </a:t>
            </a:r>
          </a:p>
          <a:p>
            <a:r>
              <a:rPr lang="cs-CZ" sz="1400" dirty="0"/>
              <a:t>FRYŠ, Jakub. </a:t>
            </a:r>
            <a:r>
              <a:rPr lang="cs-CZ" sz="1400" i="1" dirty="0"/>
              <a:t>Analýza ročních výkazů českých akademických knihoven od roku 2001</a:t>
            </a:r>
            <a:r>
              <a:rPr lang="cs-CZ" sz="1400" dirty="0"/>
              <a:t> [online]. Brno, 2015 [cit. 2016-03-30]. Dostupné z: </a:t>
            </a:r>
            <a:r>
              <a:rPr lang="cs-CZ" sz="1400" dirty="0">
                <a:hlinkClick r:id="rId3"/>
              </a:rPr>
              <a:t>http://theses.cz/id/</a:t>
            </a:r>
            <a:r>
              <a:rPr lang="cs-CZ" sz="1400" dirty="0" err="1">
                <a:hlinkClick r:id="rId3"/>
              </a:rPr>
              <a:t>wxcjko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/>
              <a:t>. Bakalářská práce.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KAPOUNOVÁ, Kateřina. </a:t>
            </a:r>
            <a:r>
              <a:rPr lang="cs-CZ" sz="1400" i="1" dirty="0"/>
              <a:t>Analýza projektu </a:t>
            </a:r>
            <a:r>
              <a:rPr lang="cs-CZ" sz="1400" i="1" dirty="0" err="1"/>
              <a:t>Benchmarking</a:t>
            </a:r>
            <a:r>
              <a:rPr lang="cs-CZ" sz="1400" i="1" dirty="0"/>
              <a:t> knihoven</a:t>
            </a:r>
            <a:r>
              <a:rPr lang="cs-CZ" sz="1400" dirty="0"/>
              <a:t>. Brno: Masarykova univerzita, Filozofická fakulta, Ústav české literatury a knihovnictví, Kabinet informačních studií a knihovnictví, 2011. 106 s. Vedoucí diplomové práce PhDr. Ladislava Suchá.</a:t>
            </a:r>
          </a:p>
          <a:p>
            <a:r>
              <a:rPr lang="cs-CZ" sz="1400" dirty="0"/>
              <a:t>JANKŮ, Monika. </a:t>
            </a:r>
            <a:r>
              <a:rPr lang="cs-CZ" sz="1400" i="1" dirty="0"/>
              <a:t>ROI knihoven</a:t>
            </a:r>
            <a:r>
              <a:rPr lang="cs-CZ" sz="1400" dirty="0"/>
              <a:t>. Brno: Masarykova univerzita. Filozofická fakulta. Katedra informačních studií a knihovnictví, 2011. 42 s. Vedoucí bakalářské práce PhDr. Ladislava Suchá. </a:t>
            </a:r>
          </a:p>
          <a:p>
            <a:r>
              <a:rPr lang="cs-CZ" sz="1400" dirty="0"/>
              <a:t>JURÁKOVÁ, Veronika. </a:t>
            </a:r>
            <a:r>
              <a:rPr lang="cs-CZ" sz="1400" i="1" dirty="0"/>
              <a:t>Výzkumy v knihovnách: současný stav realizace výzkumů v českých knihovnách a projekt Výzkumy.knihovna.cz</a:t>
            </a:r>
            <a:r>
              <a:rPr lang="cs-CZ" sz="1400" dirty="0"/>
              <a:t>. Brno: Masarykova univerzita. Filozofická fakulta. Katedra informačních studií a knihovnictví, 2013. 105 s. Vedoucí diplomové práce PhDr. Ladislava </a:t>
            </a:r>
            <a:r>
              <a:rPr lang="cs-CZ" sz="1400" dirty="0" err="1"/>
              <a:t>Zbiejczuk</a:t>
            </a:r>
            <a:r>
              <a:rPr lang="cs-CZ" sz="1400" dirty="0"/>
              <a:t> Suchá.</a:t>
            </a:r>
          </a:p>
          <a:p>
            <a:r>
              <a:rPr lang="cs-CZ" sz="1400" dirty="0"/>
              <a:t>o knihovní advokacii píše aktuálně Marika Hrubá</a:t>
            </a:r>
          </a:p>
          <a:p>
            <a:r>
              <a:rPr lang="cs-CZ" sz="1400" dirty="0"/>
              <a:t>analytiku řeší např. Martina Růžičková</a:t>
            </a:r>
          </a:p>
        </p:txBody>
      </p:sp>
    </p:spTree>
    <p:extLst>
      <p:ext uri="{BB962C8B-B14F-4D97-AF65-F5344CB8AC3E}">
        <p14:creationId xmlns:p14="http://schemas.microsoft.com/office/powerpoint/2010/main" val="3825593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4000"/>
              <a:t>Závěr</a:t>
            </a:r>
            <a:endParaRPr lang="en-US" alt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114696" name="Picture 8" descr="billboa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krcal@phil.muni.cz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měření vlastních služeb a jejich porovnávání za účelem jejich zlepšení</a:t>
            </a:r>
          </a:p>
          <a:p>
            <a:r>
              <a:rPr lang="cs-CZ" dirty="0"/>
              <a:t>vznik v komerčním prostředí</a:t>
            </a:r>
          </a:p>
          <a:p>
            <a:pPr lvl="1"/>
            <a:r>
              <a:rPr lang="cs-CZ" dirty="0"/>
              <a:t>80. léta, Xerox</a:t>
            </a:r>
          </a:p>
          <a:p>
            <a:r>
              <a:rPr lang="cs-CZ" dirty="0"/>
              <a:t>v knihovnách se obvykle využívá pro jednání se zřizovatelem o rozpočtu</a:t>
            </a:r>
          </a:p>
        </p:txBody>
      </p:sp>
    </p:spTree>
    <p:extLst>
      <p:ext uri="{BB962C8B-B14F-4D97-AF65-F5344CB8AC3E}">
        <p14:creationId xmlns:p14="http://schemas.microsoft.com/office/powerpoint/2010/main" val="242877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</a:t>
            </a:r>
            <a:r>
              <a:rPr lang="cs-CZ" dirty="0" err="1"/>
              <a:t>benchmarking</a:t>
            </a:r>
            <a:r>
              <a:rPr lang="cs-CZ" dirty="0"/>
              <a:t> funguje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děláme, jak to děláme, je to efektivní???</a:t>
            </a:r>
          </a:p>
          <a:p>
            <a:r>
              <a:rPr lang="cs-CZ" dirty="0"/>
              <a:t>co dělají jiní, jak to dělají, je to efektivnější???</a:t>
            </a:r>
          </a:p>
          <a:p>
            <a:r>
              <a:rPr lang="cs-CZ" dirty="0" err="1"/>
              <a:t>benchmarking</a:t>
            </a:r>
            <a:r>
              <a:rPr lang="cs-CZ" dirty="0"/>
              <a:t> </a:t>
            </a:r>
          </a:p>
          <a:p>
            <a:pPr marL="622300" lvl="1" indent="0">
              <a:buNone/>
            </a:pPr>
            <a:r>
              <a:rPr lang="cs-CZ" dirty="0"/>
              <a:t>= učení se od sebe</a:t>
            </a:r>
          </a:p>
          <a:p>
            <a:pPr marL="622300" lvl="1" indent="0">
              <a:buNone/>
            </a:pPr>
            <a:r>
              <a:rPr lang="cs-CZ" dirty="0"/>
              <a:t>= učení se od jiných</a:t>
            </a:r>
          </a:p>
        </p:txBody>
      </p:sp>
    </p:spTree>
    <p:extLst>
      <p:ext uri="{BB962C8B-B14F-4D97-AF65-F5344CB8AC3E}">
        <p14:creationId xmlns:p14="http://schemas.microsoft.com/office/powerpoint/2010/main" val="217070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8859193"/>
              </p:ext>
            </p:extLst>
          </p:nvPr>
        </p:nvGraphicFramePr>
        <p:xfrm>
          <a:off x="1115616" y="1353754"/>
          <a:ext cx="7488832" cy="5027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Graf" r:id="rId3" imgW="11791974" imgH="7924740" progId="Excel.Chart.8">
                  <p:embed/>
                </p:oleObj>
              </mc:Choice>
              <mc:Fallback>
                <p:oleObj name="Graf" r:id="rId3" imgW="11791974" imgH="7924740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53754"/>
                        <a:ext cx="7488832" cy="5027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860032" y="6525344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Vít Richter. </a:t>
            </a:r>
            <a:r>
              <a:rPr lang="cs-CZ" sz="1100" dirty="0" err="1"/>
              <a:t>Benchmarking</a:t>
            </a:r>
            <a:r>
              <a:rPr lang="en-US" sz="1100" dirty="0"/>
              <a:t>: </a:t>
            </a:r>
            <a:r>
              <a:rPr lang="cs-CZ" sz="1100" dirty="0"/>
              <a:t>prezentace v MZK, 2014</a:t>
            </a:r>
            <a:r>
              <a:rPr lang="en-US" sz="1100" dirty="0"/>
              <a:t>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567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Benchmarking</a:t>
            </a:r>
            <a:r>
              <a:rPr lang="cs-CZ" dirty="0"/>
              <a:t>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veřejné knihovny</a:t>
            </a:r>
          </a:p>
          <a:p>
            <a:r>
              <a:rPr lang="cs-CZ" dirty="0"/>
              <a:t>NK ČR (Richter) + NIPOS</a:t>
            </a:r>
          </a:p>
          <a:p>
            <a:r>
              <a:rPr lang="cs-CZ" dirty="0"/>
              <a:t>zapojeno 277 knihoven z ČR a SR</a:t>
            </a:r>
          </a:p>
          <a:p>
            <a:r>
              <a:rPr lang="cs-CZ" dirty="0"/>
              <a:t>analytický nástroj:</a:t>
            </a:r>
          </a:p>
          <a:p>
            <a:pPr lvl="1"/>
            <a:r>
              <a:rPr lang="cs-CZ" dirty="0"/>
              <a:t>www.benchmarking.cz</a:t>
            </a:r>
          </a:p>
        </p:txBody>
      </p:sp>
    </p:spTree>
    <p:extLst>
      <p:ext uri="{BB962C8B-B14F-4D97-AF65-F5344CB8AC3E}">
        <p14:creationId xmlns:p14="http://schemas.microsoft.com/office/powerpoint/2010/main" val="240244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7162" cy="508000"/>
          </a:xfrm>
        </p:spPr>
        <p:txBody>
          <a:bodyPr/>
          <a:lstStyle/>
          <a:p>
            <a:r>
              <a:rPr lang="cs-CZ" dirty="0"/>
              <a:t>Parametry a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303762"/>
              </p:ext>
            </p:extLst>
          </p:nvPr>
        </p:nvGraphicFramePr>
        <p:xfrm>
          <a:off x="1043608" y="1196768"/>
          <a:ext cx="3666065" cy="538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KF/1000 obyv.</a:t>
                      </a:r>
                    </a:p>
                  </a:txBody>
                  <a:tcPr marL="8817" marR="8817" marT="881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obnovy KF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Přírůstek/1000 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Periodika/1000 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Internet/1000 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Plocha/1000 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Stud.míst</a:t>
                      </a:r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./1000 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Úvazky/1000 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Úvazky/1000 čten.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Úvazky/1000 návšť.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roční provoz. doba/1000 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roč. provoz. doby/prac. fond zam.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Provozní doba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%výdajů/</a:t>
                      </a:r>
                      <a:r>
                        <a:rPr lang="cs-CZ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rozp</a:t>
                      </a:r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města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8817" marR="8817" marT="88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obsl. popul.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8817" marR="8817" marT="88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mládeže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558186"/>
              </p:ext>
            </p:extLst>
          </p:nvPr>
        </p:nvGraphicFramePr>
        <p:xfrm>
          <a:off x="4860032" y="1196752"/>
          <a:ext cx="3928807" cy="53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8817" marR="8817" marT="88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Návštěvy/obyv.</a:t>
                      </a:r>
                    </a:p>
                  </a:txBody>
                  <a:tcPr marL="8817" marR="8817" marT="881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8817" marR="8817" marT="88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Virtual. navšťěvy/obyv.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8817" marR="8817" marT="88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návštěv internet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817" marR="8817" marT="88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Výpůjčky/čtenář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8817" marR="8817" marT="881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Obrat KF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Kult. a vzděl. akce/1000 obyv.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Inter. služby</a:t>
                      </a:r>
                    </a:p>
                  </a:txBody>
                  <a:tcPr marL="8817" marR="8817" marT="881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8817" marR="8817" marT="881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Provoz. nákl/1000 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8817" marR="8817" marT="881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Náklady KF/obyv.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8817" marR="8817" marT="881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Náklady EIZ/obyv.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8817" marR="8817" marT="881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Náklady KF/výpůjčky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8817" marR="8817" marT="881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r>
                        <a:rPr lang="cs-CZ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provoz.nákl</a:t>
                      </a:r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8817" marR="8817" marT="881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nákladů na KF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8817" marR="8817" marT="881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osobních nákl.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8817" marR="8817" marT="881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získaných dotací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8817" marR="8817" marT="881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vlast. příjmů</a:t>
                      </a:r>
                    </a:p>
                  </a:txBody>
                  <a:tcPr marL="8817" marR="8817" marT="881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860032" y="6623774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Vít Richter. </a:t>
            </a:r>
            <a:r>
              <a:rPr lang="cs-CZ" sz="1100" dirty="0" err="1"/>
              <a:t>Benchmarking</a:t>
            </a:r>
            <a:r>
              <a:rPr lang="en-US" sz="1100" dirty="0"/>
              <a:t>: </a:t>
            </a:r>
            <a:r>
              <a:rPr lang="cs-CZ" sz="1100" dirty="0"/>
              <a:t>prezentace v MZK, 2014</a:t>
            </a:r>
            <a:r>
              <a:rPr lang="en-US" sz="1100" dirty="0"/>
              <a:t>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925412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1b331fb2a533d4161a4541aff93faf0811fb48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4502</TotalTime>
  <Words>1281</Words>
  <Application>Microsoft Office PowerPoint</Application>
  <PresentationFormat>Předvádění na obrazovce (4:3)</PresentationFormat>
  <Paragraphs>261</Paragraphs>
  <Slides>42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Arial</vt:lpstr>
      <vt:lpstr>Arial Narrow</vt:lpstr>
      <vt:lpstr>Tahoma</vt:lpstr>
      <vt:lpstr>Verdana</vt:lpstr>
      <vt:lpstr>Wingdings</vt:lpstr>
      <vt:lpstr>Wingdings 3</vt:lpstr>
      <vt:lpstr>template</vt:lpstr>
      <vt:lpstr>Graf</vt:lpstr>
      <vt:lpstr>Měření výkonu knihoven a jeho využití při zkvalitňování služeb</vt:lpstr>
      <vt:lpstr>Možnosti měření výkonu</vt:lpstr>
      <vt:lpstr>Standardy kvality</vt:lpstr>
      <vt:lpstr>Cíle standardů kvality</vt:lpstr>
      <vt:lpstr>Benchmarking</vt:lpstr>
      <vt:lpstr>Jak benchmarking funguje</vt:lpstr>
      <vt:lpstr>Benchmarking</vt:lpstr>
      <vt:lpstr>Benchmarking v ČR</vt:lpstr>
      <vt:lpstr>Parametry a indikátory</vt:lpstr>
      <vt:lpstr>Benchmarking v zahraničí</vt:lpstr>
      <vt:lpstr>Nástroje</vt:lpstr>
      <vt:lpstr>Problémy benchmarkingu</vt:lpstr>
      <vt:lpstr>Kvantita vs. kvalita</vt:lpstr>
      <vt:lpstr>Výzkumy služeb</vt:lpstr>
      <vt:lpstr>Akademické knihovny</vt:lpstr>
      <vt:lpstr>Library advocacy</vt:lpstr>
      <vt:lpstr>Svět se mění </vt:lpstr>
      <vt:lpstr>Svět se mění</vt:lpstr>
      <vt:lpstr>...a knihovny s ním???</vt:lpstr>
      <vt:lpstr>Základní otázky</vt:lpstr>
      <vt:lpstr>Nastal čas se změnit?</vt:lpstr>
      <vt:lpstr>Knihovny se mění!!! Ale vědí to oni?</vt:lpstr>
      <vt:lpstr>Statistika nuda je...</vt:lpstr>
      <vt:lpstr>Další proč?</vt:lpstr>
      <vt:lpstr>Protože o nás málo ví!</vt:lpstr>
      <vt:lpstr>Protože málo vysvětlujeme, co děláme!</vt:lpstr>
      <vt:lpstr>Základní otázky služeb</vt:lpstr>
      <vt:lpstr>Co je knihovní advokacie?</vt:lpstr>
      <vt:lpstr>Propagace</vt:lpstr>
      <vt:lpstr>Public relation</vt:lpstr>
      <vt:lpstr>Lobbování</vt:lpstr>
      <vt:lpstr>Knihovní „advokáti“</vt:lpstr>
      <vt:lpstr>Co je k tomu potřeba</vt:lpstr>
      <vt:lpstr>Základ = kvalitní služba</vt:lpstr>
      <vt:lpstr>Evidence based librarianship</vt:lpstr>
      <vt:lpstr>Co je tedy EBL?</vt:lpstr>
      <vt:lpstr>Úrovně advokacie</vt:lpstr>
      <vt:lpstr>Co zní lépe?</vt:lpstr>
      <vt:lpstr>Publikace o knihovní advokacii</vt:lpstr>
      <vt:lpstr>Literatura k tématu</vt:lpstr>
      <vt:lpstr>Diplomové práce na KISKu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188</cp:revision>
  <dcterms:created xsi:type="dcterms:W3CDTF">2008-06-02T21:04:14Z</dcterms:created>
  <dcterms:modified xsi:type="dcterms:W3CDTF">2019-03-05T22:04:14Z</dcterms:modified>
</cp:coreProperties>
</file>