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2" r:id="rId3"/>
    <p:sldId id="304" r:id="rId4"/>
    <p:sldId id="340" r:id="rId5"/>
    <p:sldId id="339" r:id="rId6"/>
    <p:sldId id="341" r:id="rId7"/>
    <p:sldId id="342" r:id="rId8"/>
    <p:sldId id="346" r:id="rId9"/>
    <p:sldId id="347" r:id="rId10"/>
    <p:sldId id="349" r:id="rId11"/>
    <p:sldId id="350" r:id="rId12"/>
    <p:sldId id="344" r:id="rId13"/>
    <p:sldId id="258" r:id="rId14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2" d="100"/>
          <a:sy n="82" d="100"/>
        </p:scale>
        <p:origin x="149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8851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9F736D-B450-4F84-959B-033372A44BF9}" type="slidenum">
              <a:rPr lang="ru-RU" altLang="cs-CZ"/>
              <a:pPr/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1506793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6D9A5D9-D050-49EA-BD57-0454E6359FEB}" type="slidenum">
              <a:rPr lang="ru-RU" altLang="cs-CZ"/>
              <a:pPr>
                <a:spcBef>
                  <a:spcPct val="0"/>
                </a:spcBef>
              </a:pPr>
              <a:t>1</a:t>
            </a:fld>
            <a:endParaRPr lang="ru-RU" altLang="cs-CZ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7848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11F577E-4609-47A0-84AB-429256547FE5}" type="slidenum">
              <a:rPr lang="ru-RU" altLang="cs-CZ"/>
              <a:pPr>
                <a:spcBef>
                  <a:spcPct val="0"/>
                </a:spcBef>
              </a:pPr>
              <a:t>13</a:t>
            </a:fld>
            <a:endParaRPr lang="ru-RU" altLang="cs-CZ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6763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25641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0190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52002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09783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1783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9925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6659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757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54169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29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7063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8458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5400">
                <a:solidFill>
                  <a:srgbClr val="FFFF00"/>
                </a:solidFill>
              </a:rPr>
              <a:t>Design služeb</a:t>
            </a:r>
            <a:endParaRPr lang="uk-UA" altLang="cs-CZ" sz="54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824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VIKBB42 Knihovnické procesy a služby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itchFamily="34" charset="0"/>
              </a:rPr>
              <a:t>Brno, 27. března 2019</a:t>
            </a:r>
            <a:endParaRPr lang="cs-CZ" altLang="cs-CZ" sz="1800" dirty="0">
              <a:latin typeface="Tahoma" pitchFamily="34" charset="0"/>
            </a:endParaRPr>
          </a:p>
        </p:txBody>
      </p:sp>
      <p:sp>
        <p:nvSpPr>
          <p:cNvPr id="4102" name="Text Box 14"/>
          <p:cNvSpPr txBox="1">
            <a:spLocks noChangeArrowheads="1"/>
          </p:cNvSpPr>
          <p:nvPr/>
        </p:nvSpPr>
        <p:spPr bwMode="auto">
          <a:xfrm>
            <a:off x="684213" y="2684463"/>
            <a:ext cx="57594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</a:rPr>
              <a:t>aneb jak dělat skvělé služby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Pobýt na pobočce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ptát se uživatelů přímo na pobočce</a:t>
            </a:r>
          </a:p>
          <a:p>
            <a:r>
              <a:rPr lang="cs-CZ" altLang="cs-CZ"/>
              <a:t>pozorovat jejich chování</a:t>
            </a:r>
          </a:p>
          <a:p>
            <a:r>
              <a:rPr lang="cs-CZ" altLang="cs-CZ"/>
              <a:t>zjišťovat pocity, frustrace,…</a:t>
            </a:r>
          </a:p>
          <a:p>
            <a:r>
              <a:rPr lang="cs-CZ" altLang="cs-CZ"/>
              <a:t>odstup od služby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Služba jako proces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rozdělte služby do fází</a:t>
            </a:r>
          </a:p>
          <a:p>
            <a:r>
              <a:rPr lang="cs-CZ" altLang="cs-CZ"/>
              <a:t>testujte po částech i jako celek</a:t>
            </a:r>
          </a:p>
          <a:p>
            <a:r>
              <a:rPr lang="cs-CZ" altLang="cs-CZ"/>
              <a:t>příběh služby = vyprávějte příběh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Praktický úkol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zkuste navrhnout novou službu</a:t>
            </a:r>
          </a:p>
          <a:p>
            <a:pPr lvl="1" eaLnBrk="1" hangingPunct="1"/>
            <a:r>
              <a:rPr lang="cs-CZ" altLang="cs-CZ"/>
              <a:t>online výpůjčky</a:t>
            </a:r>
          </a:p>
          <a:p>
            <a:pPr lvl="1" eaLnBrk="1" hangingPunct="1"/>
            <a:r>
              <a:rPr lang="cs-CZ" altLang="cs-CZ"/>
              <a:t>CoD</a:t>
            </a:r>
          </a:p>
          <a:p>
            <a:pPr lvl="1" eaLnBrk="1" hangingPunct="1"/>
            <a:r>
              <a:rPr lang="cs-CZ" altLang="cs-CZ"/>
              <a:t>službu MVS</a:t>
            </a:r>
          </a:p>
          <a:p>
            <a:pPr lvl="1" eaLnBrk="1" hangingPunct="1"/>
            <a:r>
              <a:rPr lang="cs-CZ" altLang="cs-CZ"/>
              <a:t>něco jiného???</a:t>
            </a:r>
          </a:p>
          <a:p>
            <a:pPr eaLnBrk="1" hangingPunct="1"/>
            <a:r>
              <a:rPr lang="cs-CZ" altLang="cs-CZ"/>
              <a:t>popište celý proces</a:t>
            </a:r>
          </a:p>
          <a:p>
            <a:pPr lvl="1" eaLnBrk="1" hangingPunct="1"/>
            <a:r>
              <a:rPr lang="cs-CZ" altLang="cs-CZ"/>
              <a:t>jednotlivé fáze</a:t>
            </a:r>
          </a:p>
          <a:p>
            <a:pPr lvl="1" eaLnBrk="1" hangingPunct="1"/>
            <a:r>
              <a:rPr lang="cs-CZ" altLang="cs-CZ"/>
              <a:t>kontaktní body</a:t>
            </a:r>
          </a:p>
          <a:p>
            <a:pPr lvl="1" eaLnBrk="1" hangingPunct="1"/>
            <a:r>
              <a:rPr lang="cs-CZ" altLang="cs-CZ"/>
              <a:t>možné problémy a jejich řešení</a:t>
            </a:r>
          </a:p>
          <a:p>
            <a:pPr lvl="1" eaLnBrk="1" hangingPunct="1"/>
            <a:r>
              <a:rPr lang="cs-CZ" altLang="cs-CZ"/>
              <a:t>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Závěr</a:t>
            </a:r>
            <a:endParaRPr lang="en-US" altLang="cs-CZ" sz="32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17412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krcal@phil.muni.cz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Boj na více frontách</a:t>
            </a:r>
          </a:p>
        </p:txBody>
      </p:sp>
      <p:sp>
        <p:nvSpPr>
          <p:cNvPr id="6147" name="TextovéPole 2"/>
          <p:cNvSpPr txBox="1">
            <a:spLocks noChangeArrowheads="1"/>
          </p:cNvSpPr>
          <p:nvPr/>
        </p:nvSpPr>
        <p:spPr bwMode="auto">
          <a:xfrm>
            <a:off x="1619250" y="1989138"/>
            <a:ext cx="158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Facebook</a:t>
            </a:r>
          </a:p>
        </p:txBody>
      </p:sp>
      <p:sp>
        <p:nvSpPr>
          <p:cNvPr id="6148" name="TextovéPole 5"/>
          <p:cNvSpPr txBox="1">
            <a:spLocks noChangeArrowheads="1"/>
          </p:cNvSpPr>
          <p:nvPr/>
        </p:nvSpPr>
        <p:spPr bwMode="auto">
          <a:xfrm>
            <a:off x="1763713" y="2636838"/>
            <a:ext cx="1584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Twitter</a:t>
            </a:r>
          </a:p>
        </p:txBody>
      </p:sp>
      <p:sp>
        <p:nvSpPr>
          <p:cNvPr id="6149" name="TextovéPole 6"/>
          <p:cNvSpPr txBox="1">
            <a:spLocks noChangeArrowheads="1"/>
          </p:cNvSpPr>
          <p:nvPr/>
        </p:nvSpPr>
        <p:spPr bwMode="auto">
          <a:xfrm>
            <a:off x="1476375" y="3392488"/>
            <a:ext cx="158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Blogy</a:t>
            </a:r>
          </a:p>
        </p:txBody>
      </p:sp>
      <p:sp>
        <p:nvSpPr>
          <p:cNvPr id="6150" name="TextovéPole 7"/>
          <p:cNvSpPr txBox="1">
            <a:spLocks noChangeArrowheads="1"/>
          </p:cNvSpPr>
          <p:nvPr/>
        </p:nvSpPr>
        <p:spPr bwMode="auto">
          <a:xfrm>
            <a:off x="2574925" y="3322638"/>
            <a:ext cx="208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web knihovny</a:t>
            </a:r>
          </a:p>
        </p:txBody>
      </p:sp>
      <p:sp>
        <p:nvSpPr>
          <p:cNvPr id="6151" name="TextovéPole 8"/>
          <p:cNvSpPr txBox="1">
            <a:spLocks noChangeArrowheads="1"/>
          </p:cNvSpPr>
          <p:nvPr/>
        </p:nvSpPr>
        <p:spPr bwMode="auto">
          <a:xfrm>
            <a:off x="3257550" y="2452688"/>
            <a:ext cx="2087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webináře</a:t>
            </a:r>
          </a:p>
        </p:txBody>
      </p:sp>
      <p:sp>
        <p:nvSpPr>
          <p:cNvPr id="6152" name="TextovéPole 9"/>
          <p:cNvSpPr txBox="1">
            <a:spLocks noChangeArrowheads="1"/>
          </p:cNvSpPr>
          <p:nvPr/>
        </p:nvSpPr>
        <p:spPr bwMode="auto">
          <a:xfrm>
            <a:off x="3230563" y="1758950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e-kurzy</a:t>
            </a:r>
          </a:p>
        </p:txBody>
      </p:sp>
      <p:sp>
        <p:nvSpPr>
          <p:cNvPr id="6153" name="TextovéPole 10"/>
          <p:cNvSpPr txBox="1">
            <a:spLocks noChangeArrowheads="1"/>
          </p:cNvSpPr>
          <p:nvPr/>
        </p:nvSpPr>
        <p:spPr bwMode="auto">
          <a:xfrm>
            <a:off x="7056438" y="5651500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výpůjční pult</a:t>
            </a:r>
          </a:p>
        </p:txBody>
      </p:sp>
      <p:sp>
        <p:nvSpPr>
          <p:cNvPr id="6154" name="TextovéPole 11"/>
          <p:cNvSpPr txBox="1">
            <a:spLocks noChangeArrowheads="1"/>
          </p:cNvSpPr>
          <p:nvPr/>
        </p:nvSpPr>
        <p:spPr bwMode="auto">
          <a:xfrm>
            <a:off x="1619250" y="4864100"/>
            <a:ext cx="2089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zaměstnanci</a:t>
            </a:r>
          </a:p>
        </p:txBody>
      </p:sp>
      <p:sp>
        <p:nvSpPr>
          <p:cNvPr id="6155" name="TextovéPole 12"/>
          <p:cNvSpPr txBox="1">
            <a:spLocks noChangeArrowheads="1"/>
          </p:cNvSpPr>
          <p:nvPr/>
        </p:nvSpPr>
        <p:spPr bwMode="auto">
          <a:xfrm>
            <a:off x="2433638" y="5418138"/>
            <a:ext cx="2087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tištěné materiály</a:t>
            </a:r>
          </a:p>
        </p:txBody>
      </p:sp>
      <p:sp>
        <p:nvSpPr>
          <p:cNvPr id="6156" name="TextovéPole 13"/>
          <p:cNvSpPr txBox="1">
            <a:spLocks noChangeArrowheads="1"/>
          </p:cNvSpPr>
          <p:nvPr/>
        </p:nvSpPr>
        <p:spPr bwMode="auto">
          <a:xfrm>
            <a:off x="4410075" y="3703638"/>
            <a:ext cx="208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akce knihovny</a:t>
            </a:r>
          </a:p>
        </p:txBody>
      </p:sp>
      <p:sp>
        <p:nvSpPr>
          <p:cNvPr id="6157" name="TextovéPole 14"/>
          <p:cNvSpPr txBox="1">
            <a:spLocks noChangeArrowheads="1"/>
          </p:cNvSpPr>
          <p:nvPr/>
        </p:nvSpPr>
        <p:spPr bwMode="auto">
          <a:xfrm>
            <a:off x="5176838" y="1795463"/>
            <a:ext cx="3563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média (TV, rozhlas, periodika,…)</a:t>
            </a:r>
          </a:p>
        </p:txBody>
      </p:sp>
      <p:sp>
        <p:nvSpPr>
          <p:cNvPr id="6158" name="TextovéPole 15"/>
          <p:cNvSpPr txBox="1">
            <a:spLocks noChangeArrowheads="1"/>
          </p:cNvSpPr>
          <p:nvPr/>
        </p:nvSpPr>
        <p:spPr bwMode="auto">
          <a:xfrm>
            <a:off x="4795838" y="6035675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pošta</a:t>
            </a:r>
          </a:p>
        </p:txBody>
      </p:sp>
      <p:sp>
        <p:nvSpPr>
          <p:cNvPr id="6159" name="TextovéPole 16"/>
          <p:cNvSpPr txBox="1">
            <a:spLocks noChangeArrowheads="1"/>
          </p:cNvSpPr>
          <p:nvPr/>
        </p:nvSpPr>
        <p:spPr bwMode="auto">
          <a:xfrm>
            <a:off x="4133850" y="4532313"/>
            <a:ext cx="2087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videa</a:t>
            </a:r>
          </a:p>
        </p:txBody>
      </p:sp>
      <p:sp>
        <p:nvSpPr>
          <p:cNvPr id="6160" name="TextovéPole 17"/>
          <p:cNvSpPr txBox="1">
            <a:spLocks noChangeArrowheads="1"/>
          </p:cNvSpPr>
          <p:nvPr/>
        </p:nvSpPr>
        <p:spPr bwMode="auto">
          <a:xfrm>
            <a:off x="4591050" y="5048250"/>
            <a:ext cx="2087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prezentace</a:t>
            </a:r>
          </a:p>
        </p:txBody>
      </p:sp>
      <p:sp>
        <p:nvSpPr>
          <p:cNvPr id="6161" name="TextovéPole 18"/>
          <p:cNvSpPr txBox="1">
            <a:spLocks noChangeArrowheads="1"/>
          </p:cNvSpPr>
          <p:nvPr/>
        </p:nvSpPr>
        <p:spPr bwMode="auto">
          <a:xfrm>
            <a:off x="4795838" y="2689225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frontální výuka</a:t>
            </a:r>
          </a:p>
        </p:txBody>
      </p:sp>
      <p:sp>
        <p:nvSpPr>
          <p:cNvPr id="6162" name="TextovéPole 19"/>
          <p:cNvSpPr txBox="1">
            <a:spLocks noChangeArrowheads="1"/>
          </p:cNvSpPr>
          <p:nvPr/>
        </p:nvSpPr>
        <p:spPr bwMode="auto">
          <a:xfrm>
            <a:off x="6759575" y="6180138"/>
            <a:ext cx="208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studovny</a:t>
            </a:r>
          </a:p>
        </p:txBody>
      </p:sp>
      <p:sp>
        <p:nvSpPr>
          <p:cNvPr id="6163" name="TextovéPole 20"/>
          <p:cNvSpPr txBox="1">
            <a:spLocks noChangeArrowheads="1"/>
          </p:cNvSpPr>
          <p:nvPr/>
        </p:nvSpPr>
        <p:spPr bwMode="auto">
          <a:xfrm>
            <a:off x="6497638" y="3519488"/>
            <a:ext cx="2087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plocha počítačů</a:t>
            </a:r>
          </a:p>
        </p:txBody>
      </p:sp>
      <p:sp>
        <p:nvSpPr>
          <p:cNvPr id="6164" name="TextovéPole 21"/>
          <p:cNvSpPr txBox="1">
            <a:spLocks noChangeArrowheads="1"/>
          </p:cNvSpPr>
          <p:nvPr/>
        </p:nvSpPr>
        <p:spPr bwMode="auto">
          <a:xfrm>
            <a:off x="5940425" y="4335463"/>
            <a:ext cx="208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nástěnky</a:t>
            </a:r>
          </a:p>
        </p:txBody>
      </p:sp>
      <p:sp>
        <p:nvSpPr>
          <p:cNvPr id="6165" name="TextovéPole 22"/>
          <p:cNvSpPr txBox="1">
            <a:spLocks noChangeArrowheads="1"/>
          </p:cNvSpPr>
          <p:nvPr/>
        </p:nvSpPr>
        <p:spPr bwMode="auto">
          <a:xfrm>
            <a:off x="6678613" y="5124450"/>
            <a:ext cx="2089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budova</a:t>
            </a:r>
          </a:p>
        </p:txBody>
      </p:sp>
      <p:sp>
        <p:nvSpPr>
          <p:cNvPr id="6166" name="TextovéPole 23"/>
          <p:cNvSpPr txBox="1">
            <a:spLocks noChangeArrowheads="1"/>
          </p:cNvSpPr>
          <p:nvPr/>
        </p:nvSpPr>
        <p:spPr bwMode="auto">
          <a:xfrm>
            <a:off x="1763713" y="4138613"/>
            <a:ext cx="2087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přátelé knihovny</a:t>
            </a:r>
          </a:p>
        </p:txBody>
      </p:sp>
      <p:sp>
        <p:nvSpPr>
          <p:cNvPr id="6167" name="TextovéPole 3"/>
          <p:cNvSpPr txBox="1">
            <a:spLocks noChangeArrowheads="1"/>
          </p:cNvSpPr>
          <p:nvPr/>
        </p:nvSpPr>
        <p:spPr bwMode="auto">
          <a:xfrm>
            <a:off x="6386513" y="565150"/>
            <a:ext cx="25368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školy, radnice,</a:t>
            </a:r>
          </a:p>
          <a:p>
            <a:pPr eaLnBrk="1" hangingPunct="1"/>
            <a:r>
              <a:rPr lang="cs-CZ" altLang="cs-CZ"/>
              <a:t>spřátelené instituce,…</a:t>
            </a:r>
          </a:p>
        </p:txBody>
      </p:sp>
      <p:sp>
        <p:nvSpPr>
          <p:cNvPr id="6168" name="TextovéPole 25"/>
          <p:cNvSpPr txBox="1">
            <a:spLocks noChangeArrowheads="1"/>
          </p:cNvSpPr>
          <p:nvPr/>
        </p:nvSpPr>
        <p:spPr bwMode="auto">
          <a:xfrm>
            <a:off x="1619250" y="6119813"/>
            <a:ext cx="208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newslettery</a:t>
            </a:r>
          </a:p>
        </p:txBody>
      </p:sp>
      <p:sp>
        <p:nvSpPr>
          <p:cNvPr id="6169" name="TextovéPole 26"/>
          <p:cNvSpPr txBox="1">
            <a:spLocks noChangeArrowheads="1"/>
          </p:cNvSpPr>
          <p:nvPr/>
        </p:nvSpPr>
        <p:spPr bwMode="auto">
          <a:xfrm>
            <a:off x="3257550" y="6097588"/>
            <a:ext cx="208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RSS</a:t>
            </a:r>
          </a:p>
        </p:txBody>
      </p:sp>
      <p:sp>
        <p:nvSpPr>
          <p:cNvPr id="6170" name="TextovéPole 27"/>
          <p:cNvSpPr txBox="1">
            <a:spLocks noChangeArrowheads="1"/>
          </p:cNvSpPr>
          <p:nvPr/>
        </p:nvSpPr>
        <p:spPr bwMode="auto">
          <a:xfrm>
            <a:off x="5259388" y="5583238"/>
            <a:ext cx="208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komixy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Musíme dělat všechno?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Rozhodně ne!!!</a:t>
            </a:r>
          </a:p>
          <a:p>
            <a:pPr eaLnBrk="1" hangingPunct="1"/>
            <a:r>
              <a:rPr lang="cs-CZ" altLang="cs-CZ" sz="2800"/>
              <a:t>Když už něco děláme, tak pořádně!!!</a:t>
            </a:r>
          </a:p>
          <a:p>
            <a:pPr eaLnBrk="1" hangingPunct="1">
              <a:buFontTx/>
              <a:buNone/>
            </a:pPr>
            <a:endParaRPr lang="cs-CZ" altLang="cs-CZ" sz="1600"/>
          </a:p>
          <a:p>
            <a:pPr lvl="1" eaLnBrk="1" hangingPunct="1"/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Vzbudit očekávání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ale nezklamat!!!</a:t>
            </a:r>
          </a:p>
          <a:p>
            <a:pPr eaLnBrk="1" hangingPunct="1"/>
            <a:r>
              <a:rPr lang="cs-CZ" altLang="cs-CZ"/>
              <a:t>pocit spokojenosti po projítí službou</a:t>
            </a:r>
          </a:p>
          <a:p>
            <a:pPr eaLnBrk="1" hangingPunct="1"/>
            <a:r>
              <a:rPr lang="cs-CZ" altLang="cs-CZ"/>
              <a:t>jednoduše vyřešit </a:t>
            </a:r>
            <a:r>
              <a:rPr lang="cs-CZ" altLang="cs-CZ" b="1"/>
              <a:t>problém</a:t>
            </a:r>
            <a:r>
              <a:rPr lang="cs-CZ" altLang="cs-CZ"/>
              <a:t> uživatele</a:t>
            </a:r>
          </a:p>
          <a:p>
            <a:pPr eaLnBrk="1" hangingPunct="1"/>
            <a:r>
              <a:rPr lang="cs-CZ" altLang="cs-CZ"/>
              <a:t>do spokojenosti se promítá i očekávání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Uživatel knihovny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mějte ho rádi!!!</a:t>
            </a:r>
          </a:p>
          <a:p>
            <a:pPr lvl="1" eaLnBrk="1" hangingPunct="1"/>
            <a:r>
              <a:rPr lang="cs-CZ" altLang="cs-CZ"/>
              <a:t>musíte být „drsní“ a nepříjemní???</a:t>
            </a:r>
          </a:p>
          <a:p>
            <a:pPr lvl="1" eaLnBrk="1" hangingPunct="1"/>
            <a:r>
              <a:rPr lang="cs-CZ" altLang="cs-CZ"/>
              <a:t>chcete si to na výpůjčním pultu jen odsedět nebo mu pomoci???</a:t>
            </a:r>
          </a:p>
          <a:p>
            <a:pPr lvl="1" eaLnBrk="1" hangingPunct="1"/>
            <a:r>
              <a:rPr lang="cs-CZ" altLang="cs-CZ"/>
              <a:t>jak byste se cítili na místě uživatele???</a:t>
            </a:r>
          </a:p>
          <a:p>
            <a:pPr lvl="1" eaLnBrk="1" hangingPunct="1"/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Skvělá služba = komunikace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co uživatel chce</a:t>
            </a:r>
          </a:p>
          <a:p>
            <a:pPr lvl="1" eaLnBrk="1" hangingPunct="1">
              <a:defRPr/>
            </a:pPr>
            <a:r>
              <a:rPr lang="cs-CZ" dirty="0"/>
              <a:t>znát jeho potřeby</a:t>
            </a:r>
          </a:p>
          <a:p>
            <a:pPr lvl="1" eaLnBrk="1" hangingPunct="1">
              <a:defRPr/>
            </a:pPr>
            <a:r>
              <a:rPr lang="cs-CZ" dirty="0"/>
              <a:t>mluvit s ním</a:t>
            </a:r>
          </a:p>
          <a:p>
            <a:pPr lvl="1" eaLnBrk="1" hangingPunct="1">
              <a:defRPr/>
            </a:pPr>
            <a:r>
              <a:rPr lang="cs-CZ" dirty="0"/>
              <a:t>krizové situace – empatie</a:t>
            </a:r>
          </a:p>
          <a:p>
            <a:pPr lvl="1" eaLnBrk="1" hangingPunct="1">
              <a:defRPr/>
            </a:pPr>
            <a:r>
              <a:rPr lang="cs-CZ" dirty="0"/>
              <a:t>jít mimo „tabulky“ – udělat něco navíc</a:t>
            </a:r>
          </a:p>
          <a:p>
            <a:pPr lvl="1" eaLnBrk="1" hangingPunct="1">
              <a:defRPr/>
            </a:pPr>
            <a:r>
              <a:rPr lang="cs-CZ" dirty="0"/>
              <a:t>jak potřeby zohlednit ve službě</a:t>
            </a:r>
          </a:p>
          <a:p>
            <a:pPr eaLnBrk="1" hangingPunct="1">
              <a:defRPr/>
            </a:pPr>
            <a:r>
              <a:rPr lang="cs-CZ" dirty="0"/>
              <a:t>poznejte svého uživatele</a:t>
            </a:r>
          </a:p>
          <a:p>
            <a:pPr lvl="1" eaLnBrk="1" hangingPunct="1">
              <a:defRPr/>
            </a:pPr>
            <a:r>
              <a:rPr lang="cs-CZ" dirty="0"/>
              <a:t>scénáře konkrétních jednotlivců (persony)</a:t>
            </a:r>
          </a:p>
          <a:p>
            <a:pPr lvl="2" eaLnBrk="1" hangingPunct="1">
              <a:defRPr/>
            </a:pPr>
            <a:r>
              <a:rPr lang="cs-CZ" dirty="0"/>
              <a:t>žena, mateřská dovolená, 25 let, 2 děti, malé město, do knihovny chodí 1x měsíčně, přečte 2 knihy za měsíc,…</a:t>
            </a:r>
          </a:p>
          <a:p>
            <a:pPr lvl="2" eaLnBrk="1" hangingPunct="1">
              <a:defRPr/>
            </a:pPr>
            <a:r>
              <a:rPr lang="cs-CZ" dirty="0"/>
              <a:t>co nejvíce popsat, zvyky, chování,…</a:t>
            </a:r>
          </a:p>
          <a:p>
            <a:pPr lvl="2" eaLnBrk="1" hangingPunct="1">
              <a:defRPr/>
            </a:pPr>
            <a:r>
              <a:rPr lang="cs-CZ" dirty="0"/>
              <a:t>představte si skutečnou osobu</a:t>
            </a:r>
          </a:p>
          <a:p>
            <a:pPr marL="0" indent="0" eaLnBrk="1" hangingPunct="1">
              <a:buFontTx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Skvělá služba = bezvadné fungování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spolehlivost</a:t>
            </a:r>
          </a:p>
          <a:p>
            <a:pPr eaLnBrk="1" hangingPunct="1"/>
            <a:r>
              <a:rPr lang="cs-CZ" altLang="cs-CZ"/>
              <a:t>návaznost fází služby</a:t>
            </a:r>
          </a:p>
          <a:p>
            <a:pPr eaLnBrk="1" hangingPunct="1"/>
            <a:r>
              <a:rPr lang="cs-CZ" altLang="cs-CZ"/>
              <a:t>nekomplikovanost služby</a:t>
            </a:r>
          </a:p>
          <a:p>
            <a:pPr eaLnBrk="1" hangingPunct="1"/>
            <a:r>
              <a:rPr lang="cs-CZ" altLang="cs-CZ"/>
              <a:t>použitelnost</a:t>
            </a:r>
          </a:p>
          <a:p>
            <a:pPr eaLnBrk="1" hangingPunct="1"/>
            <a:r>
              <a:rPr lang="cs-CZ" altLang="cs-CZ"/>
              <a:t>vliv různých oborů</a:t>
            </a:r>
          </a:p>
          <a:p>
            <a:pPr lvl="1" eaLnBrk="1" hangingPunct="1"/>
            <a:r>
              <a:rPr lang="cs-CZ" altLang="cs-CZ"/>
              <a:t>psychologie</a:t>
            </a:r>
          </a:p>
          <a:p>
            <a:pPr lvl="1" eaLnBrk="1" hangingPunct="1"/>
            <a:r>
              <a:rPr lang="cs-CZ" altLang="cs-CZ"/>
              <a:t>sociologie</a:t>
            </a:r>
          </a:p>
          <a:p>
            <a:pPr lvl="1" eaLnBrk="1" hangingPunct="1"/>
            <a:r>
              <a:rPr lang="cs-CZ" altLang="cs-CZ"/>
              <a:t>umění</a:t>
            </a:r>
          </a:p>
          <a:p>
            <a:pPr lvl="1" eaLnBrk="1" hangingPunct="1"/>
            <a:r>
              <a:rPr lang="cs-CZ" altLang="cs-CZ"/>
              <a:t>technologie</a:t>
            </a:r>
          </a:p>
          <a:p>
            <a:pPr lvl="1" eaLnBrk="1" hangingPunct="1"/>
            <a:r>
              <a:rPr lang="cs-CZ" altLang="cs-CZ"/>
              <a:t>…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Cesta službou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vyzkoušet službu v praxi</a:t>
            </a:r>
          </a:p>
          <a:p>
            <a:pPr eaLnBrk="1" hangingPunct="1"/>
            <a:r>
              <a:rPr lang="cs-CZ" altLang="cs-CZ"/>
              <a:t>anonymně</a:t>
            </a:r>
          </a:p>
          <a:p>
            <a:pPr eaLnBrk="1" hangingPunct="1"/>
            <a:r>
              <a:rPr lang="cs-CZ" altLang="cs-CZ"/>
              <a:t>fáze:</a:t>
            </a:r>
          </a:p>
          <a:p>
            <a:pPr lvl="1" eaLnBrk="1" hangingPunct="1"/>
            <a:r>
              <a:rPr lang="cs-CZ" altLang="cs-CZ"/>
              <a:t>definovat cíl služby a cestu k němu</a:t>
            </a:r>
          </a:p>
          <a:p>
            <a:pPr lvl="1" eaLnBrk="1" hangingPunct="1"/>
            <a:r>
              <a:rPr lang="cs-CZ" altLang="cs-CZ"/>
              <a:t>uživatel</a:t>
            </a:r>
          </a:p>
          <a:p>
            <a:pPr lvl="1" eaLnBrk="1" hangingPunct="1"/>
            <a:r>
              <a:rPr lang="cs-CZ" altLang="cs-CZ"/>
              <a:t>samotná cesta službou (proces)</a:t>
            </a:r>
          </a:p>
          <a:p>
            <a:pPr lvl="2" eaLnBrk="1" hangingPunct="1"/>
            <a:r>
              <a:rPr lang="cs-CZ" altLang="cs-CZ"/>
              <a:t>prototyp</a:t>
            </a:r>
          </a:p>
          <a:p>
            <a:pPr lvl="2" eaLnBrk="1" hangingPunct="1"/>
            <a:r>
              <a:rPr lang="cs-CZ" altLang="cs-CZ"/>
              <a:t>spuštění</a:t>
            </a:r>
          </a:p>
          <a:p>
            <a:pPr lvl="1" eaLnBrk="1" hangingPunct="1"/>
            <a:r>
              <a:rPr lang="cs-CZ" altLang="cs-CZ"/>
              <a:t>drobné úpravy, inovace (Kaizen)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Metody zkoumání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rozhovory s uživateli</a:t>
            </a:r>
          </a:p>
          <a:p>
            <a:pPr eaLnBrk="1" hangingPunct="1">
              <a:defRPr/>
            </a:pPr>
            <a:r>
              <a:rPr lang="cs-CZ" dirty="0"/>
              <a:t>dotazníky</a:t>
            </a:r>
          </a:p>
          <a:p>
            <a:pPr eaLnBrk="1" hangingPunct="1">
              <a:defRPr/>
            </a:pPr>
            <a:r>
              <a:rPr lang="cs-CZ" dirty="0"/>
              <a:t>hlasování</a:t>
            </a:r>
          </a:p>
          <a:p>
            <a:pPr eaLnBrk="1" hangingPunct="1">
              <a:defRPr/>
            </a:pPr>
            <a:r>
              <a:rPr lang="cs-CZ" dirty="0"/>
              <a:t>náměty a připomínky</a:t>
            </a:r>
          </a:p>
          <a:p>
            <a:pPr eaLnBrk="1" hangingPunct="1">
              <a:defRPr/>
            </a:pPr>
            <a:r>
              <a:rPr lang="cs-CZ" dirty="0"/>
              <a:t>uživatelské testování</a:t>
            </a:r>
          </a:p>
          <a:p>
            <a:pPr marL="0" indent="0" eaLnBrk="1" hangingPunct="1">
              <a:buFontTx/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48e7dfc4bcb7b224b11ee13b7161cd632fb47b1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3526</TotalTime>
  <Words>360</Words>
  <Application>Microsoft Office PowerPoint</Application>
  <PresentationFormat>Předvádění na obrazovce (4:3)</PresentationFormat>
  <Paragraphs>109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Tahoma</vt:lpstr>
      <vt:lpstr>Verdana</vt:lpstr>
      <vt:lpstr>Wingdings</vt:lpstr>
      <vt:lpstr>template</vt:lpstr>
      <vt:lpstr>Design služeb</vt:lpstr>
      <vt:lpstr>Boj na více frontách</vt:lpstr>
      <vt:lpstr>Musíme dělat všechno?</vt:lpstr>
      <vt:lpstr>Vzbudit očekávání</vt:lpstr>
      <vt:lpstr>Uživatel knihovny</vt:lpstr>
      <vt:lpstr>Skvělá služba = komunikace</vt:lpstr>
      <vt:lpstr>Skvělá služba = bezvadné fungování</vt:lpstr>
      <vt:lpstr>Cesta službou</vt:lpstr>
      <vt:lpstr>Metody zkoumání</vt:lpstr>
      <vt:lpstr>Pobýt na pobočce</vt:lpstr>
      <vt:lpstr>Služba jako proces</vt:lpstr>
      <vt:lpstr>Praktický úkol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159</cp:revision>
  <dcterms:created xsi:type="dcterms:W3CDTF">2008-06-02T21:04:14Z</dcterms:created>
  <dcterms:modified xsi:type="dcterms:W3CDTF">2019-03-27T05:55:39Z</dcterms:modified>
</cp:coreProperties>
</file>