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7" r:id="rId3"/>
    <p:sldId id="302" r:id="rId4"/>
    <p:sldId id="349" r:id="rId5"/>
    <p:sldId id="304" r:id="rId6"/>
    <p:sldId id="340" r:id="rId7"/>
    <p:sldId id="339" r:id="rId8"/>
    <p:sldId id="341" r:id="rId9"/>
    <p:sldId id="342" r:id="rId10"/>
    <p:sldId id="346" r:id="rId11"/>
    <p:sldId id="347" r:id="rId12"/>
    <p:sldId id="348" r:id="rId13"/>
    <p:sldId id="345" r:id="rId14"/>
    <p:sldId id="343" r:id="rId15"/>
    <p:sldId id="344" r:id="rId16"/>
    <p:sldId id="258" r:id="rId17"/>
  </p:sldIdLst>
  <p:sldSz cx="9144000" cy="6858000" type="screen4x3"/>
  <p:notesSz cx="6858000" cy="9144000"/>
  <p:custDataLst>
    <p:tags r:id="rId20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87" d="100"/>
          <a:sy n="87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3166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Click to edit Master text styles</a:t>
            </a:r>
          </a:p>
          <a:p>
            <a:pPr lvl="1"/>
            <a:r>
              <a:rPr lang="ru-RU" noProof="0"/>
              <a:t>Second level</a:t>
            </a:r>
          </a:p>
          <a:p>
            <a:pPr lvl="2"/>
            <a:r>
              <a:rPr lang="ru-RU" noProof="0"/>
              <a:t>Third level</a:t>
            </a:r>
          </a:p>
          <a:p>
            <a:pPr lvl="3"/>
            <a:r>
              <a:rPr lang="ru-RU" noProof="0"/>
              <a:t>Fourth level</a:t>
            </a:r>
          </a:p>
          <a:p>
            <a:pPr lvl="4"/>
            <a:r>
              <a:rPr lang="ru-RU" noProof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4A62690A-8837-4D99-86F0-0289B74EEB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4264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63981D-213C-4732-98C5-2BC372E62D21}" type="slidenum">
              <a:rPr lang="ru-RU" altLang="cs-CZ"/>
              <a:pPr eaLnBrk="1" hangingPunct="1"/>
              <a:t>1</a:t>
            </a:fld>
            <a:endParaRPr lang="ru-RU" altLang="cs-CZ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800435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84F5FB9-F87C-4CE1-810C-80FDE8CD641B}" type="slidenum">
              <a:rPr lang="ru-RU" altLang="cs-CZ"/>
              <a:pPr eaLnBrk="1" hangingPunct="1"/>
              <a:t>2</a:t>
            </a:fld>
            <a:endParaRPr lang="ru-RU" altLang="cs-CZ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93967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3C0AC7D-7F53-41AE-B3B2-F22D03051A17}" type="slidenum">
              <a:rPr lang="ru-RU" altLang="cs-CZ"/>
              <a:pPr eaLnBrk="1" hangingPunct="1"/>
              <a:t>16</a:t>
            </a:fld>
            <a:endParaRPr lang="ru-RU" altLang="cs-CZ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62745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460475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856093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897060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3537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236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684901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155840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7264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837296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54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49009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1371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cs-CZ"/>
              <a:t>Klepnutím lze upravit styly předlohy textu.</a:t>
            </a:r>
          </a:p>
          <a:p>
            <a:pPr lvl="1"/>
            <a:r>
              <a:rPr lang="ru-RU" altLang="cs-CZ"/>
              <a:t>Druhá úroveň</a:t>
            </a:r>
          </a:p>
          <a:p>
            <a:pPr lvl="2"/>
            <a:r>
              <a:rPr lang="ru-RU" altLang="cs-CZ"/>
              <a:t>Třetí úroveň</a:t>
            </a:r>
          </a:p>
          <a:p>
            <a:pPr lvl="3"/>
            <a:r>
              <a:rPr lang="ru-RU" altLang="cs-CZ"/>
              <a:t>Čtvrtá úroveň</a:t>
            </a:r>
          </a:p>
          <a:p>
            <a:pPr lvl="4"/>
            <a:r>
              <a:rPr lang="ru-RU" altLang="cs-CZ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yar.eu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appinventor.mit.edu/" TargetMode="External"/><Relationship Id="rId13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6.jpeg"/><Relationship Id="rId12" Type="http://schemas.openxmlformats.org/officeDocument/2006/relationships/hyperlink" Target="http://www.appmakr.com/" TargetMode="External"/><Relationship Id="rId17" Type="http://schemas.openxmlformats.org/officeDocument/2006/relationships/image" Target="../media/image11.png"/><Relationship Id="rId2" Type="http://schemas.openxmlformats.org/officeDocument/2006/relationships/hyperlink" Target="http://ibuildapp.com/" TargetMode="External"/><Relationship Id="rId16" Type="http://schemas.openxmlformats.org/officeDocument/2006/relationships/hyperlink" Target="http://mobile.conduit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psbar.com/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5" Type="http://schemas.openxmlformats.org/officeDocument/2006/relationships/image" Target="../media/image10.png"/><Relationship Id="rId10" Type="http://schemas.openxmlformats.org/officeDocument/2006/relationships/hyperlink" Target="http://appyet.com/" TargetMode="External"/><Relationship Id="rId4" Type="http://schemas.openxmlformats.org/officeDocument/2006/relationships/hyperlink" Target="http://www.buildanapp.com/" TargetMode="External"/><Relationship Id="rId9" Type="http://schemas.openxmlformats.org/officeDocument/2006/relationships/image" Target="../media/image7.png"/><Relationship Id="rId14" Type="http://schemas.openxmlformats.org/officeDocument/2006/relationships/hyperlink" Target="http://www.shoutem.com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mashable.com/2011/03/30/nypl-foursquare/" TargetMode="External"/><Relationship Id="rId2" Type="http://schemas.openxmlformats.org/officeDocument/2006/relationships/hyperlink" Target="http://www.greaders.cz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docstock.com" TargetMode="External"/><Relationship Id="rId7" Type="http://schemas.openxmlformats.org/officeDocument/2006/relationships/hyperlink" Target="Linkuj.cz" TargetMode="External"/><Relationship Id="rId2" Type="http://schemas.openxmlformats.org/officeDocument/2006/relationships/hyperlink" Target="issuu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delicious.com" TargetMode="External"/><Relationship Id="rId5" Type="http://schemas.openxmlformats.org/officeDocument/2006/relationships/hyperlink" Target="vimeo.com" TargetMode="External"/><Relationship Id="rId4" Type="http://schemas.openxmlformats.org/officeDocument/2006/relationships/hyperlink" Target="http://www.screentoaster.com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altLang="cs-CZ" sz="5400">
                <a:solidFill>
                  <a:srgbClr val="FFFF00"/>
                </a:solidFill>
              </a:rPr>
              <a:t>Propagace</a:t>
            </a:r>
            <a:endParaRPr lang="uk-UA" altLang="cs-CZ" sz="54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algn="r" eaLnBrk="1" hangingPunct="1">
              <a:lnSpc>
                <a:spcPct val="100000"/>
              </a:lnSpc>
            </a:pPr>
            <a:r>
              <a:rPr lang="cs-CZ" altLang="cs-CZ" sz="2400"/>
              <a:t>Martin Krčál</a:t>
            </a:r>
            <a:endParaRPr lang="uk-UA" altLang="cs-CZ" sz="2400"/>
          </a:p>
        </p:txBody>
      </p:sp>
      <p:sp>
        <p:nvSpPr>
          <p:cNvPr id="3076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8244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VIKBB42 Knihovnické procesy a služby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altLang="cs-CZ" b="1" dirty="0">
                <a:latin typeface="Tahoma" pitchFamily="34" charset="0"/>
              </a:rPr>
              <a:t>Brno, 3. dubna 2019</a:t>
            </a:r>
            <a:endParaRPr lang="cs-CZ" altLang="cs-CZ" dirty="0">
              <a:latin typeface="Tahoma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2684463"/>
            <a:ext cx="4968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>
                <a:solidFill>
                  <a:schemeClr val="bg1"/>
                </a:solidFill>
                <a:latin typeface="Verdana" pitchFamily="34" charset="0"/>
              </a:rPr>
              <a:t>propagace nových služeb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Mobilní marketing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geolokace</a:t>
            </a:r>
          </a:p>
          <a:p>
            <a:pPr lvl="1" eaLnBrk="1" hangingPunct="1"/>
            <a:r>
              <a:rPr lang="cs-CZ" altLang="cs-CZ"/>
              <a:t>geocaching, Gowalla, Foursquare</a:t>
            </a:r>
          </a:p>
          <a:p>
            <a:pPr eaLnBrk="1" hangingPunct="1"/>
            <a:r>
              <a:rPr lang="cs-CZ" altLang="cs-CZ"/>
              <a:t>QR kódy</a:t>
            </a:r>
          </a:p>
          <a:p>
            <a:pPr eaLnBrk="1" hangingPunct="1"/>
            <a:r>
              <a:rPr lang="cs-CZ" altLang="cs-CZ"/>
              <a:t>mobilní hry a aplikace</a:t>
            </a:r>
          </a:p>
          <a:p>
            <a:pPr eaLnBrk="1" hangingPunct="1"/>
            <a:r>
              <a:rPr lang="cs-CZ" altLang="cs-CZ"/>
              <a:t>m-learning</a:t>
            </a:r>
          </a:p>
          <a:p>
            <a:pPr lvl="1" eaLnBrk="1" hangingPunct="1"/>
            <a:r>
              <a:rPr lang="cs-CZ" altLang="cs-CZ"/>
              <a:t>vzdělávání přes mobil</a:t>
            </a:r>
          </a:p>
          <a:p>
            <a:pPr eaLnBrk="1" hangingPunct="1"/>
            <a:r>
              <a:rPr lang="cs-CZ" altLang="cs-CZ"/>
              <a:t>augmented reality </a:t>
            </a:r>
            <a:r>
              <a:rPr lang="cs-CZ" altLang="cs-CZ" sz="2600"/>
              <a:t>= rozšířená realita</a:t>
            </a:r>
          </a:p>
          <a:p>
            <a:pPr lvl="1" eaLnBrk="1" hangingPunct="1"/>
            <a:r>
              <a:rPr lang="cs-CZ" altLang="cs-CZ"/>
              <a:t>realita doplněná o informace</a:t>
            </a:r>
          </a:p>
          <a:p>
            <a:pPr lvl="1" eaLnBrk="1" hangingPunct="1"/>
            <a:r>
              <a:rPr lang="cs-CZ" altLang="cs-CZ"/>
              <a:t>např. </a:t>
            </a:r>
            <a:r>
              <a:rPr lang="cs-CZ" altLang="cs-CZ">
                <a:hlinkClick r:id="rId2"/>
              </a:rPr>
              <a:t>Layar</a:t>
            </a:r>
            <a:endParaRPr lang="cs-CZ" altLang="cs-CZ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Mobilní marketing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kontextová reklama</a:t>
            </a:r>
          </a:p>
          <a:p>
            <a:pPr lvl="1" eaLnBrk="1" hangingPunct="1"/>
            <a:r>
              <a:rPr lang="cs-CZ" altLang="cs-CZ" dirty="0"/>
              <a:t>v rámci jedné služby připomínat i další související</a:t>
            </a:r>
          </a:p>
          <a:p>
            <a:pPr lvl="1" eaLnBrk="1" hangingPunct="1"/>
            <a:r>
              <a:rPr lang="cs-CZ" altLang="cs-CZ" dirty="0"/>
              <a:t>knihy v katalogu,...</a:t>
            </a:r>
          </a:p>
          <a:p>
            <a:pPr eaLnBrk="1" hangingPunct="1"/>
            <a:r>
              <a:rPr lang="cs-CZ" altLang="cs-CZ" dirty="0"/>
              <a:t>slevové kupóny</a:t>
            </a:r>
          </a:p>
          <a:p>
            <a:pPr lvl="1" eaLnBrk="1" hangingPunct="1"/>
            <a:r>
              <a:rPr lang="cs-CZ" altLang="cs-CZ" dirty="0"/>
              <a:t>např. umístit do katalogu, na web do EIZ, „odpustky“ na pokuty, registrace zdarma, spojení se soutěžemi,...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Online služby pro vývoj m-aplikací</a:t>
            </a:r>
          </a:p>
        </p:txBody>
      </p:sp>
      <p:pic>
        <p:nvPicPr>
          <p:cNvPr id="14339" name="Picture 5" descr="http://vator.tv/images/attachments/020211201226splash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44675"/>
            <a:ext cx="14859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7" descr="BuildAnApp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575"/>
            <a:ext cx="2647950" cy="44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9" descr="appsbar_logo_b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450" y="2997200"/>
            <a:ext cx="201612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1" descr="http://www.appinventor.mit.edu/sites/appinventor.mit.edu/files/logo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068638"/>
            <a:ext cx="2152650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3" name="Picture 12">
            <a:hlinkClick r:id="rId10"/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4941888"/>
            <a:ext cx="2085975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4" name="Picture 13">
            <a:hlinkClick r:id="rId12"/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100" y="5084763"/>
            <a:ext cx="19716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5" name="Picture 14">
            <a:hlinkClick r:id="rId14"/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4868863"/>
            <a:ext cx="2466975" cy="781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6" name="Picture 15">
            <a:hlinkClick r:id="rId16"/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357563"/>
            <a:ext cx="2160587" cy="76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Další možnosti propagace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guerrilla marketing</a:t>
            </a:r>
          </a:p>
          <a:p>
            <a:pPr lvl="1" eaLnBrk="1" hangingPunct="1"/>
            <a:r>
              <a:rPr lang="cs-CZ" altLang="cs-CZ">
                <a:hlinkClick r:id="rId2"/>
              </a:rPr>
              <a:t>Guerrilla Readers</a:t>
            </a:r>
            <a:endParaRPr lang="cs-CZ" altLang="cs-CZ"/>
          </a:p>
          <a:p>
            <a:pPr eaLnBrk="1" hangingPunct="1"/>
            <a:r>
              <a:rPr lang="cs-CZ" altLang="cs-CZ"/>
              <a:t>mobilní marketing</a:t>
            </a:r>
          </a:p>
          <a:p>
            <a:pPr lvl="1" eaLnBrk="1" hangingPunct="1"/>
            <a:r>
              <a:rPr lang="cs-CZ" altLang="cs-CZ"/>
              <a:t>geocaching, Gowalla, Foursquare</a:t>
            </a:r>
          </a:p>
          <a:p>
            <a:pPr lvl="1" eaLnBrk="1" hangingPunct="1"/>
            <a:r>
              <a:rPr lang="cs-CZ" altLang="cs-CZ">
                <a:hlinkClick r:id="rId3"/>
              </a:rPr>
              <a:t>NYPL</a:t>
            </a:r>
            <a:r>
              <a:rPr lang="cs-CZ" altLang="cs-CZ"/>
              <a:t>, LoC</a:t>
            </a:r>
          </a:p>
          <a:p>
            <a:pPr lvl="1" eaLnBrk="1" hangingPunct="1"/>
            <a:r>
              <a:rPr lang="cs-CZ" altLang="cs-CZ"/>
              <a:t>SMS</a:t>
            </a:r>
          </a:p>
          <a:p>
            <a:pPr eaLnBrk="1" hangingPunct="1"/>
            <a:r>
              <a:rPr lang="cs-CZ" altLang="cs-CZ"/>
              <a:t>slevové portály</a:t>
            </a:r>
          </a:p>
          <a:p>
            <a:pPr eaLnBrk="1" hangingPunct="1"/>
            <a:r>
              <a:rPr lang="cs-CZ" altLang="cs-CZ"/>
              <a:t>něco jiného???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Místo propagace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prostory knihovny</a:t>
            </a:r>
          </a:p>
          <a:p>
            <a:pPr eaLnBrk="1" hangingPunct="1"/>
            <a:r>
              <a:rPr lang="cs-CZ" altLang="cs-CZ"/>
              <a:t>mimo knihovnu</a:t>
            </a:r>
          </a:p>
          <a:p>
            <a:pPr eaLnBrk="1" hangingPunct="1"/>
            <a:r>
              <a:rPr lang="cs-CZ" altLang="cs-CZ"/>
              <a:t>online prostředí</a:t>
            </a:r>
          </a:p>
          <a:p>
            <a:pPr eaLnBrk="1" hangingPunct="1"/>
            <a:r>
              <a:rPr lang="cs-CZ" altLang="cs-CZ"/>
              <a:t>možnost kombinace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Praktický úkol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zpropagujte</a:t>
            </a:r>
          </a:p>
          <a:p>
            <a:pPr lvl="1" eaLnBrk="1" hangingPunct="1"/>
            <a:r>
              <a:rPr lang="cs-CZ" altLang="cs-CZ" dirty="0"/>
              <a:t>službu z minulé hodiny</a:t>
            </a:r>
          </a:p>
          <a:p>
            <a:pPr eaLnBrk="1" hangingPunct="1"/>
            <a:r>
              <a:rPr lang="cs-CZ" altLang="cs-CZ" dirty="0"/>
              <a:t>nebo zpropagujte</a:t>
            </a:r>
          </a:p>
          <a:p>
            <a:pPr lvl="1" eaLnBrk="1" hangingPunct="1"/>
            <a:r>
              <a:rPr lang="cs-CZ" altLang="cs-CZ" dirty="0"/>
              <a:t>digitální knihovnu volně dostupných e-knih (beletrie zdarma)</a:t>
            </a:r>
          </a:p>
          <a:p>
            <a:pPr lvl="1" eaLnBrk="1" hangingPunct="1"/>
            <a:r>
              <a:rPr lang="cs-CZ" altLang="cs-CZ" dirty="0"/>
              <a:t>e-</a:t>
            </a:r>
            <a:r>
              <a:rPr lang="cs-CZ" altLang="cs-CZ" dirty="0" err="1"/>
              <a:t>prezenčku</a:t>
            </a:r>
            <a:r>
              <a:rPr lang="cs-CZ" altLang="cs-CZ" dirty="0"/>
              <a:t> a </a:t>
            </a:r>
            <a:r>
              <a:rPr lang="cs-CZ" altLang="cs-CZ" dirty="0" err="1"/>
              <a:t>CoD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službu MVS</a:t>
            </a:r>
          </a:p>
          <a:p>
            <a:pPr lvl="1" eaLnBrk="1" hangingPunct="1"/>
            <a:r>
              <a:rPr lang="cs-CZ" altLang="cs-CZ" dirty="0"/>
              <a:t>rozhraní databáze </a:t>
            </a:r>
            <a:r>
              <a:rPr lang="cs-CZ" altLang="cs-CZ" dirty="0" err="1"/>
              <a:t>ProQuest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oprávněnost zvýšeného rozpočtu knihovny na nákup databáze </a:t>
            </a:r>
            <a:r>
              <a:rPr lang="cs-CZ" altLang="cs-CZ" dirty="0" err="1"/>
              <a:t>Sage</a:t>
            </a:r>
            <a:endParaRPr lang="cs-CZ" altLang="cs-CZ" dirty="0"/>
          </a:p>
          <a:p>
            <a:pPr lvl="1" eaLnBrk="1" hangingPunct="1"/>
            <a:r>
              <a:rPr lang="cs-CZ" altLang="cs-CZ" dirty="0"/>
              <a:t>některou ze služeb KNK</a:t>
            </a:r>
          </a:p>
          <a:p>
            <a:pPr lvl="1" eaLnBrk="1" hangingPunct="1"/>
            <a:r>
              <a:rPr lang="cs-CZ" altLang="cs-CZ" dirty="0"/>
              <a:t>něco jiného???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altLang="cs-CZ" sz="3200"/>
              <a:t>Závěr</a:t>
            </a:r>
            <a:endParaRPr lang="en-US" altLang="cs-CZ" sz="320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b="1"/>
              <a:t>Děkuji Vám za pozornost</a:t>
            </a:r>
            <a:endParaRPr lang="en-US" altLang="cs-CZ" b="1"/>
          </a:p>
        </p:txBody>
      </p:sp>
      <p:pic>
        <p:nvPicPr>
          <p:cNvPr id="18436" name="Picture 8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7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cs-CZ" altLang="cs-CZ" sz="2000" b="1" dirty="0">
                <a:latin typeface="Verdana" pitchFamily="34" charset="0"/>
              </a:rPr>
              <a:t>Martin Krčál</a:t>
            </a:r>
          </a:p>
          <a:p>
            <a:pPr algn="r" eaLnBrk="1" hangingPunct="1"/>
            <a:r>
              <a:rPr lang="cs-CZ" altLang="cs-CZ" sz="2000" b="1">
                <a:latin typeface="Verdana" pitchFamily="34" charset="0"/>
              </a:rPr>
              <a:t>krcal@phil.muni.cz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altLang="cs-CZ" sz="8000">
                <a:solidFill>
                  <a:srgbClr val="FFFF00"/>
                </a:solidFill>
              </a:rPr>
              <a:t>Nová služba</a:t>
            </a:r>
            <a:endParaRPr lang="uk-UA" altLang="cs-CZ" sz="8000"/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684213" y="5516563"/>
            <a:ext cx="76327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4800"/>
              <a:t>= nutnost propagace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Nová služba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/>
              <a:t>druh knihovny</a:t>
            </a:r>
          </a:p>
          <a:p>
            <a:pPr lvl="1" eaLnBrk="1" hangingPunct="1"/>
            <a:r>
              <a:rPr lang="cs-CZ" altLang="cs-CZ" sz="2000" dirty="0"/>
              <a:t>akademická</a:t>
            </a:r>
          </a:p>
          <a:p>
            <a:pPr lvl="1" eaLnBrk="1" hangingPunct="1"/>
            <a:r>
              <a:rPr lang="cs-CZ" altLang="cs-CZ" sz="2000" dirty="0"/>
              <a:t>veřejná</a:t>
            </a:r>
          </a:p>
          <a:p>
            <a:pPr eaLnBrk="1" hangingPunct="1"/>
            <a:r>
              <a:rPr lang="cs-CZ" altLang="cs-CZ" sz="2600" dirty="0"/>
              <a:t>objekt propagace</a:t>
            </a:r>
            <a:r>
              <a:rPr lang="cs-CZ" altLang="cs-CZ" sz="2200" dirty="0"/>
              <a:t> (co chceme propagovat)</a:t>
            </a:r>
            <a:r>
              <a:rPr lang="cs-CZ" altLang="cs-CZ" sz="2600" dirty="0"/>
              <a:t> </a:t>
            </a:r>
          </a:p>
          <a:p>
            <a:pPr eaLnBrk="1" hangingPunct="1"/>
            <a:r>
              <a:rPr lang="cs-CZ" altLang="cs-CZ" sz="2600" dirty="0"/>
              <a:t>cílová skupiny</a:t>
            </a:r>
            <a:r>
              <a:rPr lang="cs-CZ" altLang="cs-CZ" sz="2200" dirty="0"/>
              <a:t> (pro koho)</a:t>
            </a:r>
            <a:endParaRPr lang="cs-CZ" altLang="cs-CZ" sz="2600" dirty="0"/>
          </a:p>
          <a:p>
            <a:pPr eaLnBrk="1" hangingPunct="1"/>
            <a:r>
              <a:rPr lang="cs-CZ" altLang="cs-CZ" sz="2600" dirty="0"/>
              <a:t>cíle propagace</a:t>
            </a:r>
            <a:r>
              <a:rPr lang="cs-CZ" altLang="cs-CZ" sz="2200" dirty="0"/>
              <a:t> (čeho chceme dosáhnout)</a:t>
            </a:r>
            <a:endParaRPr lang="cs-CZ" altLang="cs-CZ" sz="2600" dirty="0"/>
          </a:p>
          <a:p>
            <a:pPr eaLnBrk="1" hangingPunct="1"/>
            <a:r>
              <a:rPr lang="cs-CZ" altLang="cs-CZ" sz="2600" dirty="0"/>
              <a:t>forma propagace</a:t>
            </a:r>
            <a:r>
              <a:rPr lang="cs-CZ" altLang="cs-CZ" sz="2200" dirty="0"/>
              <a:t> (jak budeme propagovat, jaké nástroje použijeme)</a:t>
            </a:r>
            <a:endParaRPr lang="cs-CZ" altLang="cs-CZ" sz="2600" dirty="0"/>
          </a:p>
          <a:p>
            <a:pPr eaLnBrk="1" hangingPunct="1"/>
            <a:r>
              <a:rPr lang="cs-CZ" altLang="cs-CZ" sz="2600" dirty="0"/>
              <a:t>místo propagace</a:t>
            </a:r>
            <a:r>
              <a:rPr lang="cs-CZ" altLang="cs-CZ" sz="2200" dirty="0"/>
              <a:t> (kde budeme propagovat)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…ale nejen nové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Propagujte i starší služby</a:t>
            </a:r>
          </a:p>
          <a:p>
            <a:r>
              <a:rPr lang="cs-CZ" dirty="0"/>
              <a:t>Průběžná práce s cílovou skupinou</a:t>
            </a:r>
          </a:p>
          <a:p>
            <a:r>
              <a:rPr lang="cs-CZ" dirty="0"/>
              <a:t>Výzkumy = zjišťujte, co chtějí</a:t>
            </a:r>
          </a:p>
        </p:txBody>
      </p:sp>
    </p:spTree>
    <p:extLst>
      <p:ext uri="{BB962C8B-B14F-4D97-AF65-F5344CB8AC3E}">
        <p14:creationId xmlns:p14="http://schemas.microsoft.com/office/powerpoint/2010/main" val="23885007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Co budeme propagovat?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přesně popsat předmět propagace</a:t>
            </a:r>
          </a:p>
          <a:p>
            <a:pPr lvl="1" eaLnBrk="1" hangingPunct="1"/>
            <a:r>
              <a:rPr lang="cs-CZ" altLang="cs-CZ" dirty="0"/>
              <a:t>služba - EDD, MVS, kopírování</a:t>
            </a:r>
          </a:p>
          <a:p>
            <a:pPr lvl="1" eaLnBrk="1" hangingPunct="1"/>
            <a:r>
              <a:rPr lang="cs-CZ" altLang="cs-CZ" dirty="0"/>
              <a:t>produkt - vlastní katalog, EIZ</a:t>
            </a:r>
          </a:p>
          <a:p>
            <a:pPr lvl="1" eaLnBrk="1" hangingPunct="1"/>
            <a:r>
              <a:rPr lang="cs-CZ" altLang="cs-CZ" dirty="0"/>
              <a:t>image - např. změna image knihovny, budování a posílení značky</a:t>
            </a:r>
          </a:p>
          <a:p>
            <a:pPr eaLnBrk="1" hangingPunct="1"/>
            <a:r>
              <a:rPr lang="cs-CZ" altLang="cs-CZ" dirty="0"/>
              <a:t>znát ho a vědět o něm vše</a:t>
            </a:r>
          </a:p>
          <a:p>
            <a:pPr lvl="1" eaLnBrk="1" hangingPunct="1"/>
            <a:r>
              <a:rPr lang="cs-CZ" altLang="cs-CZ" dirty="0"/>
              <a:t>klady i zápory</a:t>
            </a:r>
          </a:p>
          <a:p>
            <a:pPr lvl="1" eaLnBrk="1" hangingPunct="1"/>
            <a:r>
              <a:rPr lang="cs-CZ" altLang="cs-CZ" dirty="0"/>
              <a:t>v čem je přínos</a:t>
            </a:r>
          </a:p>
          <a:p>
            <a:pPr lvl="1" eaLnBrk="1" hangingPunct="1"/>
            <a:r>
              <a:rPr lang="cs-CZ" altLang="cs-CZ" dirty="0"/>
              <a:t>proč začít používat</a:t>
            </a:r>
          </a:p>
          <a:p>
            <a:pPr lvl="1" eaLnBrk="1" hangingPunct="1"/>
            <a:r>
              <a:rPr lang="cs-CZ" altLang="cs-CZ" dirty="0" err="1"/>
              <a:t>maketingový</a:t>
            </a:r>
            <a:r>
              <a:rPr lang="cs-CZ" altLang="cs-CZ" dirty="0"/>
              <a:t> mix</a:t>
            </a:r>
          </a:p>
          <a:p>
            <a:pPr eaLnBrk="1" hangingPunct="1">
              <a:buFontTx/>
              <a:buNone/>
            </a:pPr>
            <a:endParaRPr lang="cs-CZ" altLang="cs-CZ" sz="1600" dirty="0"/>
          </a:p>
          <a:p>
            <a:pPr lvl="1"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Cílová skupina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studenti</a:t>
            </a:r>
          </a:p>
          <a:p>
            <a:pPr eaLnBrk="1" hangingPunct="1"/>
            <a:r>
              <a:rPr lang="cs-CZ" altLang="cs-CZ"/>
              <a:t>akademičtí pracovníci</a:t>
            </a:r>
          </a:p>
          <a:p>
            <a:pPr eaLnBrk="1" hangingPunct="1"/>
            <a:r>
              <a:rPr lang="cs-CZ" altLang="cs-CZ"/>
              <a:t>vedení fakulty/univerzity</a:t>
            </a:r>
          </a:p>
          <a:p>
            <a:pPr eaLnBrk="1" hangingPunct="1"/>
            <a:r>
              <a:rPr lang="cs-CZ" altLang="cs-CZ"/>
              <a:t>odborná veřejnost, komunita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Cíle propagace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 dirty="0"/>
              <a:t>proč propagujeme, jaký má být výsledek</a:t>
            </a:r>
          </a:p>
          <a:p>
            <a:pPr lvl="1" eaLnBrk="1" hangingPunct="1"/>
            <a:r>
              <a:rPr lang="cs-CZ" altLang="cs-CZ" dirty="0"/>
              <a:t>dostat do povědomí</a:t>
            </a:r>
          </a:p>
          <a:p>
            <a:pPr lvl="1" eaLnBrk="1" hangingPunct="1"/>
            <a:r>
              <a:rPr lang="cs-CZ" altLang="cs-CZ" dirty="0"/>
              <a:t>naučit efektivně využívat</a:t>
            </a:r>
          </a:p>
          <a:p>
            <a:pPr lvl="1" eaLnBrk="1" hangingPunct="1"/>
            <a:r>
              <a:rPr lang="cs-CZ" altLang="cs-CZ" dirty="0"/>
              <a:t>lobby u vedení (knihovní advokacie)</a:t>
            </a:r>
          </a:p>
          <a:p>
            <a:pPr lvl="1" eaLnBrk="1" hangingPunct="1"/>
            <a:r>
              <a:rPr lang="cs-CZ" altLang="cs-CZ" dirty="0"/>
              <a:t>???</a:t>
            </a:r>
          </a:p>
          <a:p>
            <a:pPr lvl="1"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Forma propagace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nezanedbávat klasickou propagaci</a:t>
            </a:r>
          </a:p>
          <a:p>
            <a:pPr lvl="1" eaLnBrk="1" hangingPunct="1"/>
            <a:r>
              <a:rPr lang="cs-CZ" altLang="cs-CZ"/>
              <a:t>nástěnky, upozornění na dveřích, propagační materiály</a:t>
            </a:r>
          </a:p>
          <a:p>
            <a:pPr eaLnBrk="1" hangingPunct="1"/>
            <a:r>
              <a:rPr lang="cs-CZ" altLang="cs-CZ"/>
              <a:t>propagace v online prostředí</a:t>
            </a:r>
          </a:p>
          <a:p>
            <a:pPr lvl="1" eaLnBrk="1" hangingPunct="1"/>
            <a:r>
              <a:rPr lang="cs-CZ" altLang="cs-CZ"/>
              <a:t>web knihovny</a:t>
            </a:r>
          </a:p>
          <a:p>
            <a:pPr lvl="1" eaLnBrk="1" hangingPunct="1"/>
            <a:r>
              <a:rPr lang="cs-CZ" altLang="cs-CZ"/>
              <a:t>sdílení online</a:t>
            </a:r>
          </a:p>
          <a:p>
            <a:pPr lvl="2" eaLnBrk="1" hangingPunct="1"/>
            <a:r>
              <a:rPr lang="cs-CZ" altLang="cs-CZ"/>
              <a:t>dokumenty (</a:t>
            </a:r>
            <a:r>
              <a:rPr lang="cs-CZ" altLang="cs-CZ">
                <a:hlinkClick r:id="rId2" action="ppaction://hlinkfile"/>
              </a:rPr>
              <a:t>Issuu</a:t>
            </a:r>
            <a:r>
              <a:rPr lang="cs-CZ" altLang="cs-CZ"/>
              <a:t>, </a:t>
            </a:r>
            <a:r>
              <a:rPr lang="cs-CZ" altLang="cs-CZ">
                <a:hlinkClick r:id="rId3" action="ppaction://hlinkfile"/>
              </a:rPr>
              <a:t>DocStock</a:t>
            </a:r>
            <a:r>
              <a:rPr lang="cs-CZ" altLang="cs-CZ"/>
              <a:t>,...)</a:t>
            </a:r>
          </a:p>
          <a:p>
            <a:pPr lvl="2" eaLnBrk="1" hangingPunct="1"/>
            <a:r>
              <a:rPr lang="cs-CZ" altLang="cs-CZ"/>
              <a:t>videotutoriály (</a:t>
            </a:r>
            <a:r>
              <a:rPr lang="cs-CZ" altLang="cs-CZ">
                <a:hlinkClick r:id="rId4"/>
              </a:rPr>
              <a:t>Screentoaster</a:t>
            </a:r>
            <a:r>
              <a:rPr lang="cs-CZ" altLang="cs-CZ"/>
              <a:t>, </a:t>
            </a:r>
            <a:r>
              <a:rPr lang="cs-CZ" altLang="cs-CZ">
                <a:hlinkClick r:id="rId5" action="ppaction://hlinkfile"/>
              </a:rPr>
              <a:t>Vimeo</a:t>
            </a:r>
            <a:r>
              <a:rPr lang="cs-CZ" altLang="cs-CZ"/>
              <a:t>)</a:t>
            </a:r>
          </a:p>
          <a:p>
            <a:pPr lvl="2" eaLnBrk="1" hangingPunct="1"/>
            <a:r>
              <a:rPr lang="cs-CZ" altLang="cs-CZ"/>
              <a:t>odkazy (</a:t>
            </a:r>
            <a:r>
              <a:rPr lang="cs-CZ" altLang="cs-CZ">
                <a:hlinkClick r:id="rId6" action="ppaction://hlinkfile"/>
              </a:rPr>
              <a:t>Delicious</a:t>
            </a:r>
            <a:r>
              <a:rPr lang="cs-CZ" altLang="cs-CZ"/>
              <a:t>, </a:t>
            </a:r>
            <a:r>
              <a:rPr lang="cs-CZ" altLang="cs-CZ">
                <a:hlinkClick r:id="rId7" action="ppaction://hlinkfile"/>
              </a:rPr>
              <a:t>Linkuj</a:t>
            </a:r>
            <a:r>
              <a:rPr lang="cs-CZ" altLang="cs-CZ"/>
              <a:t>,...)</a:t>
            </a:r>
          </a:p>
          <a:p>
            <a:pPr lvl="1" eaLnBrk="1" hangingPunct="1"/>
            <a:r>
              <a:rPr lang="cs-CZ" altLang="cs-CZ"/>
              <a:t>blogy, RSS</a:t>
            </a:r>
          </a:p>
          <a:p>
            <a:pPr lvl="1" eaLnBrk="1" hangingPunct="1"/>
            <a:r>
              <a:rPr lang="cs-CZ" altLang="cs-CZ"/>
              <a:t>komix, virtuální prohlídky,...</a:t>
            </a:r>
          </a:p>
          <a:p>
            <a:pPr lvl="1" eaLnBrk="1" hangingPunct="1"/>
            <a:r>
              <a:rPr lang="cs-CZ" altLang="cs-CZ"/>
              <a:t>obrazovky PC - pronájem ve Zlíně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/>
              <a:t>Komunikace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e-mail, IM, telefon, formulář na webu,...</a:t>
            </a:r>
          </a:p>
          <a:p>
            <a:pPr eaLnBrk="1" hangingPunct="1"/>
            <a:r>
              <a:rPr lang="cs-CZ" altLang="cs-CZ"/>
              <a:t>sociální sítě</a:t>
            </a:r>
          </a:p>
          <a:p>
            <a:pPr lvl="1" eaLnBrk="1" hangingPunct="1"/>
            <a:r>
              <a:rPr lang="cs-CZ" altLang="cs-CZ"/>
              <a:t>Facebook, Twitter, Ning</a:t>
            </a:r>
          </a:p>
          <a:p>
            <a:pPr lvl="1" eaLnBrk="1" hangingPunct="1"/>
            <a:r>
              <a:rPr lang="cs-CZ" altLang="cs-CZ"/>
              <a:t>K4U</a:t>
            </a:r>
            <a:r>
              <a:rPr lang="cs-CZ" altLang="cs-CZ" sz="1800"/>
              <a:t> (pokus, již ukončeno)</a:t>
            </a:r>
          </a:p>
          <a:p>
            <a:pPr eaLnBrk="1" hangingPunct="1"/>
            <a:r>
              <a:rPr lang="cs-CZ" altLang="cs-CZ"/>
              <a:t>školení, propagační akce, průzkumy</a:t>
            </a:r>
          </a:p>
          <a:p>
            <a:pPr eaLnBrk="1" hangingPunct="1"/>
            <a:r>
              <a:rPr lang="cs-CZ" altLang="cs-CZ"/>
              <a:t>osobní setkání</a:t>
            </a:r>
          </a:p>
          <a:p>
            <a:pPr lvl="1" eaLnBrk="1" hangingPunct="1"/>
            <a:r>
              <a:rPr lang="cs-CZ" altLang="cs-CZ"/>
              <a:t>vyučující, open coffee</a:t>
            </a:r>
          </a:p>
          <a:p>
            <a:pPr eaLnBrk="1" hangingPunct="1"/>
            <a:endParaRPr lang="cs-CZ" altLang="cs-CZ"/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23a07a1d76b974614f67d93a477e38e6959"/>
</p:tagLst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3482</TotalTime>
  <Words>431</Words>
  <Application>Microsoft Office PowerPoint</Application>
  <PresentationFormat>Předvádění na obrazovce (4:3)</PresentationFormat>
  <Paragraphs>110</Paragraphs>
  <Slides>16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Tahoma</vt:lpstr>
      <vt:lpstr>Verdana</vt:lpstr>
      <vt:lpstr>Wingdings</vt:lpstr>
      <vt:lpstr>template</vt:lpstr>
      <vt:lpstr>Propagace</vt:lpstr>
      <vt:lpstr>Nová služba</vt:lpstr>
      <vt:lpstr>Nová služba</vt:lpstr>
      <vt:lpstr>…ale nejen nové</vt:lpstr>
      <vt:lpstr>Co budeme propagovat?</vt:lpstr>
      <vt:lpstr>Cílová skupina</vt:lpstr>
      <vt:lpstr>Cíle propagace</vt:lpstr>
      <vt:lpstr>Forma propagace</vt:lpstr>
      <vt:lpstr>Komunikace</vt:lpstr>
      <vt:lpstr>Mobilní marketing</vt:lpstr>
      <vt:lpstr>Mobilní marketing</vt:lpstr>
      <vt:lpstr>Online služby pro vývoj m-aplikací</vt:lpstr>
      <vt:lpstr>Další možnosti propagace</vt:lpstr>
      <vt:lpstr>Místo propagace</vt:lpstr>
      <vt:lpstr>Praktický úkol</vt:lpstr>
      <vt:lpstr>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</cp:lastModifiedBy>
  <cp:revision>147</cp:revision>
  <dcterms:created xsi:type="dcterms:W3CDTF">2008-06-02T21:04:14Z</dcterms:created>
  <dcterms:modified xsi:type="dcterms:W3CDTF">2019-04-02T18:51:23Z</dcterms:modified>
</cp:coreProperties>
</file>