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4" r:id="rId3"/>
    <p:sldId id="349" r:id="rId4"/>
    <p:sldId id="339" r:id="rId5"/>
    <p:sldId id="345" r:id="rId6"/>
    <p:sldId id="346" r:id="rId7"/>
    <p:sldId id="347" r:id="rId8"/>
    <p:sldId id="352" r:id="rId9"/>
    <p:sldId id="350" r:id="rId10"/>
    <p:sldId id="348" r:id="rId11"/>
    <p:sldId id="351" r:id="rId12"/>
    <p:sldId id="353" r:id="rId13"/>
    <p:sldId id="258" r:id="rId14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2" d="100"/>
          <a:sy n="82" d="100"/>
        </p:scale>
        <p:origin x="149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85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9F736D-B450-4F84-959B-033372A44BF9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1506793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6D9A5D9-D050-49EA-BD57-0454E6359FEB}" type="slidenum">
              <a:rPr lang="ru-RU" altLang="cs-CZ"/>
              <a:pPr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753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11F577E-4609-47A0-84AB-429256547FE5}" type="slidenum">
              <a:rPr lang="ru-RU" altLang="cs-CZ"/>
              <a:pPr>
                <a:spcBef>
                  <a:spcPct val="0"/>
                </a:spcBef>
              </a:pPr>
              <a:t>13</a:t>
            </a:fld>
            <a:endParaRPr lang="ru-RU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295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25641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019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5200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9783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1783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9925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6659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757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5416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29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7063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8458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 dirty="0">
                <a:solidFill>
                  <a:srgbClr val="FFFF00"/>
                </a:solidFill>
              </a:rPr>
              <a:t>Budoucnost knihoven</a:t>
            </a:r>
            <a:endParaRPr lang="uk-UA" altLang="cs-CZ" sz="5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VIKBB42 Knihovnické procesy a služby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itchFamily="34" charset="0"/>
              </a:rPr>
              <a:t>Brno, 24. dubna 2019</a:t>
            </a:r>
            <a:endParaRPr lang="cs-CZ" altLang="cs-CZ" sz="1800" dirty="0">
              <a:latin typeface="Tahoma" pitchFamily="34" charset="0"/>
            </a:endParaRPr>
          </a:p>
        </p:txBody>
      </p: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57594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Kam kráčí české knihovnictví?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Centrální portál knihoven a další společné služby</a:t>
            </a:r>
          </a:p>
          <a:p>
            <a:r>
              <a:rPr lang="cs-CZ" dirty="0"/>
              <a:t>společné projekty</a:t>
            </a:r>
          </a:p>
          <a:p>
            <a:r>
              <a:rPr lang="cs-CZ" dirty="0"/>
              <a:t>sdílení příkladů, dokumentů, zkušeností…</a:t>
            </a:r>
          </a:p>
          <a:p>
            <a:r>
              <a:rPr lang="cs-CZ" dirty="0"/>
              <a:t>licence knihovních dat</a:t>
            </a:r>
          </a:p>
          <a:p>
            <a:r>
              <a:rPr lang="cs-CZ" dirty="0"/>
              <a:t>školy a knihovny, CŽV</a:t>
            </a:r>
          </a:p>
        </p:txBody>
      </p:sp>
    </p:spTree>
    <p:extLst>
      <p:ext uri="{BB962C8B-B14F-4D97-AF65-F5344CB8AC3E}">
        <p14:creationId xmlns:p14="http://schemas.microsoft.com/office/powerpoint/2010/main" val="3002371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Zobrazování obrázku 20150428_103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-1107504"/>
            <a:ext cx="5328592" cy="947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822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Vám kurz dal?</a:t>
            </a:r>
          </a:p>
          <a:p>
            <a:r>
              <a:rPr lang="cs-CZ" dirty="0"/>
              <a:t>Co byste změnili?</a:t>
            </a:r>
          </a:p>
          <a:p>
            <a:r>
              <a:rPr lang="cs-CZ" dirty="0"/>
              <a:t>Chyběly Vám nějaká témata?</a:t>
            </a:r>
          </a:p>
          <a:p>
            <a:r>
              <a:rPr lang="cs-CZ" dirty="0"/>
              <a:t>Byl kurz dostatečně praktický?</a:t>
            </a:r>
          </a:p>
          <a:p>
            <a:r>
              <a:rPr lang="cs-CZ" dirty="0"/>
              <a:t>Jak jste byli spokojeni s exkurzemi? Byl jich dostatek? </a:t>
            </a:r>
          </a:p>
          <a:p>
            <a:r>
              <a:rPr lang="cs-CZ" dirty="0"/>
              <a:t>Hodnocení hosta – M. </a:t>
            </a:r>
            <a:r>
              <a:rPr lang="cs-CZ"/>
              <a:t>Denár?</a:t>
            </a:r>
            <a:endParaRPr lang="cs-CZ" dirty="0"/>
          </a:p>
          <a:p>
            <a:r>
              <a:rPr lang="cs-CZ" dirty="0"/>
              <a:t>Máte připomínky k organizaci kurzu?</a:t>
            </a:r>
          </a:p>
        </p:txBody>
      </p:sp>
    </p:spTree>
    <p:extLst>
      <p:ext uri="{BB962C8B-B14F-4D97-AF65-F5344CB8AC3E}">
        <p14:creationId xmlns:p14="http://schemas.microsoft.com/office/powerpoint/2010/main" val="905141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Závěr</a:t>
            </a:r>
            <a:endParaRPr lang="en-US" altLang="cs-CZ" sz="32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17412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krcal@phil.muni.cz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993508" cy="508000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Koncepce rozvoje knihoven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strategický dokument</a:t>
            </a:r>
          </a:p>
          <a:p>
            <a:pPr eaLnBrk="1" hangingPunct="1"/>
            <a:r>
              <a:rPr lang="cs-CZ" altLang="cs-CZ" sz="2800" dirty="0"/>
              <a:t>připravuje ÚKR a tým expertů</a:t>
            </a:r>
          </a:p>
          <a:p>
            <a:pPr eaLnBrk="1" hangingPunct="1"/>
            <a:r>
              <a:rPr lang="cs-CZ" altLang="cs-CZ" sz="2800" dirty="0"/>
              <a:t>schvaluje jej vláda</a:t>
            </a:r>
            <a:endParaRPr lang="cs-CZ" altLang="cs-CZ" sz="1600" dirty="0"/>
          </a:p>
          <a:p>
            <a:pPr eaLnBrk="1" hangingPunct="1"/>
            <a:r>
              <a:rPr lang="cs-CZ" altLang="cs-CZ" sz="2800" dirty="0"/>
              <a:t>aktuálně na období 2016-2020</a:t>
            </a:r>
            <a:endParaRPr lang="cs-CZ" altLang="cs-CZ" dirty="0"/>
          </a:p>
          <a:p>
            <a:pPr lvl="1" eaLnBrk="1" hangingPunct="1"/>
            <a:r>
              <a:rPr lang="cs-CZ" altLang="cs-CZ" sz="2200" dirty="0"/>
              <a:t>s výhledem do roku 2025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/>
              <a:t>digitalizace</a:t>
            </a:r>
          </a:p>
          <a:p>
            <a:r>
              <a:rPr lang="cs-CZ" dirty="0"/>
              <a:t>rovný přístup k </a:t>
            </a:r>
            <a:r>
              <a:rPr lang="cs-CZ" dirty="0" err="1"/>
              <a:t>info</a:t>
            </a:r>
            <a:endParaRPr lang="cs-CZ" dirty="0"/>
          </a:p>
          <a:p>
            <a:pPr lvl="1"/>
            <a:r>
              <a:rPr lang="cs-CZ" dirty="0"/>
              <a:t>odkudkoliv, 1 rozhraní, pro každého</a:t>
            </a:r>
          </a:p>
          <a:p>
            <a:r>
              <a:rPr lang="cs-CZ" dirty="0"/>
              <a:t>vzdělávání a čtenářství</a:t>
            </a:r>
          </a:p>
          <a:p>
            <a:pPr lvl="1"/>
            <a:r>
              <a:rPr lang="cs-CZ" dirty="0"/>
              <a:t>knihovna = přirozené komunitní centrum</a:t>
            </a:r>
          </a:p>
          <a:p>
            <a:r>
              <a:rPr lang="cs-CZ" dirty="0"/>
              <a:t>marketing služeb</a:t>
            </a:r>
          </a:p>
          <a:p>
            <a:pPr lvl="1"/>
            <a:r>
              <a:rPr lang="cs-CZ" dirty="0"/>
              <a:t>standardy kvality, výzkumy potřeb, design služeb,…</a:t>
            </a:r>
          </a:p>
          <a:p>
            <a:r>
              <a:rPr lang="cs-CZ" dirty="0"/>
              <a:t>pracovníci knihoven</a:t>
            </a:r>
          </a:p>
          <a:p>
            <a:pPr lvl="1"/>
            <a:r>
              <a:rPr lang="cs-CZ" sz="2200" dirty="0"/>
              <a:t>CŽV, kurzy, sebevzdělávání, neformální </a:t>
            </a:r>
            <a:r>
              <a:rPr lang="cs-CZ" sz="2200" dirty="0" err="1"/>
              <a:t>vzděl</a:t>
            </a:r>
            <a:r>
              <a:rPr lang="cs-CZ" sz="2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vize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i="1" dirty="0"/>
              <a:t>„V krásné, přívětivé a pohodlné knihovně rychle obsloužen příjemným, kvalifikovaným, očividně spokojeným a motivovaným personálem získám požadovanou kvalitní službu bezplatně i z pohodlí domova, bez ohledu na národnost či handicap, v kteroukoliv denní či noční dobu.“</a:t>
            </a:r>
            <a:endParaRPr lang="cs-CZ" altLang="cs-CZ" sz="2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Zkuste nadefinovat vizi knihoven</a:t>
            </a:r>
          </a:p>
          <a:p>
            <a:pPr lvl="1"/>
            <a:r>
              <a:rPr lang="cs-CZ" dirty="0"/>
              <a:t>Jak má knihovna vypadat?</a:t>
            </a:r>
          </a:p>
          <a:p>
            <a:pPr lvl="1"/>
            <a:r>
              <a:rPr lang="cs-CZ" dirty="0"/>
              <a:t>Komu má sloužit?</a:t>
            </a:r>
          </a:p>
          <a:p>
            <a:pPr lvl="1"/>
            <a:r>
              <a:rPr lang="cs-CZ" dirty="0"/>
              <a:t>Co má nabízet?</a:t>
            </a:r>
          </a:p>
          <a:p>
            <a:pPr lvl="1"/>
            <a:r>
              <a:rPr lang="cs-CZ" dirty="0"/>
              <a:t>Jakou roli má plnit?</a:t>
            </a:r>
          </a:p>
          <a:p>
            <a:pPr lvl="1"/>
            <a:r>
              <a:rPr lang="cs-CZ" dirty="0"/>
              <a:t>Čím se knihovny liší od jiných institucí? Čím jsou specifické?</a:t>
            </a:r>
          </a:p>
          <a:p>
            <a:r>
              <a:rPr lang="cs-CZ" dirty="0"/>
              <a:t>10 minut brainstorming</a:t>
            </a:r>
          </a:p>
          <a:p>
            <a:r>
              <a:rPr lang="cs-CZ" dirty="0"/>
              <a:t>10 minut definice</a:t>
            </a:r>
          </a:p>
          <a:p>
            <a:r>
              <a:rPr lang="cs-CZ" dirty="0"/>
              <a:t>10 minut diskuze</a:t>
            </a:r>
          </a:p>
        </p:txBody>
      </p:sp>
    </p:spTree>
    <p:extLst>
      <p:ext uri="{BB962C8B-B14F-4D97-AF65-F5344CB8AC3E}">
        <p14:creationId xmlns:p14="http://schemas.microsoft.com/office/powerpoint/2010/main" val="290322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vize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Zobrazování obrázku 20150429_1204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71" y="1184399"/>
            <a:ext cx="8004795" cy="450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695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  <a:p>
            <a:pPr lvl="1"/>
            <a:r>
              <a:rPr lang="cs-CZ" dirty="0"/>
              <a:t>dokumenty</a:t>
            </a:r>
          </a:p>
          <a:p>
            <a:pPr lvl="1"/>
            <a:r>
              <a:rPr lang="cs-CZ" dirty="0"/>
              <a:t>lidé (CŽV, odborný růst, role školy…)</a:t>
            </a:r>
          </a:p>
          <a:p>
            <a:r>
              <a:rPr lang="cs-CZ" dirty="0"/>
              <a:t>prostor</a:t>
            </a:r>
          </a:p>
          <a:p>
            <a:pPr lvl="1"/>
            <a:r>
              <a:rPr lang="cs-CZ" dirty="0"/>
              <a:t>pohodlné prostředí, přístup online,…</a:t>
            </a:r>
          </a:p>
          <a:p>
            <a:r>
              <a:rPr lang="cs-CZ" dirty="0"/>
              <a:t>rozvoj</a:t>
            </a:r>
          </a:p>
          <a:p>
            <a:pPr lvl="1"/>
            <a:r>
              <a:rPr lang="cs-CZ" dirty="0"/>
              <a:t>osobnostní rozvoj, vzdělávání, kultura</a:t>
            </a:r>
          </a:p>
          <a:p>
            <a:r>
              <a:rPr lang="cs-CZ" dirty="0"/>
              <a:t>spolupráce</a:t>
            </a:r>
          </a:p>
          <a:p>
            <a:pPr lvl="1"/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go far, go </a:t>
            </a:r>
            <a:r>
              <a:rPr lang="cs-CZ" dirty="0" err="1"/>
              <a:t>together</a:t>
            </a:r>
            <a:r>
              <a:rPr lang="cs-CZ" dirty="0"/>
              <a:t>!!!</a:t>
            </a:r>
          </a:p>
          <a:p>
            <a:pPr lvl="1"/>
            <a:r>
              <a:rPr lang="cs-CZ" dirty="0"/>
              <a:t>kde se dá spolupracovat?</a:t>
            </a:r>
          </a:p>
        </p:txBody>
      </p:sp>
    </p:spTree>
    <p:extLst>
      <p:ext uri="{BB962C8B-B14F-4D97-AF65-F5344CB8AC3E}">
        <p14:creationId xmlns:p14="http://schemas.microsoft.com/office/powerpoint/2010/main" val="310621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Zobrazování obrázku 20150428_103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1971600"/>
            <a:ext cx="6014814" cy="1069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03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2 -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lze v knihovně spolupracovat?</a:t>
            </a:r>
          </a:p>
          <a:p>
            <a:r>
              <a:rPr lang="cs-CZ" dirty="0"/>
              <a:t>Zkuste nadefinovat hlavní cíle</a:t>
            </a:r>
          </a:p>
          <a:p>
            <a:r>
              <a:rPr lang="cs-CZ" dirty="0"/>
              <a:t>15 minut interní diskuze ve skupinách</a:t>
            </a:r>
          </a:p>
          <a:p>
            <a:r>
              <a:rPr lang="cs-CZ" dirty="0"/>
              <a:t>10 minut prezentace a společná diskuze</a:t>
            </a:r>
          </a:p>
        </p:txBody>
      </p:sp>
    </p:spTree>
    <p:extLst>
      <p:ext uri="{BB962C8B-B14F-4D97-AF65-F5344CB8AC3E}">
        <p14:creationId xmlns:p14="http://schemas.microsoft.com/office/powerpoint/2010/main" val="600125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c14469bb5ba773c9bf867243468a575ba5d63b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3592</TotalTime>
  <Words>334</Words>
  <Application>Microsoft Office PowerPoint</Application>
  <PresentationFormat>Předvádění na obrazovce (4:3)</PresentationFormat>
  <Paragraphs>70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Tahoma</vt:lpstr>
      <vt:lpstr>Verdana</vt:lpstr>
      <vt:lpstr>Wingdings</vt:lpstr>
      <vt:lpstr>template</vt:lpstr>
      <vt:lpstr>Budoucnost knihoven</vt:lpstr>
      <vt:lpstr>Koncepce rozvoje knihoven</vt:lpstr>
      <vt:lpstr>Hlavní body</vt:lpstr>
      <vt:lpstr>Základní vize</vt:lpstr>
      <vt:lpstr>Úkol 1</vt:lpstr>
      <vt:lpstr>Nová vize</vt:lpstr>
      <vt:lpstr>Hlavní body</vt:lpstr>
      <vt:lpstr>Prezentace aplikace PowerPoint</vt:lpstr>
      <vt:lpstr>Úkol 2 - Spolupráce</vt:lpstr>
      <vt:lpstr>Spolupráce</vt:lpstr>
      <vt:lpstr>Prezentace aplikace PowerPoint</vt:lpstr>
      <vt:lpstr>Evaluace výuky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167</cp:revision>
  <dcterms:created xsi:type="dcterms:W3CDTF">2008-06-02T21:04:14Z</dcterms:created>
  <dcterms:modified xsi:type="dcterms:W3CDTF">2019-04-23T21:02:17Z</dcterms:modified>
</cp:coreProperties>
</file>