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75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83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>
      <p:cViewPr varScale="1">
        <p:scale>
          <a:sx n="94" d="100"/>
          <a:sy n="94" d="100"/>
        </p:scale>
        <p:origin x="269" y="8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21.3.2016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21.3.2016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21.3.2016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21.3.2016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21.3.2016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21.3.2016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21.3.2016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21.3.2016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21.3.2016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21.3.2016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21.3.2016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21.3.2016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21.3.2016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Technologické </a:t>
            </a:r>
            <a:r>
              <a:rPr lang="cs-CZ" dirty="0" smtClean="0"/>
              <a:t>změny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VIKBB66</a:t>
            </a:r>
          </a:p>
          <a:p>
            <a:r>
              <a:rPr lang="cs-CZ" dirty="0" smtClean="0"/>
              <a:t>Michal Černý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7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Chytrá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Systémy dopravy a parkování, zdravotnictví, politiky, služeb,…</a:t>
            </a:r>
          </a:p>
          <a:p>
            <a:r>
              <a:rPr lang="cs-CZ" dirty="0" smtClean="0"/>
              <a:t>Digitální </a:t>
            </a:r>
            <a:r>
              <a:rPr lang="cs-CZ" dirty="0"/>
              <a:t>konektivitu a integraci mezi lidmi, místy a věcmi po celém </a:t>
            </a:r>
            <a:r>
              <a:rPr lang="cs-CZ" dirty="0" smtClean="0"/>
              <a:t>městě</a:t>
            </a:r>
            <a:endParaRPr lang="cs-CZ" dirty="0"/>
          </a:p>
          <a:p>
            <a:r>
              <a:rPr lang="cs-CZ" dirty="0" err="1" smtClean="0"/>
              <a:t>Digitalitu</a:t>
            </a:r>
            <a:r>
              <a:rPr lang="cs-CZ" dirty="0" smtClean="0"/>
              <a:t> </a:t>
            </a:r>
            <a:r>
              <a:rPr lang="cs-CZ" dirty="0"/>
              <a:t>jako standard pro všechny městské </a:t>
            </a:r>
            <a:r>
              <a:rPr lang="cs-CZ" dirty="0" smtClean="0"/>
              <a:t>služby</a:t>
            </a:r>
            <a:endParaRPr lang="cs-CZ" dirty="0"/>
          </a:p>
          <a:p>
            <a:r>
              <a:rPr lang="cs-CZ" dirty="0" smtClean="0"/>
              <a:t>Analýzu </a:t>
            </a:r>
            <a:r>
              <a:rPr lang="cs-CZ" dirty="0"/>
              <a:t>městských digitálních dat pro lepší sladění nabídky s poptávkou, zlepšení služeb a udržitelnosti s cílem lépe předvídat a předcházet budoucím </a:t>
            </a:r>
            <a:r>
              <a:rPr lang="cs-CZ" dirty="0" smtClean="0"/>
              <a:t>problémům</a:t>
            </a:r>
          </a:p>
          <a:p>
            <a:r>
              <a:rPr lang="cs-CZ" dirty="0" smtClean="0"/>
              <a:t>Rozhodování na základě dat ne dojmů</a:t>
            </a:r>
          </a:p>
          <a:p>
            <a:r>
              <a:rPr lang="cs-CZ" dirty="0" smtClean="0"/>
              <a:t>Těsný vztah k životnímu prostředí</a:t>
            </a:r>
          </a:p>
          <a:p>
            <a:r>
              <a:rPr lang="cs-CZ" dirty="0" smtClean="0"/>
              <a:t>Chytré domácnosti?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8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Asistivní</a:t>
            </a:r>
            <a:r>
              <a:rPr lang="cs-CZ" dirty="0" smtClean="0"/>
              <a:t> technologie</a:t>
            </a:r>
          </a:p>
          <a:p>
            <a:r>
              <a:rPr lang="cs-CZ" dirty="0" smtClean="0"/>
              <a:t>Analýza vhodných antibiotik</a:t>
            </a:r>
          </a:p>
          <a:p>
            <a:r>
              <a:rPr lang="cs-CZ" dirty="0" smtClean="0"/>
              <a:t>Analýza léčebných postupů -&gt; vzdělávání a smlouvy s pojišťovnami</a:t>
            </a:r>
          </a:p>
          <a:p>
            <a:r>
              <a:rPr lang="cs-CZ" dirty="0" err="1" smtClean="0"/>
              <a:t>Telekonzultace</a:t>
            </a:r>
            <a:endParaRPr lang="cs-CZ" dirty="0" smtClean="0"/>
          </a:p>
          <a:p>
            <a:r>
              <a:rPr lang="cs-CZ" dirty="0" smtClean="0"/>
              <a:t>Vzdálená měření</a:t>
            </a:r>
          </a:p>
          <a:p>
            <a:r>
              <a:rPr lang="cs-CZ" dirty="0" smtClean="0"/>
              <a:t>Dostupnost zdravotní péče</a:t>
            </a:r>
          </a:p>
          <a:p>
            <a:r>
              <a:rPr lang="cs-CZ" dirty="0" smtClean="0"/>
              <a:t>Operování pomocí robotů</a:t>
            </a:r>
          </a:p>
          <a:p>
            <a:r>
              <a:rPr lang="cs-CZ" dirty="0" smtClean="0"/>
              <a:t>Operace na dálku</a:t>
            </a:r>
          </a:p>
          <a:p>
            <a:r>
              <a:rPr lang="cs-CZ" dirty="0" smtClean="0"/>
              <a:t>Operace nanečisto</a:t>
            </a:r>
          </a:p>
          <a:p>
            <a:r>
              <a:rPr lang="cs-CZ" dirty="0" smtClean="0"/>
              <a:t>CT, magnetická resonance,…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7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Automobilový 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Automatizace ve výrobě – od Forda po automatické linky</a:t>
            </a:r>
          </a:p>
          <a:p>
            <a:r>
              <a:rPr lang="cs-CZ" dirty="0" smtClean="0"/>
              <a:t>Automatizace v řízení:</a:t>
            </a:r>
          </a:p>
          <a:p>
            <a:pPr lvl="1"/>
            <a:r>
              <a:rPr lang="cs-CZ" dirty="0" smtClean="0"/>
              <a:t>Automatické převodovky s predikcí</a:t>
            </a:r>
          </a:p>
          <a:p>
            <a:pPr lvl="1"/>
            <a:r>
              <a:rPr lang="cs-CZ" dirty="0" smtClean="0"/>
              <a:t>Systémy řízení vlaků</a:t>
            </a:r>
          </a:p>
          <a:p>
            <a:pPr lvl="1"/>
            <a:r>
              <a:rPr lang="cs-CZ" dirty="0" smtClean="0"/>
              <a:t>Autopilot v letadle</a:t>
            </a:r>
          </a:p>
          <a:p>
            <a:pPr lvl="1"/>
            <a:r>
              <a:rPr lang="cs-CZ" dirty="0" smtClean="0"/>
              <a:t>Automatické parkování</a:t>
            </a:r>
          </a:p>
          <a:p>
            <a:pPr lvl="1"/>
            <a:r>
              <a:rPr lang="cs-CZ" dirty="0" smtClean="0"/>
              <a:t>Google Car a podobní</a:t>
            </a:r>
          </a:p>
          <a:p>
            <a:r>
              <a:rPr lang="cs-CZ" dirty="0" smtClean="0"/>
              <a:t>Mapové podklady</a:t>
            </a:r>
          </a:p>
          <a:p>
            <a:r>
              <a:rPr lang="cs-CZ" dirty="0" smtClean="0"/>
              <a:t>Navigační systémy</a:t>
            </a:r>
          </a:p>
          <a:p>
            <a:r>
              <a:rPr lang="cs-CZ" dirty="0" smtClean="0"/>
              <a:t>Parkovací systémy</a:t>
            </a:r>
          </a:p>
          <a:p>
            <a:r>
              <a:rPr lang="cs-CZ" dirty="0" smtClean="0"/>
              <a:t>Řízení dopravy s přednostmi</a:t>
            </a:r>
          </a:p>
          <a:p>
            <a:r>
              <a:rPr lang="cs-CZ" dirty="0" smtClean="0"/>
              <a:t>Bezpečnostní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6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Automobilový 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Tzv. počítače v automobilech:</a:t>
            </a:r>
          </a:p>
          <a:p>
            <a:pPr lvl="1"/>
            <a:r>
              <a:rPr lang="cs-CZ" dirty="0" smtClean="0"/>
              <a:t>Diagnostika</a:t>
            </a:r>
          </a:p>
          <a:p>
            <a:pPr lvl="1"/>
            <a:r>
              <a:rPr lang="cs-CZ" dirty="0" smtClean="0"/>
              <a:t>Optimalizace spotřeby</a:t>
            </a:r>
          </a:p>
          <a:p>
            <a:pPr lvl="1"/>
            <a:r>
              <a:rPr lang="cs-CZ" dirty="0" smtClean="0"/>
              <a:t>Kontrola spánku</a:t>
            </a:r>
          </a:p>
          <a:p>
            <a:pPr lvl="1"/>
            <a:r>
              <a:rPr lang="cs-CZ" dirty="0" smtClean="0"/>
              <a:t>Navigace</a:t>
            </a:r>
          </a:p>
          <a:p>
            <a:pPr lvl="1"/>
            <a:r>
              <a:rPr lang="cs-CZ" dirty="0" smtClean="0"/>
              <a:t>Bezpečnostní prvky</a:t>
            </a:r>
          </a:p>
          <a:p>
            <a:r>
              <a:rPr lang="cs-CZ" dirty="0" smtClean="0"/>
              <a:t>Změny ve vývoji:</a:t>
            </a:r>
          </a:p>
          <a:p>
            <a:pPr lvl="1"/>
            <a:r>
              <a:rPr lang="cs-CZ" dirty="0" smtClean="0"/>
              <a:t>Modelování a simulace</a:t>
            </a:r>
          </a:p>
          <a:p>
            <a:pPr lvl="1"/>
            <a:r>
              <a:rPr lang="cs-CZ" dirty="0" smtClean="0"/>
              <a:t>3D návrhy, usnadnění a zpřesnění výpočtů</a:t>
            </a:r>
          </a:p>
          <a:p>
            <a:pPr lvl="1"/>
            <a:r>
              <a:rPr lang="cs-CZ" dirty="0" smtClean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1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Filmový 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Od divadla k filmu</a:t>
            </a:r>
          </a:p>
          <a:p>
            <a:r>
              <a:rPr lang="cs-CZ" dirty="0" smtClean="0"/>
              <a:t>Od 8 mm kamer ke 4K</a:t>
            </a:r>
          </a:p>
          <a:p>
            <a:r>
              <a:rPr lang="cs-CZ" dirty="0" smtClean="0"/>
              <a:t>Od němého k </a:t>
            </a:r>
            <a:r>
              <a:rPr lang="cs-CZ" dirty="0" err="1" smtClean="0"/>
              <a:t>Dolby</a:t>
            </a:r>
            <a:r>
              <a:rPr lang="cs-CZ" dirty="0" smtClean="0"/>
              <a:t> Pro </a:t>
            </a:r>
            <a:r>
              <a:rPr lang="cs-CZ" dirty="0" err="1" smtClean="0"/>
              <a:t>Logic</a:t>
            </a:r>
            <a:r>
              <a:rPr lang="cs-CZ" dirty="0" smtClean="0"/>
              <a:t> </a:t>
            </a:r>
            <a:r>
              <a:rPr lang="cs-CZ" dirty="0" err="1" smtClean="0"/>
              <a:t>Iiz</a:t>
            </a:r>
            <a:endParaRPr lang="cs-CZ" dirty="0" smtClean="0"/>
          </a:p>
          <a:p>
            <a:r>
              <a:rPr lang="cs-CZ" dirty="0" smtClean="0"/>
              <a:t>Změna postprodukce (při zachování původních pojmů)</a:t>
            </a:r>
          </a:p>
          <a:p>
            <a:r>
              <a:rPr lang="cs-CZ" dirty="0" smtClean="0"/>
              <a:t>Role 3D animací</a:t>
            </a:r>
          </a:p>
          <a:p>
            <a:r>
              <a:rPr lang="cs-CZ" dirty="0" smtClean="0"/>
              <a:t>Online zálohování a posílání dat</a:t>
            </a:r>
          </a:p>
          <a:p>
            <a:r>
              <a:rPr lang="cs-CZ" dirty="0" smtClean="0"/>
              <a:t>Živé přenosy</a:t>
            </a:r>
          </a:p>
          <a:p>
            <a:r>
              <a:rPr lang="cs-CZ" dirty="0" smtClean="0"/>
              <a:t>Změna distribuce</a:t>
            </a:r>
          </a:p>
          <a:p>
            <a:r>
              <a:rPr lang="cs-CZ" dirty="0" smtClean="0"/>
              <a:t>Změna kinosálů</a:t>
            </a:r>
          </a:p>
          <a:p>
            <a:r>
              <a:rPr lang="cs-CZ" dirty="0" smtClean="0"/>
              <a:t>Změna filmů jako takových</a:t>
            </a:r>
          </a:p>
          <a:p>
            <a:r>
              <a:rPr lang="cs-CZ" dirty="0" smtClean="0"/>
              <a:t>Spory o digitalizaci starých filmů</a:t>
            </a:r>
          </a:p>
        </p:txBody>
      </p:sp>
    </p:spTree>
    <p:extLst>
      <p:ext uri="{BB962C8B-B14F-4D97-AF65-F5344CB8AC3E}">
        <p14:creationId xmlns:p14="http://schemas.microsoft.com/office/powerpoint/2010/main" val="36275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Od mechanických k </a:t>
            </a:r>
            <a:r>
              <a:rPr lang="cs-CZ" dirty="0" smtClean="0"/>
              <a:t>elektrotechnickým</a:t>
            </a:r>
            <a:endParaRPr lang="cs-CZ" dirty="0" smtClean="0"/>
          </a:p>
          <a:p>
            <a:r>
              <a:rPr lang="cs-CZ" dirty="0" smtClean="0"/>
              <a:t>CERN</a:t>
            </a:r>
          </a:p>
          <a:p>
            <a:r>
              <a:rPr lang="cs-CZ" dirty="0" smtClean="0"/>
              <a:t>NASA a </a:t>
            </a:r>
            <a:r>
              <a:rPr lang="cs-CZ" dirty="0" err="1" smtClean="0"/>
              <a:t>Simbad</a:t>
            </a:r>
            <a:endParaRPr lang="cs-CZ" dirty="0" smtClean="0"/>
          </a:p>
          <a:p>
            <a:r>
              <a:rPr lang="cs-CZ" dirty="0" smtClean="0"/>
              <a:t>Některé zcela nové oblasti výzkumu: výpočty hvězdných jader a atmosfér, srážky galaxií,…</a:t>
            </a:r>
          </a:p>
          <a:p>
            <a:r>
              <a:rPr lang="cs-CZ" dirty="0" smtClean="0"/>
              <a:t>Těsné spojení inženýrů a vědců</a:t>
            </a:r>
          </a:p>
          <a:p>
            <a:r>
              <a:rPr lang="cs-CZ" dirty="0" smtClean="0"/>
              <a:t>Občanská </a:t>
            </a:r>
            <a:r>
              <a:rPr lang="cs-CZ" dirty="0" smtClean="0"/>
              <a:t>věda</a:t>
            </a:r>
          </a:p>
          <a:p>
            <a:r>
              <a:rPr lang="cs-CZ" dirty="0" smtClean="0"/>
              <a:t>Dostupnost dat</a:t>
            </a:r>
          </a:p>
          <a:p>
            <a:r>
              <a:rPr lang="cs-CZ" dirty="0" smtClean="0"/>
              <a:t>Vzdálené experimenty</a:t>
            </a:r>
          </a:p>
          <a:p>
            <a:r>
              <a:rPr lang="cs-CZ" dirty="0" smtClean="0"/>
              <a:t>Otevřenost komunity, dostupnost zdrojů</a:t>
            </a:r>
          </a:p>
          <a:p>
            <a:r>
              <a:rPr lang="cs-CZ" dirty="0" smtClean="0"/>
              <a:t>Senzory a senzorické sítě</a:t>
            </a:r>
          </a:p>
          <a:p>
            <a:r>
              <a:rPr lang="cs-CZ" dirty="0" smtClean="0"/>
              <a:t>Posun ke statistickým metodám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 a benefity?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9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Slovo úvodem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Obtížná identifikace změn – mění se všechno</a:t>
            </a:r>
          </a:p>
          <a:p>
            <a:r>
              <a:rPr lang="cs-CZ" dirty="0" smtClean="0"/>
              <a:t>Obtížná identifikace predikcí – téměř nic nevychází. Víme proč?</a:t>
            </a:r>
          </a:p>
          <a:p>
            <a:r>
              <a:rPr lang="cs-CZ" dirty="0" err="1" smtClean="0"/>
              <a:t>Moorův</a:t>
            </a:r>
            <a:r>
              <a:rPr lang="cs-CZ" dirty="0" smtClean="0"/>
              <a:t> zákon – vše se mění exponenciální</a:t>
            </a:r>
          </a:p>
          <a:p>
            <a:r>
              <a:rPr lang="cs-CZ" dirty="0" smtClean="0"/>
              <a:t>Lze udělat jen malý exkurz do jednotlivých dílčích témat</a:t>
            </a:r>
          </a:p>
          <a:p>
            <a:r>
              <a:rPr lang="cs-CZ" dirty="0" smtClean="0"/>
              <a:t>K jaké době vztahovat změny?</a:t>
            </a:r>
          </a:p>
          <a:p>
            <a:r>
              <a:rPr lang="cs-CZ" dirty="0" smtClean="0"/>
              <a:t>Je změna pozitivní nebo negativní pojem? Funkcionalisté x </a:t>
            </a:r>
            <a:r>
              <a:rPr lang="cs-CZ" dirty="0" err="1" smtClean="0"/>
              <a:t>technooptimisté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3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Problematika predikce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cs-CZ" dirty="0" err="1" smtClean="0"/>
              <a:t>Ken</a:t>
            </a:r>
            <a:r>
              <a:rPr lang="cs-CZ" dirty="0" smtClean="0"/>
              <a:t> </a:t>
            </a:r>
            <a:r>
              <a:rPr lang="cs-CZ" dirty="0" err="1" smtClean="0"/>
              <a:t>Olsen</a:t>
            </a:r>
            <a:r>
              <a:rPr lang="cs-CZ" dirty="0" smtClean="0"/>
              <a:t>: Není </a:t>
            </a:r>
            <a:r>
              <a:rPr lang="cs-CZ" dirty="0"/>
              <a:t>zde žádný důvod k tomu, aby se počítače rozšířily i do našich </a:t>
            </a:r>
            <a:r>
              <a:rPr lang="cs-CZ" dirty="0" smtClean="0"/>
              <a:t>domácností. (1977)</a:t>
            </a:r>
          </a:p>
          <a:p>
            <a:pPr fontAlgn="base"/>
            <a:r>
              <a:rPr lang="cs-CZ" dirty="0" smtClean="0"/>
              <a:t>John </a:t>
            </a:r>
            <a:r>
              <a:rPr lang="cs-CZ" dirty="0" err="1" smtClean="0"/>
              <a:t>Roach</a:t>
            </a:r>
            <a:r>
              <a:rPr lang="cs-CZ" dirty="0" smtClean="0"/>
              <a:t>: </a:t>
            </a:r>
            <a:r>
              <a:rPr lang="cs-CZ" dirty="0"/>
              <a:t>Nemyslím si, že to bude tak </a:t>
            </a:r>
            <a:r>
              <a:rPr lang="cs-CZ" dirty="0" smtClean="0"/>
              <a:t>významné (1981)</a:t>
            </a:r>
            <a:endParaRPr lang="cs-CZ" dirty="0"/>
          </a:p>
          <a:p>
            <a:pPr fontAlgn="base"/>
            <a:r>
              <a:rPr lang="cs-CZ" dirty="0" smtClean="0"/>
              <a:t>Bill Gates: 640 </a:t>
            </a:r>
            <a:r>
              <a:rPr lang="cs-CZ" dirty="0"/>
              <a:t>kilobajtů paměti by mělo každému </a:t>
            </a:r>
            <a:r>
              <a:rPr lang="cs-CZ" dirty="0" smtClean="0"/>
              <a:t>stačit</a:t>
            </a:r>
          </a:p>
          <a:p>
            <a:pPr fontAlgn="base"/>
            <a:r>
              <a:rPr lang="cs-CZ" dirty="0" err="1" smtClean="0"/>
              <a:t>Steve</a:t>
            </a:r>
            <a:r>
              <a:rPr lang="cs-CZ" dirty="0" smtClean="0"/>
              <a:t> </a:t>
            </a:r>
            <a:r>
              <a:rPr lang="cs-CZ" dirty="0" err="1" smtClean="0"/>
              <a:t>Jobs</a:t>
            </a:r>
            <a:r>
              <a:rPr lang="cs-CZ" dirty="0" smtClean="0"/>
              <a:t>: Chcete </a:t>
            </a:r>
            <a:r>
              <a:rPr lang="cs-CZ" dirty="0"/>
              <a:t>do konce života prodávat oslazenou vodu, nebo chcete změnit </a:t>
            </a:r>
            <a:r>
              <a:rPr lang="cs-CZ" dirty="0" smtClean="0"/>
              <a:t>svět? (1983)</a:t>
            </a:r>
          </a:p>
          <a:p>
            <a:pPr fontAlgn="base"/>
            <a:r>
              <a:rPr lang="cs-CZ" dirty="0" smtClean="0"/>
              <a:t>Bill Gates: Nikdy </a:t>
            </a:r>
            <a:r>
              <a:rPr lang="cs-CZ" dirty="0"/>
              <a:t>nevyrobíme 32-bitový operační </a:t>
            </a:r>
            <a:r>
              <a:rPr lang="cs-CZ" dirty="0" smtClean="0"/>
              <a:t>systém (1989)</a:t>
            </a:r>
          </a:p>
          <a:p>
            <a:pPr fontAlgn="base"/>
            <a:r>
              <a:rPr lang="cs-CZ" dirty="0" err="1" smtClean="0"/>
              <a:t>Hitachi</a:t>
            </a:r>
            <a:r>
              <a:rPr lang="cs-CZ" dirty="0" smtClean="0"/>
              <a:t>: </a:t>
            </a:r>
            <a:r>
              <a:rPr lang="pt-BR" dirty="0" smtClean="0"/>
              <a:t>Třípalcová </a:t>
            </a:r>
            <a:r>
              <a:rPr lang="pt-BR" dirty="0"/>
              <a:t>disketa se stane novým </a:t>
            </a:r>
            <a:r>
              <a:rPr lang="pt-BR" dirty="0" smtClean="0"/>
              <a:t>standardem</a:t>
            </a:r>
            <a:r>
              <a:rPr lang="cs-CZ" dirty="0" smtClean="0"/>
              <a:t> (1984)</a:t>
            </a:r>
            <a:endParaRPr lang="pt-BR" dirty="0"/>
          </a:p>
          <a:p>
            <a:pPr fontAlgn="base"/>
            <a:r>
              <a:rPr lang="cs-CZ" dirty="0" smtClean="0"/>
              <a:t>Věra Pohlová: Tyhle </a:t>
            </a:r>
            <a:r>
              <a:rPr lang="cs-CZ" dirty="0"/>
              <a:t>aféry každého jenom otravují. Já bych všechny ty internety a počítače </a:t>
            </a:r>
            <a:r>
              <a:rPr lang="cs-CZ" dirty="0" smtClean="0"/>
              <a:t>zakázala. (1999)</a:t>
            </a:r>
          </a:p>
          <a:p>
            <a:pPr fontAlgn="base"/>
            <a:r>
              <a:rPr lang="cs-CZ" dirty="0" smtClean="0"/>
              <a:t>Bill Gates: Do </a:t>
            </a:r>
            <a:r>
              <a:rPr lang="cs-CZ" dirty="0"/>
              <a:t>dvou let bude nevyžádaná pošta </a:t>
            </a:r>
            <a:r>
              <a:rPr lang="cs-CZ" dirty="0" smtClean="0"/>
              <a:t>minulostí (2004)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3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Jsou v domácnostech</a:t>
            </a:r>
          </a:p>
          <a:p>
            <a:r>
              <a:rPr lang="cs-CZ" dirty="0" smtClean="0"/>
              <a:t>Jsou laciné</a:t>
            </a:r>
          </a:p>
          <a:p>
            <a:r>
              <a:rPr lang="cs-CZ" dirty="0" smtClean="0"/>
              <a:t>Jsou přenosné</a:t>
            </a:r>
          </a:p>
          <a:p>
            <a:r>
              <a:rPr lang="cs-CZ" dirty="0" smtClean="0"/>
              <a:t>Prodeje padají</a:t>
            </a:r>
          </a:p>
          <a:p>
            <a:r>
              <a:rPr lang="cs-CZ" dirty="0" smtClean="0"/>
              <a:t>Výkon nikoho nezajímá (mimo hráče her)</a:t>
            </a:r>
          </a:p>
          <a:p>
            <a:r>
              <a:rPr lang="cs-CZ" dirty="0" smtClean="0"/>
              <a:t>Podle čeho si lidé vybírají PC?</a:t>
            </a:r>
          </a:p>
          <a:p>
            <a:r>
              <a:rPr lang="cs-CZ" dirty="0" smtClean="0"/>
              <a:t>Nepoužívají je jen experti</a:t>
            </a:r>
          </a:p>
          <a:p>
            <a:r>
              <a:rPr lang="cs-CZ" dirty="0" smtClean="0"/>
              <a:t>Omezuje se možnost upgrade</a:t>
            </a:r>
          </a:p>
          <a:p>
            <a:r>
              <a:rPr lang="cs-CZ" dirty="0" smtClean="0"/>
              <a:t>Jsou online</a:t>
            </a:r>
          </a:p>
          <a:p>
            <a:r>
              <a:rPr lang="cs-CZ" dirty="0" smtClean="0"/>
              <a:t>Počet programátorů roste jen velice pomalu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Kvůli telefonům nebude téměř vidět nebe…</a:t>
            </a:r>
          </a:p>
          <a:p>
            <a:r>
              <a:rPr lang="cs-CZ" dirty="0" smtClean="0"/>
              <a:t>Spojení point to point nahrazuje paketová síť</a:t>
            </a:r>
          </a:p>
          <a:p>
            <a:r>
              <a:rPr lang="cs-CZ" dirty="0" smtClean="0"/>
              <a:t>Roste rychlost i kapacita sítě</a:t>
            </a:r>
          </a:p>
          <a:p>
            <a:r>
              <a:rPr lang="cs-CZ" dirty="0" smtClean="0"/>
              <a:t>Bezdrátové sítě</a:t>
            </a:r>
          </a:p>
          <a:p>
            <a:r>
              <a:rPr lang="cs-CZ" dirty="0" smtClean="0"/>
              <a:t>Objevuje se otázka bezpečnosti</a:t>
            </a:r>
          </a:p>
          <a:p>
            <a:r>
              <a:rPr lang="cs-CZ" dirty="0" smtClean="0"/>
              <a:t>Již telefon a telegraf zkrátily vzdálenosti</a:t>
            </a:r>
          </a:p>
          <a:p>
            <a:r>
              <a:rPr lang="cs-CZ" dirty="0" smtClean="0"/>
              <a:t>Komunikace není jen výměna verbálních zpráv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7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Souhra v hudbě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Velmi vysoké nároky na nízké zpoždění celého řetězce:</a:t>
            </a:r>
          </a:p>
          <a:p>
            <a:pPr lvl="1"/>
            <a:r>
              <a:rPr lang="cs-CZ" dirty="0" smtClean="0"/>
              <a:t>7.5 </a:t>
            </a:r>
            <a:r>
              <a:rPr lang="cs-CZ" dirty="0" err="1" smtClean="0"/>
              <a:t>ms</a:t>
            </a:r>
            <a:r>
              <a:rPr lang="cs-CZ" dirty="0" smtClean="0"/>
              <a:t> rozpoznatelné</a:t>
            </a:r>
          </a:p>
          <a:p>
            <a:pPr lvl="1"/>
            <a:r>
              <a:rPr lang="cs-CZ" dirty="0" smtClean="0"/>
              <a:t>15 </a:t>
            </a:r>
            <a:r>
              <a:rPr lang="cs-CZ" dirty="0" err="1" smtClean="0"/>
              <a:t>ms</a:t>
            </a:r>
            <a:r>
              <a:rPr lang="cs-CZ" dirty="0" smtClean="0"/>
              <a:t> komfortní</a:t>
            </a:r>
          </a:p>
          <a:p>
            <a:pPr lvl="1"/>
            <a:r>
              <a:rPr lang="cs-CZ" dirty="0" smtClean="0"/>
              <a:t>30 </a:t>
            </a:r>
            <a:r>
              <a:rPr lang="cs-CZ" dirty="0" err="1" smtClean="0"/>
              <a:t>ms</a:t>
            </a:r>
            <a:r>
              <a:rPr lang="cs-CZ" dirty="0" smtClean="0"/>
              <a:t> silné omezení výrazových prostředků (rubato, …)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2" y="3556280"/>
            <a:ext cx="7227592" cy="29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Distribuovaná divadelní představení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173" y="1826042"/>
            <a:ext cx="8050478" cy="43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Distribuovaná divadelní představení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963" y="2039506"/>
            <a:ext cx="6722899" cy="392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telefony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981" y="1826042"/>
            <a:ext cx="6938832" cy="4350205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Od 50. let v automobilech v USA</a:t>
            </a:r>
          </a:p>
          <a:p>
            <a:r>
              <a:rPr lang="cs-CZ" dirty="0" smtClean="0"/>
              <a:t>Od 70. let první přenosné telefony</a:t>
            </a:r>
          </a:p>
          <a:p>
            <a:r>
              <a:rPr lang="cs-CZ" dirty="0" smtClean="0"/>
              <a:t>Od 80. let GSM, ale jen pro pár vyvolených</a:t>
            </a:r>
          </a:p>
          <a:p>
            <a:r>
              <a:rPr lang="cs-CZ" dirty="0" smtClean="0"/>
              <a:t>1998 WAP</a:t>
            </a:r>
          </a:p>
          <a:p>
            <a:r>
              <a:rPr lang="cs-CZ" dirty="0" smtClean="0"/>
              <a:t>1998 3G</a:t>
            </a:r>
          </a:p>
          <a:p>
            <a:r>
              <a:rPr lang="cs-CZ" dirty="0" smtClean="0"/>
              <a:t>2001 první poslaná fotografie</a:t>
            </a:r>
          </a:p>
          <a:p>
            <a:r>
              <a:rPr lang="cs-CZ" dirty="0" smtClean="0"/>
              <a:t>2008 LTE</a:t>
            </a:r>
          </a:p>
          <a:p>
            <a:r>
              <a:rPr lang="cs-CZ" dirty="0" smtClean="0"/>
              <a:t>Mobilních telefonů je podobný počet jako obyvatel planety</a:t>
            </a:r>
          </a:p>
          <a:p>
            <a:r>
              <a:rPr lang="cs-CZ" dirty="0" smtClean="0"/>
              <a:t>Standardizace (frekvence sítí, napájení, operační systémy)</a:t>
            </a:r>
          </a:p>
          <a:p>
            <a:r>
              <a:rPr lang="cs-CZ" dirty="0" smtClean="0"/>
              <a:t>Změny organisace práce a komunikace</a:t>
            </a:r>
          </a:p>
          <a:p>
            <a:r>
              <a:rPr lang="cs-CZ" dirty="0" smtClean="0"/>
              <a:t>Těsná závislost na síle a kvalitě infrastruktury</a:t>
            </a:r>
            <a:endParaRPr lang="cs-CZ" dirty="0"/>
          </a:p>
        </p:txBody>
      </p:sp>
      <p:pic>
        <p:nvPicPr>
          <p:cNvPr id="1028" name="Picture 4" descr="File:Mobile phone 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26" y="1826043"/>
            <a:ext cx="3030039" cy="45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8b5363557d9aea317d4aaa2eb0c4781fe2d18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594</Words>
  <Application>Microsoft Office PowerPoint</Application>
  <PresentationFormat>Vlastní</PresentationFormat>
  <Paragraphs>126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Continental_World_16x9</vt:lpstr>
      <vt:lpstr>Technologické změny</vt:lpstr>
      <vt:lpstr>Slovo úvodem</vt:lpstr>
      <vt:lpstr>Problematika predikce</vt:lpstr>
      <vt:lpstr>Počítače</vt:lpstr>
      <vt:lpstr>Sítě</vt:lpstr>
      <vt:lpstr>Souhra v hudbě</vt:lpstr>
      <vt:lpstr>Distribuovaná divadelní představení</vt:lpstr>
      <vt:lpstr>Distribuovaná divadelní představení</vt:lpstr>
      <vt:lpstr>Mobilní telefony</vt:lpstr>
      <vt:lpstr>Chytrá města</vt:lpstr>
      <vt:lpstr>Zdravotnictví</vt:lpstr>
      <vt:lpstr>Automobilový průmysl</vt:lpstr>
      <vt:lpstr>Automobilový průmysl</vt:lpstr>
      <vt:lpstr>Filmový průmysl</vt:lpstr>
      <vt:lpstr>Vědecké přístroje</vt:lpstr>
      <vt:lpstr>Rizika a benefity?</vt:lpstr>
      <vt:lpstr>Dotazy, připomínky, komentáře…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2016-03-21T13:55:53Z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