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83" r:id="rId15"/>
  </p:sldIdLst>
  <p:sldSz cx="12188825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>
      <p:cViewPr varScale="1">
        <p:scale>
          <a:sx n="89" d="100"/>
          <a:sy n="89" d="100"/>
        </p:scale>
        <p:origin x="461" y="77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17.5.2016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17.5.2016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17.5.2016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17.5.2016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17.5.2016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17.5.2016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17.5.2016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17.5.2016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17.5.2016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17.5.2016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17.5.2016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17.5.2016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17.5.2016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Ekonomické změny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VIKBB66</a:t>
            </a:r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5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k produktivitě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Robert </a:t>
            </a:r>
            <a:r>
              <a:rPr lang="cs-CZ" dirty="0" err="1" smtClean="0"/>
              <a:t>Solow</a:t>
            </a:r>
            <a:r>
              <a:rPr lang="cs-CZ" dirty="0" smtClean="0"/>
              <a:t> (1987): „Po čítačový věk můžete vidět všude, jen ne ve statistikách produktivity.“</a:t>
            </a:r>
          </a:p>
          <a:p>
            <a:r>
              <a:rPr lang="cs-CZ" dirty="0" smtClean="0"/>
              <a:t>Jen málo závisí na ekonomické politice (v demokratickém tržním hospodářství)</a:t>
            </a:r>
          </a:p>
          <a:p>
            <a:r>
              <a:rPr lang="cs-CZ" dirty="0" smtClean="0"/>
              <a:t>Technologický pokrok na politice závisí také relativně málo (byť infrastruktura, podnikatelské prostředí atp. dělají mnoho)</a:t>
            </a:r>
          </a:p>
          <a:p>
            <a:r>
              <a:rPr lang="cs-CZ" dirty="0" smtClean="0"/>
              <a:t>Determinanty produktivity:</a:t>
            </a:r>
          </a:p>
          <a:p>
            <a:pPr lvl="1"/>
            <a:r>
              <a:rPr lang="cs-CZ" dirty="0" smtClean="0"/>
              <a:t>Fyzické artefakty</a:t>
            </a:r>
          </a:p>
          <a:p>
            <a:pPr lvl="1"/>
            <a:r>
              <a:rPr lang="cs-CZ" dirty="0" smtClean="0"/>
              <a:t>Zdroje</a:t>
            </a:r>
          </a:p>
          <a:p>
            <a:pPr lvl="1"/>
            <a:r>
              <a:rPr lang="cs-CZ" dirty="0" smtClean="0"/>
              <a:t>Know-how</a:t>
            </a:r>
          </a:p>
          <a:p>
            <a:pPr lvl="1"/>
            <a:r>
              <a:rPr lang="cs-CZ" dirty="0" smtClean="0"/>
              <a:t>Lidské zdroje (vzdělání, zaměstnanost, atp.)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55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Nejhodnotnější firmy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090" y="1826043"/>
            <a:ext cx="5486644" cy="392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9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organisací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94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Dotazy, připomínky, komentáře…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5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a příčiny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Nové technologie</a:t>
            </a:r>
          </a:p>
          <a:p>
            <a:r>
              <a:rPr lang="cs-CZ" dirty="0" smtClean="0"/>
              <a:t>Chování lidí, nové formy zábavy</a:t>
            </a:r>
          </a:p>
          <a:p>
            <a:r>
              <a:rPr lang="cs-CZ" dirty="0" smtClean="0"/>
              <a:t>Nové sektory</a:t>
            </a:r>
          </a:p>
          <a:p>
            <a:r>
              <a:rPr lang="cs-CZ" dirty="0" smtClean="0"/>
              <a:t>Informační revoluce</a:t>
            </a:r>
          </a:p>
          <a:p>
            <a:r>
              <a:rPr lang="cs-CZ" dirty="0" smtClean="0"/>
              <a:t>Vznik nového prostoru pro inovace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53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 struktuře ekonomiky:</a:t>
            </a:r>
          </a:p>
          <a:p>
            <a:pPr lvl="1"/>
            <a:r>
              <a:rPr lang="cs-CZ" dirty="0" smtClean="0"/>
              <a:t>Od zemědělství k průmyslu</a:t>
            </a:r>
          </a:p>
          <a:p>
            <a:pPr lvl="1"/>
            <a:r>
              <a:rPr lang="cs-CZ" dirty="0" smtClean="0"/>
              <a:t>Od průmyslu ke službám</a:t>
            </a:r>
          </a:p>
          <a:p>
            <a:r>
              <a:rPr lang="cs-CZ" dirty="0" smtClean="0"/>
              <a:t>V povaze práce:</a:t>
            </a:r>
          </a:p>
          <a:p>
            <a:pPr lvl="1"/>
            <a:r>
              <a:rPr lang="cs-CZ" dirty="0" smtClean="0"/>
              <a:t>Od výrobních linek k počítačům, ale nejen k nim</a:t>
            </a:r>
          </a:p>
          <a:p>
            <a:pPr lvl="1"/>
            <a:r>
              <a:rPr lang="cs-CZ" dirty="0" smtClean="0"/>
              <a:t>Staré profese doplněné o nové technologie (policie používá tablety na focení přestupků, automatická detekce SPZ, měření rychlost…)</a:t>
            </a:r>
          </a:p>
          <a:p>
            <a:pPr lvl="1"/>
            <a:r>
              <a:rPr lang="cs-CZ" dirty="0" smtClean="0"/>
              <a:t>Změna struktury firem: gridové, projektové, </a:t>
            </a:r>
            <a:r>
              <a:rPr lang="cs-CZ" dirty="0" err="1" smtClean="0"/>
              <a:t>adhokratické</a:t>
            </a:r>
            <a:r>
              <a:rPr lang="cs-CZ" dirty="0" smtClean="0"/>
              <a:t> řízení</a:t>
            </a:r>
          </a:p>
          <a:p>
            <a:r>
              <a:rPr lang="cs-CZ" dirty="0" smtClean="0"/>
              <a:t>V pracovních místech:</a:t>
            </a:r>
          </a:p>
          <a:p>
            <a:pPr lvl="1"/>
            <a:r>
              <a:rPr lang="cs-CZ" dirty="0" smtClean="0"/>
              <a:t>Nové profese: UX, web designer, produktový manažer…</a:t>
            </a:r>
          </a:p>
          <a:p>
            <a:pPr lvl="1"/>
            <a:r>
              <a:rPr lang="cs-CZ" dirty="0" smtClean="0"/>
              <a:t>Staré profese s novou náplní: programátor, programátor CNC strojů, sazeč,…</a:t>
            </a:r>
          </a:p>
          <a:p>
            <a:r>
              <a:rPr lang="cs-CZ" dirty="0" smtClean="0"/>
              <a:t>V oblasti vzdělávání a přípravy na práci</a:t>
            </a:r>
          </a:p>
          <a:p>
            <a:pPr lvl="1"/>
            <a:r>
              <a:rPr lang="cs-CZ" dirty="0" smtClean="0"/>
              <a:t>Viz přednášky 8-10</a:t>
            </a:r>
          </a:p>
        </p:txBody>
      </p:sp>
    </p:spTree>
    <p:extLst>
      <p:ext uri="{BB962C8B-B14F-4D97-AF65-F5344CB8AC3E}">
        <p14:creationId xmlns:p14="http://schemas.microsoft.com/office/powerpoint/2010/main" val="17717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Zaměstnanost v USA dle sektorů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4859" y="1826042"/>
            <a:ext cx="6919107" cy="435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Nerovnoměrnost a globalizace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je rozdělená nerovnoměrně:</a:t>
            </a:r>
          </a:p>
          <a:p>
            <a:pPr lvl="1"/>
            <a:r>
              <a:rPr lang="cs-CZ" dirty="0" smtClean="0"/>
              <a:t>Severní polokoule je mnohem bohatší než jižní, </a:t>
            </a:r>
            <a:r>
              <a:rPr lang="cs-CZ" dirty="0" err="1" smtClean="0"/>
              <a:t>EU+USA+Can</a:t>
            </a:r>
            <a:r>
              <a:rPr lang="cs-CZ" dirty="0" smtClean="0"/>
              <a:t> jsou mnohem bohatší než zbytek, velké chudé regiony. Ale po roce 1991 konec </a:t>
            </a:r>
            <a:r>
              <a:rPr lang="cs-CZ" dirty="0" err="1" smtClean="0"/>
              <a:t>biopolárního</a:t>
            </a:r>
            <a:r>
              <a:rPr lang="cs-CZ" dirty="0" smtClean="0"/>
              <a:t> světa.</a:t>
            </a:r>
          </a:p>
          <a:p>
            <a:pPr lvl="1"/>
            <a:r>
              <a:rPr lang="cs-CZ" dirty="0" smtClean="0"/>
              <a:t>Různé společenské vrstvy mají různý podíl na ekonomickém výkonu (sociální statut je provázán s povoláním)-</a:t>
            </a:r>
          </a:p>
          <a:p>
            <a:pPr lvl="1"/>
            <a:r>
              <a:rPr lang="cs-CZ" dirty="0" smtClean="0"/>
              <a:t>Roste demografická nerovnoměrnost: bohatí jsou stále bohatší</a:t>
            </a:r>
          </a:p>
          <a:p>
            <a:pPr lvl="1"/>
            <a:r>
              <a:rPr lang="cs-CZ" dirty="0" smtClean="0"/>
              <a:t>Nerovnost mezi pohlavími</a:t>
            </a:r>
          </a:p>
          <a:p>
            <a:pPr lvl="1"/>
            <a:r>
              <a:rPr lang="cs-CZ" dirty="0" smtClean="0"/>
              <a:t>Nerovnost mezi etnickými skupinami</a:t>
            </a:r>
          </a:p>
          <a:p>
            <a:pPr lvl="1"/>
            <a:r>
              <a:rPr lang="cs-CZ" dirty="0" smtClean="0"/>
              <a:t>Nerovný přístup ke vzdělání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43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Rober</a:t>
            </a:r>
            <a:r>
              <a:rPr lang="cs-CZ" dirty="0" smtClean="0"/>
              <a:t> Reich: Dílo národů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Symboličtí analytici: „lidé informační společnosti“</a:t>
            </a:r>
          </a:p>
          <a:p>
            <a:r>
              <a:rPr lang="cs-CZ" dirty="0" smtClean="0"/>
              <a:t>Rutinní provozní služby: dělají práci, která se špatně dá nahradit stroji či algoritmizovat (např. instalatér, údržbář,…)</a:t>
            </a:r>
          </a:p>
          <a:p>
            <a:r>
              <a:rPr lang="cs-CZ" dirty="0" smtClean="0"/>
              <a:t>Osobní služby: lidé jsou ochotni platit i za služby, které by bylo možné dělat automaticky (kadeřníci, trenér golfu), jen proto, že jsou to lidé</a:t>
            </a:r>
          </a:p>
          <a:p>
            <a:endParaRPr lang="cs-CZ" dirty="0"/>
          </a:p>
          <a:p>
            <a:r>
              <a:rPr lang="cs-CZ" dirty="0" smtClean="0"/>
              <a:t>Ostatní profese nebudou potřeba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48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Symboličtí analytici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Programátoři, vývojáři</a:t>
            </a:r>
          </a:p>
          <a:p>
            <a:r>
              <a:rPr lang="cs-CZ" dirty="0" smtClean="0"/>
              <a:t>Učitelé</a:t>
            </a:r>
          </a:p>
          <a:p>
            <a:r>
              <a:rPr lang="cs-CZ" dirty="0" smtClean="0"/>
              <a:t>Ekonomové a analytici</a:t>
            </a:r>
          </a:p>
          <a:p>
            <a:r>
              <a:rPr lang="cs-CZ" dirty="0" smtClean="0"/>
              <a:t>Investiční bankéři</a:t>
            </a:r>
          </a:p>
          <a:p>
            <a:r>
              <a:rPr lang="cs-CZ" dirty="0" smtClean="0"/>
              <a:t>Právníci</a:t>
            </a:r>
          </a:p>
          <a:p>
            <a:r>
              <a:rPr lang="cs-CZ" dirty="0" smtClean="0"/>
              <a:t>Novináři</a:t>
            </a:r>
          </a:p>
          <a:p>
            <a:r>
              <a:rPr lang="cs-CZ" dirty="0" smtClean="0"/>
              <a:t>PR a HR</a:t>
            </a:r>
          </a:p>
          <a:p>
            <a:r>
              <a:rPr lang="cs-CZ" dirty="0" smtClean="0"/>
              <a:t>Vedoucí lidí</a:t>
            </a:r>
          </a:p>
          <a:p>
            <a:r>
              <a:rPr lang="cs-CZ" dirty="0" smtClean="0"/>
              <a:t>Stratégové</a:t>
            </a:r>
          </a:p>
          <a:p>
            <a:r>
              <a:rPr lang="cs-CZ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936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Manažerská místa v USA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034" y="1691141"/>
            <a:ext cx="6879528" cy="458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74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produktivity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Užívání technologií zvyšuje produktivitu (na počítači člověk píše rychleji než psacím strojem nebo rukou, kopírka uspoří velké množství času atp.)</a:t>
            </a:r>
          </a:p>
          <a:p>
            <a:r>
              <a:rPr lang="cs-CZ" dirty="0" smtClean="0"/>
              <a:t>Jak ale produktivitu měřit. Co je produktivita? Jaké je jeví vztah ke kvalitě?</a:t>
            </a:r>
          </a:p>
          <a:p>
            <a:r>
              <a:rPr lang="cs-CZ" dirty="0" smtClean="0"/>
              <a:t>Úspora v oblasti administrativy je sporná, administrativních zaměstnanců je stále více -&gt; byrokratizace společnosti (Proč? Jde to jinak?)</a:t>
            </a:r>
          </a:p>
          <a:p>
            <a:r>
              <a:rPr lang="cs-CZ" dirty="0" smtClean="0"/>
              <a:t>Lidé stále více odpočívají (a mají stále více psychických problémů), ale současně roste HDP i „produktivita“.</a:t>
            </a:r>
          </a:p>
        </p:txBody>
      </p:sp>
    </p:spTree>
    <p:extLst>
      <p:ext uri="{BB962C8B-B14F-4D97-AF65-F5344CB8AC3E}">
        <p14:creationId xmlns:p14="http://schemas.microsoft.com/office/powerpoint/2010/main" val="176334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f39d6ac5cc9e4d0a0966525fa8d643d953a73e1"/>
</p:tagLst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456</Words>
  <Application>Microsoft Office PowerPoint</Application>
  <PresentationFormat>Vlastní</PresentationFormat>
  <Paragraphs>66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Continental_World_16x9</vt:lpstr>
      <vt:lpstr>Ekonomické změny</vt:lpstr>
      <vt:lpstr>Motivace a příčiny změn</vt:lpstr>
      <vt:lpstr>Oblasti změn</vt:lpstr>
      <vt:lpstr>Zaměstnanost v USA dle sektorů</vt:lpstr>
      <vt:lpstr>Nerovnoměrnost a globalizace</vt:lpstr>
      <vt:lpstr>Rober Reich: Dílo národů</vt:lpstr>
      <vt:lpstr>Symboličtí analytici</vt:lpstr>
      <vt:lpstr>Manažerská místa v USA</vt:lpstr>
      <vt:lpstr>Měření produktivity</vt:lpstr>
      <vt:lpstr>Poznámky k produktivitě</vt:lpstr>
      <vt:lpstr>Nejhodnotnější firmy světa</vt:lpstr>
      <vt:lpstr>Struktura organisací</vt:lpstr>
      <vt:lpstr>Dotazy, připomínky, komentáře…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2016-02-19T12:29:25Z</dcterms:created>
  <dcterms:modified xsi:type="dcterms:W3CDTF">2016-05-17T12:04:52Z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