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95" r:id="rId3"/>
    <p:sldId id="296" r:id="rId4"/>
    <p:sldId id="297" r:id="rId5"/>
    <p:sldId id="298" r:id="rId6"/>
    <p:sldId id="299" r:id="rId7"/>
    <p:sldId id="300" r:id="rId8"/>
    <p:sldId id="283" r:id="rId9"/>
  </p:sldIdLst>
  <p:sldSz cx="12188825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89" d="100"/>
          <a:sy n="89" d="100"/>
        </p:scale>
        <p:origin x="461" y="77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16.5.2016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16.5.2016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16.5.2016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16.5.2016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organisací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9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management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Nejvíce ohrožený změnami</a:t>
            </a:r>
          </a:p>
          <a:p>
            <a:r>
              <a:rPr lang="cs-CZ" dirty="0" smtClean="0"/>
              <a:t>Nejméně flexibilní</a:t>
            </a:r>
          </a:p>
          <a:p>
            <a:r>
              <a:rPr lang="cs-CZ" dirty="0" smtClean="0"/>
              <a:t>Nepřinášejí invence ani originalitu</a:t>
            </a:r>
          </a:p>
          <a:p>
            <a:r>
              <a:rPr lang="cs-CZ" dirty="0" smtClean="0"/>
              <a:t>Většina „jiných modelů řízení“ se jich dotýká nejvíce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5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Přísně hierarchická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firmy, mafiánské klany, industriální společnosti</a:t>
            </a:r>
          </a:p>
          <a:p>
            <a:r>
              <a:rPr lang="cs-CZ" dirty="0" smtClean="0"/>
              <a:t>Jasný kariérní žebříček</a:t>
            </a:r>
          </a:p>
          <a:p>
            <a:r>
              <a:rPr lang="cs-CZ" dirty="0" smtClean="0"/>
              <a:t>Jasný soubor nadřízených a podřízených</a:t>
            </a:r>
          </a:p>
          <a:p>
            <a:r>
              <a:rPr lang="cs-CZ" dirty="0" smtClean="0"/>
              <a:t>Pocit jistoty a firemní kultury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Ale:</a:t>
            </a:r>
          </a:p>
          <a:p>
            <a:pPr lvl="1"/>
            <a:r>
              <a:rPr lang="cs-CZ" dirty="0" smtClean="0"/>
              <a:t>Málo flexibilní</a:t>
            </a:r>
          </a:p>
          <a:p>
            <a:pPr lvl="1"/>
            <a:r>
              <a:rPr lang="cs-CZ" dirty="0" smtClean="0"/>
              <a:t>Pomalu se adaptující</a:t>
            </a:r>
          </a:p>
          <a:p>
            <a:pPr lvl="1"/>
            <a:r>
              <a:rPr lang="cs-CZ" dirty="0" smtClean="0"/>
              <a:t>Nefunguje v síťové či distribuované struktuře nebo je v ní velice nákladná</a:t>
            </a:r>
          </a:p>
        </p:txBody>
      </p:sp>
    </p:spTree>
    <p:extLst>
      <p:ext uri="{BB962C8B-B14F-4D97-AF65-F5344CB8AC3E}">
        <p14:creationId xmlns:p14="http://schemas.microsoft.com/office/powerpoint/2010/main" val="180512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Nehierarchické</a:t>
            </a:r>
            <a:r>
              <a:rPr lang="cs-CZ" dirty="0" smtClean="0"/>
              <a:t> struktury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Překryvová struktura</a:t>
            </a:r>
          </a:p>
          <a:p>
            <a:r>
              <a:rPr lang="cs-CZ" dirty="0" smtClean="0"/>
              <a:t>Ad hoc síťové struktury</a:t>
            </a:r>
          </a:p>
          <a:p>
            <a:r>
              <a:rPr lang="cs-CZ" dirty="0" smtClean="0"/>
              <a:t>Týmová či projektová struktura</a:t>
            </a:r>
          </a:p>
          <a:p>
            <a:r>
              <a:rPr lang="cs-CZ" dirty="0" smtClean="0"/>
              <a:t>Gridová struktura</a:t>
            </a:r>
          </a:p>
          <a:p>
            <a:endParaRPr lang="cs-CZ" dirty="0"/>
          </a:p>
          <a:p>
            <a:r>
              <a:rPr lang="cs-CZ" dirty="0" smtClean="0"/>
              <a:t>Obecně jde o zploštění, ale to samo o sobě nestačí:</a:t>
            </a:r>
          </a:p>
          <a:p>
            <a:pPr lvl="1"/>
            <a:r>
              <a:rPr lang="cs-CZ" dirty="0" smtClean="0"/>
              <a:t>Nutná změna struktury</a:t>
            </a:r>
          </a:p>
          <a:p>
            <a:pPr lvl="1"/>
            <a:r>
              <a:rPr lang="cs-CZ" dirty="0" smtClean="0"/>
              <a:t>Nutná změna infrastruktury</a:t>
            </a:r>
          </a:p>
          <a:p>
            <a:pPr lvl="1"/>
            <a:r>
              <a:rPr lang="cs-CZ" dirty="0" smtClean="0"/>
              <a:t>Nutná změna komunikace</a:t>
            </a:r>
          </a:p>
          <a:p>
            <a:pPr lvl="1"/>
            <a:r>
              <a:rPr lang="cs-CZ" dirty="0" smtClean="0"/>
              <a:t>Nutná změna důvěry a kontroly</a:t>
            </a:r>
          </a:p>
          <a:p>
            <a:pPr lvl="1"/>
            <a:r>
              <a:rPr lang="cs-CZ" dirty="0" smtClean="0"/>
              <a:t>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67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trhového vidění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národní či lokální trhy</a:t>
            </a:r>
          </a:p>
          <a:p>
            <a:r>
              <a:rPr lang="cs-CZ" dirty="0" smtClean="0"/>
              <a:t>Globální trh</a:t>
            </a:r>
          </a:p>
          <a:p>
            <a:r>
              <a:rPr lang="cs-CZ" dirty="0" smtClean="0"/>
              <a:t>Segment globálního trhu</a:t>
            </a:r>
          </a:p>
          <a:p>
            <a:r>
              <a:rPr lang="cs-CZ" dirty="0" smtClean="0"/>
              <a:t>Globální niky</a:t>
            </a:r>
          </a:p>
          <a:p>
            <a:r>
              <a:rPr lang="cs-CZ" dirty="0" smtClean="0"/>
              <a:t>Adaptace na potřeby uživatele</a:t>
            </a:r>
          </a:p>
          <a:p>
            <a:endParaRPr lang="cs-CZ" dirty="0"/>
          </a:p>
          <a:p>
            <a:r>
              <a:rPr lang="cs-CZ" dirty="0" smtClean="0"/>
              <a:t>Čím užší oblast a větší přizpůsobení se, tím lépe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manažerské pozice a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Datový management</a:t>
            </a:r>
          </a:p>
          <a:p>
            <a:r>
              <a:rPr lang="cs-CZ" dirty="0" smtClean="0"/>
              <a:t>Informační management</a:t>
            </a:r>
          </a:p>
          <a:p>
            <a:r>
              <a:rPr lang="cs-CZ" dirty="0" smtClean="0"/>
              <a:t>Znalostní management</a:t>
            </a:r>
          </a:p>
          <a:p>
            <a:r>
              <a:rPr lang="cs-CZ" dirty="0" smtClean="0"/>
              <a:t>PR</a:t>
            </a:r>
          </a:p>
          <a:p>
            <a:r>
              <a:rPr lang="cs-CZ" dirty="0" smtClean="0"/>
              <a:t>HR</a:t>
            </a:r>
          </a:p>
          <a:p>
            <a:r>
              <a:rPr lang="cs-CZ" dirty="0" smtClean="0"/>
              <a:t>Manažer kreativity</a:t>
            </a:r>
          </a:p>
          <a:p>
            <a:r>
              <a:rPr lang="cs-CZ" dirty="0" smtClean="0"/>
              <a:t>Mentoři a kouči</a:t>
            </a:r>
          </a:p>
          <a:p>
            <a:r>
              <a:rPr lang="cs-CZ" dirty="0" smtClean="0"/>
              <a:t>Firemní vzdělavatelé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4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0a35279457e47bc1a4396a9e4c1f135a5873b81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164</Words>
  <Application>Microsoft Office PowerPoint</Application>
  <PresentationFormat>Vlastní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Continental_World_16x9</vt:lpstr>
      <vt:lpstr>Struktura organisací</vt:lpstr>
      <vt:lpstr>Střední management</vt:lpstr>
      <vt:lpstr>Přísně hierarchická struktura</vt:lpstr>
      <vt:lpstr>Nehierarchické struktury </vt:lpstr>
      <vt:lpstr>Změna trhového vidění</vt:lpstr>
      <vt:lpstr>Nové manažerské pozice a oblasti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2016-05-16T07:33:21Z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