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0"/>
  </p:notesMasterIdLst>
  <p:handoutMasterIdLst>
    <p:handoutMasterId r:id="rId11"/>
  </p:handoutMasterIdLst>
  <p:sldIdLst>
    <p:sldId id="295" r:id="rId3"/>
    <p:sldId id="296" r:id="rId4"/>
    <p:sldId id="297" r:id="rId5"/>
    <p:sldId id="298" r:id="rId6"/>
    <p:sldId id="299" r:id="rId7"/>
    <p:sldId id="300" r:id="rId8"/>
    <p:sldId id="283" r:id="rId9"/>
  </p:sldIdLst>
  <p:sldSz cx="12188825" cy="6858000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7">
          <p15:clr>
            <a:srgbClr val="A4A3A4"/>
          </p15:clr>
        </p15:guide>
        <p15:guide id="13" pos="3695">
          <p15:clr>
            <a:srgbClr val="A4A3A4"/>
          </p15:clr>
        </p15:guide>
        <p15:guide id="14" pos="43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7" autoAdjust="0"/>
    <p:restoredTop sz="94660"/>
  </p:normalViewPr>
  <p:slideViewPr>
    <p:cSldViewPr>
      <p:cViewPr varScale="1">
        <p:scale>
          <a:sx n="89" d="100"/>
          <a:sy n="89" d="100"/>
        </p:scale>
        <p:origin x="461" y="77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gs" Target="tags/tag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cs-CZ" smtClean="0"/>
              <a:t>16.5.2016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cs-CZ" smtClean="0"/>
              <a:t>16.5.2016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olný tvar 6"/>
          <p:cNvSpPr>
            <a:spLocks noEditPoints="1"/>
          </p:cNvSpPr>
          <p:nvPr/>
        </p:nvSpPr>
        <p:spPr bwMode="auto">
          <a:xfrm>
            <a:off x="-4763" y="285750"/>
            <a:ext cx="12190413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dirty="0">
              <a:solidFill>
                <a:schemeClr val="lt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noProof="0" smtClean="0"/>
              <a:t>Kliknutím lze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16.5.2016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16.5.2016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16.5.2016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16.5.2016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16.5.2016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16.5.2016</a:t>
            </a:fld>
            <a:endParaRPr lang="cs-CZ" noProof="0" dirty="0"/>
          </a:p>
        </p:txBody>
      </p:sp>
      <p:sp>
        <p:nvSpPr>
          <p:cNvPr id="8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16.5.2016</a:t>
            </a:fld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16.5.2016</a:t>
            </a:fld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16.5.2016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noProof="0" smtClean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16.5.2016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noProof="0" dirty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dirty="0" smtClean="0"/>
              <a:t>Kliknutím lze upravit styly předlohy textu.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cs-CZ" noProof="0" smtClean="0"/>
              <a:pPr/>
              <a:t>16.5.2016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organisací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2943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Střední management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Nejvíce ohrožený změnami</a:t>
            </a:r>
          </a:p>
          <a:p>
            <a:r>
              <a:rPr lang="cs-CZ" dirty="0" smtClean="0"/>
              <a:t>Nejméně flexibilní</a:t>
            </a:r>
          </a:p>
          <a:p>
            <a:r>
              <a:rPr lang="cs-CZ" dirty="0" smtClean="0"/>
              <a:t>Nepřinášejí invence ani originalitu</a:t>
            </a:r>
          </a:p>
          <a:p>
            <a:r>
              <a:rPr lang="cs-CZ" dirty="0" smtClean="0"/>
              <a:t>Většina „jiných modelů řízení“ se jich dotýká nejvíce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3576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Přísně hierarchická struktura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Rodinné firmy, mafiánské klany, industriální společnosti</a:t>
            </a:r>
          </a:p>
          <a:p>
            <a:r>
              <a:rPr lang="cs-CZ" dirty="0" smtClean="0"/>
              <a:t>Jasný kariérní žebříček</a:t>
            </a:r>
          </a:p>
          <a:p>
            <a:r>
              <a:rPr lang="cs-CZ" dirty="0" smtClean="0"/>
              <a:t>Jasný soubor nadřízených a podřízených</a:t>
            </a:r>
          </a:p>
          <a:p>
            <a:r>
              <a:rPr lang="cs-CZ" dirty="0" smtClean="0"/>
              <a:t>Pocit jistoty a firemní kultury</a:t>
            </a:r>
          </a:p>
          <a:p>
            <a:r>
              <a:rPr lang="cs-CZ" dirty="0" smtClean="0"/>
              <a:t>…</a:t>
            </a:r>
          </a:p>
          <a:p>
            <a:r>
              <a:rPr lang="cs-CZ" dirty="0" smtClean="0"/>
              <a:t>Ale:</a:t>
            </a:r>
          </a:p>
          <a:p>
            <a:pPr lvl="1"/>
            <a:r>
              <a:rPr lang="cs-CZ" dirty="0" smtClean="0"/>
              <a:t>Málo flexibilní</a:t>
            </a:r>
          </a:p>
          <a:p>
            <a:pPr lvl="1"/>
            <a:r>
              <a:rPr lang="cs-CZ" dirty="0" smtClean="0"/>
              <a:t>Pomalu se adaptující</a:t>
            </a:r>
          </a:p>
          <a:p>
            <a:pPr lvl="1"/>
            <a:r>
              <a:rPr lang="cs-CZ" dirty="0" smtClean="0"/>
              <a:t>Nefunguje v síťové či distribuované struktuře nebo je v ní velice nákladná</a:t>
            </a:r>
          </a:p>
        </p:txBody>
      </p:sp>
    </p:spTree>
    <p:extLst>
      <p:ext uri="{BB962C8B-B14F-4D97-AF65-F5344CB8AC3E}">
        <p14:creationId xmlns:p14="http://schemas.microsoft.com/office/powerpoint/2010/main" val="1805121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Nehierarchické</a:t>
            </a:r>
            <a:r>
              <a:rPr lang="cs-CZ" dirty="0" smtClean="0"/>
              <a:t> struktury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Překryvová struktura</a:t>
            </a:r>
          </a:p>
          <a:p>
            <a:r>
              <a:rPr lang="cs-CZ" dirty="0" smtClean="0"/>
              <a:t>Ad hoc síťové struktury</a:t>
            </a:r>
          </a:p>
          <a:p>
            <a:r>
              <a:rPr lang="cs-CZ" dirty="0" smtClean="0"/>
              <a:t>Týmová či projektová struktura</a:t>
            </a:r>
          </a:p>
          <a:p>
            <a:r>
              <a:rPr lang="cs-CZ" dirty="0" smtClean="0"/>
              <a:t>Gridová struktura</a:t>
            </a:r>
          </a:p>
          <a:p>
            <a:endParaRPr lang="cs-CZ" dirty="0"/>
          </a:p>
          <a:p>
            <a:r>
              <a:rPr lang="cs-CZ" dirty="0" smtClean="0"/>
              <a:t>Obecně jde o zploštění, ale to samo o sobě nestačí:</a:t>
            </a:r>
          </a:p>
          <a:p>
            <a:pPr lvl="1"/>
            <a:r>
              <a:rPr lang="cs-CZ" dirty="0" smtClean="0"/>
              <a:t>Nutná změna struktury</a:t>
            </a:r>
          </a:p>
          <a:p>
            <a:pPr lvl="1"/>
            <a:r>
              <a:rPr lang="cs-CZ" dirty="0" smtClean="0"/>
              <a:t>Nutná změna infrastruktury</a:t>
            </a:r>
          </a:p>
          <a:p>
            <a:pPr lvl="1"/>
            <a:r>
              <a:rPr lang="cs-CZ" dirty="0" smtClean="0"/>
              <a:t>Nutná změna komunikace</a:t>
            </a:r>
          </a:p>
          <a:p>
            <a:pPr lvl="1"/>
            <a:r>
              <a:rPr lang="cs-CZ" dirty="0" smtClean="0"/>
              <a:t>Nutná změna důvěry a kontroly</a:t>
            </a:r>
          </a:p>
          <a:p>
            <a:pPr lvl="1"/>
            <a:r>
              <a:rPr lang="cs-CZ" dirty="0" smtClean="0"/>
              <a:t>….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0674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Změna trhového vidění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Jednotlivé národní či lokální trhy</a:t>
            </a:r>
          </a:p>
          <a:p>
            <a:r>
              <a:rPr lang="cs-CZ" dirty="0" smtClean="0"/>
              <a:t>Globální trh</a:t>
            </a:r>
          </a:p>
          <a:p>
            <a:r>
              <a:rPr lang="cs-CZ" dirty="0" smtClean="0"/>
              <a:t>Segment globálního trhu</a:t>
            </a:r>
          </a:p>
          <a:p>
            <a:r>
              <a:rPr lang="cs-CZ" dirty="0" smtClean="0"/>
              <a:t>Globální niky</a:t>
            </a:r>
          </a:p>
          <a:p>
            <a:r>
              <a:rPr lang="cs-CZ" dirty="0" smtClean="0"/>
              <a:t>Adaptace na potřeby uživatele</a:t>
            </a:r>
          </a:p>
          <a:p>
            <a:endParaRPr lang="cs-CZ" dirty="0"/>
          </a:p>
          <a:p>
            <a:r>
              <a:rPr lang="cs-CZ" dirty="0" smtClean="0"/>
              <a:t>Čím užší oblast a větší přizpůsobení se, tím lépe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9807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Nové manažerské pozice a oblasti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Datový management</a:t>
            </a:r>
          </a:p>
          <a:p>
            <a:r>
              <a:rPr lang="cs-CZ" dirty="0" smtClean="0"/>
              <a:t>Informační management</a:t>
            </a:r>
          </a:p>
          <a:p>
            <a:r>
              <a:rPr lang="cs-CZ" dirty="0" smtClean="0"/>
              <a:t>Znalostní management</a:t>
            </a:r>
          </a:p>
          <a:p>
            <a:r>
              <a:rPr lang="cs-CZ" dirty="0" smtClean="0"/>
              <a:t>PR</a:t>
            </a:r>
          </a:p>
          <a:p>
            <a:r>
              <a:rPr lang="cs-CZ" dirty="0" smtClean="0"/>
              <a:t>HR</a:t>
            </a:r>
          </a:p>
          <a:p>
            <a:r>
              <a:rPr lang="cs-CZ" dirty="0" smtClean="0"/>
              <a:t>Manažer kreativity</a:t>
            </a:r>
          </a:p>
          <a:p>
            <a:r>
              <a:rPr lang="cs-CZ" dirty="0" smtClean="0"/>
              <a:t>Mentoři a kouči</a:t>
            </a:r>
          </a:p>
          <a:p>
            <a:r>
              <a:rPr lang="cs-CZ" dirty="0" smtClean="0"/>
              <a:t>Firemní vzdělavatelé</a:t>
            </a:r>
          </a:p>
          <a:p>
            <a:r>
              <a:rPr lang="cs-CZ" dirty="0" smtClean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5841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Dotazy, připomínky, komentáře…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5556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10a35279457e47bc1a4396a9e4c1f135a5873b81"/>
</p:tagLst>
</file>

<file path=ppt/theme/theme1.xml><?xml version="1.0" encoding="utf-8"?>
<a:theme xmlns:a="http://schemas.openxmlformats.org/drawingml/2006/main" name="Continental_World_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D2E3B38-6996-436F-8E98-B17EFA621C6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ze série Mapy – celý svět (širokoúhlá)</Template>
  <TotalTime>0</TotalTime>
  <Words>164</Words>
  <Application>Microsoft Office PowerPoint</Application>
  <PresentationFormat>Vlastní</PresentationFormat>
  <Paragraphs>47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Century Gothic</vt:lpstr>
      <vt:lpstr>Continental_World_16x9</vt:lpstr>
      <vt:lpstr>Struktura organisací</vt:lpstr>
      <vt:lpstr>Střední management</vt:lpstr>
      <vt:lpstr>Přísně hierarchická struktura</vt:lpstr>
      <vt:lpstr>Nehierarchické struktury </vt:lpstr>
      <vt:lpstr>Změna trhového vidění</vt:lpstr>
      <vt:lpstr>Nové manažerské pozice a oblasti</vt:lpstr>
      <vt:lpstr>Dotazy, připomínky, komentáře…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2016-02-19T12:29:25Z</dcterms:created>
  <dcterms:modified xsi:type="dcterms:W3CDTF">2016-05-16T07:33:21Z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TC028048919991</vt:lpwstr>
  </property>
</Properties>
</file>