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  <p:sldId id="258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8A0A-8022-4F7E-BD74-844039FADD51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42F5-680A-4BC9-A5CB-0D04775C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709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8A0A-8022-4F7E-BD74-844039FADD51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42F5-680A-4BC9-A5CB-0D04775C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513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8A0A-8022-4F7E-BD74-844039FADD51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42F5-680A-4BC9-A5CB-0D04775C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38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8A0A-8022-4F7E-BD74-844039FADD51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42F5-680A-4BC9-A5CB-0D04775C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442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8A0A-8022-4F7E-BD74-844039FADD51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42F5-680A-4BC9-A5CB-0D04775C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98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8A0A-8022-4F7E-BD74-844039FADD51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42F5-680A-4BC9-A5CB-0D04775C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468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8A0A-8022-4F7E-BD74-844039FADD51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42F5-680A-4BC9-A5CB-0D04775C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799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8A0A-8022-4F7E-BD74-844039FADD51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42F5-680A-4BC9-A5CB-0D04775C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423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8A0A-8022-4F7E-BD74-844039FADD51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42F5-680A-4BC9-A5CB-0D04775C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05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8A0A-8022-4F7E-BD74-844039FADD51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42F5-680A-4BC9-A5CB-0D04775C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50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8A0A-8022-4F7E-BD74-844039FADD51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42F5-680A-4BC9-A5CB-0D04775C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051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48A0A-8022-4F7E-BD74-844039FADD51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B42F5-680A-4BC9-A5CB-0D04775C5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78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etoda INSERT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Poznámky na okraji článku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188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I.N.S.E.R.T.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Interactive</a:t>
            </a:r>
            <a:r>
              <a:rPr lang="cs-CZ" dirty="0"/>
              <a:t> </a:t>
            </a:r>
            <a:r>
              <a:rPr lang="cs-CZ" dirty="0" err="1"/>
              <a:t>Notting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Effictive</a:t>
            </a:r>
            <a:r>
              <a:rPr lang="cs-CZ" dirty="0"/>
              <a:t> </a:t>
            </a:r>
            <a:r>
              <a:rPr lang="cs-CZ" dirty="0" err="1"/>
              <a:t>Reading</a:t>
            </a:r>
            <a:r>
              <a:rPr lang="cs-CZ" dirty="0"/>
              <a:t> and </a:t>
            </a:r>
            <a:r>
              <a:rPr lang="cs-CZ" dirty="0" err="1"/>
              <a:t>Writing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Interaktivní </a:t>
            </a:r>
            <a:r>
              <a:rPr lang="cs-CZ" dirty="0"/>
              <a:t>poznámkový systém pro </a:t>
            </a:r>
            <a:r>
              <a:rPr lang="cs-CZ" dirty="0" smtClean="0"/>
              <a:t>efektivní čtení </a:t>
            </a:r>
            <a:r>
              <a:rPr lang="cs-CZ" dirty="0"/>
              <a:t>a </a:t>
            </a:r>
            <a:r>
              <a:rPr lang="cs-CZ" dirty="0" smtClean="0"/>
              <a:t>myšlení</a:t>
            </a:r>
          </a:p>
          <a:p>
            <a:endParaRPr lang="cs-CZ" dirty="0" smtClean="0"/>
          </a:p>
          <a:p>
            <a:r>
              <a:rPr lang="cs-CZ" dirty="0" smtClean="0"/>
              <a:t>Systémem značek – vizualizuje náš vztah k informacím v článku</a:t>
            </a:r>
          </a:p>
          <a:p>
            <a:pPr marL="0" indent="0">
              <a:buNone/>
            </a:pPr>
            <a:r>
              <a:rPr lang="cs-CZ" dirty="0"/>
              <a:t> </a:t>
            </a:r>
            <a:endParaRPr lang="cs-CZ" dirty="0" smtClean="0"/>
          </a:p>
          <a:p>
            <a:endParaRPr lang="cs-CZ" dirty="0" smtClean="0"/>
          </a:p>
          <a:p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736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I.N.S.E.R.T.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Metoda pomáhá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r>
              <a:rPr lang="cs-CZ" dirty="0" smtClean="0"/>
              <a:t>získat z textu informace</a:t>
            </a:r>
          </a:p>
          <a:p>
            <a:r>
              <a:rPr lang="cs-CZ" dirty="0" smtClean="0"/>
              <a:t>analyzovat text při prvním čtení</a:t>
            </a:r>
          </a:p>
          <a:p>
            <a:r>
              <a:rPr lang="cs-CZ" dirty="0" smtClean="0"/>
              <a:t>vybírat informace podle důležitosti</a:t>
            </a:r>
          </a:p>
          <a:p>
            <a:r>
              <a:rPr lang="cs-CZ" dirty="0" smtClean="0"/>
              <a:t>třídit informace na známé a nové, důvěryhodné a nedůvěryhodné</a:t>
            </a:r>
          </a:p>
          <a:p>
            <a:r>
              <a:rPr lang="cs-CZ" dirty="0" smtClean="0"/>
              <a:t>propojovat známé s novým</a:t>
            </a:r>
          </a:p>
          <a:p>
            <a:r>
              <a:rPr lang="cs-CZ" dirty="0" smtClean="0"/>
              <a:t>zrychlit orientaci v textu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970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I.N.S.E.R.T.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69308"/>
            <a:ext cx="10515600" cy="4607655"/>
          </a:xfrm>
        </p:spPr>
        <p:txBody>
          <a:bodyPr>
            <a:normAutofit/>
          </a:bodyPr>
          <a:lstStyle/>
          <a:p>
            <a:endParaRPr lang="cs-CZ" i="1" dirty="0" smtClean="0"/>
          </a:p>
          <a:p>
            <a:r>
              <a:rPr lang="cs-CZ" dirty="0" smtClean="0"/>
              <a:t>Vytvořte si pravidla značení textu</a:t>
            </a:r>
          </a:p>
          <a:p>
            <a:r>
              <a:rPr lang="cs-CZ" dirty="0" smtClean="0"/>
              <a:t>Označuj informace v textu hned při prvním čtení</a:t>
            </a:r>
            <a:endParaRPr lang="cs-CZ" i="1" dirty="0" smtClean="0"/>
          </a:p>
          <a:p>
            <a:endParaRPr lang="cs-CZ" i="1" dirty="0"/>
          </a:p>
          <a:p>
            <a:r>
              <a:rPr lang="cs-CZ" i="1" dirty="0" smtClean="0"/>
              <a:t>Porovnejte: </a:t>
            </a:r>
          </a:p>
          <a:p>
            <a:endParaRPr lang="cs-CZ" i="1" dirty="0" smtClean="0"/>
          </a:p>
          <a:p>
            <a:pPr marL="0" indent="0" algn="ctr">
              <a:buNone/>
            </a:pPr>
            <a:r>
              <a:rPr lang="cs-CZ" i="1" dirty="0"/>
              <a:t> </a:t>
            </a:r>
            <a:r>
              <a:rPr lang="cs-CZ" i="1" dirty="0" smtClean="0"/>
              <a:t>    co už víte       x      co se dozvídáte      x      co chcete vědět</a:t>
            </a:r>
          </a:p>
          <a:p>
            <a:endParaRPr lang="cs-CZ" i="1" dirty="0" smtClean="0"/>
          </a:p>
          <a:p>
            <a:r>
              <a:rPr lang="cs-CZ" i="1" dirty="0" smtClean="0"/>
              <a:t>Značky x barvy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6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b="1" dirty="0" smtClean="0"/>
          </a:p>
          <a:p>
            <a:endParaRPr lang="cs-CZ" b="1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75013"/>
              </p:ext>
            </p:extLst>
          </p:nvPr>
        </p:nvGraphicFramePr>
        <p:xfrm>
          <a:off x="1677571" y="962439"/>
          <a:ext cx="8836858" cy="4483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1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33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11789">
                <a:tc>
                  <a:txBody>
                    <a:bodyPr/>
                    <a:lstStyle/>
                    <a:p>
                      <a:pPr algn="ctr"/>
                      <a:endParaRPr lang="cs-CZ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√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bez barvy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známá myšlenka</a:t>
                      </a:r>
                      <a:endParaRPr lang="cs-CZ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informace v textu potvrzuje, co jsi věděl/a nebo sis myslel/a, že víš.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82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–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červená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nesouhlas s myšlenkou</a:t>
                      </a:r>
                    </a:p>
                    <a:p>
                      <a:r>
                        <a:rPr lang="cs-CZ" dirty="0" smtClean="0"/>
                        <a:t>informace je v rozporu s tím, co víš. 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17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+</a:t>
                      </a:r>
                    </a:p>
                    <a:p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modrá</a:t>
                      </a:r>
                    </a:p>
                    <a:p>
                      <a:endParaRPr lang="cs-CZ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nový poznatek</a:t>
                      </a:r>
                    </a:p>
                    <a:p>
                      <a:r>
                        <a:rPr lang="cs-CZ" dirty="0" smtClean="0"/>
                        <a:t>informace je pro tebe nová a důvěryhodná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17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?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zelená</a:t>
                      </a:r>
                      <a:endParaRPr lang="cs-CZ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ověření či rozšíření</a:t>
                      </a:r>
                      <a:r>
                        <a:rPr lang="cs-CZ" b="1" baseline="0" dirty="0" smtClean="0"/>
                        <a:t> myšlenky</a:t>
                      </a:r>
                      <a:endParaRPr lang="cs-CZ" b="1" dirty="0" smtClean="0"/>
                    </a:p>
                    <a:p>
                      <a:r>
                        <a:rPr lang="cs-CZ" dirty="0" smtClean="0"/>
                        <a:t>informaci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nerozumíš, mate tě, chceš o ní vědět víc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38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0965" y="432361"/>
            <a:ext cx="10515600" cy="1325563"/>
          </a:xfrm>
        </p:spPr>
        <p:txBody>
          <a:bodyPr/>
          <a:lstStyle/>
          <a:p>
            <a:pPr algn="ctr"/>
            <a:r>
              <a:rPr lang="cs-CZ" dirty="0" smtClean="0"/>
              <a:t>Shrnutí článku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343046"/>
              </p:ext>
            </p:extLst>
          </p:nvPr>
        </p:nvGraphicFramePr>
        <p:xfrm>
          <a:off x="432485" y="2580532"/>
          <a:ext cx="11294076" cy="750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3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3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3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35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90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 √    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(to jsem věděl/a)</a:t>
                      </a:r>
                    </a:p>
                  </a:txBody>
                  <a:tcPr marL="9525" marR="9525" marT="9525" marB="9525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400" b="1" dirty="0">
                          <a:solidFill>
                            <a:schemeClr val="tx1"/>
                          </a:solidFill>
                        </a:rPr>
                        <a:t> +</a:t>
                      </a:r>
                      <a:r>
                        <a:rPr lang="pl-PL" sz="2400" dirty="0">
                          <a:solidFill>
                            <a:schemeClr val="tx1"/>
                          </a:solidFill>
                        </a:rPr>
                        <a:t> (to je pro mne nová informace)</a:t>
                      </a:r>
                    </a:p>
                  </a:txBody>
                  <a:tcPr marL="9525" marR="9525" marT="9525" marB="9525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400" b="1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pl-PL" sz="2400">
                          <a:solidFill>
                            <a:schemeClr val="tx1"/>
                          </a:solidFill>
                        </a:rPr>
                        <a:t> (to je v rozporu s tím, co jsem věděl/a)</a:t>
                      </a:r>
                    </a:p>
                  </a:txBody>
                  <a:tcPr marL="9525" marR="9525" marT="9525" marB="9525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pl-PL" sz="2400" b="1" dirty="0">
                          <a:solidFill>
                            <a:schemeClr val="tx1"/>
                          </a:solidFill>
                        </a:rPr>
                        <a:t>? </a:t>
                      </a:r>
                      <a:r>
                        <a:rPr lang="pl-PL" sz="2400" dirty="0">
                          <a:solidFill>
                            <a:schemeClr val="tx1"/>
                          </a:solidFill>
                        </a:rPr>
                        <a:t>(k tomu bych chtěl/a vědět víc)</a:t>
                      </a:r>
                    </a:p>
                  </a:txBody>
                  <a:tcPr marL="9525" marR="9525" marT="9525" marB="9525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972671" y="119991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2400" dirty="0" smtClean="0"/>
              <a:t>shrnutí do tabulky</a:t>
            </a:r>
            <a:endParaRPr lang="cs-CZ" sz="24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972671" y="3880022"/>
            <a:ext cx="10515600" cy="27123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Účel: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vybrat z předchozích poznámek ty nejdůležitější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formulovat poznatky i otázky vlastními slovy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6523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Širokoúhlá obrazovka</PresentationFormat>
  <Paragraphs>63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Metoda INSERT</vt:lpstr>
      <vt:lpstr>I.N.S.E.R.T.</vt:lpstr>
      <vt:lpstr>I.N.S.E.R.T.</vt:lpstr>
      <vt:lpstr>I.N.S.E.R.T.</vt:lpstr>
      <vt:lpstr>Prezentace aplikace PowerPoint</vt:lpstr>
      <vt:lpstr>Shrnutí článku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Metoda INSERT</dc:title>
  <dc:creator>Michal Lorenz</dc:creator>
  <cp:lastModifiedBy>Michal Lorenz</cp:lastModifiedBy>
  <cp:revision>6</cp:revision>
  <dcterms:created xsi:type="dcterms:W3CDTF">2017-03-23T15:26:28Z</dcterms:created>
  <dcterms:modified xsi:type="dcterms:W3CDTF">2019-04-11T07:47:02Z</dcterms:modified>
</cp:coreProperties>
</file>