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8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ancekova.blanka@mail.muni.cz" TargetMode="External"/><Relationship Id="rId2" Type="http://schemas.openxmlformats.org/officeDocument/2006/relationships/hyperlink" Target="mailto:veselska@sci.muni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et.muni.cz/app/proj/navrh_fin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výzkumu </a:t>
            </a:r>
            <a:br>
              <a:rPr lang="cs-CZ" dirty="0" smtClean="0"/>
            </a:br>
            <a:r>
              <a:rPr lang="cs-CZ" dirty="0" smtClean="0"/>
              <a:t>v kvalifikačních pracích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k diplomové práci podzim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464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85937"/>
          </a:xfrm>
        </p:spPr>
        <p:txBody>
          <a:bodyPr/>
          <a:lstStyle/>
          <a:p>
            <a:r>
              <a:rPr lang="cs-CZ" dirty="0"/>
              <a:t>Chyby ve výzkumných projektech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05049"/>
            <a:ext cx="10058400" cy="4429496"/>
          </a:xfrm>
        </p:spPr>
        <p:txBody>
          <a:bodyPr>
            <a:normAutofit fontScale="70000" lnSpcReduction="20000"/>
          </a:bodyPr>
          <a:lstStyle/>
          <a:p>
            <a:r>
              <a:rPr lang="cs-CZ" sz="3100" b="1" dirty="0" smtClean="0"/>
              <a:t>3. Anonymita? </a:t>
            </a:r>
            <a:r>
              <a:rPr lang="cs-CZ" sz="3100" b="1" dirty="0" err="1" smtClean="0"/>
              <a:t>Anonymizace</a:t>
            </a:r>
            <a:r>
              <a:rPr lang="cs-CZ" sz="3100" b="1" dirty="0" smtClean="0"/>
              <a:t>? </a:t>
            </a:r>
            <a:r>
              <a:rPr lang="cs-CZ" sz="3100" b="1" dirty="0" err="1" smtClean="0"/>
              <a:t>Pseudonymizace</a:t>
            </a:r>
            <a:r>
              <a:rPr lang="cs-CZ" sz="3100" b="1" dirty="0" smtClean="0"/>
              <a:t>?</a:t>
            </a:r>
          </a:p>
          <a:p>
            <a:r>
              <a:rPr lang="cs-CZ" dirty="0" smtClean="0"/>
              <a:t>Vždy dát přednost co nejmenšímu rozsahu sbíraných osobních dat!</a:t>
            </a:r>
          </a:p>
          <a:p>
            <a:r>
              <a:rPr lang="cs-CZ" b="1" dirty="0" smtClean="0"/>
              <a:t>Anonymita</a:t>
            </a:r>
            <a:r>
              <a:rPr lang="cs-CZ" dirty="0" smtClean="0"/>
              <a:t> = nevím, kdo mi co odpověděl</a:t>
            </a:r>
          </a:p>
          <a:p>
            <a:r>
              <a:rPr lang="cs-CZ" b="1" dirty="0" err="1" smtClean="0"/>
              <a:t>Anonymizace</a:t>
            </a:r>
            <a:r>
              <a:rPr lang="cs-CZ" dirty="0" smtClean="0"/>
              <a:t> = znám identitu odpovídajícího, ale změním ji (např. přiřadím kód) a zahodím klíč</a:t>
            </a:r>
          </a:p>
          <a:p>
            <a:r>
              <a:rPr lang="cs-CZ" b="1" dirty="0" err="1" smtClean="0"/>
              <a:t>Pseudonymizace</a:t>
            </a:r>
            <a:r>
              <a:rPr lang="cs-CZ" dirty="0" smtClean="0"/>
              <a:t> = znám identitu odpovídajících, změním ji (kód) a klíč uchovám k identifikaci pro další měření / odpovědi</a:t>
            </a:r>
          </a:p>
          <a:p>
            <a:endParaRPr lang="cs-CZ" dirty="0" smtClean="0"/>
          </a:p>
          <a:p>
            <a:r>
              <a:rPr lang="cs-CZ" sz="3100" b="1" dirty="0" smtClean="0"/>
              <a:t>4. Zbytečný </a:t>
            </a:r>
            <a:r>
              <a:rPr lang="cs-CZ" sz="3100" b="1" dirty="0"/>
              <a:t>sběr citlivých osobních údajů</a:t>
            </a:r>
          </a:p>
          <a:p>
            <a:r>
              <a:rPr lang="cs-CZ" dirty="0"/>
              <a:t>-</a:t>
            </a:r>
          </a:p>
          <a:p>
            <a:r>
              <a:rPr lang="cs-CZ" dirty="0"/>
              <a:t>Sběr dat s identifikací účastníka tam, kde to není pro výzkum potřeba</a:t>
            </a:r>
          </a:p>
          <a:p>
            <a:r>
              <a:rPr lang="cs-CZ" dirty="0"/>
              <a:t>+</a:t>
            </a:r>
          </a:p>
          <a:p>
            <a:r>
              <a:rPr lang="cs-CZ" dirty="0"/>
              <a:t>Zaznamenávat data (např. vyplnění dotazníku) rovnou pod kódem bez vázanosti na identifikaci účastníka</a:t>
            </a:r>
          </a:p>
          <a:p>
            <a:r>
              <a:rPr lang="cs-CZ" dirty="0"/>
              <a:t>(pozor/kód nepsat na text informovaného souhlasu)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348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ve výzkumných projektech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29435"/>
          </a:xfrm>
        </p:spPr>
        <p:txBody>
          <a:bodyPr>
            <a:normAutofit fontScale="77500" lnSpcReduction="20000"/>
          </a:bodyPr>
          <a:lstStyle/>
          <a:p>
            <a:r>
              <a:rPr lang="cs-CZ" sz="3100" b="1" dirty="0" smtClean="0"/>
              <a:t>5. Dítě v projektu? Potřebujete zákonného zástupce!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Informovaný souhlas formulovaný obecně na účastníka jen s podpisem rodiče</a:t>
            </a:r>
          </a:p>
          <a:p>
            <a:r>
              <a:rPr lang="cs-CZ" dirty="0" smtClean="0"/>
              <a:t>+</a:t>
            </a:r>
          </a:p>
          <a:p>
            <a:r>
              <a:rPr lang="cs-CZ" dirty="0" smtClean="0"/>
              <a:t>Informovaný souhlas o účasti dítěte, jméno dítěte, podpis zákonného zástupce  (právo)</a:t>
            </a:r>
          </a:p>
          <a:p>
            <a:r>
              <a:rPr lang="cs-CZ" dirty="0" smtClean="0"/>
              <a:t>Souhlas dítěte, pokud je na to mentálně zralé (etika)</a:t>
            </a:r>
          </a:p>
          <a:p>
            <a:endParaRPr lang="cs-CZ" dirty="0" smtClean="0"/>
          </a:p>
          <a:p>
            <a:r>
              <a:rPr lang="cs-CZ" sz="2800" b="1" dirty="0" smtClean="0"/>
              <a:t>6. Nahráváte</a:t>
            </a:r>
            <a:r>
              <a:rPr lang="cs-CZ" sz="2800" b="1" dirty="0"/>
              <a:t>? Natáčíte?</a:t>
            </a:r>
          </a:p>
          <a:p>
            <a:r>
              <a:rPr lang="cs-CZ" dirty="0" smtClean="0"/>
              <a:t>V </a:t>
            </a:r>
            <a:r>
              <a:rPr lang="cs-CZ" dirty="0"/>
              <a:t>podstatě vždy se jedná o citlivé osobní údaje.</a:t>
            </a:r>
          </a:p>
          <a:p>
            <a:r>
              <a:rPr lang="cs-CZ" dirty="0" smtClean="0"/>
              <a:t>+</a:t>
            </a:r>
            <a:endParaRPr lang="cs-CZ" dirty="0"/>
          </a:p>
          <a:p>
            <a:r>
              <a:rPr lang="cs-CZ" dirty="0"/>
              <a:t>Co nejdříve transkripce včetně </a:t>
            </a:r>
            <a:r>
              <a:rPr lang="cs-CZ" dirty="0" err="1"/>
              <a:t>anonymizace</a:t>
            </a:r>
            <a:endParaRPr lang="cs-CZ" dirty="0"/>
          </a:p>
          <a:p>
            <a:r>
              <a:rPr lang="cs-CZ" dirty="0"/>
              <a:t>Záznamy uchovat na zabezpečeném úložišti a co nejdříve zlikvidovat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0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ve výzkumných projektech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Neposílejte </a:t>
            </a:r>
            <a:r>
              <a:rPr lang="cs-CZ" sz="2400" b="1" dirty="0" err="1" smtClean="0"/>
              <a:t>Pfky</a:t>
            </a:r>
            <a:r>
              <a:rPr lang="cs-CZ" sz="2400" b="1" dirty="0" smtClean="0"/>
              <a:t>!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Uchovat kontakty na účastníky nad rámec vyžadovaný výzkumem </a:t>
            </a:r>
          </a:p>
          <a:p>
            <a:r>
              <a:rPr lang="cs-CZ" dirty="0" smtClean="0"/>
              <a:t>+</a:t>
            </a:r>
          </a:p>
          <a:p>
            <a:r>
              <a:rPr lang="cs-CZ" dirty="0" smtClean="0"/>
              <a:t>Používat osobní údaje jen k tomu, na co máme souhlas</a:t>
            </a:r>
          </a:p>
          <a:p>
            <a:r>
              <a:rPr lang="cs-CZ" dirty="0" smtClean="0"/>
              <a:t>Uvést v informovaném souhlasu možnost oslovit účastníky pro další projekt nebo pro zaslání poděkování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146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Experimentální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HUME </a:t>
            </a:r>
            <a:r>
              <a:rPr lang="cs-CZ" dirty="0" err="1" smtClean="0"/>
              <a:t>lab</a:t>
            </a:r>
            <a:r>
              <a:rPr lang="cs-CZ" dirty="0" smtClean="0"/>
              <a:t>: Laboratoř pro experimentální humanitní vědy</a:t>
            </a:r>
          </a:p>
          <a:p>
            <a:r>
              <a:rPr lang="cs-CZ" dirty="0" smtClean="0"/>
              <a:t>- experimenty s morálními dilematy jsou extrémně emočně náročné pro účastníky</a:t>
            </a:r>
          </a:p>
          <a:p>
            <a:r>
              <a:rPr lang="cs-CZ" dirty="0" smtClean="0"/>
              <a:t>- možnost odstoupení bez ztráty odměny za účast (výzkum meditace)</a:t>
            </a:r>
          </a:p>
        </p:txBody>
      </p:sp>
    </p:spTree>
    <p:extLst>
      <p:ext uri="{BB962C8B-B14F-4D97-AF65-F5344CB8AC3E}">
        <p14:creationId xmlns:p14="http://schemas.microsoft.com/office/powerpoint/2010/main" val="256148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etické principy vědy a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Harmless</a:t>
            </a:r>
            <a:endParaRPr lang="cs-CZ" b="1" dirty="0" smtClean="0"/>
          </a:p>
          <a:p>
            <a:r>
              <a:rPr lang="cs-CZ" dirty="0" smtClean="0"/>
              <a:t>Výzkumník nesmí způsobit újmu participantovi a poškodit jeho práva</a:t>
            </a:r>
          </a:p>
          <a:p>
            <a:endParaRPr lang="cs-CZ" dirty="0"/>
          </a:p>
          <a:p>
            <a:r>
              <a:rPr lang="cs-CZ" b="1" dirty="0" smtClean="0"/>
              <a:t>Důvěrnost</a:t>
            </a:r>
          </a:p>
          <a:p>
            <a:r>
              <a:rPr lang="cs-CZ" dirty="0" smtClean="0"/>
              <a:t>Nesmí být zveřejněna žádná data, jež by umožnila čtenáři identifikovat účastníky výzkumu. Pokud toto nelze zajistit, výzkum nesmí být publikován (</a:t>
            </a:r>
            <a:r>
              <a:rPr lang="cs-CZ" dirty="0" err="1" smtClean="0"/>
              <a:t>Tickle</a:t>
            </a:r>
            <a:r>
              <a:rPr lang="cs-CZ" dirty="0" smtClean="0"/>
              <a:t>, 2002)</a:t>
            </a:r>
          </a:p>
          <a:p>
            <a:endParaRPr lang="cs-CZ" dirty="0"/>
          </a:p>
          <a:p>
            <a:r>
              <a:rPr lang="cs-CZ" b="1" dirty="0" smtClean="0"/>
              <a:t>Informovaný souhlas</a:t>
            </a:r>
          </a:p>
          <a:p>
            <a:r>
              <a:rPr lang="cs-CZ" dirty="0" smtClean="0"/>
              <a:t>Účastníci musí být poučeni o povaze výzkumu a musí dobrovolně souhlasit s výzkumem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2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Etická komise pro výzkum na MU (EKV)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380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Kontakty</a:t>
            </a:r>
          </a:p>
          <a:p>
            <a:r>
              <a:rPr lang="cs-CZ" b="1" dirty="0"/>
              <a:t>prof. RNDr. Renata Veselská, Ph.D., </a:t>
            </a:r>
            <a:r>
              <a:rPr lang="cs-CZ" b="1" dirty="0" err="1"/>
              <a:t>M.Sc</a:t>
            </a:r>
            <a:r>
              <a:rPr lang="cs-CZ" b="1" dirty="0"/>
              <a:t>. </a:t>
            </a:r>
            <a:br>
              <a:rPr lang="cs-CZ" b="1" dirty="0"/>
            </a:br>
            <a:r>
              <a:rPr lang="cs-CZ" dirty="0"/>
              <a:t>předsedkyně</a:t>
            </a:r>
            <a:br>
              <a:rPr lang="cs-CZ" dirty="0"/>
            </a:br>
            <a:r>
              <a:rPr lang="cs-CZ" dirty="0"/>
              <a:t>tel. 549 49 7905</a:t>
            </a:r>
            <a:br>
              <a:rPr lang="cs-CZ" dirty="0"/>
            </a:br>
            <a:r>
              <a:rPr lang="cs-CZ" dirty="0"/>
              <a:t>e-mail: </a:t>
            </a:r>
            <a:r>
              <a:rPr lang="cs-CZ" u="sng" dirty="0">
                <a:hlinkClick r:id="rId2"/>
              </a:rPr>
              <a:t>veselska@sci.muni.cz</a:t>
            </a:r>
            <a:endParaRPr lang="cs-CZ" dirty="0"/>
          </a:p>
          <a:p>
            <a:r>
              <a:rPr lang="cs-CZ" b="1" dirty="0"/>
              <a:t>Mgr. Blanka </a:t>
            </a:r>
            <a:r>
              <a:rPr lang="cs-CZ" b="1" dirty="0" err="1"/>
              <a:t>Jančeková</a:t>
            </a:r>
            <a:r>
              <a:rPr lang="cs-CZ" b="1" dirty="0"/>
              <a:t>, Ph.D.</a:t>
            </a:r>
            <a:br>
              <a:rPr lang="cs-CZ" b="1" dirty="0"/>
            </a:br>
            <a:r>
              <a:rPr lang="cs-CZ" dirty="0"/>
              <a:t>tajemnice</a:t>
            </a:r>
            <a:br>
              <a:rPr lang="cs-CZ" dirty="0"/>
            </a:br>
            <a:r>
              <a:rPr lang="cs-CZ" dirty="0"/>
              <a:t>tel. 549 49 6290</a:t>
            </a:r>
            <a:br>
              <a:rPr lang="cs-CZ" dirty="0"/>
            </a:br>
            <a:r>
              <a:rPr lang="cs-CZ" dirty="0"/>
              <a:t>e-mail: </a:t>
            </a:r>
            <a:r>
              <a:rPr lang="cs-CZ" u="sng" dirty="0">
                <a:hlinkClick r:id="rId3"/>
              </a:rPr>
              <a:t>jancekova.blanka@mail.muni.cz</a:t>
            </a:r>
            <a:endParaRPr lang="cs-CZ" dirty="0"/>
          </a:p>
          <a:p>
            <a:r>
              <a:rPr lang="cs-CZ" b="1" dirty="0"/>
              <a:t>Mgr. et Mgr. Veronika </a:t>
            </a:r>
            <a:r>
              <a:rPr lang="cs-CZ" b="1" dirty="0" err="1"/>
              <a:t>Oškerová</a:t>
            </a:r>
            <a:r>
              <a:rPr lang="cs-CZ" b="1" dirty="0"/>
              <a:t>, Ph.D.</a:t>
            </a:r>
            <a:br>
              <a:rPr lang="cs-CZ" b="1" dirty="0"/>
            </a:br>
            <a:r>
              <a:rPr lang="cs-CZ" dirty="0"/>
              <a:t>právnička pro biomedicínský výzkum</a:t>
            </a:r>
            <a:br>
              <a:rPr lang="cs-CZ" dirty="0"/>
            </a:br>
            <a:r>
              <a:rPr lang="cs-CZ" dirty="0"/>
              <a:t>tel. 549 49 4323</a:t>
            </a:r>
            <a:br>
              <a:rPr lang="cs-CZ" dirty="0"/>
            </a:br>
            <a:r>
              <a:rPr lang="cs-CZ" dirty="0"/>
              <a:t>e-mail: </a:t>
            </a:r>
            <a:r>
              <a:rPr lang="cs-CZ" u="sng" dirty="0">
                <a:hlinkClick r:id="rId2"/>
              </a:rPr>
              <a:t>oskerovav@sci.muni.cz</a:t>
            </a:r>
            <a:endParaRPr lang="cs-CZ" dirty="0"/>
          </a:p>
          <a:p>
            <a:r>
              <a:rPr lang="cs-CZ" b="1" dirty="0"/>
              <a:t>Mgr. Veronika Smítková</a:t>
            </a:r>
            <a:br>
              <a:rPr lang="cs-CZ" b="1" dirty="0"/>
            </a:br>
            <a:r>
              <a:rPr lang="cs-CZ" dirty="0"/>
              <a:t>právnička pro behaviorální výzkum</a:t>
            </a:r>
            <a:br>
              <a:rPr lang="cs-CZ" dirty="0"/>
            </a:br>
            <a:r>
              <a:rPr lang="cs-CZ" dirty="0"/>
              <a:t>tel. 549 49 7747</a:t>
            </a:r>
            <a:br>
              <a:rPr lang="cs-CZ" dirty="0"/>
            </a:br>
            <a:r>
              <a:rPr lang="cs-CZ" dirty="0"/>
              <a:t>e-mail: </a:t>
            </a:r>
            <a:r>
              <a:rPr lang="cs-CZ" u="sng" dirty="0" smtClean="0">
                <a:hlinkClick r:id="rId2"/>
              </a:rPr>
              <a:t>smitkova@rect.muni.cz</a:t>
            </a:r>
            <a:endParaRPr lang="cs-CZ" u="sng" dirty="0" smtClean="0"/>
          </a:p>
          <a:p>
            <a:r>
              <a:rPr lang="cs-CZ" dirty="0" smtClean="0"/>
              <a:t>Pro pedagogický výzkum dr. Roman Švaříček (Ústav pedagogických věd FF MU</a:t>
            </a:r>
            <a:r>
              <a:rPr lang="cs-CZ" u="sng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425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řešené EKV na 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2255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Podrobně viz: http://</a:t>
            </a:r>
            <a:r>
              <a:rPr lang="cs-CZ" dirty="0" smtClean="0"/>
              <a:t>vyzkum.rect.muni.cz/cs/zazemi/etika-vyzkumu/ekv</a:t>
            </a:r>
          </a:p>
          <a:p>
            <a:r>
              <a:rPr lang="cs-CZ" b="1" dirty="0" smtClean="0"/>
              <a:t>Návrhy projektů na MU </a:t>
            </a:r>
          </a:p>
          <a:p>
            <a:r>
              <a:rPr lang="cs-CZ" b="1" dirty="0"/>
              <a:t>Kvalifikační práce (také jako součást výzkumných projektů)</a:t>
            </a:r>
          </a:p>
          <a:p>
            <a:r>
              <a:rPr lang="cs-CZ" dirty="0" smtClean="0"/>
              <a:t>- otázky </a:t>
            </a:r>
            <a:r>
              <a:rPr lang="cs-CZ" dirty="0"/>
              <a:t>etiky ve výzkumu vztahujícím se k </a:t>
            </a:r>
            <a:r>
              <a:rPr lang="cs-CZ" b="1" dirty="0"/>
              <a:t>lidským subjektům</a:t>
            </a:r>
          </a:p>
          <a:p>
            <a:r>
              <a:rPr lang="cs-CZ" dirty="0"/>
              <a:t>-</a:t>
            </a:r>
            <a:r>
              <a:rPr lang="cs-CZ" b="1" dirty="0"/>
              <a:t> </a:t>
            </a:r>
            <a:r>
              <a:rPr lang="cs-CZ" dirty="0"/>
              <a:t> s tím související náležitosti návrhů projektů - </a:t>
            </a:r>
            <a:r>
              <a:rPr lang="cs-CZ" i="1" dirty="0"/>
              <a:t>posudek etické komise, informovaný souhlas, nakládání s osobními údaji</a:t>
            </a:r>
            <a:r>
              <a:rPr lang="cs-CZ" dirty="0"/>
              <a:t> atd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Posouzení </a:t>
            </a:r>
            <a:r>
              <a:rPr lang="cs-CZ" dirty="0"/>
              <a:t>EKV podléhá každý projekt, který zahrnuje výzkum na lidském subjektu (včetně práce s biologickým materiálem lidského původu), jestliže je podáván za jakékoliv pracoviště MU vyjma LF MU a projektů studie ELSPAC, kde působí specializované etické komise (EK LF a EK ELSPAC). Schválení etickou komisí vyžadují grantové agentury a při publikaci také redakce renomovaných časopisů.</a:t>
            </a:r>
          </a:p>
          <a:p>
            <a:r>
              <a:rPr lang="cs-CZ" b="1" i="1" dirty="0"/>
              <a:t>Schválení etickou komisí nelze získat zpětně, tj. během nebo po realizaci </a:t>
            </a:r>
            <a:r>
              <a:rPr lang="cs-CZ" b="1" i="1" dirty="0" smtClean="0"/>
              <a:t>výzkumu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836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546265"/>
            <a:ext cx="10058400" cy="175754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5300" dirty="0" smtClean="0"/>
              <a:t>Způsob </a:t>
            </a:r>
            <a:r>
              <a:rPr lang="cs-CZ" sz="5300" dirty="0"/>
              <a:t>podávání žádostí o posouzení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Žádosti </a:t>
            </a:r>
            <a:r>
              <a:rPr lang="cs-CZ" dirty="0"/>
              <a:t>o posouzení se podávají prostřednictvím aplikace </a:t>
            </a:r>
            <a:r>
              <a:rPr lang="cs-CZ" u="sng" dirty="0">
                <a:hlinkClick r:id="rId2"/>
              </a:rPr>
              <a:t>INET</a:t>
            </a:r>
            <a:r>
              <a:rPr lang="cs-CZ" dirty="0"/>
              <a:t>.</a:t>
            </a:r>
          </a:p>
          <a:p>
            <a:r>
              <a:rPr lang="cs-CZ" dirty="0"/>
              <a:t>Při zakládání </a:t>
            </a:r>
            <a:r>
              <a:rPr lang="cs-CZ" dirty="0" smtClean="0"/>
              <a:t>projektu (např. FRMU. GAMU, GAČR apod.) označíte </a:t>
            </a:r>
            <a:r>
              <a:rPr lang="cs-CZ" dirty="0"/>
              <a:t>možnost "Etika".</a:t>
            </a:r>
          </a:p>
          <a:p>
            <a:r>
              <a:rPr lang="cs-CZ" dirty="0"/>
              <a:t>Pokud se jedná o interní projekt (vč. diplomových prací) zvolte prosím jako investora MU a programový rámec/typ projektu "Interní projekty ... (název součásti MU)"</a:t>
            </a:r>
          </a:p>
          <a:p>
            <a:r>
              <a:rPr lang="cs-CZ" dirty="0"/>
              <a:t>Následně ve vytvořené záložce "Etika" vyplníte dotazník pro stanovení dotčených etických otázek</a:t>
            </a:r>
          </a:p>
          <a:p>
            <a:r>
              <a:rPr lang="cs-CZ" dirty="0"/>
              <a:t>Vložíte dokumenty potřebné pro posouzení (návrh projektu, informovaný souhlas)</a:t>
            </a:r>
          </a:p>
          <a:p>
            <a:r>
              <a:rPr lang="cs-CZ" dirty="0"/>
              <a:t>Zvolíte možnost "Uzavřít a předat Etické komisi pro výzkum MU"</a:t>
            </a:r>
          </a:p>
          <a:p>
            <a:r>
              <a:rPr lang="cs-CZ" dirty="0"/>
              <a:t>Informaci o přijetí, stav hodnocení a evidenční číslo EKV návrhu projektu následně najdete v záložce Etika v levém dolním rohu.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02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2124088"/>
          </a:xfrm>
        </p:spPr>
        <p:txBody>
          <a:bodyPr/>
          <a:lstStyle/>
          <a:p>
            <a:r>
              <a:rPr lang="cs-CZ" dirty="0"/>
              <a:t>Průběh posuzování návrhu projektu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Posuzují zpravidla </a:t>
            </a:r>
            <a:r>
              <a:rPr lang="cs-CZ" dirty="0"/>
              <a:t>dva předem určení členové EKV a právnička </a:t>
            </a:r>
            <a:r>
              <a:rPr lang="cs-CZ" dirty="0" smtClean="0"/>
              <a:t>komise</a:t>
            </a:r>
          </a:p>
          <a:p>
            <a:r>
              <a:rPr lang="cs-CZ" dirty="0" smtClean="0"/>
              <a:t>Doba posuzování: 3-4 týdny</a:t>
            </a:r>
          </a:p>
          <a:p>
            <a:r>
              <a:rPr lang="cs-CZ" dirty="0" smtClean="0"/>
              <a:t>Případné </a:t>
            </a:r>
            <a:r>
              <a:rPr lang="cs-CZ" dirty="0"/>
              <a:t>připomínky jsou navrhovateli zaslány k vypořádání, doplnění chybějících údajů, dokumentů atd. </a:t>
            </a:r>
            <a:endParaRPr lang="cs-CZ" dirty="0" smtClean="0"/>
          </a:p>
          <a:p>
            <a:r>
              <a:rPr lang="cs-CZ" dirty="0" smtClean="0"/>
              <a:t>Následně </a:t>
            </a:r>
            <a:r>
              <a:rPr lang="cs-CZ" dirty="0"/>
              <a:t>je doplněný návrh projektu předložen k hlasování celé komisi na jejím zasedání nebo </a:t>
            </a:r>
            <a:r>
              <a:rPr lang="cs-CZ" dirty="0" smtClean="0"/>
              <a:t>elektronickou </a:t>
            </a:r>
            <a:r>
              <a:rPr lang="cs-CZ" dirty="0"/>
              <a:t>formou (per </a:t>
            </a:r>
            <a:r>
              <a:rPr lang="cs-CZ" dirty="0" err="1"/>
              <a:t>rollam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492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Informovaný souhlas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0568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Identifikace projektu </a:t>
            </a:r>
            <a:r>
              <a:rPr lang="cs-CZ" dirty="0" smtClean="0"/>
              <a:t>a řešitelů vč. Instituce a příp. investora</a:t>
            </a:r>
          </a:p>
          <a:p>
            <a:r>
              <a:rPr lang="cs-CZ" b="1" dirty="0" smtClean="0"/>
              <a:t>Účel</a:t>
            </a:r>
            <a:r>
              <a:rPr lang="cs-CZ" dirty="0" smtClean="0"/>
              <a:t> výzkumu – o co se v projektu (práci) jedná, proč je prováděn</a:t>
            </a:r>
          </a:p>
          <a:p>
            <a:r>
              <a:rPr lang="cs-CZ" b="1" dirty="0" smtClean="0"/>
              <a:t>Nábor</a:t>
            </a:r>
            <a:r>
              <a:rPr lang="cs-CZ" dirty="0" smtClean="0"/>
              <a:t> účastníků – proč / na základě čeho je potenciální účastník oslovován</a:t>
            </a:r>
          </a:p>
          <a:p>
            <a:r>
              <a:rPr lang="cs-CZ" b="1" dirty="0" smtClean="0"/>
              <a:t>Popis zapojení účastníků </a:t>
            </a:r>
            <a:r>
              <a:rPr lang="cs-CZ" dirty="0" smtClean="0"/>
              <a:t>– jak bude účast na výzkumu probíhat, čemu se účastníci podrobí, jak dlouho bude výzkum trvat, kolikrát včetně popisu měření / instalace měřicích zařízení</a:t>
            </a:r>
          </a:p>
          <a:p>
            <a:r>
              <a:rPr lang="cs-CZ" b="1" dirty="0" smtClean="0"/>
              <a:t>Rizika / výhody </a:t>
            </a:r>
            <a:r>
              <a:rPr lang="cs-CZ" dirty="0" smtClean="0"/>
              <a:t>účasti příp. odměna</a:t>
            </a:r>
          </a:p>
          <a:p>
            <a:r>
              <a:rPr lang="cs-CZ" b="1" dirty="0" smtClean="0"/>
              <a:t>Překážky</a:t>
            </a:r>
            <a:r>
              <a:rPr lang="cs-CZ" dirty="0" smtClean="0"/>
              <a:t> pro účast na výzkumu</a:t>
            </a:r>
          </a:p>
          <a:p>
            <a:r>
              <a:rPr lang="cs-CZ" b="1" dirty="0" smtClean="0"/>
              <a:t>Ochrana osobních údajů </a:t>
            </a:r>
            <a:r>
              <a:rPr lang="cs-CZ" dirty="0" smtClean="0"/>
              <a:t>– důvěrnost nakládání se získanými údaji</a:t>
            </a:r>
          </a:p>
          <a:p>
            <a:r>
              <a:rPr lang="cs-CZ" b="1" dirty="0" smtClean="0"/>
              <a:t>Dobrovolnost</a:t>
            </a:r>
            <a:r>
              <a:rPr lang="cs-CZ" dirty="0" smtClean="0"/>
              <a:t> účasti, možnost neodpovědět, přerušit, odstoupit</a:t>
            </a:r>
          </a:p>
          <a:p>
            <a:r>
              <a:rPr lang="cs-CZ" b="1" dirty="0" smtClean="0"/>
              <a:t>Výslovný souhlas </a:t>
            </a:r>
            <a:r>
              <a:rPr lang="cs-CZ" dirty="0" smtClean="0"/>
              <a:t>s účastí ve výzkumu a příp. zpracováním osobních údajů</a:t>
            </a:r>
          </a:p>
          <a:p>
            <a:endParaRPr lang="cs-CZ" dirty="0"/>
          </a:p>
          <a:p>
            <a:r>
              <a:rPr lang="cs-CZ" dirty="0" smtClean="0"/>
              <a:t>- řeší v komisi Smítková</a:t>
            </a:r>
          </a:p>
          <a:p>
            <a:r>
              <a:rPr lang="cs-CZ" dirty="0" smtClean="0"/>
              <a:t>- vždy u prací a projektů s lidskými účastníky</a:t>
            </a:r>
          </a:p>
        </p:txBody>
      </p:sp>
    </p:spTree>
    <p:extLst>
      <p:ext uri="{BB962C8B-B14F-4D97-AF65-F5344CB8AC3E}">
        <p14:creationId xmlns:p14="http://schemas.microsoft.com/office/powerpoint/2010/main" val="719310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ve výzkumných projektech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 smtClean="0"/>
              <a:t>1. Nábor účastníků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Žádat lékaře o doporučení pacientů k oslovení (lékařské tajemství)</a:t>
            </a:r>
          </a:p>
          <a:p>
            <a:r>
              <a:rPr lang="cs-CZ" dirty="0" smtClean="0"/>
              <a:t>Zápočet studenta jen účastí ve výzkumu (svoboda účasti)</a:t>
            </a:r>
          </a:p>
          <a:p>
            <a:r>
              <a:rPr lang="cs-CZ" dirty="0" smtClean="0"/>
              <a:t>+ </a:t>
            </a:r>
          </a:p>
          <a:p>
            <a:r>
              <a:rPr lang="cs-CZ" dirty="0" smtClean="0"/>
              <a:t>Anonymita účastníka před oslovením</a:t>
            </a:r>
          </a:p>
          <a:p>
            <a:r>
              <a:rPr lang="cs-CZ" dirty="0" smtClean="0"/>
              <a:t>Oslovení na základě předběžného souhlasu, zájmu</a:t>
            </a:r>
          </a:p>
          <a:p>
            <a:r>
              <a:rPr lang="cs-CZ" dirty="0" smtClean="0"/>
              <a:t>Skutečná dobrovolnost účasti (studenti) 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260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ve výzkumných projektech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2. Jazyk informovaného souhlasu</a:t>
            </a:r>
          </a:p>
          <a:p>
            <a:r>
              <a:rPr lang="cs-CZ" dirty="0" smtClean="0"/>
              <a:t>-</a:t>
            </a:r>
          </a:p>
          <a:p>
            <a:r>
              <a:rPr lang="cs-CZ" dirty="0" smtClean="0"/>
              <a:t>Neosobní jazyk („respondent bude, účastník absolvuje, osoba podstoupí“)</a:t>
            </a:r>
          </a:p>
          <a:p>
            <a:r>
              <a:rPr lang="cs-CZ" dirty="0" smtClean="0"/>
              <a:t>Specializovaná terminologie znemožňující kvalitní kognitivní proces (pochopení) potenciálního respondenta </a:t>
            </a:r>
          </a:p>
          <a:p>
            <a:r>
              <a:rPr lang="cs-CZ" dirty="0" smtClean="0"/>
              <a:t>+</a:t>
            </a:r>
          </a:p>
          <a:p>
            <a:r>
              <a:rPr lang="cs-CZ" dirty="0" smtClean="0"/>
              <a:t>Formulovat ve 2. osobě </a:t>
            </a:r>
            <a:r>
              <a:rPr lang="cs-CZ" dirty="0" err="1" smtClean="0"/>
              <a:t>pl</a:t>
            </a:r>
            <a:r>
              <a:rPr lang="cs-CZ" dirty="0" smtClean="0"/>
              <a:t>. („Vy budete, můžete…“)</a:t>
            </a:r>
          </a:p>
          <a:p>
            <a:r>
              <a:rPr lang="cs-CZ" dirty="0" smtClean="0"/>
              <a:t>Jazyk přizpůsobený věku, vzdělání a sociální situaci účastníka výzkumu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2014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</TotalTime>
  <Words>691</Words>
  <Application>Microsoft Office PowerPoint</Application>
  <PresentationFormat>Širokoúhlá obrazovka</PresentationFormat>
  <Paragraphs>108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Wingdings</vt:lpstr>
      <vt:lpstr>Retrospektiva</vt:lpstr>
      <vt:lpstr>Etika výzkumu  v kvalifikačních pracích </vt:lpstr>
      <vt:lpstr>Základní etické principy vědy a výzkumu</vt:lpstr>
      <vt:lpstr>Etická komise pro výzkum na MU (EKV)</vt:lpstr>
      <vt:lpstr>Oblasti řešené EKV na MU</vt:lpstr>
      <vt:lpstr>    Způsob podávání žádostí o posouzení </vt:lpstr>
      <vt:lpstr>Průběh posuzování návrhu projektu </vt:lpstr>
      <vt:lpstr>Informovaný souhlas</vt:lpstr>
      <vt:lpstr>Chyby ve výzkumných projektech  </vt:lpstr>
      <vt:lpstr>Chyby ve výzkumných projektech </vt:lpstr>
      <vt:lpstr>Chyby ve výzkumných projektech </vt:lpstr>
      <vt:lpstr>Chyby ve výzkumných projektech </vt:lpstr>
      <vt:lpstr>Chyby ve výzkumných projektech </vt:lpstr>
      <vt:lpstr>Experimentální výzkum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výzkumu  v kvalifikačních pracích</dc:title>
  <dc:creator>Pavlína Mazáčová</dc:creator>
  <cp:lastModifiedBy>Pavlína Mazáčová</cp:lastModifiedBy>
  <cp:revision>6</cp:revision>
  <dcterms:created xsi:type="dcterms:W3CDTF">2017-11-03T12:06:33Z</dcterms:created>
  <dcterms:modified xsi:type="dcterms:W3CDTF">2017-11-03T12:54:23Z</dcterms:modified>
</cp:coreProperties>
</file>