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9" r:id="rId4"/>
    <p:sldId id="262" r:id="rId5"/>
    <p:sldId id="259" r:id="rId6"/>
    <p:sldId id="303" r:id="rId7"/>
    <p:sldId id="304" r:id="rId8"/>
    <p:sldId id="265" r:id="rId9"/>
    <p:sldId id="267" r:id="rId10"/>
    <p:sldId id="268" r:id="rId11"/>
    <p:sldId id="269" r:id="rId12"/>
    <p:sldId id="308" r:id="rId13"/>
    <p:sldId id="270" r:id="rId14"/>
    <p:sldId id="271" r:id="rId15"/>
    <p:sldId id="274" r:id="rId16"/>
    <p:sldId id="275" r:id="rId17"/>
    <p:sldId id="276" r:id="rId18"/>
    <p:sldId id="305" r:id="rId19"/>
    <p:sldId id="277" r:id="rId20"/>
    <p:sldId id="306" r:id="rId21"/>
    <p:sldId id="290" r:id="rId22"/>
    <p:sldId id="291" r:id="rId23"/>
    <p:sldId id="280" r:id="rId24"/>
    <p:sldId id="281" r:id="rId25"/>
    <p:sldId id="288" r:id="rId26"/>
    <p:sldId id="284" r:id="rId27"/>
    <p:sldId id="285" r:id="rId28"/>
    <p:sldId id="286" r:id="rId29"/>
    <p:sldId id="287" r:id="rId30"/>
    <p:sldId id="289" r:id="rId31"/>
    <p:sldId id="278" r:id="rId32"/>
    <p:sldId id="279" r:id="rId33"/>
    <p:sldId id="292" r:id="rId34"/>
    <p:sldId id="293" r:id="rId35"/>
    <p:sldId id="294" r:id="rId36"/>
    <p:sldId id="307" r:id="rId37"/>
    <p:sldId id="296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57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2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6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8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6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1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86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8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07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1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4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5C4F-C01B-4EF6-9A64-7357B5FB83C6}" type="datetimeFigureOut">
              <a:rPr lang="cs-CZ" smtClean="0"/>
              <a:pPr/>
              <a:t>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79C5-8292-465F-8DF0-BD1AFD8B6A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Poznámky k citacím v odborném textu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 smtClean="0"/>
          </a:p>
          <a:p>
            <a:r>
              <a:rPr lang="cs-CZ" dirty="0" smtClean="0"/>
              <a:t>Předmět VIKMA09, jaro 2019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1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Autor (tvůrce)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771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5258"/>
            <a:ext cx="7648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Tištěné versus elektronické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Bakalářské, diplomové a jiné práce na VŠ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570043" cy="19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4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Příspěvky do webového sídla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25612" cy="18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0" y="4582368"/>
            <a:ext cx="75769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Příklady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6497"/>
            <a:ext cx="7416824" cy="54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Citujeme ve SVÉM odborném textu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2" y="1204267"/>
            <a:ext cx="7581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3" y="3549561"/>
            <a:ext cx="7577956" cy="31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Metody citování – </a:t>
            </a:r>
            <a:r>
              <a:rPr lang="cs-CZ" b="1" dirty="0" smtClean="0">
                <a:solidFill>
                  <a:srgbClr val="0070C0"/>
                </a:solidFill>
              </a:rPr>
              <a:t>Harvardský styl</a:t>
            </a: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(forma jméno-datum) 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8" y="1624732"/>
            <a:ext cx="8264269" cy="51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Metody citování – </a:t>
            </a:r>
            <a:r>
              <a:rPr lang="cs-CZ" b="1" dirty="0" smtClean="0">
                <a:solidFill>
                  <a:srgbClr val="0070C0"/>
                </a:solidFill>
              </a:rPr>
              <a:t>číselné odkazování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18165" cy="447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7639119" cy="53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99412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Metody citování – </a:t>
            </a:r>
            <a:r>
              <a:rPr lang="cs-CZ" b="1" dirty="0" smtClean="0">
                <a:solidFill>
                  <a:srgbClr val="0070C0"/>
                </a:solidFill>
              </a:rPr>
              <a:t>průběžné poznámky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0" y="1484784"/>
            <a:ext cx="7966992" cy="51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Citování v českém prostředí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Nejčastěji podle </a:t>
            </a:r>
            <a:r>
              <a:rPr lang="cs-CZ" b="1" dirty="0" smtClean="0"/>
              <a:t>normy ČSN ISO 690</a:t>
            </a:r>
          </a:p>
          <a:p>
            <a:pPr lvl="1"/>
            <a:r>
              <a:rPr lang="cs-CZ" dirty="0" smtClean="0"/>
              <a:t>Citační zvyklosti jsou rozdílné v různých časopisech, oborech, zemích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Co stanovuje citační norma</a:t>
            </a:r>
          </a:p>
          <a:p>
            <a:pPr lvl="1"/>
            <a:r>
              <a:rPr lang="cs-CZ" dirty="0" smtClean="0"/>
              <a:t>Obecná pravidla pro psaní údajů bibliografických citací (autor, název, vydání, …)</a:t>
            </a:r>
          </a:p>
          <a:p>
            <a:pPr lvl="1"/>
            <a:r>
              <a:rPr lang="cs-CZ" dirty="0" smtClean="0"/>
              <a:t>Formální úpravu citací</a:t>
            </a:r>
          </a:p>
          <a:p>
            <a:pPr lvl="1"/>
            <a:r>
              <a:rPr lang="cs-CZ" dirty="0" smtClean="0"/>
              <a:t>Povinné a nepovinné údaje</a:t>
            </a:r>
          </a:p>
          <a:p>
            <a:pPr lvl="1"/>
            <a:r>
              <a:rPr lang="cs-CZ" dirty="0" smtClean="0"/>
              <a:t>Metody odkazů</a:t>
            </a:r>
          </a:p>
          <a:p>
            <a:pPr lvl="1"/>
            <a:r>
              <a:rPr lang="cs-CZ" dirty="0" smtClean="0"/>
              <a:t>Uspořádání soupisu bibliografických citací v seznamu použitých zdrojů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4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07533" cy="46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6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7" y="1844824"/>
            <a:ext cx="8705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Kontrolní úloha </a:t>
            </a: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sz="3100" b="1" dirty="0" smtClean="0">
                <a:solidFill>
                  <a:srgbClr val="0070C0"/>
                </a:solidFill>
              </a:rPr>
              <a:t>Určete typy dokumentů, odhalte chybné citace</a:t>
            </a:r>
            <a:endParaRPr lang="cs-CZ" sz="3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63600"/>
            <a:ext cx="5710758" cy="575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8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66922" cy="49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95358" cy="41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Zaznamenaný rozhovor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14655" cy="16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1" y="3212976"/>
            <a:ext cx="8048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7"/>
            <a:ext cx="8673535" cy="11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91799" cy="242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Obrázek a fotografie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Obrázek a fotografie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0" y="5301208"/>
            <a:ext cx="8801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1" y="1202879"/>
            <a:ext cx="8801100" cy="38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86164" cy="26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257300"/>
            <a:ext cx="9058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1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Aktualizovaná norma – rok 2011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Hlavní změny ISO 690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57290" y="2285992"/>
            <a:ext cx="6643734" cy="363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sz="2000" dirty="0" smtClean="0"/>
              <a:t>Norma se zabývá dalšími dokumenty</a:t>
            </a:r>
          </a:p>
          <a:p>
            <a:pPr>
              <a:buFontTx/>
              <a:buChar char="-"/>
            </a:pPr>
            <a:r>
              <a:rPr lang="cs-CZ" sz="2000" dirty="0" smtClean="0"/>
              <a:t> Uvedená interpunkce v normě je pouze doporučující</a:t>
            </a:r>
          </a:p>
          <a:p>
            <a:pPr>
              <a:buFontTx/>
              <a:buChar char="-"/>
            </a:pPr>
            <a:r>
              <a:rPr lang="cs-CZ" sz="2000" dirty="0" smtClean="0"/>
              <a:t> Odlišný zápis autorů</a:t>
            </a:r>
          </a:p>
          <a:p>
            <a:pPr>
              <a:buFontTx/>
              <a:buChar char="-"/>
            </a:pPr>
            <a:r>
              <a:rPr lang="cs-CZ" sz="2000" dirty="0" smtClean="0"/>
              <a:t> Edice a její číslo jsou povinné údaje</a:t>
            </a:r>
          </a:p>
          <a:p>
            <a:pPr>
              <a:buFontTx/>
              <a:buChar char="-"/>
            </a:pPr>
            <a:r>
              <a:rPr lang="cs-CZ" sz="2000" dirty="0" smtClean="0"/>
              <a:t> Celkový počet stran – nepovinný údaj (ALE rozsah stran článku či příspěvku je údaj povinný)</a:t>
            </a:r>
          </a:p>
          <a:p>
            <a:pPr>
              <a:buFontTx/>
              <a:buChar char="-"/>
            </a:pPr>
            <a:r>
              <a:rPr lang="cs-CZ" sz="2000" dirty="0" smtClean="0"/>
              <a:t> 1. vydání není nutné uvádět,  další vydání ANO – zapisujeme je dle druhu dokumentu, např. 2. rozšiř. </a:t>
            </a:r>
            <a:r>
              <a:rPr lang="cs-CZ" sz="2000" dirty="0" err="1" smtClean="0"/>
              <a:t>vyd</a:t>
            </a:r>
            <a:r>
              <a:rPr lang="cs-CZ" sz="2000" dirty="0" smtClean="0"/>
              <a:t>.; 2. </a:t>
            </a:r>
            <a:r>
              <a:rPr lang="cs-CZ" sz="2000" dirty="0" err="1" smtClean="0"/>
              <a:t>dopl</a:t>
            </a:r>
            <a:r>
              <a:rPr lang="cs-CZ" sz="2000" dirty="0" smtClean="0"/>
              <a:t>. </a:t>
            </a:r>
            <a:r>
              <a:rPr lang="cs-CZ" sz="2000" dirty="0" err="1" smtClean="0"/>
              <a:t>vyd</a:t>
            </a:r>
            <a:r>
              <a:rPr lang="cs-CZ" sz="2000" dirty="0" smtClean="0"/>
              <a:t>.; 2nd </a:t>
            </a:r>
            <a:r>
              <a:rPr lang="cs-CZ" sz="2000" dirty="0" err="1" smtClean="0"/>
              <a:t>ed</a:t>
            </a:r>
            <a:r>
              <a:rPr lang="cs-CZ" sz="2000" dirty="0" smtClean="0"/>
              <a:t>.)</a:t>
            </a:r>
          </a:p>
          <a:p>
            <a:pPr>
              <a:buFontTx/>
              <a:buChar char="-"/>
            </a:pPr>
            <a:r>
              <a:rPr lang="cs-CZ" sz="2000" dirty="0" smtClean="0"/>
              <a:t> U elektronických zdrojů zrušeny špičaté závorky </a:t>
            </a:r>
          </a:p>
          <a:p>
            <a:r>
              <a:rPr lang="cs-CZ" sz="2000" dirty="0" smtClean="0"/>
              <a:t>   (za odkazem do e-prostředí nepíšeme tečku)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0161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Kontrolní úloha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4" y="1331764"/>
            <a:ext cx="8513693" cy="52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2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230515" cy="51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Praktické rady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74"/>
            <a:ext cx="6830318" cy="489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336704" cy="616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36309"/>
            <a:ext cx="5040560" cy="50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Zástupné údaje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Když si nevíte rady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/>
              <a:t>Obraťte se </a:t>
            </a:r>
            <a:r>
              <a:rPr lang="cs-CZ" sz="2400" b="1" dirty="0"/>
              <a:t>na knihovníka fakultní knihovny</a:t>
            </a:r>
          </a:p>
          <a:p>
            <a:r>
              <a:rPr lang="cs-CZ" sz="2400" dirty="0"/>
              <a:t>Obraťte se na vyučující </a:t>
            </a:r>
          </a:p>
          <a:p>
            <a:r>
              <a:rPr lang="cs-CZ" sz="2400" dirty="0"/>
              <a:t>Obraťte se na vedoucího (kvalifikační) práce</a:t>
            </a:r>
          </a:p>
          <a:p>
            <a:r>
              <a:rPr lang="cs-CZ" sz="2400" dirty="0"/>
              <a:t>Využijte možnosti pracovat s citačními generátory a manažery (citace.com / citace.pro</a:t>
            </a:r>
            <a:r>
              <a:rPr lang="cs-CZ" sz="2400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00" y="3212976"/>
            <a:ext cx="6372200" cy="30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7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Když si nevíte rady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7065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5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Obvyklé pořadí údajů v citaci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dirty="0" smtClean="0"/>
              <a:t>1. </a:t>
            </a:r>
            <a:r>
              <a:rPr lang="cs-CZ" sz="3400" b="1" dirty="0" smtClean="0"/>
              <a:t>Tvůrce</a:t>
            </a:r>
            <a:r>
              <a:rPr lang="cs-CZ" sz="3400" dirty="0" smtClean="0"/>
              <a:t> (autor)</a:t>
            </a:r>
          </a:p>
          <a:p>
            <a:pPr marL="0" indent="0">
              <a:buNone/>
            </a:pPr>
            <a:r>
              <a:rPr lang="cs-CZ" sz="3400" dirty="0" smtClean="0"/>
              <a:t>2. </a:t>
            </a:r>
            <a:r>
              <a:rPr lang="cs-CZ" sz="3400" b="1" i="1" dirty="0" smtClean="0"/>
              <a:t>Název: podnázev</a:t>
            </a:r>
          </a:p>
          <a:p>
            <a:pPr marL="0" indent="0">
              <a:buNone/>
            </a:pPr>
            <a:r>
              <a:rPr lang="cs-CZ" sz="3400" dirty="0" smtClean="0"/>
              <a:t>3. </a:t>
            </a:r>
            <a:r>
              <a:rPr lang="cs-CZ" sz="3400" b="1" dirty="0" smtClean="0"/>
              <a:t>Vedlejší názvy</a:t>
            </a:r>
          </a:p>
          <a:p>
            <a:pPr marL="457200" lvl="1" indent="0">
              <a:buNone/>
            </a:pPr>
            <a:r>
              <a:rPr lang="cs-CZ" sz="3400" dirty="0" smtClean="0"/>
              <a:t>díl, název části [ původní název nebo překlad]</a:t>
            </a:r>
          </a:p>
          <a:p>
            <a:pPr marL="0" indent="0">
              <a:buNone/>
            </a:pPr>
            <a:r>
              <a:rPr lang="cs-CZ" sz="3400" dirty="0" smtClean="0"/>
              <a:t>4. </a:t>
            </a:r>
            <a:r>
              <a:rPr lang="cs-CZ" sz="3400" b="1" dirty="0" smtClean="0"/>
              <a:t>[Typ nosiče] </a:t>
            </a:r>
            <a:r>
              <a:rPr lang="cs-CZ" sz="3400" dirty="0" smtClean="0"/>
              <a:t>(online - v případě potřeby)</a:t>
            </a:r>
          </a:p>
          <a:p>
            <a:pPr marL="0" indent="0">
              <a:buNone/>
            </a:pPr>
            <a:r>
              <a:rPr lang="cs-CZ" sz="3400" dirty="0" smtClean="0"/>
              <a:t>5. </a:t>
            </a:r>
            <a:r>
              <a:rPr lang="cs-CZ" sz="3400" b="1" dirty="0" smtClean="0"/>
              <a:t>Vydání</a:t>
            </a:r>
          </a:p>
          <a:p>
            <a:pPr marL="0" indent="0">
              <a:buNone/>
            </a:pPr>
            <a:r>
              <a:rPr lang="cs-CZ" sz="3400" dirty="0" smtClean="0"/>
              <a:t>6. </a:t>
            </a:r>
            <a:r>
              <a:rPr lang="cs-CZ" sz="3400" b="1" dirty="0" smtClean="0"/>
              <a:t>Další tvůrci</a:t>
            </a:r>
          </a:p>
          <a:p>
            <a:pPr marL="0" indent="0">
              <a:buNone/>
            </a:pPr>
            <a:r>
              <a:rPr lang="cs-CZ" sz="3400" dirty="0" smtClean="0"/>
              <a:t>7. </a:t>
            </a:r>
            <a:r>
              <a:rPr lang="cs-CZ" sz="3400" b="1" dirty="0" smtClean="0"/>
              <a:t>Nakladatelské informace</a:t>
            </a:r>
          </a:p>
          <a:p>
            <a:pPr marL="457200" lvl="1" indent="0">
              <a:buNone/>
            </a:pPr>
            <a:r>
              <a:rPr lang="cs-CZ" sz="3400" dirty="0" smtClean="0"/>
              <a:t>Místo vydání: nakladatel, datum vydání</a:t>
            </a:r>
          </a:p>
          <a:p>
            <a:pPr marL="0" indent="0">
              <a:buNone/>
            </a:pPr>
            <a:r>
              <a:rPr lang="cs-CZ" sz="3400" dirty="0" smtClean="0"/>
              <a:t>8. </a:t>
            </a:r>
            <a:r>
              <a:rPr lang="cs-CZ" sz="3400" b="1" dirty="0" smtClean="0"/>
              <a:t>Název edice, číslo </a:t>
            </a:r>
            <a:r>
              <a:rPr lang="cs-CZ" sz="3400" dirty="0" smtClean="0"/>
              <a:t>(pokud je k dispozici)</a:t>
            </a:r>
          </a:p>
          <a:p>
            <a:pPr marL="0" indent="0">
              <a:buNone/>
            </a:pPr>
            <a:r>
              <a:rPr lang="cs-CZ" sz="3400" dirty="0" smtClean="0"/>
              <a:t>9. </a:t>
            </a:r>
            <a:r>
              <a:rPr lang="cs-CZ" sz="3400" b="1" dirty="0" smtClean="0"/>
              <a:t>Číslování v rámci popisované jednotky </a:t>
            </a:r>
            <a:r>
              <a:rPr lang="cs-CZ" sz="3400" dirty="0" smtClean="0"/>
              <a:t>– např. roč. 2, č. 1, s. 5-7 nebo 2(1),</a:t>
            </a:r>
          </a:p>
          <a:p>
            <a:pPr marL="0" indent="0">
              <a:buNone/>
            </a:pPr>
            <a:r>
              <a:rPr lang="cs-CZ" sz="3400" dirty="0" smtClean="0"/>
              <a:t>     5-7 nebo vol. 2, no. 1, s. 5-7</a:t>
            </a:r>
          </a:p>
          <a:p>
            <a:pPr marL="0" indent="0">
              <a:buNone/>
            </a:pPr>
            <a:r>
              <a:rPr lang="cs-CZ" sz="3400" dirty="0" smtClean="0"/>
              <a:t>10. </a:t>
            </a:r>
            <a:r>
              <a:rPr lang="cs-CZ" sz="3400" b="1" dirty="0" smtClean="0"/>
              <a:t>Standardní identifikátor </a:t>
            </a:r>
            <a:r>
              <a:rPr lang="cs-CZ" sz="3400" dirty="0" smtClean="0"/>
              <a:t>(ISBN? ISSN, DOI atd.)</a:t>
            </a:r>
          </a:p>
          <a:p>
            <a:pPr marL="0" indent="0">
              <a:buNone/>
            </a:pPr>
            <a:r>
              <a:rPr lang="cs-CZ" sz="3400" dirty="0" smtClean="0"/>
              <a:t>11. </a:t>
            </a:r>
            <a:r>
              <a:rPr lang="cs-CZ" sz="3400" b="1" dirty="0" smtClean="0"/>
              <a:t>Dostupnost, přístup nebo umístění </a:t>
            </a:r>
            <a:r>
              <a:rPr lang="cs-CZ" sz="3400" dirty="0" smtClean="0"/>
              <a:t>(u online zdrojů)</a:t>
            </a:r>
          </a:p>
          <a:p>
            <a:pPr marL="0" indent="0">
              <a:buNone/>
            </a:pPr>
            <a:r>
              <a:rPr lang="cs-CZ" sz="3400" dirty="0" smtClean="0"/>
              <a:t>12. </a:t>
            </a:r>
            <a:r>
              <a:rPr lang="cs-CZ" sz="3400" b="1" dirty="0" smtClean="0"/>
              <a:t>Doplňující všeobecné informace </a:t>
            </a:r>
            <a:r>
              <a:rPr lang="cs-CZ" sz="3400" dirty="0" smtClean="0"/>
              <a:t>(poznámky)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Údaje </a:t>
            </a:r>
          </a:p>
          <a:p>
            <a:pPr marL="0" indent="0" algn="ctr">
              <a:buNone/>
            </a:pPr>
            <a:r>
              <a:rPr lang="cs-CZ" b="1" dirty="0" smtClean="0"/>
              <a:t>Povinné / Nepovinné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59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120680" cy="57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5950"/>
            <a:ext cx="7867401" cy="52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8117833" cy="53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Tištěné versus elektronické dokumenty</a:t>
            </a:r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1700808"/>
            <a:ext cx="8890601" cy="13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65" y="5877272"/>
            <a:ext cx="256028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9" y="3501008"/>
            <a:ext cx="8890600" cy="19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" y="548680"/>
            <a:ext cx="8810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0" y="2348880"/>
            <a:ext cx="8810625" cy="33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731398"/>
            <a:ext cx="2026097" cy="5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67901"/>
            <a:ext cx="6705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418</Words>
  <Application>Microsoft Office PowerPoint</Application>
  <PresentationFormat>Předvádění na obrazovce (4:3)</PresentationFormat>
  <Paragraphs>74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Poznámky k citacím v odborném textu</vt:lpstr>
      <vt:lpstr>Citování v českém prostředí</vt:lpstr>
      <vt:lpstr>Aktualizovaná norma – rok 2011</vt:lpstr>
      <vt:lpstr>Obvyklé pořadí údajů v citaci</vt:lpstr>
      <vt:lpstr>Prezentace aplikace PowerPoint</vt:lpstr>
      <vt:lpstr>Prezentace aplikace PowerPoint</vt:lpstr>
      <vt:lpstr>Prezentace aplikace PowerPoint</vt:lpstr>
      <vt:lpstr>Tištěné versus elektronické dokumenty</vt:lpstr>
      <vt:lpstr>Prezentace aplikace PowerPoint</vt:lpstr>
      <vt:lpstr>Autor (tvůrce)</vt:lpstr>
      <vt:lpstr>Tištěné versus elektronické</vt:lpstr>
      <vt:lpstr>Bakalářské, diplomové a jiné práce na VŠ</vt:lpstr>
      <vt:lpstr>Příspěvky do webového sídla</vt:lpstr>
      <vt:lpstr>Příklady</vt:lpstr>
      <vt:lpstr>Citujeme ve SVÉM odborném textu</vt:lpstr>
      <vt:lpstr>Metody citování – Harvardský styl (forma jméno-datum) </vt:lpstr>
      <vt:lpstr>Metody citování – číselné odkazování</vt:lpstr>
      <vt:lpstr>Prezentace aplikace PowerPoint</vt:lpstr>
      <vt:lpstr>Metody citování – průběžné poznámky</vt:lpstr>
      <vt:lpstr>Prezentace aplikace PowerPoint</vt:lpstr>
      <vt:lpstr>Kontrolní úloha  Určete typy dokumentů, odhalte chybné citace</vt:lpstr>
      <vt:lpstr>Prezentace aplikace PowerPoint</vt:lpstr>
      <vt:lpstr>Prezentace aplikace PowerPoint</vt:lpstr>
      <vt:lpstr>Prezentace aplikace PowerPoint</vt:lpstr>
      <vt:lpstr>Zaznamenaný rozhovor</vt:lpstr>
      <vt:lpstr>Obrázek a fotografie</vt:lpstr>
      <vt:lpstr>Obrázek a fotografie</vt:lpstr>
      <vt:lpstr>Prezentace aplikace PowerPoint</vt:lpstr>
      <vt:lpstr>Prezentace aplikace PowerPoint</vt:lpstr>
      <vt:lpstr>Prezentace aplikace PowerPoint</vt:lpstr>
      <vt:lpstr>Kontrolní úloha</vt:lpstr>
      <vt:lpstr>Prezentace aplikace PowerPoint</vt:lpstr>
      <vt:lpstr>Praktické rady</vt:lpstr>
      <vt:lpstr>Prezentace aplikace PowerPoint</vt:lpstr>
      <vt:lpstr>Zástupné údaje</vt:lpstr>
      <vt:lpstr>Když si nevíte rady</vt:lpstr>
      <vt:lpstr>Když si nevíte rady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Poznámky k citacím v odborném textu</dc:title>
  <dc:creator>user</dc:creator>
  <cp:lastModifiedBy>Projekt INTERES</cp:lastModifiedBy>
  <cp:revision>18</cp:revision>
  <dcterms:created xsi:type="dcterms:W3CDTF">2016-03-17T20:44:57Z</dcterms:created>
  <dcterms:modified xsi:type="dcterms:W3CDTF">2019-04-05T04:30:02Z</dcterms:modified>
</cp:coreProperties>
</file>