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58" r:id="rId4"/>
    <p:sldId id="267" r:id="rId5"/>
    <p:sldId id="272" r:id="rId6"/>
    <p:sldId id="259" r:id="rId7"/>
    <p:sldId id="284" r:id="rId8"/>
    <p:sldId id="262" r:id="rId9"/>
    <p:sldId id="282" r:id="rId10"/>
    <p:sldId id="285" r:id="rId11"/>
    <p:sldId id="280" r:id="rId12"/>
    <p:sldId id="268" r:id="rId13"/>
    <p:sldId id="270" r:id="rId14"/>
    <p:sldId id="269" r:id="rId15"/>
    <p:sldId id="283" r:id="rId16"/>
    <p:sldId id="271" r:id="rId17"/>
    <p:sldId id="275" r:id="rId18"/>
    <p:sldId id="260" r:id="rId19"/>
    <p:sldId id="264" r:id="rId20"/>
    <p:sldId id="277" r:id="rId21"/>
    <p:sldId id="276" r:id="rId22"/>
    <p:sldId id="278" r:id="rId23"/>
    <p:sldId id="279" r:id="rId24"/>
    <p:sldId id="261" r:id="rId25"/>
    <p:sldId id="257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22.02.2019</a:t>
            </a:fld>
            <a:endParaRPr lang="cs-CZ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696744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Seminář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k magisterské diplomové práci I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Jaro </a:t>
            </a:r>
            <a:r>
              <a:rPr lang="cs-CZ" dirty="0" smtClean="0">
                <a:solidFill>
                  <a:schemeClr val="tx1"/>
                </a:solidFill>
              </a:rPr>
              <a:t>2019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Pavlína </a:t>
            </a:r>
            <a:r>
              <a:rPr lang="cs-CZ" noProof="1" smtClean="0">
                <a:solidFill>
                  <a:schemeClr val="tx1"/>
                </a:solidFill>
              </a:rPr>
              <a:t>mazáčová</a:t>
            </a:r>
            <a:endParaRPr lang="cs-CZ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062022"/>
          </a:xfrm>
        </p:spPr>
        <p:txBody>
          <a:bodyPr/>
          <a:lstStyle/>
          <a:p>
            <a:r>
              <a:rPr lang="cs-CZ" noProof="1" smtClean="0">
                <a:solidFill>
                  <a:srgbClr val="00B050"/>
                </a:solidFill>
              </a:rPr>
              <a:t>Ishikawův diagram</a:t>
            </a:r>
            <a:endParaRPr lang="cs-CZ" noProof="1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6989299" cy="431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Vymezení výzkumného tématu   (problému)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 smtClean="0"/>
              <a:t>Dobře stanovený výzkumný problém:</a:t>
            </a:r>
          </a:p>
          <a:p>
            <a:pPr>
              <a:buNone/>
            </a:pPr>
            <a:r>
              <a:rPr lang="cs-CZ" sz="2000" dirty="0" smtClean="0"/>
              <a:t>•	je jasně a precizně formulován</a:t>
            </a:r>
          </a:p>
          <a:p>
            <a:pPr>
              <a:buNone/>
            </a:pPr>
            <a:r>
              <a:rPr lang="cs-CZ" sz="2000" dirty="0" smtClean="0"/>
              <a:t>•	identifikuje to, co budeme zkoumat</a:t>
            </a:r>
          </a:p>
          <a:p>
            <a:pPr>
              <a:buNone/>
            </a:pPr>
            <a:r>
              <a:rPr lang="cs-CZ" sz="2000" dirty="0" smtClean="0"/>
              <a:t>•	není postaven pouze na subjektivním stanovisku autora/ky</a:t>
            </a:r>
          </a:p>
          <a:p>
            <a:pPr>
              <a:buNone/>
            </a:pPr>
            <a:r>
              <a:rPr lang="cs-CZ" sz="2000" dirty="0" smtClean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 smtClean="0"/>
              <a:t>•	je dobře (zejména časově a místně) ohraničen</a:t>
            </a:r>
          </a:p>
          <a:p>
            <a:pPr>
              <a:buNone/>
            </a:pPr>
            <a:r>
              <a:rPr lang="cs-CZ" sz="2000" dirty="0" smtClean="0"/>
              <a:t>•	je zobecnitelný (preference problémů, které mohou být využity i jinde)</a:t>
            </a:r>
          </a:p>
          <a:p>
            <a:pPr>
              <a:buNone/>
            </a:pPr>
            <a:r>
              <a:rPr lang="cs-CZ" sz="2000" dirty="0" smtClean="0"/>
              <a:t>•	obsahuje odůvodnění důležitosti (potřebnosti) zkoumání </a:t>
            </a:r>
          </a:p>
          <a:p>
            <a:pPr>
              <a:buNone/>
            </a:pPr>
            <a:r>
              <a:rPr lang="cs-CZ" sz="2000" dirty="0" smtClean="0"/>
              <a:t>•	používá vhodnou terminologii (pozor na žargon, expresivní výrazy, nepřesné termíny atd.)</a:t>
            </a:r>
          </a:p>
          <a:p>
            <a:pPr>
              <a:buNone/>
            </a:pPr>
            <a:endParaRPr lang="cs-CZ" sz="1800" dirty="0" smtClean="0"/>
          </a:p>
          <a:p>
            <a:pPr algn="r">
              <a:buNone/>
            </a:pPr>
            <a:r>
              <a:rPr lang="cs-CZ" sz="1800" i="1" dirty="0" smtClean="0"/>
              <a:t>(Zpracováno dle Hernon &amp; Metoyer-Duran, 1993)</a:t>
            </a: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</a:t>
            </a:r>
            <a:r>
              <a:rPr lang="cs-CZ" b="1" dirty="0" smtClean="0">
                <a:solidFill>
                  <a:srgbClr val="00B050"/>
                </a:solidFill>
              </a:rPr>
              <a:t>rešerše zpracovaných </a:t>
            </a:r>
            <a:r>
              <a:rPr lang="cs-CZ" b="1" noProof="1" smtClean="0">
                <a:solidFill>
                  <a:srgbClr val="00B050"/>
                </a:solidFill>
              </a:rPr>
              <a:t>dp</a:t>
            </a:r>
            <a:r>
              <a:rPr lang="cs-CZ" b="1" dirty="0" smtClean="0">
                <a:solidFill>
                  <a:srgbClr val="00B050"/>
                </a:solidFill>
              </a:rPr>
              <a:t> v rámci 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zpracovaných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(a  dobrých bakalářských)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(400 - 500 znaků; čemu se diplomant věnuje, co naopak neřešil) – primárně uveďte ty práce,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algn="just"/>
            <a:r>
              <a:rPr lang="cs-CZ" sz="3400" dirty="0"/>
              <a:t>popište, </a:t>
            </a:r>
            <a:r>
              <a:rPr lang="cs-CZ" sz="3400" b="1" dirty="0"/>
              <a:t>jakými aspekty</a:t>
            </a:r>
            <a:r>
              <a:rPr lang="cs-CZ" sz="3400" dirty="0"/>
              <a:t> se bude vaše práce lišit od již zpracovaných </a:t>
            </a:r>
          </a:p>
          <a:p>
            <a:pPr algn="just"/>
            <a:r>
              <a:rPr lang="cs-CZ" sz="3400" b="1" dirty="0"/>
              <a:t>nekopírujte anotace</a:t>
            </a:r>
            <a:r>
              <a:rPr lang="cs-CZ" sz="3400" dirty="0"/>
              <a:t> z </a:t>
            </a:r>
            <a:r>
              <a:rPr lang="cs-CZ" sz="3400" dirty="0" err="1"/>
              <a:t>ISu</a:t>
            </a:r>
            <a:r>
              <a:rPr lang="cs-CZ" sz="3400" dirty="0"/>
              <a:t>!</a:t>
            </a:r>
          </a:p>
          <a:p>
            <a:pPr algn="just"/>
            <a:r>
              <a:rPr lang="cs-CZ" sz="3400" dirty="0"/>
              <a:t>všechny DP ocitujte dle platné normy!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nový,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cíl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cíl a zároveň 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</a:t>
            </a:r>
            <a:r>
              <a:rPr lang="cs-CZ" sz="3400" b="1" dirty="0" smtClean="0"/>
              <a:t>jasné</a:t>
            </a:r>
            <a:r>
              <a:rPr lang="cs-CZ" sz="3400" dirty="0" smtClean="0"/>
              <a:t>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</a:t>
            </a:r>
            <a:r>
              <a:rPr lang="cs-CZ" sz="3400" b="1" dirty="0" smtClean="0"/>
              <a:t>musí být v DP vždy dosaženo</a:t>
            </a:r>
            <a:r>
              <a:rPr lang="cs-CZ" sz="3400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- metody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Metodologie zpracování diplomové práce</a:t>
            </a:r>
          </a:p>
          <a:p>
            <a:pPr algn="just"/>
            <a:r>
              <a:rPr lang="cs-CZ" dirty="0"/>
              <a:t>v případě, že budete dělat výzkum, uvedete </a:t>
            </a:r>
            <a:r>
              <a:rPr lang="cs-CZ" b="1" dirty="0"/>
              <a:t>předmět výzkumu </a:t>
            </a:r>
            <a:r>
              <a:rPr lang="cs-CZ" dirty="0"/>
              <a:t>umožňující splnit cíl </a:t>
            </a:r>
            <a:r>
              <a:rPr lang="cs-CZ" dirty="0" smtClean="0"/>
              <a:t>(a </a:t>
            </a:r>
            <a:r>
              <a:rPr lang="cs-CZ" dirty="0"/>
              <a:t>ověřit </a:t>
            </a:r>
            <a:r>
              <a:rPr lang="cs-CZ" b="1" dirty="0" smtClean="0"/>
              <a:t>hypotéz</a:t>
            </a:r>
            <a:r>
              <a:rPr lang="cs-CZ" dirty="0" smtClean="0"/>
              <a:t>y) </a:t>
            </a:r>
            <a:r>
              <a:rPr lang="cs-CZ" dirty="0"/>
              <a:t>a stanovíte </a:t>
            </a:r>
            <a:r>
              <a:rPr lang="cs-CZ" b="1" dirty="0" smtClean="0"/>
              <a:t>metodologii a v ní metody </a:t>
            </a:r>
            <a:r>
              <a:rPr lang="cs-CZ" dirty="0" smtClean="0"/>
              <a:t>výzkumu</a:t>
            </a:r>
            <a:endParaRPr lang="cs-CZ" dirty="0"/>
          </a:p>
          <a:p>
            <a:pPr algn="just"/>
            <a:r>
              <a:rPr lang="cs-CZ" dirty="0" smtClean="0"/>
              <a:t>v metodologii práce bude podrobně a názorně rozepsáno, jakým výzkumným přístupem (designem) chcete dosáhnout stanoveného cíle a jaké konkrétní kroky uděláte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nikoli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8822268"/>
              </p:ext>
            </p:extLst>
          </p:nvPr>
        </p:nvGraphicFramePr>
        <p:xfrm>
          <a:off x="899592" y="260648"/>
          <a:ext cx="7272809" cy="618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1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</a:t>
                      </a:r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problému (co zkoumám)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 groups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</a:t>
                      </a:r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jednotlivcem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31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25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literatura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jež bude tvořit </a:t>
            </a:r>
            <a:r>
              <a:rPr lang="cs-CZ" b="1" dirty="0" smtClean="0"/>
              <a:t>jádro</a:t>
            </a:r>
            <a:r>
              <a:rPr lang="cs-CZ" dirty="0" smtClean="0"/>
              <a:t> použité literatury</a:t>
            </a:r>
          </a:p>
          <a:p>
            <a:pPr algn="just"/>
            <a:r>
              <a:rPr lang="cs-CZ" dirty="0" smtClean="0"/>
              <a:t>zdroje vyberte na základě rešerše jako nejvíce relevantní literaturu k tématu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„fyzicky“                  k dispozici, i ty, které teprve hodláte studovat, příp. shánět</a:t>
            </a:r>
          </a:p>
          <a:p>
            <a:pPr lvl="0"/>
            <a:r>
              <a:rPr lang="cs-CZ" dirty="0" smtClean="0"/>
              <a:t>doplňte vámi vytvořené </a:t>
            </a:r>
            <a:r>
              <a:rPr lang="cs-CZ" b="1" dirty="0" smtClean="0"/>
              <a:t>anotace</a:t>
            </a:r>
            <a:r>
              <a:rPr lang="cs-CZ" dirty="0" smtClean="0"/>
              <a:t> zdrojů (400 - 500 znaků)</a:t>
            </a:r>
          </a:p>
          <a:p>
            <a:pPr algn="just"/>
            <a:r>
              <a:rPr lang="cs-CZ" b="1" dirty="0" smtClean="0"/>
              <a:t>požadovaný počet záznamů odborné literatury  je 8-12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Téma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aktuální, originální, </a:t>
            </a:r>
            <a:r>
              <a:rPr lang="cs-CZ" b="1" dirty="0" smtClean="0"/>
              <a:t>ne příliš široce zaměřené</a:t>
            </a:r>
          </a:p>
          <a:p>
            <a:r>
              <a:rPr lang="cs-CZ" dirty="0" smtClean="0"/>
              <a:t>porovnejte s již obhájenými DP – </a:t>
            </a:r>
            <a:r>
              <a:rPr lang="cs-CZ" dirty="0"/>
              <a:t>inspirace </a:t>
            </a:r>
            <a:r>
              <a:rPr lang="cs-CZ" dirty="0" smtClean="0"/>
              <a:t>viz IS MU nebo starší práce zde</a:t>
            </a:r>
            <a:r>
              <a:rPr lang="cs-CZ" dirty="0"/>
              <a:t>: http://kisk.phil.muni.cz/cs/rejstriky/zaverecne-prace</a:t>
            </a:r>
            <a:endParaRPr lang="cs-CZ" dirty="0" smtClean="0"/>
          </a:p>
          <a:p>
            <a:r>
              <a:rPr lang="cs-CZ" dirty="0" smtClean="0"/>
              <a:t>zvolené téma musí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endParaRPr lang="cs-CZ" b="1" dirty="0" smtClean="0"/>
          </a:p>
          <a:p>
            <a:r>
              <a:rPr lang="cs-CZ" b="1" dirty="0" smtClean="0"/>
              <a:t>POZOR: téma práce musí korespondovat </a:t>
            </a:r>
            <a:br>
              <a:rPr lang="cs-CZ" b="1" dirty="0" smtClean="0"/>
            </a:br>
            <a:r>
              <a:rPr lang="cs-CZ" b="1" dirty="0" smtClean="0"/>
              <a:t>s obsahem práce!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Výběr tématu dle Umberta Eca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Vedoucí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Má úplné vysokoškolské vzdělání a pokud možno akademický titul </a:t>
            </a:r>
            <a:r>
              <a:rPr lang="cs-CZ" dirty="0" err="1" smtClean="0"/>
              <a:t>Ph.D</a:t>
            </a:r>
            <a:r>
              <a:rPr lang="cs-CZ" dirty="0" smtClean="0"/>
              <a:t>, doc., prof. (není to zcela limitující kritérium) </a:t>
            </a:r>
          </a:p>
          <a:p>
            <a:pPr algn="just"/>
            <a:r>
              <a:rPr lang="cs-CZ" dirty="0" smtClean="0"/>
              <a:t>Přednost mají interní zaměstnanci </a:t>
            </a:r>
            <a:r>
              <a:rPr lang="cs-CZ" dirty="0" err="1" smtClean="0"/>
              <a:t>KISKu</a:t>
            </a: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Cíle předmětu VIKMA09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r>
              <a:rPr lang="cs-CZ" dirty="0" smtClean="0"/>
              <a:t>Výběr tématu diplomové práce</a:t>
            </a:r>
          </a:p>
          <a:p>
            <a:r>
              <a:rPr lang="cs-CZ" dirty="0" smtClean="0"/>
              <a:t>Výběr vedoucího diplomové práce</a:t>
            </a:r>
          </a:p>
          <a:p>
            <a:r>
              <a:rPr lang="cs-CZ" b="1" dirty="0" smtClean="0"/>
              <a:t>ZPRACOVÁNÍ ZÁVAZNÉHO PROJEKTU </a:t>
            </a:r>
          </a:p>
          <a:p>
            <a:r>
              <a:rPr lang="cs-CZ" dirty="0" smtClean="0"/>
              <a:t>Odevzdání projektu diplomové práce</a:t>
            </a:r>
          </a:p>
          <a:p>
            <a:r>
              <a:rPr lang="cs-CZ" dirty="0" smtClean="0"/>
              <a:t>Schválení projektu diplomové práce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ravoúhlá spojnice 4"/>
          <p:cNvCxnSpPr/>
          <p:nvPr/>
        </p:nvCxnSpPr>
        <p:spPr>
          <a:xfrm rot="16200000" flipH="1">
            <a:off x="6300192" y="2132856"/>
            <a:ext cx="576064" cy="288032"/>
          </a:xfrm>
          <a:prstGeom prst="bentConnector3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Výběr vedoucího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 smtClean="0"/>
              <a:t>      „Student, který má napsat diplomovou práci, není  ve svém úsilí sám, protože má povinnost spolupracovat s vedoucím práce, jenž je za konečný výsledek spoluodpovědný. Projekt diplomové práce proto lze chápat jako svého druhu smlouvu mezi studentem a vedoucím…</a:t>
            </a:r>
          </a:p>
          <a:p>
            <a:pPr algn="just">
              <a:buNone/>
            </a:pPr>
            <a:r>
              <a:rPr lang="cs-CZ" dirty="0" smtClean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Druhy diplomových prací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Teoretická práce </a:t>
            </a:r>
          </a:p>
          <a:p>
            <a:r>
              <a:rPr lang="cs-CZ" dirty="0" smtClean="0"/>
              <a:t>je odborný text, který relevantním způsobem rozšiřuje vědecké poznání zvoleného tématu</a:t>
            </a:r>
          </a:p>
          <a:p>
            <a:pPr marL="0" indent="0">
              <a:buNone/>
            </a:pPr>
            <a:r>
              <a:rPr lang="cs-CZ" dirty="0" smtClean="0"/>
              <a:t>Musí obsahovat:</a:t>
            </a:r>
          </a:p>
          <a:p>
            <a:pPr marL="457200" indent="-457200"/>
            <a:r>
              <a:rPr lang="cs-CZ" dirty="0" smtClean="0"/>
              <a:t>vhodně zvolený teoretický problém či otázku</a:t>
            </a:r>
          </a:p>
          <a:p>
            <a:pPr marL="457200" indent="-457200"/>
            <a:r>
              <a:rPr lang="cs-CZ" dirty="0" smtClean="0"/>
              <a:t>bohatou a relevantní zdrojovou základnu </a:t>
            </a:r>
          </a:p>
          <a:p>
            <a:pPr marL="457200" indent="-457200"/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 smtClean="0"/>
              <a:t>autorský přínos, který může být ve dvou oblastech – buď autor pracuje s dostupnou literaturou novým způsobem a využívá ji          k odpovědi na nově položenou otázku, anebo autor pracuje           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 smtClean="0"/>
              <a:t>	Cílem teoretické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Druhy diplomových prací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Teoreticko-empirická práce </a:t>
            </a:r>
          </a:p>
          <a:p>
            <a:pPr marL="457200" indent="-457200"/>
            <a:r>
              <a:rPr lang="cs-CZ" dirty="0" smtClean="0"/>
              <a:t>kromě teoretického vymezení problému obsahuje výzkumné šetření metodologií kvalitativního nebo kvantitativního výzkumu</a:t>
            </a:r>
          </a:p>
          <a:p>
            <a:pPr marL="457200" indent="-457200">
              <a:buNone/>
            </a:pPr>
            <a:endParaRPr lang="cs-CZ" b="1" dirty="0" smtClean="0"/>
          </a:p>
          <a:p>
            <a:pPr marL="457200" indent="-457200">
              <a:buNone/>
            </a:pPr>
            <a:r>
              <a:rPr lang="cs-CZ" b="1" dirty="0" smtClean="0"/>
              <a:t>Teoreticko-aplikační práce </a:t>
            </a:r>
            <a:endParaRPr lang="cs-CZ" dirty="0" smtClean="0"/>
          </a:p>
          <a:p>
            <a:pPr marL="457200" indent="-457200"/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Možnosti výběru tématu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b="1" dirty="0" smtClean="0"/>
              <a:t>výběr tématu dle navržených okruhů </a:t>
            </a:r>
            <a:r>
              <a:rPr lang="cs-CZ" dirty="0" smtClean="0"/>
              <a:t>– student se inspiruje některým širším okruhem, sám si zúží téma, určí název a vybere vedoucího</a:t>
            </a:r>
          </a:p>
          <a:p>
            <a:r>
              <a:rPr lang="cs-CZ" b="1" dirty="0" smtClean="0"/>
              <a:t>výběr konkrétního tématu s konkrétním vedoucím </a:t>
            </a:r>
            <a:r>
              <a:rPr lang="cs-CZ" dirty="0" smtClean="0"/>
              <a:t>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Konkrétní témata a vedoucí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IS – přihlašování k jednotlivým tématům přes balík témat u předmětu </a:t>
            </a:r>
            <a:r>
              <a:rPr lang="cs-CZ" dirty="0" smtClean="0"/>
              <a:t>VIKMA09</a:t>
            </a:r>
          </a:p>
          <a:p>
            <a:pPr algn="just"/>
            <a:r>
              <a:rPr lang="cs-CZ" dirty="0" smtClean="0"/>
              <a:t>Přístupné </a:t>
            </a:r>
            <a:r>
              <a:rPr lang="cs-CZ" dirty="0" smtClean="0"/>
              <a:t>od </a:t>
            </a:r>
            <a:r>
              <a:rPr lang="cs-CZ" b="1" dirty="0" smtClean="0"/>
              <a:t>22. 2. 2019 cca 17 hodin v IS</a:t>
            </a:r>
          </a:p>
          <a:p>
            <a:pPr algn="just"/>
            <a:r>
              <a:rPr lang="cs-CZ" b="1" dirty="0" smtClean="0"/>
              <a:t>P</a:t>
            </a:r>
            <a:r>
              <a:rPr lang="cs-CZ" b="1" dirty="0" smtClean="0"/>
              <a:t>řihlašování </a:t>
            </a:r>
            <a:r>
              <a:rPr lang="cs-CZ" b="1" dirty="0" smtClean="0"/>
              <a:t>k tématům je ukončeno 31. 3. </a:t>
            </a:r>
            <a:r>
              <a:rPr lang="cs-CZ" b="1" dirty="0" smtClean="0"/>
              <a:t>2019</a:t>
            </a:r>
            <a:endParaRPr lang="cs-CZ" b="1" dirty="0" smtClean="0"/>
          </a:p>
          <a:p>
            <a:pPr algn="just"/>
            <a:r>
              <a:rPr lang="cs-CZ" dirty="0" smtClean="0"/>
              <a:t>ke každému tématu se může přihlásit pouze jeden diplomant (není-li vedoucím určeno jinak)</a:t>
            </a:r>
          </a:p>
          <a:p>
            <a:r>
              <a:rPr lang="cs-CZ" dirty="0" smtClean="0"/>
              <a:t>diplomant je po přihlášení povinen </a:t>
            </a:r>
            <a:r>
              <a:rPr lang="cs-CZ" b="1" dirty="0" smtClean="0"/>
              <a:t>sám kontaktovat uvedeného vedoucího</a:t>
            </a:r>
            <a:r>
              <a:rPr lang="cs-CZ" dirty="0" smtClean="0"/>
              <a:t> práce a získat od vedoucího souhlasné vyjádření s vedením práce – většina vedoucích podmiňuje tento krok </a:t>
            </a:r>
            <a:r>
              <a:rPr lang="cs-CZ" b="1" dirty="0" smtClean="0"/>
              <a:t>konzultací</a:t>
            </a:r>
            <a:r>
              <a:rPr lang="cs-CZ" dirty="0" smtClean="0"/>
              <a:t>, upřesněním (zužováním) tématu</a:t>
            </a:r>
          </a:p>
          <a:p>
            <a:pPr algn="just"/>
            <a:r>
              <a:rPr lang="cs-CZ" dirty="0" smtClean="0"/>
              <a:t>téma v ISu nemá závaznou platnost, pokud vám ho vedoucí v ISu nepotvrdí!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noProof="1" smtClean="0">
                <a:solidFill>
                  <a:srgbClr val="00B050"/>
                </a:solidFill>
              </a:rPr>
              <a:t>Doporu</a:t>
            </a:r>
            <a:r>
              <a:rPr lang="cs-CZ" sz="3600" b="1" dirty="0" smtClean="0">
                <a:solidFill>
                  <a:srgbClr val="00B050"/>
                </a:solidFill>
              </a:rPr>
              <a:t>čená literatura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Umberto.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vyd.,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přeprac. vyd.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upr. vyd.</a:t>
            </a:r>
            <a:r>
              <a:rPr lang="en-US" sz="2000" dirty="0" smtClean="0"/>
              <a:t> </a:t>
            </a:r>
            <a:r>
              <a:rPr lang="cs-CZ" sz="2000" dirty="0" smtClean="0"/>
              <a:t>Martin : Osveta,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Jadwiga.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Vyd. 1. Praha : Sociologické nakladatelství, 2005. 209 s. ISBN </a:t>
            </a:r>
            <a:r>
              <a:rPr lang="en-US" sz="2000" dirty="0" smtClean="0"/>
              <a:t>9788006429403</a:t>
            </a:r>
            <a:r>
              <a:rPr lang="cs-CZ" sz="2000" smtClean="0"/>
              <a:t>.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Výstup předmětu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 smtClean="0"/>
              <a:t>Výstupem předmětu je PROJEKT v písemné podobě</a:t>
            </a:r>
            <a:r>
              <a:rPr lang="en-US" sz="2800" b="1" dirty="0" smtClean="0"/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formulář </a:t>
            </a:r>
            <a:r>
              <a:rPr lang="cs-CZ" sz="2800" dirty="0" smtClean="0"/>
              <a:t>bude ke stažení v IS MU v Organizačních pokynech</a:t>
            </a:r>
            <a:endParaRPr lang="cs-CZ" b="1" dirty="0" smtClean="0"/>
          </a:p>
          <a:p>
            <a:pPr algn="just"/>
            <a:r>
              <a:rPr lang="cs-CZ" dirty="0" smtClean="0"/>
              <a:t>Projekt </a:t>
            </a:r>
            <a:r>
              <a:rPr lang="cs-CZ" sz="2800" dirty="0" smtClean="0"/>
              <a:t>je závazný – pokud je schválen, zásadní změny v něm </a:t>
            </a:r>
            <a:r>
              <a:rPr lang="cs-CZ" sz="2800" dirty="0" smtClean="0"/>
              <a:t>jsou později možné, ale …(</a:t>
            </a:r>
            <a:r>
              <a:rPr lang="cs-CZ" sz="2800" dirty="0" smtClean="0"/>
              <a:t>individuální přístup) </a:t>
            </a:r>
          </a:p>
          <a:p>
            <a:pPr algn="just"/>
            <a:r>
              <a:rPr lang="cs-CZ" sz="2800" dirty="0" smtClean="0"/>
              <a:t>Schválený projekt je nutné přiložit na konec svázané diplomové práce, je její nedílnou součástí jako poslední (nečíslovaná) příloha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Ukončení předmětu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b="1" dirty="0" smtClean="0"/>
              <a:t>Podmínky ukončení</a:t>
            </a:r>
            <a:r>
              <a:rPr lang="cs-CZ" sz="2800" dirty="0" smtClean="0"/>
              <a:t>: vypracovaný a schválený projekt diplomové práce</a:t>
            </a:r>
          </a:p>
          <a:p>
            <a:pPr algn="just"/>
            <a:r>
              <a:rPr lang="cs-CZ" sz="2800" b="1" dirty="0" smtClean="0"/>
              <a:t>Termíny odevzdání </a:t>
            </a:r>
            <a:r>
              <a:rPr lang="cs-CZ" sz="2800" dirty="0" smtClean="0"/>
              <a:t>projektu diplomové </a:t>
            </a:r>
            <a:r>
              <a:rPr lang="en-US" sz="2800" dirty="0" smtClean="0"/>
              <a:t>p</a:t>
            </a:r>
            <a:r>
              <a:rPr lang="cs-CZ" sz="2800" dirty="0" smtClean="0"/>
              <a:t>ráce: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Řádný </a:t>
            </a:r>
            <a:r>
              <a:rPr lang="cs-CZ" sz="2800" dirty="0" smtClean="0"/>
              <a:t>termín (ŘT): </a:t>
            </a:r>
            <a:r>
              <a:rPr lang="cs-CZ" sz="2800" b="1" dirty="0" smtClean="0"/>
              <a:t>nejpozději </a:t>
            </a:r>
            <a:r>
              <a:rPr lang="cs-CZ" sz="2800" b="1" dirty="0" smtClean="0"/>
              <a:t>5. května 2019</a:t>
            </a:r>
            <a:r>
              <a:rPr lang="cs-CZ" sz="2100" dirty="0" smtClean="0"/>
              <a:t> </a:t>
            </a:r>
            <a:endParaRPr lang="cs-CZ" sz="2100" dirty="0" smtClean="0"/>
          </a:p>
          <a:p>
            <a:pPr>
              <a:buNone/>
            </a:pPr>
            <a:r>
              <a:rPr lang="cs-CZ" sz="2800" b="1" dirty="0" smtClean="0"/>
              <a:t>	Opravné </a:t>
            </a:r>
            <a:r>
              <a:rPr lang="cs-CZ" sz="2800" dirty="0" smtClean="0"/>
              <a:t>termíny (OT):	</a:t>
            </a:r>
            <a:r>
              <a:rPr lang="cs-CZ" sz="2800" b="1" dirty="0" smtClean="0"/>
              <a:t>v průběhu zkouškového období jara </a:t>
            </a:r>
            <a:r>
              <a:rPr lang="cs-CZ" sz="2800" b="1" dirty="0" smtClean="0"/>
              <a:t>2019, </a:t>
            </a:r>
            <a:r>
              <a:rPr lang="cs-CZ" sz="2800" b="1" dirty="0" smtClean="0"/>
              <a:t>bude upřesněno</a:t>
            </a:r>
          </a:p>
          <a:p>
            <a:pPr algn="just"/>
            <a:r>
              <a:rPr lang="cs-CZ" sz="2800" dirty="0" smtClean="0"/>
              <a:t>Projekt se odevzdává </a:t>
            </a:r>
            <a:r>
              <a:rPr lang="cs-CZ" sz="2800" b="1" dirty="0" smtClean="0"/>
              <a:t>POUZE</a:t>
            </a:r>
            <a:r>
              <a:rPr lang="cs-CZ" sz="2800" dirty="0" smtClean="0"/>
              <a:t> </a:t>
            </a:r>
            <a:r>
              <a:rPr lang="cs-CZ" sz="2800" b="1" dirty="0" smtClean="0"/>
              <a:t>v elektronické formě do </a:t>
            </a:r>
            <a:r>
              <a:rPr lang="cs-CZ" sz="2800" b="1" dirty="0" err="1" smtClean="0"/>
              <a:t>odevzdávárny</a:t>
            </a:r>
            <a:r>
              <a:rPr lang="cs-CZ" sz="2800" b="1" dirty="0" smtClean="0"/>
              <a:t> v IS MU nejpozději </a:t>
            </a:r>
            <a:br>
              <a:rPr lang="cs-CZ" sz="2800" b="1" dirty="0" smtClean="0"/>
            </a:br>
            <a:r>
              <a:rPr lang="cs-CZ" sz="2800" b="1" dirty="0" smtClean="0"/>
              <a:t>v uvedený den</a:t>
            </a:r>
          </a:p>
          <a:p>
            <a:pPr algn="just"/>
            <a:r>
              <a:rPr lang="cs-CZ" sz="2800" b="1" dirty="0" smtClean="0"/>
              <a:t>Projekt MUSÍ OBSAHOVAT podpis vedoucího                    i diplomanta, nepodepsaný nebude přijat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Možnosti odevzdání projektu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odevzdám v ŘT a mám schváleno bez připomínek nebo s drobnými připomínkami – </a:t>
            </a:r>
            <a:r>
              <a:rPr lang="cs-CZ" b="1" dirty="0" smtClean="0"/>
              <a:t>ideální stav </a:t>
            </a:r>
            <a:r>
              <a:rPr lang="cs-CZ" b="1" dirty="0" smtClean="0">
                <a:sym typeface="Wingdings" pitchFamily="2" charset="2"/>
              </a:rPr>
              <a:t></a:t>
            </a:r>
            <a:endParaRPr lang="cs-CZ" b="1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nové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</a:t>
            </a:r>
            <a:r>
              <a:rPr lang="cs-CZ" dirty="0" smtClean="0">
                <a:sym typeface="Wingdings" panose="05000000000000000000" pitchFamily="2" charset="2"/>
              </a:rPr>
              <a:t>    </a:t>
            </a:r>
            <a:r>
              <a:rPr lang="cs-CZ" dirty="0" smtClean="0"/>
              <a:t>–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smtClean="0"/>
              <a:t> pokud nebudu mít schváleno, určí mi nové téma a vedoucího KISK</a:t>
            </a:r>
          </a:p>
          <a:p>
            <a:pPr algn="just"/>
            <a:r>
              <a:rPr lang="cs-CZ" dirty="0" smtClean="0"/>
              <a:t>neodevzdám nic v ŘT ani </a:t>
            </a:r>
            <a:r>
              <a:rPr lang="cs-CZ" dirty="0"/>
              <a:t>OT – </a:t>
            </a:r>
            <a:r>
              <a:rPr lang="cs-CZ" dirty="0" smtClean="0"/>
              <a:t>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Projekt a osnova – úvodní strana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Jméno a příjmení</a:t>
            </a:r>
          </a:p>
          <a:p>
            <a:r>
              <a:rPr lang="cs-CZ" sz="2400" dirty="0" smtClean="0"/>
              <a:t>UČO</a:t>
            </a:r>
          </a:p>
          <a:p>
            <a:r>
              <a:rPr lang="cs-CZ" sz="2400" dirty="0" smtClean="0"/>
              <a:t>Imatrikulační ročník</a:t>
            </a:r>
          </a:p>
          <a:p>
            <a:r>
              <a:rPr lang="cs-CZ" sz="2400" dirty="0" smtClean="0"/>
              <a:t>E-mail</a:t>
            </a:r>
          </a:p>
          <a:p>
            <a:r>
              <a:rPr lang="cs-CZ" sz="2400" dirty="0" smtClean="0"/>
              <a:t>Název tématu diplomové práce</a:t>
            </a:r>
          </a:p>
          <a:p>
            <a:pPr lvl="1"/>
            <a:r>
              <a:rPr lang="cs-CZ" sz="2000" dirty="0" smtClean="0"/>
              <a:t>v českém jazyce</a:t>
            </a:r>
          </a:p>
          <a:p>
            <a:pPr lvl="1"/>
            <a:r>
              <a:rPr lang="cs-CZ" sz="2000" b="1" dirty="0" smtClean="0"/>
              <a:t>v anglickém jazyce</a:t>
            </a:r>
          </a:p>
          <a:p>
            <a:r>
              <a:rPr lang="cs-CZ" sz="2400" dirty="0" smtClean="0"/>
              <a:t>Jméno vedoucí/vedoucího diplomové práce</a:t>
            </a:r>
          </a:p>
          <a:p>
            <a:r>
              <a:rPr lang="cs-CZ" sz="2400" dirty="0" smtClean="0"/>
              <a:t>Pracoviště vedoucího DP</a:t>
            </a:r>
          </a:p>
          <a:p>
            <a:r>
              <a:rPr lang="cs-CZ" sz="2400" dirty="0" smtClean="0"/>
              <a:t>Vyjádření a podpis vedoucího DP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7620000" cy="48577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400" b="1" dirty="0"/>
              <a:t>Rozpracovat osnovu </a:t>
            </a:r>
            <a:r>
              <a:rPr lang="cs-CZ" sz="2400" dirty="0"/>
              <a:t>(jako </a:t>
            </a:r>
            <a:r>
              <a:rPr lang="cs-CZ" sz="2400" dirty="0" smtClean="0"/>
              <a:t>přílohu na dalších stranách) </a:t>
            </a:r>
            <a:endParaRPr lang="cs-CZ" sz="2400" dirty="0"/>
          </a:p>
          <a:p>
            <a:pPr>
              <a:buNone/>
            </a:pPr>
            <a:r>
              <a:rPr lang="cs-CZ" b="1" dirty="0" smtClean="0"/>
              <a:t> 1. Popis </a:t>
            </a:r>
            <a:r>
              <a:rPr lang="cs-CZ" b="1" dirty="0"/>
              <a:t>problému</a:t>
            </a:r>
            <a:r>
              <a:rPr lang="cs-CZ" dirty="0"/>
              <a:t>, který bude v práci řešen</a:t>
            </a:r>
          </a:p>
          <a:p>
            <a:pPr>
              <a:buNone/>
            </a:pPr>
            <a:r>
              <a:rPr lang="cs-CZ" dirty="0" smtClean="0"/>
              <a:t>	Zařazení </a:t>
            </a:r>
            <a:r>
              <a:rPr lang="cs-CZ" dirty="0"/>
              <a:t>problému do jedné ze tří specializací (</a:t>
            </a:r>
            <a:r>
              <a:rPr lang="cs-CZ" b="1" dirty="0"/>
              <a:t>pokud je cílem studia): 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b="1" dirty="0" smtClean="0"/>
              <a:t>Design informačních služeb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 smtClean="0"/>
              <a:t>Informační a datový management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 smtClean="0"/>
              <a:t>Technologie ve vzdělávání</a:t>
            </a:r>
          </a:p>
          <a:p>
            <a:pPr lvl="1">
              <a:buNone/>
            </a:pPr>
            <a:endParaRPr lang="cs-CZ" b="1" dirty="0"/>
          </a:p>
          <a:p>
            <a:pPr>
              <a:buNone/>
            </a:pPr>
            <a:r>
              <a:rPr lang="cs-CZ" b="1" dirty="0" smtClean="0"/>
              <a:t> 2. Rešerše</a:t>
            </a:r>
            <a:r>
              <a:rPr lang="cs-CZ" dirty="0" smtClean="0"/>
              <a:t> </a:t>
            </a:r>
            <a:r>
              <a:rPr lang="cs-CZ" dirty="0"/>
              <a:t>zpracovaných diplomových prací v rámci celé  MU včetně </a:t>
            </a:r>
            <a:r>
              <a:rPr lang="cs-CZ" dirty="0" smtClean="0"/>
              <a:t>anotací (každá anotace 400 - 500 znacích)</a:t>
            </a:r>
            <a:endParaRPr lang="cs-CZ" dirty="0"/>
          </a:p>
          <a:p>
            <a:pPr>
              <a:buNone/>
            </a:pPr>
            <a:r>
              <a:rPr lang="cs-CZ" b="1" dirty="0" smtClean="0"/>
              <a:t> 3. Cíl </a:t>
            </a:r>
            <a:r>
              <a:rPr lang="cs-CZ" dirty="0"/>
              <a:t>diplomové práce</a:t>
            </a:r>
          </a:p>
          <a:p>
            <a:pPr>
              <a:buNone/>
            </a:pPr>
            <a:r>
              <a:rPr lang="cs-CZ" b="1" dirty="0" smtClean="0"/>
              <a:t> 4. Metody</a:t>
            </a:r>
            <a:r>
              <a:rPr lang="cs-CZ" dirty="0" smtClean="0"/>
              <a:t> </a:t>
            </a:r>
            <a:r>
              <a:rPr lang="cs-CZ" dirty="0"/>
              <a:t>zpracování diplomové práce</a:t>
            </a:r>
          </a:p>
          <a:p>
            <a:pPr>
              <a:buNone/>
            </a:pPr>
            <a:r>
              <a:rPr lang="cs-CZ" b="1" dirty="0" smtClean="0"/>
              <a:t> 5. Základní </a:t>
            </a:r>
            <a:r>
              <a:rPr lang="cs-CZ" b="1" dirty="0"/>
              <a:t>odborná literatura </a:t>
            </a:r>
            <a:r>
              <a:rPr lang="cs-CZ" dirty="0"/>
              <a:t>s ohledem na současný stav řešené problematiky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popis problému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dirty="0" smtClean="0"/>
              <a:t>popíšete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dané téma, a </a:t>
            </a:r>
            <a:r>
              <a:rPr lang="cs-CZ" b="1" dirty="0" smtClean="0"/>
              <a:t>vymezíte</a:t>
            </a:r>
            <a:r>
              <a:rPr lang="cs-CZ" dirty="0" smtClean="0"/>
              <a:t> </a:t>
            </a:r>
            <a:r>
              <a:rPr lang="cs-CZ" dirty="0"/>
              <a:t>oblast, teorii, </a:t>
            </a:r>
            <a:r>
              <a:rPr lang="cs-CZ" dirty="0" smtClean="0"/>
              <a:t>koncept, od kterého se téma odvíjí</a:t>
            </a:r>
          </a:p>
          <a:p>
            <a:r>
              <a:rPr lang="cs-CZ" dirty="0" smtClean="0"/>
              <a:t>podle problému si </a:t>
            </a:r>
            <a:r>
              <a:rPr lang="cs-CZ" b="1" dirty="0" smtClean="0"/>
              <a:t>stanovíte otázku</a:t>
            </a:r>
            <a:r>
              <a:rPr lang="cs-CZ" dirty="0" smtClean="0"/>
              <a:t>, na kterou budete hledat odpověď, tzn. napíšete, co vás na problému zajímá </a:t>
            </a:r>
          </a:p>
          <a:p>
            <a:r>
              <a:rPr lang="cs-CZ" b="1" dirty="0" smtClean="0"/>
              <a:t>provážete popis problému s literaturou </a:t>
            </a:r>
            <a:r>
              <a:rPr lang="cs-CZ" dirty="0" smtClean="0"/>
              <a:t>– najděte si </a:t>
            </a:r>
            <a:r>
              <a:rPr lang="cs-CZ" b="1" dirty="0" smtClean="0"/>
              <a:t>výzkumy</a:t>
            </a:r>
            <a:r>
              <a:rPr lang="cs-CZ" dirty="0" smtClean="0"/>
              <a:t>, které v této oblasti proběhly, odkazujte se na </a:t>
            </a:r>
            <a:r>
              <a:rPr lang="cs-CZ" b="1" dirty="0" smtClean="0"/>
              <a:t>autory/autority</a:t>
            </a:r>
            <a:r>
              <a:rPr lang="cs-CZ" dirty="0" smtClean="0"/>
              <a:t>, kteří/které o problematice psali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</a:t>
            </a:r>
            <a:r>
              <a:rPr lang="cs-CZ" b="1" dirty="0" smtClean="0"/>
              <a:t>mentální mapu </a:t>
            </a:r>
            <a:r>
              <a:rPr lang="cs-CZ" dirty="0" smtClean="0"/>
              <a:t>tématu či pracujte s jinými kreativními technikami definování tématu – viz např. </a:t>
            </a:r>
            <a:r>
              <a:rPr lang="cs-CZ" b="1" dirty="0" smtClean="0"/>
              <a:t>http://kpi.knihovna.cz/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4764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Osnova – zařazení problematiky do oborové  specializace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Technologie </a:t>
            </a:r>
            <a:r>
              <a:rPr lang="cs-CZ" b="1" dirty="0" smtClean="0"/>
              <a:t>ve vzdělávání </a:t>
            </a:r>
            <a:r>
              <a:rPr lang="cs-CZ" dirty="0"/>
              <a:t>–</a:t>
            </a:r>
            <a:r>
              <a:rPr lang="cs-CZ" b="1" dirty="0" smtClean="0"/>
              <a:t> EdTech</a:t>
            </a:r>
          </a:p>
          <a:p>
            <a:pPr>
              <a:buNone/>
            </a:pPr>
            <a:r>
              <a:rPr lang="cs-CZ" b="1" dirty="0" smtClean="0"/>
              <a:t>Informační </a:t>
            </a:r>
            <a:r>
              <a:rPr lang="cs-CZ" b="1" dirty="0" smtClean="0"/>
              <a:t>a datový management</a:t>
            </a:r>
          </a:p>
          <a:p>
            <a:pPr>
              <a:buNone/>
            </a:pPr>
            <a:r>
              <a:rPr lang="cs-CZ" b="1" dirty="0" smtClean="0"/>
              <a:t>Design </a:t>
            </a:r>
            <a:r>
              <a:rPr lang="cs-CZ" b="1" dirty="0" smtClean="0"/>
              <a:t>informačních </a:t>
            </a:r>
            <a:r>
              <a:rPr lang="cs-CZ" b="1" dirty="0"/>
              <a:t>služeb </a:t>
            </a:r>
            <a:endParaRPr lang="cs-CZ" b="1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00B050"/>
                </a:solidFill>
              </a:rPr>
              <a:t>Podmínky pro </a:t>
            </a:r>
            <a:r>
              <a:rPr lang="cs-CZ" sz="2800" b="1" dirty="0">
                <a:solidFill>
                  <a:srgbClr val="00B050"/>
                </a:solidFill>
              </a:rPr>
              <a:t>získání </a:t>
            </a:r>
            <a:r>
              <a:rPr lang="cs-CZ" sz="2800" b="1" dirty="0" smtClean="0">
                <a:solidFill>
                  <a:srgbClr val="00B050"/>
                </a:solidFill>
              </a:rPr>
              <a:t>specializačního </a:t>
            </a:r>
            <a:r>
              <a:rPr lang="cs-CZ" sz="2800" b="1" dirty="0" err="1" smtClean="0">
                <a:solidFill>
                  <a:srgbClr val="00B050"/>
                </a:solidFill>
              </a:rPr>
              <a:t>diploma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b="1" dirty="0" err="1" smtClean="0">
                <a:solidFill>
                  <a:srgbClr val="00B050"/>
                </a:solidFill>
              </a:rPr>
              <a:t>supplement</a:t>
            </a:r>
            <a:r>
              <a:rPr lang="cs-CZ" sz="2800" dirty="0" smtClean="0"/>
              <a:t>:</a:t>
            </a:r>
          </a:p>
          <a:p>
            <a:pPr>
              <a:buNone/>
            </a:pPr>
            <a:r>
              <a:rPr lang="cs-CZ" sz="2800" b="1" dirty="0" smtClean="0"/>
              <a:t>a) absolvovaná</a:t>
            </a:r>
            <a:r>
              <a:rPr lang="cs-CZ" sz="2800" dirty="0" smtClean="0"/>
              <a:t> </a:t>
            </a:r>
            <a:r>
              <a:rPr lang="cs-CZ" sz="2800" b="1" dirty="0" smtClean="0"/>
              <a:t>skladba předmětů kurikula ISK spadající do dané specializace</a:t>
            </a:r>
          </a:p>
          <a:p>
            <a:pPr>
              <a:buNone/>
            </a:pPr>
            <a:r>
              <a:rPr lang="cs-CZ" sz="2800" b="1" dirty="0" smtClean="0"/>
              <a:t>b) úspěšně </a:t>
            </a:r>
            <a:r>
              <a:rPr lang="cs-CZ" sz="2800" b="1" dirty="0">
                <a:solidFill>
                  <a:srgbClr val="00B050"/>
                </a:solidFill>
              </a:rPr>
              <a:t>obhájená diplomová práce z oblasti </a:t>
            </a:r>
            <a:r>
              <a:rPr lang="cs-CZ" sz="2800" b="1" dirty="0" smtClean="0">
                <a:solidFill>
                  <a:srgbClr val="00B050"/>
                </a:solidFill>
              </a:rPr>
              <a:t>specializace</a:t>
            </a:r>
          </a:p>
          <a:p>
            <a:pPr>
              <a:buNone/>
            </a:pPr>
            <a:r>
              <a:rPr lang="cs-CZ" sz="2800" b="1" dirty="0" smtClean="0"/>
              <a:t>c) specializační  část ústní státní zkoušky 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dirty="0" smtClean="0"/>
              <a:t>V projektu </a:t>
            </a:r>
            <a:r>
              <a:rPr lang="cs-CZ" sz="2800" b="1" dirty="0" smtClean="0"/>
              <a:t>musí být vysvětleno propojení tématu diplomové práce s vybranou specializací</a:t>
            </a:r>
          </a:p>
          <a:p>
            <a:pPr marL="0" indent="0">
              <a:buNone/>
            </a:pPr>
            <a:endParaRPr lang="cs-CZ" sz="24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445448" y="5229200"/>
            <a:ext cx="7427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1519</Words>
  <Application>Microsoft Office PowerPoint</Application>
  <PresentationFormat>Předvádění na obrazovce (4:3)</PresentationFormat>
  <Paragraphs>201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Calibri</vt:lpstr>
      <vt:lpstr>Wingdings</vt:lpstr>
      <vt:lpstr>Základní</vt:lpstr>
      <vt:lpstr>VIKMA09</vt:lpstr>
      <vt:lpstr>Cíle předmětu VIKMA09</vt:lpstr>
      <vt:lpstr>Výstup předmětu</vt:lpstr>
      <vt:lpstr>Ukončení předmětu</vt:lpstr>
      <vt:lpstr>Možnosti odevzdání projektu</vt:lpstr>
      <vt:lpstr>Projekt a osnova – úvodní strana</vt:lpstr>
      <vt:lpstr>osnova – úvodní strana</vt:lpstr>
      <vt:lpstr>Osnova – popis problému</vt:lpstr>
      <vt:lpstr>Osnova – zařazení problematiky do oborové  specializace</vt:lpstr>
      <vt:lpstr>Ishikawův diagram</vt:lpstr>
      <vt:lpstr>     Vymezení výzkumného tématu  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Druhy diplomových prací</vt:lpstr>
      <vt:lpstr>Druhy diplomových prací</vt:lpstr>
      <vt:lpstr>Možnosti výběru tématu</vt:lpstr>
      <vt:lpstr>Konkrétní témata a vedoucí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Pavlína Mazáčová</cp:lastModifiedBy>
  <cp:revision>189</cp:revision>
  <dcterms:created xsi:type="dcterms:W3CDTF">2010-02-20T15:14:09Z</dcterms:created>
  <dcterms:modified xsi:type="dcterms:W3CDTF">2019-02-22T06:51:55Z</dcterms:modified>
</cp:coreProperties>
</file>