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9"/>
  </p:notesMasterIdLst>
  <p:sldIdLst>
    <p:sldId id="256" r:id="rId2"/>
    <p:sldId id="259" r:id="rId3"/>
    <p:sldId id="268" r:id="rId4"/>
    <p:sldId id="320" r:id="rId5"/>
    <p:sldId id="327" r:id="rId6"/>
    <p:sldId id="282" r:id="rId7"/>
    <p:sldId id="283" r:id="rId8"/>
    <p:sldId id="284" r:id="rId9"/>
    <p:sldId id="285" r:id="rId10"/>
    <p:sldId id="286" r:id="rId11"/>
    <p:sldId id="287" r:id="rId12"/>
    <p:sldId id="288" r:id="rId13"/>
    <p:sldId id="289" r:id="rId14"/>
    <p:sldId id="290" r:id="rId15"/>
    <p:sldId id="293" r:id="rId16"/>
    <p:sldId id="294" r:id="rId17"/>
    <p:sldId id="296" r:id="rId18"/>
    <p:sldId id="297" r:id="rId19"/>
    <p:sldId id="298" r:id="rId20"/>
    <p:sldId id="300" r:id="rId21"/>
    <p:sldId id="301" r:id="rId22"/>
    <p:sldId id="302" r:id="rId23"/>
    <p:sldId id="303" r:id="rId24"/>
    <p:sldId id="323" r:id="rId25"/>
    <p:sldId id="325" r:id="rId26"/>
    <p:sldId id="304" r:id="rId27"/>
    <p:sldId id="305" r:id="rId28"/>
    <p:sldId id="306" r:id="rId29"/>
    <p:sldId id="307" r:id="rId30"/>
    <p:sldId id="308" r:id="rId31"/>
    <p:sldId id="309" r:id="rId32"/>
    <p:sldId id="310" r:id="rId33"/>
    <p:sldId id="313" r:id="rId34"/>
    <p:sldId id="314" r:id="rId35"/>
    <p:sldId id="315" r:id="rId36"/>
    <p:sldId id="316" r:id="rId37"/>
    <p:sldId id="317" r:id="rId38"/>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99"/>
    <a:srgbClr val="FF0000"/>
    <a:srgbClr val="FF66FF"/>
    <a:srgbClr val="00CC00"/>
    <a:srgbClr val="CCFFCC"/>
    <a:srgbClr val="FFFFCC"/>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000" autoAdjust="0"/>
  </p:normalViewPr>
  <p:slideViewPr>
    <p:cSldViewPr>
      <p:cViewPr varScale="1">
        <p:scale>
          <a:sx n="75" d="100"/>
          <a:sy n="75" d="100"/>
        </p:scale>
        <p:origin x="1074"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77C0D30E-D286-46B2-B8E1-356D4746D6C5}" type="datetimeFigureOut">
              <a:rPr lang="cs-CZ"/>
              <a:pPr>
                <a:defRPr/>
              </a:pPr>
              <a:t>17. 5. 2019</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cs-CZ" noProof="0" smtClean="0"/>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noProof="0" smtClean="0"/>
              <a:t>Klepnutím lze upravit styly předlohy textu.</a:t>
            </a:r>
          </a:p>
          <a:p>
            <a:pPr lvl="1"/>
            <a:r>
              <a:rPr lang="cs-CZ" noProof="0" smtClean="0"/>
              <a:t>Druhá úroveň</a:t>
            </a:r>
          </a:p>
          <a:p>
            <a:pPr lvl="2"/>
            <a:r>
              <a:rPr lang="cs-CZ" noProof="0" smtClean="0"/>
              <a:t>Třetí úroveň</a:t>
            </a:r>
          </a:p>
          <a:p>
            <a:pPr lvl="3"/>
            <a:r>
              <a:rPr lang="cs-CZ" noProof="0" smtClean="0"/>
              <a:t>Čtvrtá úroveň</a:t>
            </a:r>
          </a:p>
          <a:p>
            <a:pPr lvl="4"/>
            <a:r>
              <a:rPr lang="cs-CZ" noProof="0" smtClean="0"/>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129ABCDB-9F8B-4639-8666-53BAFA09F8B5}" type="slidenum">
              <a:rPr lang="cs-CZ"/>
              <a:pPr>
                <a:defRPr/>
              </a:pPr>
              <a:t>‹#›</a:t>
            </a:fld>
            <a:endParaRPr lang="cs-CZ"/>
          </a:p>
        </p:txBody>
      </p:sp>
    </p:spTree>
    <p:extLst>
      <p:ext uri="{BB962C8B-B14F-4D97-AF65-F5344CB8AC3E}">
        <p14:creationId xmlns:p14="http://schemas.microsoft.com/office/powerpoint/2010/main" val="362443083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77827" name="Zástupný symbol pro poznámky 2"/>
          <p:cNvSpPr>
            <a:spLocks noGrp="1"/>
          </p:cNvSpPr>
          <p:nvPr>
            <p:ph type="body" idx="1"/>
          </p:nvPr>
        </p:nvSpPr>
        <p:spPr bwMode="auto">
          <a:noFill/>
        </p:spPr>
        <p:txBody>
          <a:bodyPr wrap="square" numCol="1" anchor="t" anchorCtr="0" compatLnSpc="1">
            <a:prstTxWarp prst="textNoShape">
              <a:avLst/>
            </a:prstTxWarp>
          </a:bodyPr>
          <a:lstStyle/>
          <a:p>
            <a:endParaRPr lang="cs-CZ" smtClean="0"/>
          </a:p>
        </p:txBody>
      </p:sp>
      <p:sp>
        <p:nvSpPr>
          <p:cNvPr id="77828"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C5DCE49-C7E6-44EE-9A37-74EDC876C621}" type="slidenum">
              <a:rPr lang="cs-CZ" smtClean="0"/>
              <a:pPr/>
              <a:t>4</a:t>
            </a:fld>
            <a:endParaRPr lang="cs-CZ" smtClean="0"/>
          </a:p>
        </p:txBody>
      </p:sp>
    </p:spTree>
    <p:extLst>
      <p:ext uri="{BB962C8B-B14F-4D97-AF65-F5344CB8AC3E}">
        <p14:creationId xmlns:p14="http://schemas.microsoft.com/office/powerpoint/2010/main" val="29272475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91139"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91140"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325544E-9C7C-40D7-AD2A-C876227CD8C6}" type="slidenum">
              <a:rPr lang="cs-CZ" smtClean="0"/>
              <a:pPr/>
              <a:t>14</a:t>
            </a:fld>
            <a:endParaRPr lang="cs-CZ" smtClean="0"/>
          </a:p>
        </p:txBody>
      </p:sp>
    </p:spTree>
    <p:extLst>
      <p:ext uri="{BB962C8B-B14F-4D97-AF65-F5344CB8AC3E}">
        <p14:creationId xmlns:p14="http://schemas.microsoft.com/office/powerpoint/2010/main" val="14643136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92163"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92164"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339ADB3-BA85-40AE-927C-8F64A1D11073}" type="slidenum">
              <a:rPr lang="cs-CZ" smtClean="0"/>
              <a:pPr/>
              <a:t>15</a:t>
            </a:fld>
            <a:endParaRPr lang="cs-CZ" smtClean="0"/>
          </a:p>
        </p:txBody>
      </p:sp>
    </p:spTree>
    <p:extLst>
      <p:ext uri="{BB962C8B-B14F-4D97-AF65-F5344CB8AC3E}">
        <p14:creationId xmlns:p14="http://schemas.microsoft.com/office/powerpoint/2010/main" val="4853501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93187"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93188"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08447AB-DEC2-403D-AF6B-E11978F509D6}" type="slidenum">
              <a:rPr lang="cs-CZ" smtClean="0"/>
              <a:pPr/>
              <a:t>16</a:t>
            </a:fld>
            <a:endParaRPr lang="cs-CZ" smtClean="0"/>
          </a:p>
        </p:txBody>
      </p:sp>
    </p:spTree>
    <p:extLst>
      <p:ext uri="{BB962C8B-B14F-4D97-AF65-F5344CB8AC3E}">
        <p14:creationId xmlns:p14="http://schemas.microsoft.com/office/powerpoint/2010/main" val="293602407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95235"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95236"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29AC5E4-3BBF-4F18-9E50-2CF5F7746C81}" type="slidenum">
              <a:rPr lang="cs-CZ" smtClean="0"/>
              <a:pPr/>
              <a:t>17</a:t>
            </a:fld>
            <a:endParaRPr lang="cs-CZ" smtClean="0"/>
          </a:p>
        </p:txBody>
      </p:sp>
    </p:spTree>
    <p:extLst>
      <p:ext uri="{BB962C8B-B14F-4D97-AF65-F5344CB8AC3E}">
        <p14:creationId xmlns:p14="http://schemas.microsoft.com/office/powerpoint/2010/main" val="405699717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96259"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96260"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9F7D1ED-D2F6-433E-BCD5-89392E6F5FB4}" type="slidenum">
              <a:rPr lang="cs-CZ" smtClean="0"/>
              <a:pPr/>
              <a:t>18</a:t>
            </a:fld>
            <a:endParaRPr lang="cs-CZ" smtClean="0"/>
          </a:p>
        </p:txBody>
      </p:sp>
    </p:spTree>
    <p:extLst>
      <p:ext uri="{BB962C8B-B14F-4D97-AF65-F5344CB8AC3E}">
        <p14:creationId xmlns:p14="http://schemas.microsoft.com/office/powerpoint/2010/main" val="23882491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97283"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97284"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FB0C5BE-8E87-4574-B5D8-644EF6A8FC11}" type="slidenum">
              <a:rPr lang="cs-CZ" smtClean="0"/>
              <a:pPr/>
              <a:t>19</a:t>
            </a:fld>
            <a:endParaRPr lang="cs-CZ" smtClean="0"/>
          </a:p>
        </p:txBody>
      </p:sp>
    </p:spTree>
    <p:extLst>
      <p:ext uri="{BB962C8B-B14F-4D97-AF65-F5344CB8AC3E}">
        <p14:creationId xmlns:p14="http://schemas.microsoft.com/office/powerpoint/2010/main" val="403090906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99331"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99332"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E5A5C23-7E15-45B6-A5C9-761057018829}" type="slidenum">
              <a:rPr lang="cs-CZ" smtClean="0"/>
              <a:pPr/>
              <a:t>20</a:t>
            </a:fld>
            <a:endParaRPr lang="cs-CZ" smtClean="0"/>
          </a:p>
        </p:txBody>
      </p:sp>
    </p:spTree>
    <p:extLst>
      <p:ext uri="{BB962C8B-B14F-4D97-AF65-F5344CB8AC3E}">
        <p14:creationId xmlns:p14="http://schemas.microsoft.com/office/powerpoint/2010/main" val="347478042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100355"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100356"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92079BF-3846-42EB-B5C7-7A01E9B292A6}" type="slidenum">
              <a:rPr lang="cs-CZ" smtClean="0"/>
              <a:pPr/>
              <a:t>21</a:t>
            </a:fld>
            <a:endParaRPr lang="cs-CZ" smtClean="0"/>
          </a:p>
        </p:txBody>
      </p:sp>
    </p:spTree>
    <p:extLst>
      <p:ext uri="{BB962C8B-B14F-4D97-AF65-F5344CB8AC3E}">
        <p14:creationId xmlns:p14="http://schemas.microsoft.com/office/powerpoint/2010/main" val="39440718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101379"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101380"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D9117D7-FC3B-41DF-80F1-B1B6E19BC374}" type="slidenum">
              <a:rPr lang="cs-CZ" smtClean="0"/>
              <a:pPr/>
              <a:t>22</a:t>
            </a:fld>
            <a:endParaRPr lang="cs-CZ" smtClean="0"/>
          </a:p>
        </p:txBody>
      </p:sp>
    </p:spTree>
    <p:extLst>
      <p:ext uri="{BB962C8B-B14F-4D97-AF65-F5344CB8AC3E}">
        <p14:creationId xmlns:p14="http://schemas.microsoft.com/office/powerpoint/2010/main" val="418516215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102403"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102404"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AB82031-D984-42E9-8707-5B9547E3C3AA}" type="slidenum">
              <a:rPr lang="cs-CZ" smtClean="0"/>
              <a:pPr/>
              <a:t>23</a:t>
            </a:fld>
            <a:endParaRPr lang="cs-CZ" smtClean="0"/>
          </a:p>
        </p:txBody>
      </p:sp>
    </p:spTree>
    <p:extLst>
      <p:ext uri="{BB962C8B-B14F-4D97-AF65-F5344CB8AC3E}">
        <p14:creationId xmlns:p14="http://schemas.microsoft.com/office/powerpoint/2010/main" val="39695041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82947"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82948"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B4C8A77-40B2-4937-8F48-36B2AC3F098B}" type="slidenum">
              <a:rPr lang="cs-CZ" smtClean="0"/>
              <a:pPr/>
              <a:t>6</a:t>
            </a:fld>
            <a:endParaRPr lang="cs-CZ" smtClean="0"/>
          </a:p>
        </p:txBody>
      </p:sp>
    </p:spTree>
    <p:extLst>
      <p:ext uri="{BB962C8B-B14F-4D97-AF65-F5344CB8AC3E}">
        <p14:creationId xmlns:p14="http://schemas.microsoft.com/office/powerpoint/2010/main" val="214499949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103427"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cs-CZ" smtClean="0"/>
          </a:p>
        </p:txBody>
      </p:sp>
      <p:sp>
        <p:nvSpPr>
          <p:cNvPr id="103428"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2B29DF0-6085-4092-AC20-E0F8328BB0AB}" type="slidenum">
              <a:rPr lang="cs-CZ" smtClean="0"/>
              <a:pPr/>
              <a:t>35</a:t>
            </a:fld>
            <a:endParaRPr lang="cs-CZ" smtClean="0"/>
          </a:p>
        </p:txBody>
      </p:sp>
    </p:spTree>
    <p:extLst>
      <p:ext uri="{BB962C8B-B14F-4D97-AF65-F5344CB8AC3E}">
        <p14:creationId xmlns:p14="http://schemas.microsoft.com/office/powerpoint/2010/main" val="40617775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83971"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83972"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43CC7A5-5A05-4226-8C78-05288CC756CC}" type="slidenum">
              <a:rPr lang="cs-CZ" smtClean="0"/>
              <a:pPr/>
              <a:t>7</a:t>
            </a:fld>
            <a:endParaRPr lang="cs-CZ" smtClean="0"/>
          </a:p>
        </p:txBody>
      </p:sp>
    </p:spTree>
    <p:extLst>
      <p:ext uri="{BB962C8B-B14F-4D97-AF65-F5344CB8AC3E}">
        <p14:creationId xmlns:p14="http://schemas.microsoft.com/office/powerpoint/2010/main" val="20912136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84995"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84996"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111CE05-F405-4CE9-A030-91D9D059A740}" type="slidenum">
              <a:rPr lang="cs-CZ" smtClean="0"/>
              <a:pPr/>
              <a:t>8</a:t>
            </a:fld>
            <a:endParaRPr lang="cs-CZ" smtClean="0"/>
          </a:p>
        </p:txBody>
      </p:sp>
    </p:spTree>
    <p:extLst>
      <p:ext uri="{BB962C8B-B14F-4D97-AF65-F5344CB8AC3E}">
        <p14:creationId xmlns:p14="http://schemas.microsoft.com/office/powerpoint/2010/main" val="32405667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86019"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86020"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CE7088C-79F3-4699-927D-2DB26C3F9E70}" type="slidenum">
              <a:rPr lang="cs-CZ" smtClean="0"/>
              <a:pPr/>
              <a:t>9</a:t>
            </a:fld>
            <a:endParaRPr lang="cs-CZ" smtClean="0"/>
          </a:p>
        </p:txBody>
      </p:sp>
    </p:spTree>
    <p:extLst>
      <p:ext uri="{BB962C8B-B14F-4D97-AF65-F5344CB8AC3E}">
        <p14:creationId xmlns:p14="http://schemas.microsoft.com/office/powerpoint/2010/main" val="14542412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87043"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87044"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9BAE994-16C2-45EC-B21E-5FBE1B8A1A56}" type="slidenum">
              <a:rPr lang="cs-CZ" smtClean="0"/>
              <a:pPr/>
              <a:t>10</a:t>
            </a:fld>
            <a:endParaRPr lang="cs-CZ" smtClean="0"/>
          </a:p>
        </p:txBody>
      </p:sp>
    </p:spTree>
    <p:extLst>
      <p:ext uri="{BB962C8B-B14F-4D97-AF65-F5344CB8AC3E}">
        <p14:creationId xmlns:p14="http://schemas.microsoft.com/office/powerpoint/2010/main" val="3868068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88067"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88068"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4D0C696-7DF4-4E8B-A4DB-0252F2CFA45A}" type="slidenum">
              <a:rPr lang="cs-CZ" smtClean="0"/>
              <a:pPr/>
              <a:t>11</a:t>
            </a:fld>
            <a:endParaRPr lang="cs-CZ" smtClean="0"/>
          </a:p>
        </p:txBody>
      </p:sp>
    </p:spTree>
    <p:extLst>
      <p:ext uri="{BB962C8B-B14F-4D97-AF65-F5344CB8AC3E}">
        <p14:creationId xmlns:p14="http://schemas.microsoft.com/office/powerpoint/2010/main" val="6257644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89091"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89092"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35B77BB-BB71-4264-AA32-A348E944489A}" type="slidenum">
              <a:rPr lang="cs-CZ" smtClean="0"/>
              <a:pPr/>
              <a:t>12</a:t>
            </a:fld>
            <a:endParaRPr lang="cs-CZ" smtClean="0"/>
          </a:p>
        </p:txBody>
      </p:sp>
    </p:spTree>
    <p:extLst>
      <p:ext uri="{BB962C8B-B14F-4D97-AF65-F5344CB8AC3E}">
        <p14:creationId xmlns:p14="http://schemas.microsoft.com/office/powerpoint/2010/main" val="13854685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90115"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90116"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7B5FCB5-DFEA-459C-A109-B857BCEDCAD7}" type="slidenum">
              <a:rPr lang="cs-CZ" smtClean="0"/>
              <a:pPr/>
              <a:t>13</a:t>
            </a:fld>
            <a:endParaRPr lang="cs-CZ" smtClean="0"/>
          </a:p>
        </p:txBody>
      </p:sp>
    </p:spTree>
    <p:extLst>
      <p:ext uri="{BB962C8B-B14F-4D97-AF65-F5344CB8AC3E}">
        <p14:creationId xmlns:p14="http://schemas.microsoft.com/office/powerpoint/2010/main" val="330199649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4" name="Pravoúhlý trojúhelník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grpSp>
        <p:nvGrpSpPr>
          <p:cNvPr id="5" name="Skupina 15"/>
          <p:cNvGrpSpPr>
            <a:grpSpLocks/>
          </p:cNvGrpSpPr>
          <p:nvPr/>
        </p:nvGrpSpPr>
        <p:grpSpPr bwMode="auto">
          <a:xfrm>
            <a:off x="-3175" y="4953000"/>
            <a:ext cx="9147175" cy="1911350"/>
            <a:chOff x="-3765" y="4832896"/>
            <a:chExt cx="9147765" cy="2032192"/>
          </a:xfrm>
        </p:grpSpPr>
        <p:sp>
          <p:nvSpPr>
            <p:cNvPr id="6" name="Volný tvar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7" name="Volný tvar 18"/>
            <p:cNvSpPr>
              <a:spLocks/>
            </p:cNvSpPr>
            <p:nvPr/>
          </p:nvSpPr>
          <p:spPr bwMode="auto">
            <a:xfrm>
              <a:off x="35926" y="5135025"/>
              <a:ext cx="9108074" cy="838869"/>
            </a:xfrm>
            <a:custGeom>
              <a:avLst/>
              <a:gdLst>
                <a:gd name="T0" fmla="*/ 0 w 5760"/>
                <a:gd name="T1" fmla="*/ 0 h 528"/>
                <a:gd name="T2" fmla="*/ 9108074 w 5760"/>
                <a:gd name="T3" fmla="*/ 0 h 528"/>
                <a:gd name="T4" fmla="*/ 9108074 w 5760"/>
                <a:gd name="T5" fmla="*/ 838869 h 528"/>
                <a:gd name="T6" fmla="*/ 75901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0" y="0"/>
                  </a:moveTo>
                  <a:lnTo>
                    <a:pt x="5760" y="0"/>
                  </a:lnTo>
                  <a:lnTo>
                    <a:pt x="5760" y="528"/>
                  </a:lnTo>
                  <a:lnTo>
                    <a:pt x="48" y="0"/>
                  </a:lnTo>
                </a:path>
              </a:pathLst>
            </a:custGeom>
            <a:solidFill>
              <a:srgbClr val="000000"/>
            </a:solidFill>
            <a:ln w="9525" cap="flat" cmpd="sng" algn="ctr">
              <a:noFill/>
              <a:prstDash val="solid"/>
              <a:round/>
              <a:headEnd type="none" w="med" len="med"/>
              <a:tailEnd type="none" w="med" len="med"/>
            </a:ln>
          </p:spPr>
          <p:txBody>
            <a:bodyPr/>
            <a:lstStyle/>
            <a:p>
              <a:endParaRPr lang="cs-CZ"/>
            </a:p>
          </p:txBody>
        </p:sp>
        <p:sp>
          <p:nvSpPr>
            <p:cNvPr id="8" name="Volný tvar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10" name="Přímá spojovací čára 20"/>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Nadpis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cs-CZ" smtClean="0"/>
              <a:t>Klepnutím lze upravit styl předlohy nadpisů.</a:t>
            </a:r>
            <a:endParaRPr lang="en-US"/>
          </a:p>
        </p:txBody>
      </p:sp>
      <p:sp>
        <p:nvSpPr>
          <p:cNvPr id="17" name="Podnadpis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cs-CZ" smtClean="0"/>
              <a:t>Klepnutím lze upravit styl předlohy podnadpisů.</a:t>
            </a:r>
            <a:endParaRPr lang="en-US"/>
          </a:p>
        </p:txBody>
      </p:sp>
      <p:sp>
        <p:nvSpPr>
          <p:cNvPr id="11" name="Zástupný symbol pro datum 29"/>
          <p:cNvSpPr>
            <a:spLocks noGrp="1"/>
          </p:cNvSpPr>
          <p:nvPr>
            <p:ph type="dt" sz="half" idx="10"/>
          </p:nvPr>
        </p:nvSpPr>
        <p:spPr/>
        <p:txBody>
          <a:bodyPr/>
          <a:lstStyle>
            <a:lvl1pPr>
              <a:defRPr>
                <a:solidFill>
                  <a:srgbClr val="FFFFFF"/>
                </a:solidFill>
              </a:defRPr>
            </a:lvl1pPr>
            <a:extLst/>
          </a:lstStyle>
          <a:p>
            <a:pPr>
              <a:defRPr/>
            </a:pPr>
            <a:fld id="{5527FCE8-01D9-4933-B871-A0F8D9241371}" type="datetimeFigureOut">
              <a:rPr lang="cs-CZ"/>
              <a:pPr>
                <a:defRPr/>
              </a:pPr>
              <a:t>17. 5. 2019</a:t>
            </a:fld>
            <a:endParaRPr lang="cs-CZ"/>
          </a:p>
        </p:txBody>
      </p:sp>
      <p:sp>
        <p:nvSpPr>
          <p:cNvPr id="12" name="Zástupný symbol pro zápatí 18"/>
          <p:cNvSpPr>
            <a:spLocks noGrp="1"/>
          </p:cNvSpPr>
          <p:nvPr>
            <p:ph type="ftr" sz="quarter" idx="11"/>
          </p:nvPr>
        </p:nvSpPr>
        <p:spPr/>
        <p:txBody>
          <a:bodyPr/>
          <a:lstStyle>
            <a:lvl1pPr>
              <a:defRPr>
                <a:solidFill>
                  <a:schemeClr val="accent1">
                    <a:tint val="20000"/>
                  </a:schemeClr>
                </a:solidFill>
              </a:defRPr>
            </a:lvl1pPr>
            <a:extLst/>
          </a:lstStyle>
          <a:p>
            <a:pPr>
              <a:defRPr/>
            </a:pPr>
            <a:endParaRPr lang="cs-CZ"/>
          </a:p>
        </p:txBody>
      </p:sp>
      <p:sp>
        <p:nvSpPr>
          <p:cNvPr id="13" name="Zástupný symbol pro číslo snímku 26"/>
          <p:cNvSpPr>
            <a:spLocks noGrp="1"/>
          </p:cNvSpPr>
          <p:nvPr>
            <p:ph type="sldNum" sz="quarter" idx="12"/>
          </p:nvPr>
        </p:nvSpPr>
        <p:spPr/>
        <p:txBody>
          <a:bodyPr/>
          <a:lstStyle>
            <a:lvl1pPr>
              <a:defRPr>
                <a:solidFill>
                  <a:srgbClr val="FFFFFF"/>
                </a:solidFill>
              </a:defRPr>
            </a:lvl1pPr>
            <a:extLst/>
          </a:lstStyle>
          <a:p>
            <a:pPr>
              <a:defRPr/>
            </a:pPr>
            <a:fld id="{EFE6379E-1F0A-4FCA-87F0-6E7CE5D7BECB}" type="slidenum">
              <a:rPr lang="cs-CZ"/>
              <a:pPr>
                <a:defRPr/>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extLst/>
          </a:lstStyle>
          <a:p>
            <a:r>
              <a:rPr lang="cs-CZ" smtClean="0"/>
              <a:t>Klepnutím lze upravit styl předlohy nadpisů.</a:t>
            </a:r>
            <a:endParaRPr lang="en-US"/>
          </a:p>
        </p:txBody>
      </p:sp>
      <p:sp>
        <p:nvSpPr>
          <p:cNvPr id="3" name="Zástupný symbol pro svislý text 2"/>
          <p:cNvSpPr>
            <a:spLocks noGrp="1"/>
          </p:cNvSpPr>
          <p:nvPr>
            <p:ph type="body" orient="vert" idx="1"/>
          </p:nvPr>
        </p:nvSpPr>
        <p:spPr>
          <a:xfrm>
            <a:off x="457200" y="1481329"/>
            <a:ext cx="8229600" cy="4386071"/>
          </a:xfrm>
        </p:spPr>
        <p:txBody>
          <a:bodyPr vert="eaVert"/>
          <a:lstStyle>
            <a:extLs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9"/>
          <p:cNvSpPr>
            <a:spLocks noGrp="1"/>
          </p:cNvSpPr>
          <p:nvPr>
            <p:ph type="dt" sz="half" idx="10"/>
          </p:nvPr>
        </p:nvSpPr>
        <p:spPr/>
        <p:txBody>
          <a:bodyPr/>
          <a:lstStyle>
            <a:lvl1pPr>
              <a:defRPr/>
            </a:lvl1pPr>
          </a:lstStyle>
          <a:p>
            <a:pPr>
              <a:defRPr/>
            </a:pPr>
            <a:fld id="{52E9D7DA-1481-4869-BE92-0774B49D4081}" type="datetimeFigureOut">
              <a:rPr lang="cs-CZ"/>
              <a:pPr>
                <a:defRPr/>
              </a:pPr>
              <a:t>17. 5. 2019</a:t>
            </a:fld>
            <a:endParaRPr lang="cs-CZ"/>
          </a:p>
        </p:txBody>
      </p:sp>
      <p:sp>
        <p:nvSpPr>
          <p:cNvPr id="5" name="Zástupný symbol pro zápatí 21"/>
          <p:cNvSpPr>
            <a:spLocks noGrp="1"/>
          </p:cNvSpPr>
          <p:nvPr>
            <p:ph type="ftr" sz="quarter" idx="11"/>
          </p:nvPr>
        </p:nvSpPr>
        <p:spPr/>
        <p:txBody>
          <a:bodyPr/>
          <a:lstStyle>
            <a:lvl1pPr>
              <a:defRPr/>
            </a:lvl1pPr>
          </a:lstStyle>
          <a:p>
            <a:pPr>
              <a:defRPr/>
            </a:pPr>
            <a:endParaRPr lang="cs-CZ"/>
          </a:p>
        </p:txBody>
      </p:sp>
      <p:sp>
        <p:nvSpPr>
          <p:cNvPr id="6" name="Zástupný symbol pro číslo snímku 17"/>
          <p:cNvSpPr>
            <a:spLocks noGrp="1"/>
          </p:cNvSpPr>
          <p:nvPr>
            <p:ph type="sldNum" sz="quarter" idx="12"/>
          </p:nvPr>
        </p:nvSpPr>
        <p:spPr/>
        <p:txBody>
          <a:bodyPr/>
          <a:lstStyle>
            <a:lvl1pPr>
              <a:defRPr/>
            </a:lvl1pPr>
          </a:lstStyle>
          <a:p>
            <a:pPr>
              <a:defRPr/>
            </a:pPr>
            <a:fld id="{77799B77-2869-4D10-8CCC-F3EF71F2F524}" type="slidenum">
              <a:rPr lang="cs-CZ"/>
              <a:pPr>
                <a:defRPr/>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44013" y="274640"/>
            <a:ext cx="1777470" cy="5592761"/>
          </a:xfrm>
        </p:spPr>
        <p:txBody>
          <a:bodyPr vert="eaVert"/>
          <a:lstStyle>
            <a:extLst/>
          </a:lstStyle>
          <a:p>
            <a:r>
              <a:rPr lang="cs-CZ" smtClean="0"/>
              <a:t>Klepnutím lze upravit styl předlohy nadpisů.</a:t>
            </a:r>
            <a:endParaRPr lang="en-US"/>
          </a:p>
        </p:txBody>
      </p:sp>
      <p:sp>
        <p:nvSpPr>
          <p:cNvPr id="3" name="Zástupný symbol pro svislý text 2"/>
          <p:cNvSpPr>
            <a:spLocks noGrp="1"/>
          </p:cNvSpPr>
          <p:nvPr>
            <p:ph type="body" orient="vert" idx="1"/>
          </p:nvPr>
        </p:nvSpPr>
        <p:spPr>
          <a:xfrm>
            <a:off x="457200" y="274641"/>
            <a:ext cx="6324600" cy="5592760"/>
          </a:xfrm>
        </p:spPr>
        <p:txBody>
          <a:bodyPr vert="eaVert"/>
          <a:lstStyle>
            <a:extLs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9"/>
          <p:cNvSpPr>
            <a:spLocks noGrp="1"/>
          </p:cNvSpPr>
          <p:nvPr>
            <p:ph type="dt" sz="half" idx="10"/>
          </p:nvPr>
        </p:nvSpPr>
        <p:spPr/>
        <p:txBody>
          <a:bodyPr/>
          <a:lstStyle>
            <a:lvl1pPr>
              <a:defRPr/>
            </a:lvl1pPr>
          </a:lstStyle>
          <a:p>
            <a:pPr>
              <a:defRPr/>
            </a:pPr>
            <a:fld id="{7EA18EAB-394E-43E7-9893-CE76BADD87C8}" type="datetimeFigureOut">
              <a:rPr lang="cs-CZ"/>
              <a:pPr>
                <a:defRPr/>
              </a:pPr>
              <a:t>17. 5. 2019</a:t>
            </a:fld>
            <a:endParaRPr lang="cs-CZ"/>
          </a:p>
        </p:txBody>
      </p:sp>
      <p:sp>
        <p:nvSpPr>
          <p:cNvPr id="5" name="Zástupný symbol pro zápatí 21"/>
          <p:cNvSpPr>
            <a:spLocks noGrp="1"/>
          </p:cNvSpPr>
          <p:nvPr>
            <p:ph type="ftr" sz="quarter" idx="11"/>
          </p:nvPr>
        </p:nvSpPr>
        <p:spPr/>
        <p:txBody>
          <a:bodyPr/>
          <a:lstStyle>
            <a:lvl1pPr>
              <a:defRPr/>
            </a:lvl1pPr>
          </a:lstStyle>
          <a:p>
            <a:pPr>
              <a:defRPr/>
            </a:pPr>
            <a:endParaRPr lang="cs-CZ"/>
          </a:p>
        </p:txBody>
      </p:sp>
      <p:sp>
        <p:nvSpPr>
          <p:cNvPr id="6" name="Zástupný symbol pro číslo snímku 17"/>
          <p:cNvSpPr>
            <a:spLocks noGrp="1"/>
          </p:cNvSpPr>
          <p:nvPr>
            <p:ph type="sldNum" sz="quarter" idx="12"/>
          </p:nvPr>
        </p:nvSpPr>
        <p:spPr/>
        <p:txBody>
          <a:bodyPr/>
          <a:lstStyle>
            <a:lvl1pPr>
              <a:defRPr/>
            </a:lvl1pPr>
          </a:lstStyle>
          <a:p>
            <a:pPr>
              <a:defRPr/>
            </a:pPr>
            <a:fld id="{A220E8FF-F9D7-47B3-B3E9-36D4FF349625}" type="slidenum">
              <a:rPr lang="cs-CZ"/>
              <a:pPr>
                <a:defRPr/>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lstStyle>
            <a:extLs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Nadpis 6"/>
          <p:cNvSpPr>
            <a:spLocks noGrp="1"/>
          </p:cNvSpPr>
          <p:nvPr>
            <p:ph type="title"/>
          </p:nvPr>
        </p:nvSpPr>
        <p:spPr/>
        <p:txBody>
          <a:bodyPr rtlCol="0"/>
          <a:lstStyle>
            <a:extLst/>
          </a:lstStyle>
          <a:p>
            <a:r>
              <a:rPr lang="cs-CZ" smtClean="0"/>
              <a:t>Klepnutím lze upravit styl předlohy nadpisů.</a:t>
            </a:r>
            <a:endParaRPr lang="en-US"/>
          </a:p>
        </p:txBody>
      </p:sp>
      <p:sp>
        <p:nvSpPr>
          <p:cNvPr id="4" name="Zástupný symbol pro datum 9"/>
          <p:cNvSpPr>
            <a:spLocks noGrp="1"/>
          </p:cNvSpPr>
          <p:nvPr>
            <p:ph type="dt" sz="half" idx="10"/>
          </p:nvPr>
        </p:nvSpPr>
        <p:spPr/>
        <p:txBody>
          <a:bodyPr/>
          <a:lstStyle>
            <a:lvl1pPr>
              <a:defRPr/>
            </a:lvl1pPr>
          </a:lstStyle>
          <a:p>
            <a:pPr>
              <a:defRPr/>
            </a:pPr>
            <a:fld id="{24C72D9C-773B-476D-89C3-FD4B1BE022DE}" type="datetimeFigureOut">
              <a:rPr lang="cs-CZ"/>
              <a:pPr>
                <a:defRPr/>
              </a:pPr>
              <a:t>17. 5. 2019</a:t>
            </a:fld>
            <a:endParaRPr lang="cs-CZ"/>
          </a:p>
        </p:txBody>
      </p:sp>
      <p:sp>
        <p:nvSpPr>
          <p:cNvPr id="5" name="Zástupný symbol pro zápatí 21"/>
          <p:cNvSpPr>
            <a:spLocks noGrp="1"/>
          </p:cNvSpPr>
          <p:nvPr>
            <p:ph type="ftr" sz="quarter" idx="11"/>
          </p:nvPr>
        </p:nvSpPr>
        <p:spPr/>
        <p:txBody>
          <a:bodyPr/>
          <a:lstStyle>
            <a:lvl1pPr>
              <a:defRPr/>
            </a:lvl1pPr>
          </a:lstStyle>
          <a:p>
            <a:pPr>
              <a:defRPr/>
            </a:pPr>
            <a:endParaRPr lang="cs-CZ"/>
          </a:p>
        </p:txBody>
      </p:sp>
      <p:sp>
        <p:nvSpPr>
          <p:cNvPr id="6" name="Zástupný symbol pro číslo snímku 17"/>
          <p:cNvSpPr>
            <a:spLocks noGrp="1"/>
          </p:cNvSpPr>
          <p:nvPr>
            <p:ph type="sldNum" sz="quarter" idx="12"/>
          </p:nvPr>
        </p:nvSpPr>
        <p:spPr/>
        <p:txBody>
          <a:bodyPr/>
          <a:lstStyle>
            <a:lvl1pPr>
              <a:defRPr/>
            </a:lvl1pPr>
          </a:lstStyle>
          <a:p>
            <a:pPr>
              <a:defRPr/>
            </a:pPr>
            <a:fld id="{BD5ABABE-0FDC-45C2-B75E-575578B9A2FA}" type="slidenum">
              <a:rPr lang="cs-CZ"/>
              <a:pPr>
                <a:defRPr/>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bg>
      <p:bgRef idx="1002">
        <a:schemeClr val="bg1"/>
      </p:bgRef>
    </p:bg>
    <p:spTree>
      <p:nvGrpSpPr>
        <p:cNvPr id="1" name=""/>
        <p:cNvGrpSpPr/>
        <p:nvPr/>
      </p:nvGrpSpPr>
      <p:grpSpPr>
        <a:xfrm>
          <a:off x="0" y="0"/>
          <a:ext cx="0" cy="0"/>
          <a:chOff x="0" y="0"/>
          <a:chExt cx="0" cy="0"/>
        </a:xfrm>
      </p:grpSpPr>
      <p:sp>
        <p:nvSpPr>
          <p:cNvPr id="4" name="Dvojitá šipka 3"/>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5" name="Dvojitá šipka 4"/>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2" name="Nadpis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cs-CZ" smtClean="0"/>
              <a:t>Klepnutím lze upravit styl předlohy nadpisů.</a:t>
            </a:r>
            <a:endParaRPr lang="en-US"/>
          </a:p>
        </p:txBody>
      </p:sp>
      <p:sp>
        <p:nvSpPr>
          <p:cNvPr id="3" name="Zástupný symbol pro text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cs-CZ" smtClean="0"/>
              <a:t>Klepnutím lze upravit styly předlohy textu.</a:t>
            </a:r>
          </a:p>
        </p:txBody>
      </p:sp>
      <p:sp>
        <p:nvSpPr>
          <p:cNvPr id="6" name="Zástupný symbol pro datum 3"/>
          <p:cNvSpPr>
            <a:spLocks noGrp="1"/>
          </p:cNvSpPr>
          <p:nvPr>
            <p:ph type="dt" sz="half" idx="10"/>
          </p:nvPr>
        </p:nvSpPr>
        <p:spPr/>
        <p:txBody>
          <a:bodyPr/>
          <a:lstStyle>
            <a:lvl1pPr>
              <a:defRPr/>
            </a:lvl1pPr>
            <a:extLst/>
          </a:lstStyle>
          <a:p>
            <a:pPr>
              <a:defRPr/>
            </a:pPr>
            <a:fld id="{E485400F-CB67-4BDE-8DC6-B11590FE55D2}" type="datetimeFigureOut">
              <a:rPr lang="cs-CZ"/>
              <a:pPr>
                <a:defRPr/>
              </a:pPr>
              <a:t>17. 5. 2019</a:t>
            </a:fld>
            <a:endParaRPr lang="cs-CZ"/>
          </a:p>
        </p:txBody>
      </p:sp>
      <p:sp>
        <p:nvSpPr>
          <p:cNvPr id="7" name="Zástupný symbol pro zápatí 4"/>
          <p:cNvSpPr>
            <a:spLocks noGrp="1"/>
          </p:cNvSpPr>
          <p:nvPr>
            <p:ph type="ftr" sz="quarter" idx="11"/>
          </p:nvPr>
        </p:nvSpPr>
        <p:spPr/>
        <p:txBody>
          <a:bodyPr/>
          <a:lstStyle>
            <a:lvl1pPr>
              <a:defRPr/>
            </a:lvl1pPr>
            <a:extLst/>
          </a:lstStyle>
          <a:p>
            <a:pPr>
              <a:defRPr/>
            </a:pPr>
            <a:endParaRPr lang="cs-CZ"/>
          </a:p>
        </p:txBody>
      </p:sp>
      <p:sp>
        <p:nvSpPr>
          <p:cNvPr id="8" name="Zástupný symbol pro číslo snímku 5"/>
          <p:cNvSpPr>
            <a:spLocks noGrp="1"/>
          </p:cNvSpPr>
          <p:nvPr>
            <p:ph type="sldNum" sz="quarter" idx="12"/>
          </p:nvPr>
        </p:nvSpPr>
        <p:spPr/>
        <p:txBody>
          <a:bodyPr/>
          <a:lstStyle>
            <a:lvl1pPr>
              <a:defRPr/>
            </a:lvl1pPr>
            <a:extLst/>
          </a:lstStyle>
          <a:p>
            <a:pPr>
              <a:defRPr/>
            </a:pPr>
            <a:fld id="{8DE2E045-D1A9-48B4-B47F-A32744FEF3E9}" type="slidenum">
              <a:rPr lang="cs-CZ"/>
              <a:pPr>
                <a:defRPr/>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bg>
      <p:bgRef idx="1002">
        <a:schemeClr val="bg1"/>
      </p:bgRef>
    </p:bg>
    <p:spTree>
      <p:nvGrpSpPr>
        <p:cNvPr id="1" name=""/>
        <p:cNvGrpSpPr/>
        <p:nvPr/>
      </p:nvGrpSpPr>
      <p:grpSpPr>
        <a:xfrm>
          <a:off x="0" y="0"/>
          <a:ext cx="0" cy="0"/>
          <a:chOff x="0" y="0"/>
          <a:chExt cx="0" cy="0"/>
        </a:xfrm>
      </p:grpSpPr>
      <p:sp>
        <p:nvSpPr>
          <p:cNvPr id="3" name="Zástupný symbol pro obsah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obsah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8" name="Nadpis 7"/>
          <p:cNvSpPr>
            <a:spLocks noGrp="1"/>
          </p:cNvSpPr>
          <p:nvPr>
            <p:ph type="title"/>
          </p:nvPr>
        </p:nvSpPr>
        <p:spPr/>
        <p:txBody>
          <a:bodyPr rtlCol="0"/>
          <a:lstStyle>
            <a:extLst/>
          </a:lstStyle>
          <a:p>
            <a:r>
              <a:rPr lang="cs-CZ" smtClean="0"/>
              <a:t>Klepnutím lze upravit styl předlohy nadpisů.</a:t>
            </a:r>
            <a:endParaRPr lang="en-US"/>
          </a:p>
        </p:txBody>
      </p:sp>
      <p:sp>
        <p:nvSpPr>
          <p:cNvPr id="5" name="Zástupný symbol pro datum 4"/>
          <p:cNvSpPr>
            <a:spLocks noGrp="1"/>
          </p:cNvSpPr>
          <p:nvPr>
            <p:ph type="dt" sz="half" idx="10"/>
          </p:nvPr>
        </p:nvSpPr>
        <p:spPr/>
        <p:txBody>
          <a:bodyPr/>
          <a:lstStyle>
            <a:lvl1pPr>
              <a:defRPr/>
            </a:lvl1pPr>
            <a:extLst/>
          </a:lstStyle>
          <a:p>
            <a:pPr>
              <a:defRPr/>
            </a:pPr>
            <a:fld id="{DA88A265-4875-4117-BCA6-906619EA999C}" type="datetimeFigureOut">
              <a:rPr lang="cs-CZ"/>
              <a:pPr>
                <a:defRPr/>
              </a:pPr>
              <a:t>17. 5. 2019</a:t>
            </a:fld>
            <a:endParaRPr lang="cs-CZ"/>
          </a:p>
        </p:txBody>
      </p:sp>
      <p:sp>
        <p:nvSpPr>
          <p:cNvPr id="6" name="Zástupný symbol pro zápatí 5"/>
          <p:cNvSpPr>
            <a:spLocks noGrp="1"/>
          </p:cNvSpPr>
          <p:nvPr>
            <p:ph type="ftr" sz="quarter" idx="11"/>
          </p:nvPr>
        </p:nvSpPr>
        <p:spPr/>
        <p:txBody>
          <a:bodyPr/>
          <a:lstStyle>
            <a:lvl1pPr>
              <a:defRPr/>
            </a:lvl1pPr>
            <a:extLst/>
          </a:lstStyle>
          <a:p>
            <a:pPr>
              <a:defRPr/>
            </a:pPr>
            <a:endParaRPr lang="cs-CZ"/>
          </a:p>
        </p:txBody>
      </p:sp>
      <p:sp>
        <p:nvSpPr>
          <p:cNvPr id="7" name="Zástupný symbol pro číslo snímku 6"/>
          <p:cNvSpPr>
            <a:spLocks noGrp="1"/>
          </p:cNvSpPr>
          <p:nvPr>
            <p:ph type="sldNum" sz="quarter" idx="12"/>
          </p:nvPr>
        </p:nvSpPr>
        <p:spPr/>
        <p:txBody>
          <a:bodyPr/>
          <a:lstStyle>
            <a:lvl1pPr>
              <a:defRPr/>
            </a:lvl1pPr>
            <a:extLst/>
          </a:lstStyle>
          <a:p>
            <a:pPr>
              <a:defRPr/>
            </a:pPr>
            <a:fld id="{9DB6AC80-810D-4A73-B4AC-C937B59B8473}" type="slidenum">
              <a:rPr lang="cs-CZ"/>
              <a:pPr>
                <a:defRPr/>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bg>
      <p:bgRef idx="1003">
        <a:schemeClr val="bg1"/>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8229600" cy="1143000"/>
          </a:xfrm>
        </p:spPr>
        <p:txBody>
          <a:bodyPr/>
          <a:lstStyle>
            <a:lvl1pPr>
              <a:defRPr/>
            </a:lvl1pPr>
            <a:extLst/>
          </a:lstStyle>
          <a:p>
            <a:r>
              <a:rPr lang="cs-CZ" smtClean="0"/>
              <a:t>Klepnutím lze upravit styl předlohy nadpisů.</a:t>
            </a:r>
            <a:endParaRPr lang="en-US"/>
          </a:p>
        </p:txBody>
      </p:sp>
      <p:sp>
        <p:nvSpPr>
          <p:cNvPr id="3" name="Zástupný symbol pro text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cs-CZ" smtClean="0"/>
              <a:t>Klepnutím lze upravit styly předlohy textu.</a:t>
            </a:r>
          </a:p>
        </p:txBody>
      </p:sp>
      <p:sp>
        <p:nvSpPr>
          <p:cNvPr id="4" name="Zástupný symbol pro text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cs-CZ" smtClean="0"/>
              <a:t>Klepnutím lze upravit styly předlohy textu.</a:t>
            </a:r>
          </a:p>
        </p:txBody>
      </p:sp>
      <p:sp>
        <p:nvSpPr>
          <p:cNvPr id="5" name="Zástupný symbol pro obsah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6" name="Zástupný symbol pro obsah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Zástupný symbol pro datum 6"/>
          <p:cNvSpPr>
            <a:spLocks noGrp="1"/>
          </p:cNvSpPr>
          <p:nvPr>
            <p:ph type="dt" sz="half" idx="10"/>
          </p:nvPr>
        </p:nvSpPr>
        <p:spPr/>
        <p:txBody>
          <a:bodyPr/>
          <a:lstStyle>
            <a:lvl1pPr>
              <a:defRPr/>
            </a:lvl1pPr>
            <a:extLst/>
          </a:lstStyle>
          <a:p>
            <a:pPr>
              <a:defRPr/>
            </a:pPr>
            <a:fld id="{53ECD41A-7772-4711-9B31-0905AFCAA014}" type="datetimeFigureOut">
              <a:rPr lang="cs-CZ"/>
              <a:pPr>
                <a:defRPr/>
              </a:pPr>
              <a:t>17. 5. 2019</a:t>
            </a:fld>
            <a:endParaRPr lang="cs-CZ"/>
          </a:p>
        </p:txBody>
      </p:sp>
      <p:sp>
        <p:nvSpPr>
          <p:cNvPr id="8" name="Zástupný symbol pro zápatí 7"/>
          <p:cNvSpPr>
            <a:spLocks noGrp="1"/>
          </p:cNvSpPr>
          <p:nvPr>
            <p:ph type="ftr" sz="quarter" idx="11"/>
          </p:nvPr>
        </p:nvSpPr>
        <p:spPr/>
        <p:txBody>
          <a:bodyPr/>
          <a:lstStyle>
            <a:lvl1pPr>
              <a:defRPr/>
            </a:lvl1pPr>
            <a:extLst/>
          </a:lstStyle>
          <a:p>
            <a:pPr>
              <a:defRPr/>
            </a:pPr>
            <a:endParaRPr lang="cs-CZ"/>
          </a:p>
        </p:txBody>
      </p:sp>
      <p:sp>
        <p:nvSpPr>
          <p:cNvPr id="9" name="Zástupný symbol pro číslo snímku 8"/>
          <p:cNvSpPr>
            <a:spLocks noGrp="1"/>
          </p:cNvSpPr>
          <p:nvPr>
            <p:ph type="sldNum" sz="quarter" idx="12"/>
          </p:nvPr>
        </p:nvSpPr>
        <p:spPr/>
        <p:txBody>
          <a:bodyPr/>
          <a:lstStyle>
            <a:lvl1pPr>
              <a:defRPr/>
            </a:lvl1pPr>
            <a:extLst/>
          </a:lstStyle>
          <a:p>
            <a:pPr>
              <a:defRPr/>
            </a:pPr>
            <a:fld id="{6371BC1B-56D1-40AE-B041-BEC6E17F84A6}" type="slidenum">
              <a:rPr lang="cs-CZ"/>
              <a:pPr>
                <a:defRPr/>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bg>
      <p:bgRef idx="1002">
        <a:schemeClr val="bg1"/>
      </p:bgRef>
    </p:bg>
    <p:spTree>
      <p:nvGrpSpPr>
        <p:cNvPr id="1" name=""/>
        <p:cNvGrpSpPr/>
        <p:nvPr/>
      </p:nvGrpSpPr>
      <p:grpSpPr>
        <a:xfrm>
          <a:off x="0" y="0"/>
          <a:ext cx="0" cy="0"/>
          <a:chOff x="0" y="0"/>
          <a:chExt cx="0" cy="0"/>
        </a:xfrm>
      </p:grpSpPr>
      <p:sp>
        <p:nvSpPr>
          <p:cNvPr id="6" name="Nadpis 5"/>
          <p:cNvSpPr>
            <a:spLocks noGrp="1"/>
          </p:cNvSpPr>
          <p:nvPr>
            <p:ph type="title"/>
          </p:nvPr>
        </p:nvSpPr>
        <p:spPr/>
        <p:txBody>
          <a:bodyPr rtlCol="0"/>
          <a:lstStyle>
            <a:extLst/>
          </a:lstStyle>
          <a:p>
            <a:r>
              <a:rPr lang="cs-CZ" smtClean="0"/>
              <a:t>Klepnutím lze upravit styl předlohy nadpisů.</a:t>
            </a:r>
            <a:endParaRPr lang="en-US"/>
          </a:p>
        </p:txBody>
      </p:sp>
      <p:sp>
        <p:nvSpPr>
          <p:cNvPr id="3" name="Zástupný symbol pro datum 2"/>
          <p:cNvSpPr>
            <a:spLocks noGrp="1"/>
          </p:cNvSpPr>
          <p:nvPr>
            <p:ph type="dt" sz="half" idx="10"/>
          </p:nvPr>
        </p:nvSpPr>
        <p:spPr/>
        <p:txBody>
          <a:bodyPr/>
          <a:lstStyle>
            <a:lvl1pPr>
              <a:defRPr/>
            </a:lvl1pPr>
            <a:extLst/>
          </a:lstStyle>
          <a:p>
            <a:pPr>
              <a:defRPr/>
            </a:pPr>
            <a:fld id="{4872AC4F-83F9-4914-92C6-47CD5EF3D782}" type="datetimeFigureOut">
              <a:rPr lang="cs-CZ"/>
              <a:pPr>
                <a:defRPr/>
              </a:pPr>
              <a:t>17. 5. 2019</a:t>
            </a:fld>
            <a:endParaRPr lang="cs-CZ"/>
          </a:p>
        </p:txBody>
      </p:sp>
      <p:sp>
        <p:nvSpPr>
          <p:cNvPr id="4" name="Zástupný symbol pro zápatí 3"/>
          <p:cNvSpPr>
            <a:spLocks noGrp="1"/>
          </p:cNvSpPr>
          <p:nvPr>
            <p:ph type="ftr" sz="quarter" idx="11"/>
          </p:nvPr>
        </p:nvSpPr>
        <p:spPr/>
        <p:txBody>
          <a:bodyPr/>
          <a:lstStyle>
            <a:lvl1pPr>
              <a:defRPr/>
            </a:lvl1pPr>
            <a:extLst/>
          </a:lstStyle>
          <a:p>
            <a:pPr>
              <a:defRPr/>
            </a:pPr>
            <a:endParaRPr lang="cs-CZ"/>
          </a:p>
        </p:txBody>
      </p:sp>
      <p:sp>
        <p:nvSpPr>
          <p:cNvPr id="5" name="Zástupný symbol pro číslo snímku 4"/>
          <p:cNvSpPr>
            <a:spLocks noGrp="1"/>
          </p:cNvSpPr>
          <p:nvPr>
            <p:ph type="sldNum" sz="quarter" idx="12"/>
          </p:nvPr>
        </p:nvSpPr>
        <p:spPr/>
        <p:txBody>
          <a:bodyPr/>
          <a:lstStyle>
            <a:lvl1pPr>
              <a:defRPr/>
            </a:lvl1pPr>
            <a:extLst/>
          </a:lstStyle>
          <a:p>
            <a:pPr>
              <a:defRPr/>
            </a:pPr>
            <a:fld id="{27C9A50D-9A5F-4EFA-98EC-017275C0A0C1}" type="slidenum">
              <a:rPr lang="cs-CZ"/>
              <a:pPr>
                <a:defRPr/>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9"/>
          <p:cNvSpPr>
            <a:spLocks noGrp="1"/>
          </p:cNvSpPr>
          <p:nvPr>
            <p:ph type="dt" sz="half" idx="10"/>
          </p:nvPr>
        </p:nvSpPr>
        <p:spPr/>
        <p:txBody>
          <a:bodyPr/>
          <a:lstStyle>
            <a:lvl1pPr>
              <a:defRPr/>
            </a:lvl1pPr>
          </a:lstStyle>
          <a:p>
            <a:pPr>
              <a:defRPr/>
            </a:pPr>
            <a:fld id="{95B06661-671E-4572-99D0-B40FF2695E7C}" type="datetimeFigureOut">
              <a:rPr lang="cs-CZ"/>
              <a:pPr>
                <a:defRPr/>
              </a:pPr>
              <a:t>17. 5. 2019</a:t>
            </a:fld>
            <a:endParaRPr lang="cs-CZ"/>
          </a:p>
        </p:txBody>
      </p:sp>
      <p:sp>
        <p:nvSpPr>
          <p:cNvPr id="3" name="Zástupný symbol pro zápatí 21"/>
          <p:cNvSpPr>
            <a:spLocks noGrp="1"/>
          </p:cNvSpPr>
          <p:nvPr>
            <p:ph type="ftr" sz="quarter" idx="11"/>
          </p:nvPr>
        </p:nvSpPr>
        <p:spPr/>
        <p:txBody>
          <a:bodyPr/>
          <a:lstStyle>
            <a:lvl1pPr>
              <a:defRPr/>
            </a:lvl1pPr>
          </a:lstStyle>
          <a:p>
            <a:pPr>
              <a:defRPr/>
            </a:pPr>
            <a:endParaRPr lang="cs-CZ"/>
          </a:p>
        </p:txBody>
      </p:sp>
      <p:sp>
        <p:nvSpPr>
          <p:cNvPr id="4" name="Zástupný symbol pro číslo snímku 17"/>
          <p:cNvSpPr>
            <a:spLocks noGrp="1"/>
          </p:cNvSpPr>
          <p:nvPr>
            <p:ph type="sldNum" sz="quarter" idx="12"/>
          </p:nvPr>
        </p:nvSpPr>
        <p:spPr/>
        <p:txBody>
          <a:bodyPr/>
          <a:lstStyle>
            <a:lvl1pPr>
              <a:defRPr/>
            </a:lvl1pPr>
          </a:lstStyle>
          <a:p>
            <a:pPr>
              <a:defRPr/>
            </a:pPr>
            <a:fld id="{7208E704-681C-4136-ADAD-1A8EBFCFC898}" type="slidenum">
              <a:rPr lang="cs-CZ"/>
              <a:pPr>
                <a:defRPr/>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bg>
      <p:bgRef idx="1003">
        <a:schemeClr val="bg1"/>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cs-CZ" smtClean="0"/>
              <a:t>Klepnutím lze upravit styl předlohy nadpisů.</a:t>
            </a:r>
            <a:endParaRPr lang="en-US"/>
          </a:p>
        </p:txBody>
      </p:sp>
      <p:sp>
        <p:nvSpPr>
          <p:cNvPr id="3" name="Zástupný symbol pro text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cs-CZ" smtClean="0"/>
              <a:t>Klepnutím lze upravit styly předlohy textu.</a:t>
            </a:r>
          </a:p>
        </p:txBody>
      </p:sp>
      <p:sp>
        <p:nvSpPr>
          <p:cNvPr id="4" name="Zástupný symbol pro obsah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datum 4"/>
          <p:cNvSpPr>
            <a:spLocks noGrp="1"/>
          </p:cNvSpPr>
          <p:nvPr>
            <p:ph type="dt" sz="half" idx="10"/>
          </p:nvPr>
        </p:nvSpPr>
        <p:spPr/>
        <p:txBody>
          <a:bodyPr/>
          <a:lstStyle>
            <a:lvl1pPr>
              <a:defRPr/>
            </a:lvl1pPr>
            <a:extLst/>
          </a:lstStyle>
          <a:p>
            <a:pPr>
              <a:defRPr/>
            </a:pPr>
            <a:fld id="{AAF21E18-8294-4D6C-982A-B85E16C2F092}" type="datetimeFigureOut">
              <a:rPr lang="cs-CZ"/>
              <a:pPr>
                <a:defRPr/>
              </a:pPr>
              <a:t>17. 5. 2019</a:t>
            </a:fld>
            <a:endParaRPr lang="cs-CZ"/>
          </a:p>
        </p:txBody>
      </p:sp>
      <p:sp>
        <p:nvSpPr>
          <p:cNvPr id="6" name="Zástupný symbol pro zápatí 5"/>
          <p:cNvSpPr>
            <a:spLocks noGrp="1"/>
          </p:cNvSpPr>
          <p:nvPr>
            <p:ph type="ftr" sz="quarter" idx="11"/>
          </p:nvPr>
        </p:nvSpPr>
        <p:spPr/>
        <p:txBody>
          <a:bodyPr/>
          <a:lstStyle>
            <a:lvl1pPr>
              <a:defRPr/>
            </a:lvl1pPr>
            <a:extLst/>
          </a:lstStyle>
          <a:p>
            <a:pPr>
              <a:defRPr/>
            </a:pPr>
            <a:endParaRPr lang="cs-CZ"/>
          </a:p>
        </p:txBody>
      </p:sp>
      <p:sp>
        <p:nvSpPr>
          <p:cNvPr id="7" name="Zástupný symbol pro číslo snímku 6"/>
          <p:cNvSpPr>
            <a:spLocks noGrp="1"/>
          </p:cNvSpPr>
          <p:nvPr>
            <p:ph type="sldNum" sz="quarter" idx="12"/>
          </p:nvPr>
        </p:nvSpPr>
        <p:spPr/>
        <p:txBody>
          <a:bodyPr/>
          <a:lstStyle>
            <a:lvl1pPr>
              <a:defRPr/>
            </a:lvl1pPr>
            <a:extLst/>
          </a:lstStyle>
          <a:p>
            <a:pPr>
              <a:defRPr/>
            </a:pPr>
            <a:fld id="{B037331F-7643-449B-9D40-217F2E49B84B}" type="slidenum">
              <a:rPr lang="cs-CZ"/>
              <a:pPr>
                <a:defRPr/>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bg>
      <p:bgRef idx="1002">
        <a:schemeClr val="bg1"/>
      </p:bgRef>
    </p:bg>
    <p:spTree>
      <p:nvGrpSpPr>
        <p:cNvPr id="1" name=""/>
        <p:cNvGrpSpPr/>
        <p:nvPr/>
      </p:nvGrpSpPr>
      <p:grpSpPr>
        <a:xfrm>
          <a:off x="0" y="0"/>
          <a:ext cx="0" cy="0"/>
          <a:chOff x="0" y="0"/>
          <a:chExt cx="0" cy="0"/>
        </a:xfrm>
      </p:grpSpPr>
      <p:sp>
        <p:nvSpPr>
          <p:cNvPr id="5" name="Volný tvar 4"/>
          <p:cNvSpPr>
            <a:spLocks/>
          </p:cNvSpPr>
          <p:nvPr/>
        </p:nvSpPr>
        <p:spPr bwMode="auto">
          <a:xfrm>
            <a:off x="715963" y="5002213"/>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6" name="Volný tvar 15"/>
          <p:cNvSpPr>
            <a:spLocks/>
          </p:cNvSpPr>
          <p:nvPr/>
        </p:nvSpPr>
        <p:spPr bwMode="auto">
          <a:xfrm>
            <a:off x="-53975" y="5784850"/>
            <a:ext cx="3802063" cy="838200"/>
          </a:xfrm>
          <a:custGeom>
            <a:avLst/>
            <a:gdLst>
              <a:gd name="T0" fmla="*/ 0 w 5760"/>
              <a:gd name="T1" fmla="*/ 0 h 528"/>
              <a:gd name="T2" fmla="*/ 3802063 w 5760"/>
              <a:gd name="T3" fmla="*/ 0 h 528"/>
              <a:gd name="T4" fmla="*/ 3802063 w 5760"/>
              <a:gd name="T5" fmla="*/ 838200 h 528"/>
              <a:gd name="T6" fmla="*/ 31684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817" y="97"/>
                </a:moveTo>
                <a:lnTo>
                  <a:pt x="6408" y="682"/>
                </a:lnTo>
                <a:lnTo>
                  <a:pt x="5232" y="685"/>
                </a:lnTo>
                <a:lnTo>
                  <a:pt x="829" y="101"/>
                </a:lnTo>
              </a:path>
            </a:pathLst>
          </a:custGeom>
          <a:solidFill>
            <a:srgbClr val="000000"/>
          </a:solidFill>
          <a:ln w="9525" cap="flat" cmpd="sng" algn="ctr">
            <a:noFill/>
            <a:prstDash val="solid"/>
            <a:round/>
            <a:headEnd type="none" w="med" len="med"/>
            <a:tailEnd type="none" w="med" len="med"/>
          </a:ln>
        </p:spPr>
        <p:txBody>
          <a:bodyPr/>
          <a:lstStyle/>
          <a:p>
            <a:endParaRPr lang="cs-CZ"/>
          </a:p>
        </p:txBody>
      </p:sp>
      <p:sp>
        <p:nvSpPr>
          <p:cNvPr id="7" name="Pravoúhlý trojúhelník 6"/>
          <p:cNvSpPr>
            <a:spLocks/>
          </p:cNvSpPr>
          <p:nvPr/>
        </p:nvSpPr>
        <p:spPr bwMode="auto">
          <a:xfrm>
            <a:off x="-6042" y="5791253"/>
            <a:ext cx="3402314" cy="1080868"/>
          </a:xfrm>
          <a:prstGeom prst="rtTriangle">
            <a:avLst/>
          </a:prstGeom>
          <a:blipFill>
            <a:blip r:embed="rId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8" name="Přímá spojovací čára 18"/>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Dvojitá šipka 8"/>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10" name="Dvojitá šipka 9"/>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4" name="Zástupný symbol pro text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cs-CZ" smtClean="0"/>
              <a:t>Klepnutím lze upravit styly předlohy textu.</a:t>
            </a:r>
          </a:p>
        </p:txBody>
      </p:sp>
      <p:sp>
        <p:nvSpPr>
          <p:cNvPr id="3" name="Zástupný symbol pro obrázek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cs-CZ" noProof="0" smtClean="0"/>
              <a:t>Klepnutím na ikonu přidáte obrázek.</a:t>
            </a:r>
            <a:endParaRPr lang="en-US" noProof="0" dirty="0"/>
          </a:p>
        </p:txBody>
      </p:sp>
      <p:sp>
        <p:nvSpPr>
          <p:cNvPr id="2" name="Nadpis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cs-CZ" smtClean="0"/>
              <a:t>Klepnutím lze upravit styl předlohy nadpisů.</a:t>
            </a:r>
            <a:endParaRPr lang="en-US"/>
          </a:p>
        </p:txBody>
      </p:sp>
      <p:sp>
        <p:nvSpPr>
          <p:cNvPr id="11" name="Zástupný symbol pro datum 4"/>
          <p:cNvSpPr>
            <a:spLocks noGrp="1"/>
          </p:cNvSpPr>
          <p:nvPr>
            <p:ph type="dt" sz="half" idx="10"/>
          </p:nvPr>
        </p:nvSpPr>
        <p:spPr/>
        <p:txBody>
          <a:bodyPr/>
          <a:lstStyle>
            <a:lvl1pPr>
              <a:defRPr>
                <a:solidFill>
                  <a:schemeClr val="tx1"/>
                </a:solidFill>
              </a:defRPr>
            </a:lvl1pPr>
            <a:extLst/>
          </a:lstStyle>
          <a:p>
            <a:pPr>
              <a:defRPr/>
            </a:pPr>
            <a:fld id="{E33AA808-761E-4B68-916D-3AC9CE021833}" type="datetimeFigureOut">
              <a:rPr lang="cs-CZ"/>
              <a:pPr>
                <a:defRPr/>
              </a:pPr>
              <a:t>17. 5. 2019</a:t>
            </a:fld>
            <a:endParaRPr lang="cs-CZ"/>
          </a:p>
        </p:txBody>
      </p:sp>
      <p:sp>
        <p:nvSpPr>
          <p:cNvPr id="12" name="Zástupný symbol pro zápatí 5"/>
          <p:cNvSpPr>
            <a:spLocks noGrp="1"/>
          </p:cNvSpPr>
          <p:nvPr>
            <p:ph type="ftr" sz="quarter" idx="11"/>
          </p:nvPr>
        </p:nvSpPr>
        <p:spPr/>
        <p:txBody>
          <a:bodyPr/>
          <a:lstStyle>
            <a:lvl1pPr>
              <a:defRPr>
                <a:solidFill>
                  <a:schemeClr val="tx1"/>
                </a:solidFill>
              </a:defRPr>
            </a:lvl1pPr>
            <a:extLst/>
          </a:lstStyle>
          <a:p>
            <a:pPr>
              <a:defRPr/>
            </a:pPr>
            <a:endParaRPr lang="cs-CZ"/>
          </a:p>
        </p:txBody>
      </p:sp>
      <p:sp>
        <p:nvSpPr>
          <p:cNvPr id="13" name="Zástupný symbol pro číslo snímku 6"/>
          <p:cNvSpPr>
            <a:spLocks noGrp="1"/>
          </p:cNvSpPr>
          <p:nvPr>
            <p:ph type="sldNum" sz="quarter" idx="12"/>
          </p:nvPr>
        </p:nvSpPr>
        <p:spPr/>
        <p:txBody>
          <a:bodyPr/>
          <a:lstStyle>
            <a:lvl1pPr>
              <a:defRPr>
                <a:solidFill>
                  <a:schemeClr val="tx1"/>
                </a:solidFill>
              </a:defRPr>
            </a:lvl1pPr>
            <a:extLst/>
          </a:lstStyle>
          <a:p>
            <a:pPr>
              <a:defRPr/>
            </a:pPr>
            <a:fld id="{C7A9CB19-7106-4112-B34C-ADE41F908C2D}" type="slidenum">
              <a:rPr lang="cs-CZ"/>
              <a:pPr>
                <a:defRPr/>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Volný tvar 12"/>
          <p:cNvSpPr>
            <a:spLocks/>
          </p:cNvSpPr>
          <p:nvPr/>
        </p:nvSpPr>
        <p:spPr bwMode="auto">
          <a:xfrm>
            <a:off x="715963" y="5002213"/>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1027" name="Volný tvar 11"/>
          <p:cNvSpPr>
            <a:spLocks/>
          </p:cNvSpPr>
          <p:nvPr/>
        </p:nvSpPr>
        <p:spPr bwMode="auto">
          <a:xfrm>
            <a:off x="-53975" y="5784850"/>
            <a:ext cx="3802063" cy="838200"/>
          </a:xfrm>
          <a:custGeom>
            <a:avLst/>
            <a:gdLst>
              <a:gd name="T0" fmla="*/ 0 w 5760"/>
              <a:gd name="T1" fmla="*/ 0 h 528"/>
              <a:gd name="T2" fmla="*/ 3802063 w 5760"/>
              <a:gd name="T3" fmla="*/ 0 h 528"/>
              <a:gd name="T4" fmla="*/ 3802063 w 5760"/>
              <a:gd name="T5" fmla="*/ 838200 h 528"/>
              <a:gd name="T6" fmla="*/ 31684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817" y="97"/>
                </a:moveTo>
                <a:lnTo>
                  <a:pt x="6408" y="682"/>
                </a:lnTo>
                <a:lnTo>
                  <a:pt x="5232" y="685"/>
                </a:lnTo>
                <a:lnTo>
                  <a:pt x="829" y="101"/>
                </a:lnTo>
              </a:path>
            </a:pathLst>
          </a:custGeom>
          <a:solidFill>
            <a:srgbClr val="000000"/>
          </a:solidFill>
          <a:ln w="9525" cap="flat" cmpd="sng" algn="ctr">
            <a:noFill/>
            <a:prstDash val="solid"/>
            <a:round/>
            <a:headEnd type="none" w="med" len="med"/>
            <a:tailEnd type="none" w="med" len="med"/>
          </a:ln>
        </p:spPr>
        <p:txBody>
          <a:bodyPr/>
          <a:lstStyle/>
          <a:p>
            <a:endParaRPr lang="cs-CZ"/>
          </a:p>
        </p:txBody>
      </p:sp>
      <p:sp>
        <p:nvSpPr>
          <p:cNvPr id="14" name="Pravoúhlý trojúhelník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15" name="Přímá spojovací čára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Zástupný symbol pro nadpis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cs-CZ" smtClean="0"/>
              <a:t>Klepnutím lze upravit styl předlohy nadpisů.</a:t>
            </a:r>
            <a:endParaRPr lang="en-US"/>
          </a:p>
        </p:txBody>
      </p:sp>
      <p:sp>
        <p:nvSpPr>
          <p:cNvPr id="1033" name="Zástupný symbol pro text 29"/>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smtClean="0"/>
          </a:p>
        </p:txBody>
      </p:sp>
      <p:sp>
        <p:nvSpPr>
          <p:cNvPr id="10" name="Zástupný symbol pro datum 9"/>
          <p:cNvSpPr>
            <a:spLocks noGrp="1"/>
          </p:cNvSpPr>
          <p:nvPr>
            <p:ph type="dt" sz="half" idx="2"/>
          </p:nvPr>
        </p:nvSpPr>
        <p:spPr>
          <a:xfrm>
            <a:off x="6727825" y="6408738"/>
            <a:ext cx="1919288" cy="365125"/>
          </a:xfrm>
          <a:prstGeom prst="rect">
            <a:avLst/>
          </a:prstGeom>
        </p:spPr>
        <p:txBody>
          <a:bodyPr vert="horz" anchor="b"/>
          <a:lstStyle>
            <a:lvl1pPr algn="l" eaLnBrk="1" fontAlgn="auto" latinLnBrk="0" hangingPunct="1">
              <a:spcBef>
                <a:spcPts val="0"/>
              </a:spcBef>
              <a:spcAft>
                <a:spcPts val="0"/>
              </a:spcAft>
              <a:defRPr kumimoji="0" sz="1000">
                <a:solidFill>
                  <a:schemeClr val="tx1"/>
                </a:solidFill>
                <a:latin typeface="+mn-lt"/>
                <a:cs typeface="+mn-cs"/>
              </a:defRPr>
            </a:lvl1pPr>
            <a:extLst/>
          </a:lstStyle>
          <a:p>
            <a:pPr>
              <a:defRPr/>
            </a:pPr>
            <a:fld id="{7F16DF92-B501-4820-B12D-9D8B597D4E4C}" type="datetimeFigureOut">
              <a:rPr lang="cs-CZ"/>
              <a:pPr>
                <a:defRPr/>
              </a:pPr>
              <a:t>17. 5. 2019</a:t>
            </a:fld>
            <a:endParaRPr lang="cs-CZ"/>
          </a:p>
        </p:txBody>
      </p:sp>
      <p:sp>
        <p:nvSpPr>
          <p:cNvPr id="22" name="Zástupný symbol pro zápatí 21"/>
          <p:cNvSpPr>
            <a:spLocks noGrp="1"/>
          </p:cNvSpPr>
          <p:nvPr>
            <p:ph type="ftr" sz="quarter" idx="3"/>
          </p:nvPr>
        </p:nvSpPr>
        <p:spPr>
          <a:xfrm>
            <a:off x="4379913" y="6408738"/>
            <a:ext cx="2351087" cy="365125"/>
          </a:xfrm>
          <a:prstGeom prst="rect">
            <a:avLst/>
          </a:prstGeom>
        </p:spPr>
        <p:txBody>
          <a:bodyPr vert="horz" anchor="b"/>
          <a:lstStyle>
            <a:lvl1pPr algn="r" eaLnBrk="1" fontAlgn="auto" latinLnBrk="0" hangingPunct="1">
              <a:spcBef>
                <a:spcPts val="0"/>
              </a:spcBef>
              <a:spcAft>
                <a:spcPts val="0"/>
              </a:spcAft>
              <a:defRPr kumimoji="0" sz="1000">
                <a:solidFill>
                  <a:schemeClr val="tx1"/>
                </a:solidFill>
                <a:latin typeface="+mn-lt"/>
                <a:cs typeface="+mn-cs"/>
              </a:defRPr>
            </a:lvl1pPr>
            <a:extLst/>
          </a:lstStyle>
          <a:p>
            <a:pPr>
              <a:defRPr/>
            </a:pPr>
            <a:endParaRPr lang="cs-CZ"/>
          </a:p>
        </p:txBody>
      </p:sp>
      <p:sp>
        <p:nvSpPr>
          <p:cNvPr id="18" name="Zástupný symbol pro číslo snímku 17"/>
          <p:cNvSpPr>
            <a:spLocks noGrp="1"/>
          </p:cNvSpPr>
          <p:nvPr>
            <p:ph type="sldNum" sz="quarter" idx="4"/>
          </p:nvPr>
        </p:nvSpPr>
        <p:spPr>
          <a:xfrm>
            <a:off x="8647113" y="6408738"/>
            <a:ext cx="366712" cy="365125"/>
          </a:xfrm>
          <a:prstGeom prst="rect">
            <a:avLst/>
          </a:prstGeom>
        </p:spPr>
        <p:txBody>
          <a:bodyPr vert="horz" anchor="b"/>
          <a:lstStyle>
            <a:lvl1pPr algn="r" eaLnBrk="1" fontAlgn="auto" latinLnBrk="0" hangingPunct="1">
              <a:spcBef>
                <a:spcPts val="0"/>
              </a:spcBef>
              <a:spcAft>
                <a:spcPts val="0"/>
              </a:spcAft>
              <a:defRPr kumimoji="0" sz="1000" b="0">
                <a:solidFill>
                  <a:schemeClr val="tx1"/>
                </a:solidFill>
                <a:latin typeface="+mn-lt"/>
                <a:cs typeface="+mn-cs"/>
              </a:defRPr>
            </a:lvl1pPr>
            <a:extLst/>
          </a:lstStyle>
          <a:p>
            <a:pPr>
              <a:defRPr/>
            </a:pPr>
            <a:fld id="{F1DB2332-D888-4E5C-95DF-02165EE520E6}" type="slidenum">
              <a:rPr lang="cs-CZ"/>
              <a:pPr>
                <a:defRPr/>
              </a:pPr>
              <a:t>‹#›</a:t>
            </a:fld>
            <a:endParaRPr lang="cs-CZ"/>
          </a:p>
        </p:txBody>
      </p:sp>
    </p:spTree>
  </p:cSld>
  <p:clrMap bg1="lt1" tx1="dk1" bg2="lt2" tx2="dk2" accent1="accent1" accent2="accent2" accent3="accent3" accent4="accent4" accent5="accent5" accent6="accent6" hlink="hlink" folHlink="folHlink"/>
  <p:sldLayoutIdLst>
    <p:sldLayoutId id="2147483785" r:id="rId1"/>
    <p:sldLayoutId id="2147483781" r:id="rId2"/>
    <p:sldLayoutId id="2147483786" r:id="rId3"/>
    <p:sldLayoutId id="2147483787" r:id="rId4"/>
    <p:sldLayoutId id="2147483788" r:id="rId5"/>
    <p:sldLayoutId id="2147483789" r:id="rId6"/>
    <p:sldLayoutId id="2147483782" r:id="rId7"/>
    <p:sldLayoutId id="2147483790" r:id="rId8"/>
    <p:sldLayoutId id="2147483791" r:id="rId9"/>
    <p:sldLayoutId id="2147483783" r:id="rId10"/>
    <p:sldLayoutId id="2147483784" r:id="rId11"/>
  </p:sldLayoutIdLst>
  <p:txStyles>
    <p:titleStyle>
      <a:lvl1pPr algn="l" rtl="0" eaLnBrk="1" fontAlgn="base" hangingPunct="1">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1" fontAlgn="base" hangingPunct="1">
        <a:spcBef>
          <a:spcPct val="0"/>
        </a:spcBef>
        <a:spcAft>
          <a:spcPct val="0"/>
        </a:spcAft>
        <a:defRPr sz="4100" b="1">
          <a:solidFill>
            <a:schemeClr val="tx2"/>
          </a:solidFill>
          <a:latin typeface="Lucida Sans Unicode" pitchFamily="34" charset="0"/>
        </a:defRPr>
      </a:lvl2pPr>
      <a:lvl3pPr algn="l" rtl="0" eaLnBrk="1" fontAlgn="base" hangingPunct="1">
        <a:spcBef>
          <a:spcPct val="0"/>
        </a:spcBef>
        <a:spcAft>
          <a:spcPct val="0"/>
        </a:spcAft>
        <a:defRPr sz="4100" b="1">
          <a:solidFill>
            <a:schemeClr val="tx2"/>
          </a:solidFill>
          <a:latin typeface="Lucida Sans Unicode" pitchFamily="34" charset="0"/>
        </a:defRPr>
      </a:lvl3pPr>
      <a:lvl4pPr algn="l" rtl="0" eaLnBrk="1" fontAlgn="base" hangingPunct="1">
        <a:spcBef>
          <a:spcPct val="0"/>
        </a:spcBef>
        <a:spcAft>
          <a:spcPct val="0"/>
        </a:spcAft>
        <a:defRPr sz="4100" b="1">
          <a:solidFill>
            <a:schemeClr val="tx2"/>
          </a:solidFill>
          <a:latin typeface="Lucida Sans Unicode" pitchFamily="34" charset="0"/>
        </a:defRPr>
      </a:lvl4pPr>
      <a:lvl5pPr algn="l" rtl="0" eaLnBrk="1" fontAlgn="base" hangingPunct="1">
        <a:spcBef>
          <a:spcPct val="0"/>
        </a:spcBef>
        <a:spcAft>
          <a:spcPct val="0"/>
        </a:spcAft>
        <a:defRPr sz="4100" b="1">
          <a:solidFill>
            <a:schemeClr val="tx2"/>
          </a:solidFill>
          <a:latin typeface="Lucida Sans Unicode" pitchFamily="34" charset="0"/>
        </a:defRPr>
      </a:lvl5pPr>
      <a:lvl6pPr marL="457200" algn="l" rtl="0" eaLnBrk="1" fontAlgn="base" hangingPunct="1">
        <a:spcBef>
          <a:spcPct val="0"/>
        </a:spcBef>
        <a:spcAft>
          <a:spcPct val="0"/>
        </a:spcAft>
        <a:defRPr sz="4100" b="1">
          <a:solidFill>
            <a:schemeClr val="tx2"/>
          </a:solidFill>
          <a:latin typeface="Lucida Sans Unicode" pitchFamily="34" charset="0"/>
        </a:defRPr>
      </a:lvl6pPr>
      <a:lvl7pPr marL="914400" algn="l" rtl="0" eaLnBrk="1" fontAlgn="base" hangingPunct="1">
        <a:spcBef>
          <a:spcPct val="0"/>
        </a:spcBef>
        <a:spcAft>
          <a:spcPct val="0"/>
        </a:spcAft>
        <a:defRPr sz="4100" b="1">
          <a:solidFill>
            <a:schemeClr val="tx2"/>
          </a:solidFill>
          <a:latin typeface="Lucida Sans Unicode" pitchFamily="34" charset="0"/>
        </a:defRPr>
      </a:lvl7pPr>
      <a:lvl8pPr marL="1371600" algn="l" rtl="0" eaLnBrk="1" fontAlgn="base" hangingPunct="1">
        <a:spcBef>
          <a:spcPct val="0"/>
        </a:spcBef>
        <a:spcAft>
          <a:spcPct val="0"/>
        </a:spcAft>
        <a:defRPr sz="4100" b="1">
          <a:solidFill>
            <a:schemeClr val="tx2"/>
          </a:solidFill>
          <a:latin typeface="Lucida Sans Unicode" pitchFamily="34" charset="0"/>
        </a:defRPr>
      </a:lvl8pPr>
      <a:lvl9pPr marL="1828800" algn="l" rtl="0" eaLnBrk="1" fontAlgn="base" hangingPunct="1">
        <a:spcBef>
          <a:spcPct val="0"/>
        </a:spcBef>
        <a:spcAft>
          <a:spcPct val="0"/>
        </a:spcAft>
        <a:defRPr sz="4100" b="1">
          <a:solidFill>
            <a:schemeClr val="tx2"/>
          </a:solidFill>
          <a:latin typeface="Lucida Sans Unicode" pitchFamily="34" charset="0"/>
        </a:defRPr>
      </a:lvl9pPr>
      <a:extLst/>
    </p:titleStyle>
    <p:bodyStyle>
      <a:lvl1pPr marL="365125" indent="-255588" algn="l" rtl="0" eaLnBrk="1" fontAlgn="base" hangingPunct="1">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1" fontAlgn="base" hangingPunct="1">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1" fontAlgn="base" hangingPunct="1">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1" fontAlgn="base" hangingPunct="1">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1" fontAlgn="base" hangingPunct="1">
        <a:spcBef>
          <a:spcPts val="350"/>
        </a:spcBef>
        <a:spcAft>
          <a:spcPct val="0"/>
        </a:spcAft>
        <a:buClr>
          <a:schemeClr val="accent2"/>
        </a:buClr>
        <a:buFont typeface="Wingdings 2" pitchFamily="18" charset="2"/>
        <a:buChar char=""/>
        <a:defRPr sz="20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www.citace.com/vytvorit-citaci"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285720" y="785794"/>
            <a:ext cx="8572560" cy="3214709"/>
          </a:xfrm>
        </p:spPr>
        <p:txBody>
          <a:bodyPr>
            <a:noAutofit/>
          </a:bodyPr>
          <a:lstStyle/>
          <a:p>
            <a:pPr eaLnBrk="1" fontAlgn="auto" hangingPunct="1">
              <a:spcAft>
                <a:spcPts val="0"/>
              </a:spcAft>
              <a:defRPr/>
            </a:pPr>
            <a:r>
              <a:rPr lang="cs-CZ" sz="5400" dirty="0" smtClean="0"/>
              <a:t>Poznámky k cestě za  magisterskou diplomovou prací</a:t>
            </a:r>
            <a:endParaRPr lang="cs-CZ" sz="5400" dirty="0"/>
          </a:p>
        </p:txBody>
      </p:sp>
      <p:sp>
        <p:nvSpPr>
          <p:cNvPr id="9220" name="TextovéPole 4"/>
          <p:cNvSpPr txBox="1">
            <a:spLocks noChangeArrowheads="1"/>
          </p:cNvSpPr>
          <p:nvPr/>
        </p:nvSpPr>
        <p:spPr bwMode="auto">
          <a:xfrm>
            <a:off x="642938" y="6143644"/>
            <a:ext cx="8143875" cy="369332"/>
          </a:xfrm>
          <a:prstGeom prst="rect">
            <a:avLst/>
          </a:prstGeom>
          <a:noFill/>
          <a:ln w="9525">
            <a:noFill/>
            <a:miter lim="800000"/>
            <a:headEnd/>
            <a:tailEnd/>
          </a:ln>
        </p:spPr>
        <p:txBody>
          <a:bodyPr wrap="square">
            <a:spAutoFit/>
          </a:bodyPr>
          <a:lstStyle/>
          <a:p>
            <a:r>
              <a:rPr lang="cs-CZ" dirty="0" smtClean="0">
                <a:solidFill>
                  <a:schemeClr val="bg1"/>
                </a:solidFill>
              </a:rPr>
              <a:t>Seminář k diplomové práci</a:t>
            </a:r>
            <a:endParaRPr lang="cs-CZ" dirty="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délník 2"/>
          <p:cNvSpPr/>
          <p:nvPr/>
        </p:nvSpPr>
        <p:spPr>
          <a:xfrm>
            <a:off x="4500563" y="214313"/>
            <a:ext cx="4500562" cy="6500812"/>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a:defRPr/>
            </a:pPr>
            <a:endParaRPr lang="cs-CZ"/>
          </a:p>
        </p:txBody>
      </p:sp>
      <p:sp>
        <p:nvSpPr>
          <p:cNvPr id="40963" name="TextovéPole 1"/>
          <p:cNvSpPr txBox="1">
            <a:spLocks noChangeArrowheads="1"/>
          </p:cNvSpPr>
          <p:nvPr/>
        </p:nvSpPr>
        <p:spPr bwMode="auto">
          <a:xfrm>
            <a:off x="214313" y="214313"/>
            <a:ext cx="3643312" cy="523875"/>
          </a:xfrm>
          <a:prstGeom prst="rect">
            <a:avLst/>
          </a:prstGeom>
          <a:noFill/>
          <a:ln w="9525">
            <a:noFill/>
            <a:miter lim="800000"/>
            <a:headEnd/>
            <a:tailEnd/>
          </a:ln>
        </p:spPr>
        <p:txBody>
          <a:bodyPr>
            <a:spAutoFit/>
          </a:bodyPr>
          <a:lstStyle/>
          <a:p>
            <a:r>
              <a:rPr lang="cs-CZ" sz="2800" b="1"/>
              <a:t>Struktura práce</a:t>
            </a:r>
          </a:p>
        </p:txBody>
      </p:sp>
      <p:sp>
        <p:nvSpPr>
          <p:cNvPr id="15" name="TextovéPole 14"/>
          <p:cNvSpPr txBox="1"/>
          <p:nvPr/>
        </p:nvSpPr>
        <p:spPr>
          <a:xfrm>
            <a:off x="214313" y="857250"/>
            <a:ext cx="4071937" cy="523875"/>
          </a:xfrm>
          <a:prstGeom prst="rect">
            <a:avLst/>
          </a:prstGeom>
          <a:noFill/>
        </p:spPr>
        <p:txBody>
          <a:bodyPr>
            <a:spAutoFit/>
          </a:bodyPr>
          <a:lstStyle/>
          <a:p>
            <a:pPr>
              <a:defRPr/>
            </a:pPr>
            <a:r>
              <a:rPr lang="cs-CZ" sz="2800" b="1" dirty="0">
                <a:solidFill>
                  <a:srgbClr val="7030A0"/>
                </a:solidFill>
                <a:latin typeface="+mn-lt"/>
              </a:rPr>
              <a:t>Výsledky</a:t>
            </a:r>
          </a:p>
        </p:txBody>
      </p:sp>
      <p:sp>
        <p:nvSpPr>
          <p:cNvPr id="40965" name="TextovéPole 6"/>
          <p:cNvSpPr txBox="1">
            <a:spLocks noChangeArrowheads="1"/>
          </p:cNvSpPr>
          <p:nvPr/>
        </p:nvSpPr>
        <p:spPr bwMode="auto">
          <a:xfrm>
            <a:off x="4714875" y="500063"/>
            <a:ext cx="2357438" cy="338137"/>
          </a:xfrm>
          <a:prstGeom prst="rect">
            <a:avLst/>
          </a:prstGeom>
          <a:noFill/>
          <a:ln w="9525">
            <a:noFill/>
            <a:miter lim="800000"/>
            <a:headEnd/>
            <a:tailEnd/>
          </a:ln>
        </p:spPr>
        <p:txBody>
          <a:bodyPr>
            <a:spAutoFit/>
          </a:bodyPr>
          <a:lstStyle/>
          <a:p>
            <a:r>
              <a:rPr lang="cs-CZ" sz="1600" b="1">
                <a:latin typeface="Times New Roman" pitchFamily="18" charset="0"/>
                <a:cs typeface="Times New Roman" pitchFamily="18" charset="0"/>
              </a:rPr>
              <a:t>3 VÝSLEDKY</a:t>
            </a:r>
            <a:endParaRPr lang="cs-CZ" b="1">
              <a:latin typeface="Times New Roman" pitchFamily="18" charset="0"/>
              <a:cs typeface="Times New Roman" pitchFamily="18" charset="0"/>
            </a:endParaRPr>
          </a:p>
        </p:txBody>
      </p:sp>
      <p:sp>
        <p:nvSpPr>
          <p:cNvPr id="12" name="TextovéPole 11"/>
          <p:cNvSpPr txBox="1"/>
          <p:nvPr/>
        </p:nvSpPr>
        <p:spPr>
          <a:xfrm>
            <a:off x="285750" y="1500188"/>
            <a:ext cx="4071938" cy="1938992"/>
          </a:xfrm>
          <a:prstGeom prst="rect">
            <a:avLst/>
          </a:prstGeom>
          <a:noFill/>
        </p:spPr>
        <p:txBody>
          <a:bodyPr>
            <a:spAutoFit/>
          </a:bodyPr>
          <a:lstStyle/>
          <a:p>
            <a:pPr>
              <a:defRPr/>
            </a:pPr>
            <a:r>
              <a:rPr lang="cs-CZ" sz="2000" dirty="0" smtClean="0">
                <a:latin typeface="+mn-lt"/>
              </a:rPr>
              <a:t>- množství </a:t>
            </a:r>
            <a:r>
              <a:rPr lang="cs-CZ" sz="2000" dirty="0">
                <a:latin typeface="+mn-lt"/>
              </a:rPr>
              <a:t>tabulek a grafů </a:t>
            </a:r>
            <a:r>
              <a:rPr lang="cs-CZ" sz="2000" dirty="0" smtClean="0">
                <a:latin typeface="+mn-lt"/>
              </a:rPr>
              <a:t>– volit přísně účelně</a:t>
            </a:r>
          </a:p>
          <a:p>
            <a:pPr>
              <a:defRPr/>
            </a:pPr>
            <a:r>
              <a:rPr lang="cs-CZ" sz="2000" dirty="0" smtClean="0">
                <a:latin typeface="+mn-lt"/>
              </a:rPr>
              <a:t>- jednotná grafická </a:t>
            </a:r>
            <a:r>
              <a:rPr lang="cs-CZ" sz="2000" dirty="0">
                <a:latin typeface="+mn-lt"/>
              </a:rPr>
              <a:t>a vizuální </a:t>
            </a:r>
            <a:r>
              <a:rPr lang="cs-CZ" sz="2000" dirty="0" smtClean="0">
                <a:latin typeface="+mn-lt"/>
              </a:rPr>
              <a:t>úprava </a:t>
            </a:r>
            <a:r>
              <a:rPr lang="cs-CZ" sz="2000" dirty="0">
                <a:latin typeface="+mn-lt"/>
              </a:rPr>
              <a:t>používaných tabulek a </a:t>
            </a:r>
            <a:r>
              <a:rPr lang="cs-CZ" sz="2000" dirty="0" smtClean="0">
                <a:latin typeface="+mn-lt"/>
              </a:rPr>
              <a:t>grafů</a:t>
            </a:r>
          </a:p>
          <a:p>
            <a:pPr>
              <a:defRPr/>
            </a:pPr>
            <a:r>
              <a:rPr lang="cs-CZ" sz="2000" dirty="0" smtClean="0">
                <a:latin typeface="+mn-lt"/>
              </a:rPr>
              <a:t>- rozlišení grafů </a:t>
            </a:r>
            <a:r>
              <a:rPr lang="cs-CZ" sz="2000" dirty="0">
                <a:latin typeface="+mn-lt"/>
              </a:rPr>
              <a:t>a </a:t>
            </a:r>
            <a:r>
              <a:rPr lang="cs-CZ" sz="2000" dirty="0" smtClean="0">
                <a:latin typeface="+mn-lt"/>
              </a:rPr>
              <a:t>diagramů! </a:t>
            </a:r>
            <a:endParaRPr lang="cs-CZ" sz="2000" dirty="0">
              <a:latin typeface="+mn-lt"/>
            </a:endParaRPr>
          </a:p>
        </p:txBody>
      </p:sp>
      <p:sp>
        <p:nvSpPr>
          <p:cNvPr id="40967" name="TextovéPole 9"/>
          <p:cNvSpPr txBox="1">
            <a:spLocks noChangeArrowheads="1"/>
          </p:cNvSpPr>
          <p:nvPr/>
        </p:nvSpPr>
        <p:spPr bwMode="auto">
          <a:xfrm>
            <a:off x="6572250" y="6357938"/>
            <a:ext cx="500063" cy="277812"/>
          </a:xfrm>
          <a:prstGeom prst="rect">
            <a:avLst/>
          </a:prstGeom>
          <a:noFill/>
          <a:ln w="9525">
            <a:noFill/>
            <a:miter lim="800000"/>
            <a:headEnd/>
            <a:tailEnd/>
          </a:ln>
        </p:spPr>
        <p:txBody>
          <a:bodyPr>
            <a:spAutoFit/>
          </a:bodyPr>
          <a:lstStyle/>
          <a:p>
            <a:r>
              <a:rPr lang="cs-CZ" sz="1200">
                <a:latin typeface="Times New Roman" pitchFamily="18" charset="0"/>
                <a:cs typeface="Times New Roman" pitchFamily="18" charset="0"/>
              </a:rPr>
              <a:t>- 44-</a:t>
            </a:r>
          </a:p>
        </p:txBody>
      </p:sp>
      <p:sp>
        <p:nvSpPr>
          <p:cNvPr id="40968" name="TextovéPole 13"/>
          <p:cNvSpPr txBox="1">
            <a:spLocks noChangeArrowheads="1"/>
          </p:cNvSpPr>
          <p:nvPr/>
        </p:nvSpPr>
        <p:spPr bwMode="auto">
          <a:xfrm>
            <a:off x="4714875" y="903288"/>
            <a:ext cx="4071938" cy="4724370"/>
          </a:xfrm>
          <a:prstGeom prst="rect">
            <a:avLst/>
          </a:prstGeom>
          <a:noFill/>
          <a:ln w="9525">
            <a:noFill/>
            <a:miter lim="800000"/>
            <a:headEnd/>
            <a:tailEnd/>
          </a:ln>
        </p:spPr>
        <p:txBody>
          <a:bodyPr>
            <a:spAutoFit/>
          </a:bodyPr>
          <a:lstStyle/>
          <a:p>
            <a:pPr algn="just"/>
            <a:r>
              <a:rPr lang="cs-CZ" sz="1400" dirty="0">
                <a:latin typeface="Times New Roman" pitchFamily="18" charset="0"/>
                <a:cs typeface="Times New Roman" pitchFamily="18" charset="0"/>
              </a:rPr>
              <a:t>     </a:t>
            </a:r>
            <a:r>
              <a:rPr lang="cs-CZ" sz="1300" dirty="0">
                <a:latin typeface="Times New Roman" pitchFamily="18" charset="0"/>
                <a:cs typeface="Times New Roman" pitchFamily="18" charset="0"/>
              </a:rPr>
              <a:t>V práci uveďte všechny zjištěné výsledky. Měly by zde být především výsledky, které přispívají k zodpovězení formulovaných výzkumných otázek.</a:t>
            </a:r>
          </a:p>
          <a:p>
            <a:pPr algn="just"/>
            <a:r>
              <a:rPr lang="cs-CZ" sz="1300" dirty="0">
                <a:latin typeface="Times New Roman" pitchFamily="18" charset="0"/>
                <a:cs typeface="Times New Roman" pitchFamily="18" charset="0"/>
              </a:rPr>
              <a:t>     </a:t>
            </a:r>
            <a:r>
              <a:rPr lang="cs-CZ" sz="1300" dirty="0" smtClean="0">
                <a:solidFill>
                  <a:srgbClr val="FF0000"/>
                </a:solidFill>
                <a:latin typeface="Times New Roman" pitchFamily="18" charset="0"/>
                <a:cs typeface="Times New Roman" pitchFamily="18" charset="0"/>
              </a:rPr>
              <a:t>Číselné údaje </a:t>
            </a:r>
            <a:r>
              <a:rPr lang="cs-CZ" sz="1300" dirty="0">
                <a:solidFill>
                  <a:srgbClr val="FF0000"/>
                </a:solidFill>
                <a:latin typeface="Times New Roman" pitchFamily="18" charset="0"/>
                <a:cs typeface="Times New Roman" pitchFamily="18" charset="0"/>
              </a:rPr>
              <a:t>z tabulek neuvádějte znovu v textu. Pozor také na duplikaci údajů obsažených v tabulkách a grafech</a:t>
            </a:r>
            <a:r>
              <a:rPr lang="cs-CZ" sz="1300" dirty="0">
                <a:latin typeface="Times New Roman" pitchFamily="18" charset="0"/>
                <a:cs typeface="Times New Roman" pitchFamily="18" charset="0"/>
              </a:rPr>
              <a:t>. Je zbytečné zanášet do grafu údaje, které jsou již jednou uvedeny v tabulkách. Graf má opodstatnění tehdy, když znázorňuje něco, co z tabulky není patrné, např. nějakou tendenci, trend, extrapolaci atd. Každá tabulka a graf však musí být v textu zmíněny (zjednodušeně řečeno: tabulka ukáže data, která jsou dále okomentována v textu).</a:t>
            </a:r>
          </a:p>
          <a:p>
            <a:pPr algn="just"/>
            <a:r>
              <a:rPr lang="cs-CZ" sz="1300" dirty="0">
                <a:latin typeface="Times New Roman" pitchFamily="18" charset="0"/>
                <a:cs typeface="Times New Roman" pitchFamily="18" charset="0"/>
              </a:rPr>
              <a:t>     Věnujte také </a:t>
            </a:r>
            <a:r>
              <a:rPr lang="cs-CZ" sz="1300" dirty="0">
                <a:solidFill>
                  <a:srgbClr val="FF0000"/>
                </a:solidFill>
                <a:latin typeface="Times New Roman" pitchFamily="18" charset="0"/>
                <a:cs typeface="Times New Roman" pitchFamily="18" charset="0"/>
              </a:rPr>
              <a:t>zvýšenou pozornost popiskům obrázků a tabulek</a:t>
            </a:r>
            <a:r>
              <a:rPr lang="cs-CZ" sz="1300" dirty="0">
                <a:latin typeface="Times New Roman" pitchFamily="18" charset="0"/>
                <a:cs typeface="Times New Roman" pitchFamily="18" charset="0"/>
              </a:rPr>
              <a:t>, </a:t>
            </a:r>
            <a:r>
              <a:rPr lang="cs-CZ" sz="1300" dirty="0" smtClean="0">
                <a:latin typeface="Times New Roman" pitchFamily="18" charset="0"/>
                <a:cs typeface="Times New Roman" pitchFamily="18" charset="0"/>
              </a:rPr>
              <a:t>zkontrolujte </a:t>
            </a:r>
            <a:r>
              <a:rPr lang="cs-CZ" sz="1300" dirty="0">
                <a:latin typeface="Times New Roman" pitchFamily="18" charset="0"/>
                <a:cs typeface="Times New Roman" pitchFamily="18" charset="0"/>
              </a:rPr>
              <a:t>popis os v grafech. Tabulky by měly být co nejjednodušší. </a:t>
            </a:r>
          </a:p>
          <a:p>
            <a:pPr algn="just"/>
            <a:r>
              <a:rPr lang="cs-CZ" sz="1300" dirty="0">
                <a:latin typeface="Times New Roman" pitchFamily="18" charset="0"/>
                <a:cs typeface="Times New Roman" pitchFamily="18" charset="0"/>
              </a:rPr>
              <a:t>     Musí být zřejmé, nejen které statistické testy byly použity, ale také zda jsou pro ně splněny předpoklady (např. normální rozložení, pokud to test vyžaduje). </a:t>
            </a:r>
          </a:p>
          <a:p>
            <a:pPr algn="just"/>
            <a:r>
              <a:rPr lang="cs-CZ" sz="1300" dirty="0">
                <a:latin typeface="Times New Roman" pitchFamily="18" charset="0"/>
                <a:cs typeface="Times New Roman" pitchFamily="18" charset="0"/>
              </a:rPr>
              <a:t>     Samozřejmě můžete použít barevné grafy či tabulky. Je ale dobré si uvědomit, že se hodnotí obsah, nikoliv barevnost. Klidně tedy vystačíte jen s černou a bílou barvou (to samozřejmě nemusí platit pro fotografie nebo obrázky). </a:t>
            </a:r>
            <a:r>
              <a:rPr lang="cs-CZ" sz="1300" b="1" dirty="0">
                <a:latin typeface="Times New Roman" pitchFamily="18" charset="0"/>
                <a:cs typeface="Times New Roman" pitchFamily="18" charset="0"/>
              </a:rPr>
              <a:t>Pokud použijete barevné grafy, měly by být (pokud možno) rozlišitelné i v černobílém provedení</a:t>
            </a:r>
            <a:r>
              <a:rPr lang="cs-CZ" sz="1300" dirty="0">
                <a:latin typeface="Times New Roman" pitchFamily="18" charset="0"/>
                <a:cs typeface="Times New Roman" pitchFamily="18" charset="0"/>
              </a:rPr>
              <a:t>.</a:t>
            </a:r>
            <a:r>
              <a:rPr lang="cs-CZ" sz="1400" dirty="0">
                <a:latin typeface="Times New Roman" pitchFamily="18" charset="0"/>
                <a:cs typeface="Times New Roman" pitchFamily="18" charset="0"/>
              </a:rPr>
              <a:t>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délník 2"/>
          <p:cNvSpPr/>
          <p:nvPr/>
        </p:nvSpPr>
        <p:spPr>
          <a:xfrm>
            <a:off x="4500563" y="214313"/>
            <a:ext cx="4500562" cy="6500812"/>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a:defRPr/>
            </a:pPr>
            <a:endParaRPr lang="cs-CZ"/>
          </a:p>
        </p:txBody>
      </p:sp>
      <p:sp>
        <p:nvSpPr>
          <p:cNvPr id="41987" name="TextovéPole 1"/>
          <p:cNvSpPr txBox="1">
            <a:spLocks noChangeArrowheads="1"/>
          </p:cNvSpPr>
          <p:nvPr/>
        </p:nvSpPr>
        <p:spPr bwMode="auto">
          <a:xfrm>
            <a:off x="214313" y="214313"/>
            <a:ext cx="3643312" cy="523875"/>
          </a:xfrm>
          <a:prstGeom prst="rect">
            <a:avLst/>
          </a:prstGeom>
          <a:noFill/>
          <a:ln w="9525">
            <a:noFill/>
            <a:miter lim="800000"/>
            <a:headEnd/>
            <a:tailEnd/>
          </a:ln>
        </p:spPr>
        <p:txBody>
          <a:bodyPr>
            <a:spAutoFit/>
          </a:bodyPr>
          <a:lstStyle/>
          <a:p>
            <a:r>
              <a:rPr lang="cs-CZ" sz="2800" b="1"/>
              <a:t>Struktura práce</a:t>
            </a:r>
          </a:p>
        </p:txBody>
      </p:sp>
      <p:sp>
        <p:nvSpPr>
          <p:cNvPr id="15" name="TextovéPole 14"/>
          <p:cNvSpPr txBox="1"/>
          <p:nvPr/>
        </p:nvSpPr>
        <p:spPr>
          <a:xfrm>
            <a:off x="214313" y="857250"/>
            <a:ext cx="4071937" cy="523875"/>
          </a:xfrm>
          <a:prstGeom prst="rect">
            <a:avLst/>
          </a:prstGeom>
          <a:noFill/>
        </p:spPr>
        <p:txBody>
          <a:bodyPr>
            <a:spAutoFit/>
          </a:bodyPr>
          <a:lstStyle/>
          <a:p>
            <a:pPr>
              <a:defRPr/>
            </a:pPr>
            <a:r>
              <a:rPr lang="cs-CZ" sz="2800" b="1" dirty="0">
                <a:solidFill>
                  <a:srgbClr val="7030A0"/>
                </a:solidFill>
                <a:latin typeface="+mn-lt"/>
              </a:rPr>
              <a:t>Diskuse</a:t>
            </a:r>
          </a:p>
        </p:txBody>
      </p:sp>
      <p:sp>
        <p:nvSpPr>
          <p:cNvPr id="41989" name="TextovéPole 6"/>
          <p:cNvSpPr txBox="1">
            <a:spLocks noChangeArrowheads="1"/>
          </p:cNvSpPr>
          <p:nvPr/>
        </p:nvSpPr>
        <p:spPr bwMode="auto">
          <a:xfrm>
            <a:off x="4714875" y="500063"/>
            <a:ext cx="2357438" cy="338137"/>
          </a:xfrm>
          <a:prstGeom prst="rect">
            <a:avLst/>
          </a:prstGeom>
          <a:noFill/>
          <a:ln w="9525">
            <a:noFill/>
            <a:miter lim="800000"/>
            <a:headEnd/>
            <a:tailEnd/>
          </a:ln>
        </p:spPr>
        <p:txBody>
          <a:bodyPr>
            <a:spAutoFit/>
          </a:bodyPr>
          <a:lstStyle/>
          <a:p>
            <a:r>
              <a:rPr lang="cs-CZ" sz="1600" b="1" dirty="0">
                <a:latin typeface="Times New Roman" pitchFamily="18" charset="0"/>
                <a:cs typeface="Times New Roman" pitchFamily="18" charset="0"/>
              </a:rPr>
              <a:t>4 </a:t>
            </a:r>
            <a:r>
              <a:rPr lang="cs-CZ" sz="1600" b="1" dirty="0" smtClean="0">
                <a:latin typeface="Times New Roman" pitchFamily="18" charset="0"/>
                <a:cs typeface="Times New Roman" pitchFamily="18" charset="0"/>
              </a:rPr>
              <a:t>DISKUSE</a:t>
            </a:r>
            <a:endParaRPr lang="cs-CZ" b="1" dirty="0">
              <a:latin typeface="Times New Roman" pitchFamily="18" charset="0"/>
              <a:cs typeface="Times New Roman" pitchFamily="18" charset="0"/>
            </a:endParaRPr>
          </a:p>
        </p:txBody>
      </p:sp>
      <p:sp>
        <p:nvSpPr>
          <p:cNvPr id="12" name="TextovéPole 11"/>
          <p:cNvSpPr txBox="1"/>
          <p:nvPr/>
        </p:nvSpPr>
        <p:spPr>
          <a:xfrm>
            <a:off x="285750" y="1500188"/>
            <a:ext cx="4071938" cy="2862322"/>
          </a:xfrm>
          <a:prstGeom prst="rect">
            <a:avLst/>
          </a:prstGeom>
          <a:noFill/>
        </p:spPr>
        <p:txBody>
          <a:bodyPr>
            <a:spAutoFit/>
          </a:bodyPr>
          <a:lstStyle/>
          <a:p>
            <a:pPr marL="342900" indent="-342900">
              <a:buFontTx/>
              <a:buChar char="-"/>
              <a:defRPr/>
            </a:pPr>
            <a:r>
              <a:rPr lang="cs-CZ" sz="2000" b="1" dirty="0" smtClean="0">
                <a:solidFill>
                  <a:srgbClr val="FF0000"/>
                </a:solidFill>
                <a:latin typeface="+mn-lt"/>
              </a:rPr>
              <a:t>nejdůležitější</a:t>
            </a:r>
            <a:r>
              <a:rPr lang="cs-CZ" sz="2000" dirty="0">
                <a:latin typeface="+mn-lt"/>
              </a:rPr>
              <a:t>, ale také </a:t>
            </a:r>
            <a:r>
              <a:rPr lang="cs-CZ" sz="2000" b="1" dirty="0">
                <a:solidFill>
                  <a:srgbClr val="FF0000"/>
                </a:solidFill>
                <a:latin typeface="+mn-lt"/>
              </a:rPr>
              <a:t>nejobtížnější </a:t>
            </a:r>
            <a:r>
              <a:rPr lang="cs-CZ" sz="2000" dirty="0">
                <a:latin typeface="+mn-lt"/>
              </a:rPr>
              <a:t>částí celé </a:t>
            </a:r>
            <a:r>
              <a:rPr lang="cs-CZ" sz="2000" dirty="0" smtClean="0">
                <a:latin typeface="+mn-lt"/>
              </a:rPr>
              <a:t>práce</a:t>
            </a:r>
          </a:p>
          <a:p>
            <a:pPr marL="342900" indent="-342900">
              <a:buFontTx/>
              <a:buChar char="-"/>
              <a:defRPr/>
            </a:pPr>
            <a:r>
              <a:rPr lang="cs-CZ" sz="2000" dirty="0" smtClean="0">
                <a:latin typeface="+mn-lt"/>
              </a:rPr>
              <a:t>Napsání vyžaduje </a:t>
            </a:r>
            <a:r>
              <a:rPr lang="cs-CZ" sz="2000" dirty="0">
                <a:latin typeface="+mn-lt"/>
              </a:rPr>
              <a:t>velké množství </a:t>
            </a:r>
            <a:r>
              <a:rPr lang="cs-CZ" sz="2000" dirty="0" smtClean="0">
                <a:latin typeface="+mn-lt"/>
              </a:rPr>
              <a:t>času</a:t>
            </a:r>
          </a:p>
          <a:p>
            <a:pPr marL="342900" indent="-342900">
              <a:buFontTx/>
              <a:buChar char="-"/>
              <a:defRPr/>
            </a:pPr>
            <a:r>
              <a:rPr lang="cs-CZ" sz="2000" dirty="0" smtClean="0">
                <a:latin typeface="+mn-lt"/>
              </a:rPr>
              <a:t>musí </a:t>
            </a:r>
            <a:r>
              <a:rPr lang="cs-CZ" sz="2000" b="1" dirty="0">
                <a:solidFill>
                  <a:srgbClr val="FF0000"/>
                </a:solidFill>
                <a:latin typeface="+mn-lt"/>
              </a:rPr>
              <a:t>korespondovat s otázkami a cíli </a:t>
            </a:r>
            <a:r>
              <a:rPr lang="cs-CZ" sz="2000" dirty="0">
                <a:latin typeface="+mn-lt"/>
              </a:rPr>
              <a:t>uvedenými </a:t>
            </a:r>
            <a:r>
              <a:rPr lang="cs-CZ" sz="2000" dirty="0" smtClean="0">
                <a:latin typeface="+mn-lt"/>
              </a:rPr>
              <a:t/>
            </a:r>
            <a:br>
              <a:rPr lang="cs-CZ" sz="2000" dirty="0" smtClean="0">
                <a:latin typeface="+mn-lt"/>
              </a:rPr>
            </a:br>
            <a:r>
              <a:rPr lang="cs-CZ" sz="2000" dirty="0" smtClean="0">
                <a:latin typeface="+mn-lt"/>
              </a:rPr>
              <a:t>v </a:t>
            </a:r>
            <a:r>
              <a:rPr lang="cs-CZ" sz="2000" dirty="0">
                <a:latin typeface="+mn-lt"/>
              </a:rPr>
              <a:t>úvodu </a:t>
            </a:r>
            <a:r>
              <a:rPr lang="cs-CZ" sz="2000" dirty="0" smtClean="0">
                <a:latin typeface="+mn-lt"/>
              </a:rPr>
              <a:t>práce a také </a:t>
            </a:r>
            <a:br>
              <a:rPr lang="cs-CZ" sz="2000" dirty="0" smtClean="0">
                <a:latin typeface="+mn-lt"/>
              </a:rPr>
            </a:br>
            <a:r>
              <a:rPr lang="cs-CZ" sz="2000" dirty="0" smtClean="0">
                <a:latin typeface="+mn-lt"/>
              </a:rPr>
              <a:t>v projektu</a:t>
            </a:r>
          </a:p>
        </p:txBody>
      </p:sp>
      <p:sp>
        <p:nvSpPr>
          <p:cNvPr id="41991" name="TextovéPole 9"/>
          <p:cNvSpPr txBox="1">
            <a:spLocks noChangeArrowheads="1"/>
          </p:cNvSpPr>
          <p:nvPr/>
        </p:nvSpPr>
        <p:spPr bwMode="auto">
          <a:xfrm>
            <a:off x="6572250" y="6357938"/>
            <a:ext cx="500063" cy="277812"/>
          </a:xfrm>
          <a:prstGeom prst="rect">
            <a:avLst/>
          </a:prstGeom>
          <a:noFill/>
          <a:ln w="9525">
            <a:noFill/>
            <a:miter lim="800000"/>
            <a:headEnd/>
            <a:tailEnd/>
          </a:ln>
        </p:spPr>
        <p:txBody>
          <a:bodyPr>
            <a:spAutoFit/>
          </a:bodyPr>
          <a:lstStyle/>
          <a:p>
            <a:r>
              <a:rPr lang="cs-CZ" sz="1200">
                <a:latin typeface="Times New Roman" pitchFamily="18" charset="0"/>
                <a:cs typeface="Times New Roman" pitchFamily="18" charset="0"/>
              </a:rPr>
              <a:t>- 60-</a:t>
            </a:r>
          </a:p>
        </p:txBody>
      </p:sp>
      <p:sp>
        <p:nvSpPr>
          <p:cNvPr id="41992" name="TextovéPole 13"/>
          <p:cNvSpPr txBox="1">
            <a:spLocks noChangeArrowheads="1"/>
          </p:cNvSpPr>
          <p:nvPr/>
        </p:nvSpPr>
        <p:spPr bwMode="auto">
          <a:xfrm>
            <a:off x="4714875" y="903288"/>
            <a:ext cx="4071938" cy="5476875"/>
          </a:xfrm>
          <a:prstGeom prst="rect">
            <a:avLst/>
          </a:prstGeom>
          <a:noFill/>
          <a:ln w="9525">
            <a:noFill/>
            <a:miter lim="800000"/>
            <a:headEnd/>
            <a:tailEnd/>
          </a:ln>
        </p:spPr>
        <p:txBody>
          <a:bodyPr>
            <a:spAutoFit/>
          </a:bodyPr>
          <a:lstStyle/>
          <a:p>
            <a:pPr algn="just"/>
            <a:r>
              <a:rPr lang="cs-CZ" sz="1400" dirty="0">
                <a:latin typeface="Times New Roman" pitchFamily="18" charset="0"/>
                <a:cs typeface="Times New Roman" pitchFamily="18" charset="0"/>
              </a:rPr>
              <a:t>     Diskusi bývá dobré začít shrnutím a interpretací vašich výsledků. Ale pozor, diskuse není popis dosažených výsledků. </a:t>
            </a:r>
            <a:r>
              <a:rPr lang="cs-CZ" sz="1400" b="1" dirty="0">
                <a:latin typeface="Times New Roman" pitchFamily="18" charset="0"/>
                <a:cs typeface="Times New Roman" pitchFamily="18" charset="0"/>
              </a:rPr>
              <a:t>Smyslem diskuse je interpretace, tedy vysvětlení získaných výsledků</a:t>
            </a:r>
            <a:r>
              <a:rPr lang="cs-CZ" sz="1400" dirty="0">
                <a:latin typeface="Times New Roman" pitchFamily="18" charset="0"/>
                <a:cs typeface="Times New Roman" pitchFamily="18" charset="0"/>
              </a:rPr>
              <a:t>. V rámci diskuse musíte objasnit, co dosažená „čísla“ znamenají, co říkají, proč to tak je a co z toho vyplývá. </a:t>
            </a:r>
          </a:p>
          <a:p>
            <a:pPr algn="just"/>
            <a:r>
              <a:rPr lang="cs-CZ" sz="1400" dirty="0">
                <a:latin typeface="Times New Roman" pitchFamily="18" charset="0"/>
                <a:cs typeface="Times New Roman" pitchFamily="18" charset="0"/>
              </a:rPr>
              <a:t>     Diskuse </a:t>
            </a:r>
            <a:r>
              <a:rPr lang="cs-CZ" sz="1400" dirty="0" err="1" smtClean="0">
                <a:latin typeface="Times New Roman" pitchFamily="18" charset="0"/>
                <a:cs typeface="Times New Roman" pitchFamily="18" charset="0"/>
              </a:rPr>
              <a:t>usí</a:t>
            </a:r>
            <a:r>
              <a:rPr lang="cs-CZ" sz="1400" dirty="0" smtClean="0">
                <a:latin typeface="Times New Roman" pitchFamily="18" charset="0"/>
                <a:cs typeface="Times New Roman" pitchFamily="18" charset="0"/>
              </a:rPr>
              <a:t> </a:t>
            </a:r>
            <a:r>
              <a:rPr lang="cs-CZ" sz="1400" dirty="0">
                <a:latin typeface="Times New Roman" pitchFamily="18" charset="0"/>
                <a:cs typeface="Times New Roman" pitchFamily="18" charset="0"/>
              </a:rPr>
              <a:t>také </a:t>
            </a:r>
            <a:r>
              <a:rPr lang="cs-CZ" sz="1400" dirty="0" smtClean="0">
                <a:latin typeface="Times New Roman" pitchFamily="18" charset="0"/>
                <a:cs typeface="Times New Roman" pitchFamily="18" charset="0"/>
              </a:rPr>
              <a:t>ukázat, </a:t>
            </a:r>
            <a:r>
              <a:rPr lang="cs-CZ" sz="1400" b="1" dirty="0">
                <a:latin typeface="Times New Roman" pitchFamily="18" charset="0"/>
                <a:cs typeface="Times New Roman" pitchFamily="18" charset="0"/>
              </a:rPr>
              <a:t>jak výsledky zapadají do toho, co je o dané problematice známo</a:t>
            </a:r>
            <a:r>
              <a:rPr lang="cs-CZ" sz="1400" dirty="0">
                <a:latin typeface="Times New Roman" pitchFamily="18" charset="0"/>
                <a:cs typeface="Times New Roman" pitchFamily="18" charset="0"/>
              </a:rPr>
              <a:t>. Musíte diskutovat jak soulad získaných výsledků </a:t>
            </a:r>
            <a:r>
              <a:rPr lang="cs-CZ" sz="1400" dirty="0" smtClean="0">
                <a:latin typeface="Times New Roman" pitchFamily="18" charset="0"/>
                <a:cs typeface="Times New Roman" pitchFamily="18" charset="0"/>
              </a:rPr>
              <a:t/>
            </a:r>
            <a:br>
              <a:rPr lang="cs-CZ" sz="1400" dirty="0" smtClean="0">
                <a:latin typeface="Times New Roman" pitchFamily="18" charset="0"/>
                <a:cs typeface="Times New Roman" pitchFamily="18" charset="0"/>
              </a:rPr>
            </a:br>
            <a:r>
              <a:rPr lang="cs-CZ" sz="1400" dirty="0" smtClean="0">
                <a:latin typeface="Times New Roman" pitchFamily="18" charset="0"/>
                <a:cs typeface="Times New Roman" pitchFamily="18" charset="0"/>
              </a:rPr>
              <a:t>s </a:t>
            </a:r>
            <a:r>
              <a:rPr lang="cs-CZ" sz="1400" dirty="0">
                <a:latin typeface="Times New Roman" pitchFamily="18" charset="0"/>
                <a:cs typeface="Times New Roman" pitchFamily="18" charset="0"/>
              </a:rPr>
              <a:t>výsledky již publikovanými a uvedenými </a:t>
            </a:r>
            <a:r>
              <a:rPr lang="cs-CZ" sz="1400" dirty="0" smtClean="0">
                <a:latin typeface="Times New Roman" pitchFamily="18" charset="0"/>
                <a:cs typeface="Times New Roman" pitchFamily="18" charset="0"/>
              </a:rPr>
              <a:t/>
            </a:r>
            <a:br>
              <a:rPr lang="cs-CZ" sz="1400" dirty="0" smtClean="0">
                <a:latin typeface="Times New Roman" pitchFamily="18" charset="0"/>
                <a:cs typeface="Times New Roman" pitchFamily="18" charset="0"/>
              </a:rPr>
            </a:br>
            <a:r>
              <a:rPr lang="cs-CZ" sz="1400" dirty="0" smtClean="0">
                <a:latin typeface="Times New Roman" pitchFamily="18" charset="0"/>
                <a:cs typeface="Times New Roman" pitchFamily="18" charset="0"/>
              </a:rPr>
              <a:t>v </a:t>
            </a:r>
            <a:r>
              <a:rPr lang="cs-CZ" sz="1400" dirty="0">
                <a:latin typeface="Times New Roman" pitchFamily="18" charset="0"/>
                <a:cs typeface="Times New Roman" pitchFamily="18" charset="0"/>
              </a:rPr>
              <a:t>literatuře, tak ale i jejich nesoulad. Domníváte-li se, že jsou vaše výsledky zcela nové, pak </a:t>
            </a:r>
            <a:r>
              <a:rPr lang="cs-CZ" sz="1400" dirty="0" smtClean="0">
                <a:latin typeface="Times New Roman" pitchFamily="18" charset="0"/>
                <a:cs typeface="Times New Roman" pitchFamily="18" charset="0"/>
              </a:rPr>
              <a:t>vysvětlete, </a:t>
            </a:r>
            <a:r>
              <a:rPr lang="cs-CZ" sz="1400" dirty="0">
                <a:latin typeface="Times New Roman" pitchFamily="18" charset="0"/>
                <a:cs typeface="Times New Roman" pitchFamily="18" charset="0"/>
              </a:rPr>
              <a:t>v čem je jejich originalita. Pokud je nesoulad mezi výsledky vašimi a jiných badatelů, pak je nutné vysvětlit, čím k tomu mohlo dojít.</a:t>
            </a:r>
          </a:p>
          <a:p>
            <a:pPr algn="just"/>
            <a:r>
              <a:rPr lang="cs-CZ" sz="1400" dirty="0">
                <a:latin typeface="Times New Roman" pitchFamily="18" charset="0"/>
                <a:cs typeface="Times New Roman" pitchFamily="18" charset="0"/>
              </a:rPr>
              <a:t>     Výzkumy v oblasti společenských věd ovlivňuje celá řada intervenujících proměnných a dalších faktorů. Je dobré upozornit i na jejich vliv a snažit se tyto intervenující proměnné identifikovat. </a:t>
            </a:r>
          </a:p>
          <a:p>
            <a:pPr algn="just"/>
            <a:r>
              <a:rPr lang="cs-CZ" sz="1400" dirty="0">
                <a:latin typeface="Times New Roman" pitchFamily="18" charset="0"/>
                <a:cs typeface="Times New Roman" pitchFamily="18" charset="0"/>
              </a:rPr>
              <a:t>     Můžete i naznačit, jakým směrem by se měl ubírat další výzkum. Můžete i formulovat nové hypotézy, které by měly být v budoucnu testovány. Pořadí diskutovaných okruhů by mělo být stejné jako bylo uváděno v úvodu práce.</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délník 2"/>
          <p:cNvSpPr/>
          <p:nvPr/>
        </p:nvSpPr>
        <p:spPr>
          <a:xfrm>
            <a:off x="4500563" y="214313"/>
            <a:ext cx="4500562" cy="6500812"/>
          </a:xfrm>
          <a:prstGeom prst="rect">
            <a:avLst/>
          </a:prstGeom>
          <a:ln>
            <a:solidFill>
              <a:srgbClr val="00B0F0"/>
            </a:solidFill>
          </a:ln>
        </p:spPr>
        <p:style>
          <a:lnRef idx="2">
            <a:schemeClr val="dk1"/>
          </a:lnRef>
          <a:fillRef idx="1">
            <a:schemeClr val="lt1"/>
          </a:fillRef>
          <a:effectRef idx="0">
            <a:schemeClr val="dk1"/>
          </a:effectRef>
          <a:fontRef idx="minor">
            <a:schemeClr val="dk1"/>
          </a:fontRef>
        </p:style>
        <p:txBody>
          <a:bodyPr anchor="ctr"/>
          <a:lstStyle/>
          <a:p>
            <a:pPr algn="ctr">
              <a:defRPr/>
            </a:pPr>
            <a:endParaRPr lang="cs-CZ"/>
          </a:p>
        </p:txBody>
      </p:sp>
      <p:sp>
        <p:nvSpPr>
          <p:cNvPr id="43011" name="TextovéPole 1"/>
          <p:cNvSpPr txBox="1">
            <a:spLocks noChangeArrowheads="1"/>
          </p:cNvSpPr>
          <p:nvPr/>
        </p:nvSpPr>
        <p:spPr bwMode="auto">
          <a:xfrm>
            <a:off x="214313" y="214313"/>
            <a:ext cx="3643312" cy="523875"/>
          </a:xfrm>
          <a:prstGeom prst="rect">
            <a:avLst/>
          </a:prstGeom>
          <a:noFill/>
          <a:ln w="9525">
            <a:noFill/>
            <a:miter lim="800000"/>
            <a:headEnd/>
            <a:tailEnd/>
          </a:ln>
        </p:spPr>
        <p:txBody>
          <a:bodyPr>
            <a:spAutoFit/>
          </a:bodyPr>
          <a:lstStyle/>
          <a:p>
            <a:r>
              <a:rPr lang="cs-CZ" sz="2800" b="1"/>
              <a:t>Struktura práce</a:t>
            </a:r>
          </a:p>
        </p:txBody>
      </p:sp>
      <p:sp>
        <p:nvSpPr>
          <p:cNvPr id="15" name="TextovéPole 14"/>
          <p:cNvSpPr txBox="1"/>
          <p:nvPr/>
        </p:nvSpPr>
        <p:spPr>
          <a:xfrm>
            <a:off x="214313" y="857250"/>
            <a:ext cx="4071937" cy="523875"/>
          </a:xfrm>
          <a:prstGeom prst="rect">
            <a:avLst/>
          </a:prstGeom>
          <a:noFill/>
        </p:spPr>
        <p:txBody>
          <a:bodyPr>
            <a:spAutoFit/>
          </a:bodyPr>
          <a:lstStyle/>
          <a:p>
            <a:pPr>
              <a:defRPr/>
            </a:pPr>
            <a:r>
              <a:rPr lang="cs-CZ" sz="2800" b="1" dirty="0">
                <a:solidFill>
                  <a:srgbClr val="7030A0"/>
                </a:solidFill>
                <a:latin typeface="+mn-lt"/>
              </a:rPr>
              <a:t>Závěr</a:t>
            </a:r>
          </a:p>
        </p:txBody>
      </p:sp>
      <p:sp>
        <p:nvSpPr>
          <p:cNvPr id="43013" name="TextovéPole 6"/>
          <p:cNvSpPr txBox="1">
            <a:spLocks noChangeArrowheads="1"/>
          </p:cNvSpPr>
          <p:nvPr/>
        </p:nvSpPr>
        <p:spPr bwMode="auto">
          <a:xfrm>
            <a:off x="4714875" y="500063"/>
            <a:ext cx="2357438" cy="338137"/>
          </a:xfrm>
          <a:prstGeom prst="rect">
            <a:avLst/>
          </a:prstGeom>
          <a:noFill/>
          <a:ln w="9525">
            <a:noFill/>
            <a:miter lim="800000"/>
            <a:headEnd/>
            <a:tailEnd/>
          </a:ln>
        </p:spPr>
        <p:txBody>
          <a:bodyPr>
            <a:spAutoFit/>
          </a:bodyPr>
          <a:lstStyle/>
          <a:p>
            <a:r>
              <a:rPr lang="cs-CZ" sz="1600" b="1">
                <a:latin typeface="Times New Roman" pitchFamily="18" charset="0"/>
                <a:cs typeface="Times New Roman" pitchFamily="18" charset="0"/>
              </a:rPr>
              <a:t>5 ZÁVĚR</a:t>
            </a:r>
            <a:endParaRPr lang="cs-CZ" b="1">
              <a:latin typeface="Times New Roman" pitchFamily="18" charset="0"/>
              <a:cs typeface="Times New Roman" pitchFamily="18" charset="0"/>
            </a:endParaRPr>
          </a:p>
        </p:txBody>
      </p:sp>
      <p:sp>
        <p:nvSpPr>
          <p:cNvPr id="12" name="TextovéPole 11"/>
          <p:cNvSpPr txBox="1"/>
          <p:nvPr/>
        </p:nvSpPr>
        <p:spPr>
          <a:xfrm>
            <a:off x="285750" y="1500188"/>
            <a:ext cx="4071938" cy="2554545"/>
          </a:xfrm>
          <a:prstGeom prst="rect">
            <a:avLst/>
          </a:prstGeom>
          <a:noFill/>
        </p:spPr>
        <p:txBody>
          <a:bodyPr>
            <a:spAutoFit/>
          </a:bodyPr>
          <a:lstStyle/>
          <a:p>
            <a:pPr marL="342900" indent="-342900">
              <a:buFontTx/>
              <a:buChar char="-"/>
              <a:defRPr/>
            </a:pPr>
            <a:r>
              <a:rPr lang="cs-CZ" sz="2000" dirty="0" smtClean="0">
                <a:latin typeface="+mn-lt"/>
              </a:rPr>
              <a:t>vhodné psát jako předposlední </a:t>
            </a:r>
            <a:r>
              <a:rPr lang="cs-CZ" sz="2000" dirty="0">
                <a:latin typeface="+mn-lt"/>
              </a:rPr>
              <a:t>část </a:t>
            </a:r>
            <a:r>
              <a:rPr lang="cs-CZ" sz="2000" dirty="0" smtClean="0">
                <a:latin typeface="+mn-lt"/>
              </a:rPr>
              <a:t>práce</a:t>
            </a:r>
          </a:p>
          <a:p>
            <a:pPr marL="342900" indent="-342900">
              <a:buFontTx/>
              <a:buChar char="-"/>
              <a:defRPr/>
            </a:pPr>
            <a:r>
              <a:rPr lang="cs-CZ" sz="2000" dirty="0" smtClean="0">
                <a:latin typeface="+mn-lt"/>
              </a:rPr>
              <a:t>nepíše se lehce (tendence opakovat se)</a:t>
            </a:r>
          </a:p>
          <a:p>
            <a:pPr marL="342900" indent="-342900">
              <a:buFontTx/>
              <a:buChar char="-"/>
              <a:defRPr/>
            </a:pPr>
            <a:r>
              <a:rPr lang="cs-CZ" sz="2000" dirty="0" smtClean="0">
                <a:latin typeface="+mn-lt"/>
              </a:rPr>
              <a:t>spíše stručný a výstižný</a:t>
            </a:r>
          </a:p>
          <a:p>
            <a:pPr marL="342900" indent="-342900">
              <a:buFontTx/>
              <a:buChar char="-"/>
              <a:defRPr/>
            </a:pPr>
            <a:r>
              <a:rPr lang="cs-CZ" sz="2000" dirty="0" smtClean="0">
                <a:latin typeface="+mn-lt"/>
              </a:rPr>
              <a:t>shrnutí dosažených výsledků </a:t>
            </a:r>
            <a:r>
              <a:rPr lang="cs-CZ" sz="2000" dirty="0">
                <a:latin typeface="+mn-lt"/>
              </a:rPr>
              <a:t>a </a:t>
            </a:r>
            <a:r>
              <a:rPr lang="cs-CZ" sz="2000" dirty="0" smtClean="0">
                <a:latin typeface="+mn-lt"/>
              </a:rPr>
              <a:t>poznatků</a:t>
            </a:r>
          </a:p>
          <a:p>
            <a:pPr marL="342900" indent="-342900">
              <a:buFontTx/>
              <a:buChar char="-"/>
              <a:defRPr/>
            </a:pPr>
            <a:r>
              <a:rPr lang="cs-CZ" sz="2000" dirty="0" smtClean="0">
                <a:latin typeface="+mn-lt"/>
              </a:rPr>
              <a:t>zabírá </a:t>
            </a:r>
            <a:r>
              <a:rPr lang="cs-CZ" sz="2000" b="1" dirty="0" smtClean="0">
                <a:latin typeface="+mn-lt"/>
              </a:rPr>
              <a:t>cca </a:t>
            </a:r>
            <a:r>
              <a:rPr lang="cs-CZ" sz="2000" b="1" dirty="0">
                <a:latin typeface="+mn-lt"/>
              </a:rPr>
              <a:t>2 stránky </a:t>
            </a:r>
            <a:r>
              <a:rPr lang="cs-CZ" sz="2000" b="1" dirty="0" smtClean="0">
                <a:latin typeface="+mn-lt"/>
              </a:rPr>
              <a:t>textu  </a:t>
            </a:r>
            <a:endParaRPr lang="cs-CZ" sz="2000" b="1" dirty="0">
              <a:latin typeface="+mn-lt"/>
            </a:endParaRPr>
          </a:p>
        </p:txBody>
      </p:sp>
      <p:sp>
        <p:nvSpPr>
          <p:cNvPr id="43015" name="TextovéPole 9"/>
          <p:cNvSpPr txBox="1">
            <a:spLocks noChangeArrowheads="1"/>
          </p:cNvSpPr>
          <p:nvPr/>
        </p:nvSpPr>
        <p:spPr bwMode="auto">
          <a:xfrm>
            <a:off x="6572250" y="6357938"/>
            <a:ext cx="500063" cy="277812"/>
          </a:xfrm>
          <a:prstGeom prst="rect">
            <a:avLst/>
          </a:prstGeom>
          <a:noFill/>
          <a:ln w="9525">
            <a:noFill/>
            <a:miter lim="800000"/>
            <a:headEnd/>
            <a:tailEnd/>
          </a:ln>
        </p:spPr>
        <p:txBody>
          <a:bodyPr>
            <a:spAutoFit/>
          </a:bodyPr>
          <a:lstStyle/>
          <a:p>
            <a:r>
              <a:rPr lang="cs-CZ" sz="1200">
                <a:latin typeface="Times New Roman" pitchFamily="18" charset="0"/>
                <a:cs typeface="Times New Roman" pitchFamily="18" charset="0"/>
              </a:rPr>
              <a:t>- 72-</a:t>
            </a:r>
          </a:p>
        </p:txBody>
      </p:sp>
      <p:sp>
        <p:nvSpPr>
          <p:cNvPr id="43016" name="TextovéPole 13"/>
          <p:cNvSpPr txBox="1">
            <a:spLocks noChangeArrowheads="1"/>
          </p:cNvSpPr>
          <p:nvPr/>
        </p:nvSpPr>
        <p:spPr bwMode="auto">
          <a:xfrm>
            <a:off x="4714875" y="903288"/>
            <a:ext cx="4071938" cy="4185761"/>
          </a:xfrm>
          <a:prstGeom prst="rect">
            <a:avLst/>
          </a:prstGeom>
          <a:noFill/>
          <a:ln w="9525">
            <a:noFill/>
            <a:miter lim="800000"/>
            <a:headEnd/>
            <a:tailEnd/>
          </a:ln>
        </p:spPr>
        <p:txBody>
          <a:bodyPr>
            <a:spAutoFit/>
          </a:bodyPr>
          <a:lstStyle/>
          <a:p>
            <a:pPr algn="just"/>
            <a:r>
              <a:rPr lang="cs-CZ" sz="1400" dirty="0">
                <a:latin typeface="Times New Roman" pitchFamily="18" charset="0"/>
                <a:cs typeface="Times New Roman" pitchFamily="18" charset="0"/>
              </a:rPr>
              <a:t>     V závěru autor hodnotí celou svou kvalifikační práci a porovnává dosažené výsledky s tezemi a cíli, které si stanovil na začátku práce.</a:t>
            </a:r>
          </a:p>
          <a:p>
            <a:pPr algn="just"/>
            <a:r>
              <a:rPr lang="cs-CZ" sz="1400" dirty="0">
                <a:latin typeface="Times New Roman" pitchFamily="18" charset="0"/>
                <a:cs typeface="Times New Roman" pitchFamily="18" charset="0"/>
              </a:rPr>
              <a:t>     V závěru je důležité určitým způsobem reflektovat na zadání kvalifikační práce, tj. prezentovat výsledky, navrhnout řešení nebo zdůvodnit, proč výzkum v této oblasti nevedl k dobrým výsledkům. </a:t>
            </a:r>
            <a:r>
              <a:rPr lang="cs-CZ" sz="1400" b="1" dirty="0">
                <a:latin typeface="Times New Roman" pitchFamily="18" charset="0"/>
                <a:cs typeface="Times New Roman" pitchFamily="18" charset="0"/>
              </a:rPr>
              <a:t>Po přečtené závěru by mělo být každému zcela jasné, o čem vaše práce pojednává a čeho jste dosáhli, aniž by z vaší práce přečetl jakýkoliv jiný text. </a:t>
            </a:r>
          </a:p>
          <a:p>
            <a:pPr algn="just"/>
            <a:r>
              <a:rPr lang="cs-CZ" sz="1400" dirty="0">
                <a:latin typeface="Times New Roman" pitchFamily="18" charset="0"/>
                <a:cs typeface="Times New Roman" pitchFamily="18" charset="0"/>
              </a:rPr>
              <a:t>     Součástí závěru by měla být i jasně specifikovaná doporučení pro praxi a možnosti praktického využití vámi dosažených výsledků. </a:t>
            </a:r>
          </a:p>
          <a:p>
            <a:pPr algn="just"/>
            <a:r>
              <a:rPr lang="cs-CZ" sz="1400" dirty="0" smtClean="0">
                <a:latin typeface="Times New Roman" pitchFamily="18" charset="0"/>
                <a:cs typeface="Times New Roman" pitchFamily="18" charset="0"/>
              </a:rPr>
              <a:t>Závěry </a:t>
            </a:r>
            <a:r>
              <a:rPr lang="cs-CZ" sz="1400" dirty="0">
                <a:latin typeface="Times New Roman" pitchFamily="18" charset="0"/>
                <a:cs typeface="Times New Roman" pitchFamily="18" charset="0"/>
              </a:rPr>
              <a:t>vaší práce a doporučení pro praxi </a:t>
            </a:r>
            <a:r>
              <a:rPr lang="cs-CZ" sz="1400" dirty="0" smtClean="0">
                <a:latin typeface="Times New Roman" pitchFamily="18" charset="0"/>
                <a:cs typeface="Times New Roman" pitchFamily="18" charset="0"/>
              </a:rPr>
              <a:t>by měly být v souladu s profilem absolventa obou. To znamená, že například praktické využití svých výsledků byste měli orientovat do oborového kontextu, do kontextu pracovních pozic a prostředí  daných profilem.   </a:t>
            </a:r>
            <a:endParaRPr lang="cs-CZ"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délník 2"/>
          <p:cNvSpPr/>
          <p:nvPr/>
        </p:nvSpPr>
        <p:spPr>
          <a:xfrm>
            <a:off x="4500563" y="214313"/>
            <a:ext cx="4500562" cy="6500812"/>
          </a:xfrm>
          <a:prstGeom prst="rect">
            <a:avLst/>
          </a:prstGeom>
          <a:ln>
            <a:solidFill>
              <a:srgbClr val="0070C0"/>
            </a:solidFill>
          </a:ln>
        </p:spPr>
        <p:style>
          <a:lnRef idx="2">
            <a:schemeClr val="dk1"/>
          </a:lnRef>
          <a:fillRef idx="1">
            <a:schemeClr val="lt1"/>
          </a:fillRef>
          <a:effectRef idx="0">
            <a:schemeClr val="dk1"/>
          </a:effectRef>
          <a:fontRef idx="minor">
            <a:schemeClr val="dk1"/>
          </a:fontRef>
        </p:style>
        <p:txBody>
          <a:bodyPr anchor="ctr"/>
          <a:lstStyle/>
          <a:p>
            <a:pPr algn="ctr">
              <a:defRPr/>
            </a:pPr>
            <a:endParaRPr lang="cs-CZ"/>
          </a:p>
        </p:txBody>
      </p:sp>
      <p:sp>
        <p:nvSpPr>
          <p:cNvPr id="44035" name="TextovéPole 1"/>
          <p:cNvSpPr txBox="1">
            <a:spLocks noChangeArrowheads="1"/>
          </p:cNvSpPr>
          <p:nvPr/>
        </p:nvSpPr>
        <p:spPr bwMode="auto">
          <a:xfrm>
            <a:off x="214313" y="214313"/>
            <a:ext cx="3643312" cy="523875"/>
          </a:xfrm>
          <a:prstGeom prst="rect">
            <a:avLst/>
          </a:prstGeom>
          <a:noFill/>
          <a:ln w="9525">
            <a:noFill/>
            <a:miter lim="800000"/>
            <a:headEnd/>
            <a:tailEnd/>
          </a:ln>
        </p:spPr>
        <p:txBody>
          <a:bodyPr>
            <a:spAutoFit/>
          </a:bodyPr>
          <a:lstStyle/>
          <a:p>
            <a:r>
              <a:rPr lang="cs-CZ" sz="2800" b="1"/>
              <a:t>Struktura práce</a:t>
            </a:r>
          </a:p>
        </p:txBody>
      </p:sp>
      <p:sp>
        <p:nvSpPr>
          <p:cNvPr id="15" name="TextovéPole 14"/>
          <p:cNvSpPr txBox="1"/>
          <p:nvPr/>
        </p:nvSpPr>
        <p:spPr>
          <a:xfrm>
            <a:off x="214313" y="857250"/>
            <a:ext cx="4071937" cy="954088"/>
          </a:xfrm>
          <a:prstGeom prst="rect">
            <a:avLst/>
          </a:prstGeom>
          <a:noFill/>
        </p:spPr>
        <p:txBody>
          <a:bodyPr>
            <a:spAutoFit/>
          </a:bodyPr>
          <a:lstStyle/>
          <a:p>
            <a:pPr>
              <a:defRPr/>
            </a:pPr>
            <a:r>
              <a:rPr lang="cs-CZ" sz="2800" b="1" dirty="0">
                <a:solidFill>
                  <a:srgbClr val="7030A0"/>
                </a:solidFill>
                <a:latin typeface="+mn-lt"/>
              </a:rPr>
              <a:t>Použité informační zdroje</a:t>
            </a:r>
          </a:p>
        </p:txBody>
      </p:sp>
      <p:sp>
        <p:nvSpPr>
          <p:cNvPr id="44037" name="TextovéPole 6"/>
          <p:cNvSpPr txBox="1">
            <a:spLocks noChangeArrowheads="1"/>
          </p:cNvSpPr>
          <p:nvPr/>
        </p:nvSpPr>
        <p:spPr bwMode="auto">
          <a:xfrm>
            <a:off x="4714875" y="500063"/>
            <a:ext cx="4071938" cy="338137"/>
          </a:xfrm>
          <a:prstGeom prst="rect">
            <a:avLst/>
          </a:prstGeom>
          <a:noFill/>
          <a:ln w="9525">
            <a:noFill/>
            <a:miter lim="800000"/>
            <a:headEnd/>
            <a:tailEnd/>
          </a:ln>
        </p:spPr>
        <p:txBody>
          <a:bodyPr>
            <a:spAutoFit/>
          </a:bodyPr>
          <a:lstStyle/>
          <a:p>
            <a:r>
              <a:rPr lang="cs-CZ" sz="1600" b="1" dirty="0">
                <a:latin typeface="Times New Roman" pitchFamily="18" charset="0"/>
                <a:cs typeface="Times New Roman" pitchFamily="18" charset="0"/>
              </a:rPr>
              <a:t>6 POUŽITÉ INFORMAČNÍ ZDROJE</a:t>
            </a:r>
            <a:endParaRPr lang="cs-CZ" b="1" dirty="0">
              <a:latin typeface="Times New Roman" pitchFamily="18" charset="0"/>
              <a:cs typeface="Times New Roman" pitchFamily="18" charset="0"/>
            </a:endParaRPr>
          </a:p>
        </p:txBody>
      </p:sp>
      <p:sp>
        <p:nvSpPr>
          <p:cNvPr id="12" name="TextovéPole 11"/>
          <p:cNvSpPr txBox="1"/>
          <p:nvPr/>
        </p:nvSpPr>
        <p:spPr>
          <a:xfrm>
            <a:off x="285750" y="1928813"/>
            <a:ext cx="4071938" cy="3477875"/>
          </a:xfrm>
          <a:prstGeom prst="rect">
            <a:avLst/>
          </a:prstGeom>
          <a:noFill/>
        </p:spPr>
        <p:txBody>
          <a:bodyPr>
            <a:spAutoFit/>
          </a:bodyPr>
          <a:lstStyle/>
          <a:p>
            <a:pPr marL="342900" indent="-342900">
              <a:buFontTx/>
              <a:buChar char="-"/>
              <a:defRPr/>
            </a:pPr>
            <a:r>
              <a:rPr lang="cs-CZ" sz="2000" dirty="0" smtClean="0">
                <a:latin typeface="+mn-lt"/>
              </a:rPr>
              <a:t>všechny </a:t>
            </a:r>
            <a:r>
              <a:rPr lang="cs-CZ" sz="2000" dirty="0">
                <a:latin typeface="+mn-lt"/>
              </a:rPr>
              <a:t>citované informační zdroje </a:t>
            </a:r>
            <a:r>
              <a:rPr lang="cs-CZ" sz="2000" dirty="0" smtClean="0">
                <a:latin typeface="+mn-lt"/>
              </a:rPr>
              <a:t>jsou použity </a:t>
            </a:r>
            <a:r>
              <a:rPr lang="cs-CZ" sz="2000" dirty="0">
                <a:latin typeface="+mn-lt"/>
              </a:rPr>
              <a:t>v textu </a:t>
            </a:r>
            <a:r>
              <a:rPr lang="cs-CZ" sz="2000" dirty="0" smtClean="0">
                <a:latin typeface="+mn-lt"/>
              </a:rPr>
              <a:t>práce</a:t>
            </a:r>
          </a:p>
          <a:p>
            <a:pPr marL="342900" indent="-342900">
              <a:buFontTx/>
              <a:buChar char="-"/>
              <a:defRPr/>
            </a:pPr>
            <a:r>
              <a:rPr lang="cs-CZ" sz="2000" dirty="0" smtClean="0">
                <a:latin typeface="+mn-lt"/>
              </a:rPr>
              <a:t>nestane se, že v textu  je citován </a:t>
            </a:r>
            <a:r>
              <a:rPr lang="cs-CZ" sz="2000" dirty="0">
                <a:latin typeface="+mn-lt"/>
              </a:rPr>
              <a:t>pramen, který není uveden v přehledu použitých informačních </a:t>
            </a:r>
            <a:r>
              <a:rPr lang="cs-CZ" sz="2000" dirty="0" smtClean="0">
                <a:latin typeface="+mn-lt"/>
              </a:rPr>
              <a:t>zdrojů</a:t>
            </a:r>
          </a:p>
          <a:p>
            <a:pPr marL="342900" indent="-342900">
              <a:buFontTx/>
              <a:buChar char="-"/>
              <a:defRPr/>
            </a:pPr>
            <a:r>
              <a:rPr lang="cs-CZ" sz="2000" dirty="0" smtClean="0">
                <a:latin typeface="+mn-lt"/>
              </a:rPr>
              <a:t>v </a:t>
            </a:r>
            <a:r>
              <a:rPr lang="cs-CZ" sz="2000" dirty="0">
                <a:latin typeface="+mn-lt"/>
              </a:rPr>
              <a:t>přehledu by se neměl objevit pramen, o kterém není řeč v </a:t>
            </a:r>
            <a:r>
              <a:rPr lang="cs-CZ" sz="2000" dirty="0" smtClean="0">
                <a:latin typeface="+mn-lt"/>
              </a:rPr>
              <a:t>textu</a:t>
            </a:r>
            <a:endParaRPr lang="cs-CZ" sz="2000" dirty="0">
              <a:latin typeface="+mn-lt"/>
            </a:endParaRPr>
          </a:p>
        </p:txBody>
      </p:sp>
      <p:sp>
        <p:nvSpPr>
          <p:cNvPr id="44039" name="TextovéPole 9"/>
          <p:cNvSpPr txBox="1">
            <a:spLocks noChangeArrowheads="1"/>
          </p:cNvSpPr>
          <p:nvPr/>
        </p:nvSpPr>
        <p:spPr bwMode="auto">
          <a:xfrm>
            <a:off x="6572250" y="6357938"/>
            <a:ext cx="500063" cy="277812"/>
          </a:xfrm>
          <a:prstGeom prst="rect">
            <a:avLst/>
          </a:prstGeom>
          <a:noFill/>
          <a:ln w="9525">
            <a:noFill/>
            <a:miter lim="800000"/>
            <a:headEnd/>
            <a:tailEnd/>
          </a:ln>
        </p:spPr>
        <p:txBody>
          <a:bodyPr>
            <a:spAutoFit/>
          </a:bodyPr>
          <a:lstStyle/>
          <a:p>
            <a:r>
              <a:rPr lang="cs-CZ" sz="1200">
                <a:latin typeface="Times New Roman" pitchFamily="18" charset="0"/>
                <a:cs typeface="Times New Roman" pitchFamily="18" charset="0"/>
              </a:rPr>
              <a:t>- 74-</a:t>
            </a:r>
          </a:p>
        </p:txBody>
      </p:sp>
      <p:sp>
        <p:nvSpPr>
          <p:cNvPr id="44040" name="TextovéPole 13"/>
          <p:cNvSpPr txBox="1">
            <a:spLocks noChangeArrowheads="1"/>
          </p:cNvSpPr>
          <p:nvPr/>
        </p:nvSpPr>
        <p:spPr bwMode="auto">
          <a:xfrm>
            <a:off x="4714875" y="903288"/>
            <a:ext cx="4071938" cy="954087"/>
          </a:xfrm>
          <a:prstGeom prst="rect">
            <a:avLst/>
          </a:prstGeom>
          <a:noFill/>
          <a:ln w="9525">
            <a:noFill/>
            <a:miter lim="800000"/>
            <a:headEnd/>
            <a:tailEnd/>
          </a:ln>
        </p:spPr>
        <p:txBody>
          <a:bodyPr>
            <a:spAutoFit/>
          </a:bodyPr>
          <a:lstStyle/>
          <a:p>
            <a:pPr algn="just"/>
            <a:r>
              <a:rPr lang="cs-CZ" sz="1400">
                <a:latin typeface="Times New Roman" pitchFamily="18" charset="0"/>
                <a:cs typeface="Times New Roman" pitchFamily="18" charset="0"/>
              </a:rPr>
              <a:t>1.</a:t>
            </a:r>
          </a:p>
          <a:p>
            <a:pPr algn="just"/>
            <a:r>
              <a:rPr lang="cs-CZ" sz="1400">
                <a:latin typeface="Times New Roman" pitchFamily="18" charset="0"/>
                <a:cs typeface="Times New Roman" pitchFamily="18" charset="0"/>
              </a:rPr>
              <a:t>2.</a:t>
            </a:r>
          </a:p>
          <a:p>
            <a:pPr algn="just"/>
            <a:r>
              <a:rPr lang="cs-CZ" sz="1400">
                <a:latin typeface="Times New Roman" pitchFamily="18" charset="0"/>
                <a:cs typeface="Times New Roman" pitchFamily="18" charset="0"/>
              </a:rPr>
              <a:t>3.</a:t>
            </a:r>
          </a:p>
          <a:p>
            <a:pPr algn="just"/>
            <a:r>
              <a:rPr lang="cs-CZ" sz="1400">
                <a:latin typeface="Times New Roman" pitchFamily="18" charset="0"/>
                <a:cs typeface="Times New Roman" pitchFamily="18" charset="0"/>
              </a:rPr>
              <a:t>4.</a:t>
            </a:r>
          </a:p>
        </p:txBody>
      </p:sp>
      <p:sp>
        <p:nvSpPr>
          <p:cNvPr id="44042" name="TextovéPole 15"/>
          <p:cNvSpPr txBox="1">
            <a:spLocks noChangeArrowheads="1"/>
          </p:cNvSpPr>
          <p:nvPr/>
        </p:nvSpPr>
        <p:spPr bwMode="auto">
          <a:xfrm>
            <a:off x="4714875" y="2143125"/>
            <a:ext cx="4000500" cy="3816429"/>
          </a:xfrm>
          <a:prstGeom prst="rect">
            <a:avLst/>
          </a:prstGeom>
          <a:noFill/>
          <a:ln w="9525">
            <a:noFill/>
            <a:miter lim="800000"/>
            <a:headEnd/>
            <a:tailEnd/>
          </a:ln>
        </p:spPr>
        <p:txBody>
          <a:bodyPr>
            <a:spAutoFit/>
          </a:bodyPr>
          <a:lstStyle/>
          <a:p>
            <a:pPr algn="just"/>
            <a:r>
              <a:rPr lang="cs-CZ" sz="1400" dirty="0">
                <a:latin typeface="Times New Roman" pitchFamily="18" charset="0"/>
                <a:cs typeface="Times New Roman" pitchFamily="18" charset="0"/>
              </a:rPr>
              <a:t>     Řadí se abecedně podle příjmení prvního z autorů daného informačního zdroje nebo jiného prvního znaku citace (např. www u webových stránek).</a:t>
            </a:r>
          </a:p>
          <a:p>
            <a:pPr algn="just"/>
            <a:r>
              <a:rPr lang="cs-CZ" sz="1400" dirty="0">
                <a:latin typeface="Times New Roman" pitchFamily="18" charset="0"/>
                <a:cs typeface="Times New Roman" pitchFamily="18" charset="0"/>
              </a:rPr>
              <a:t>     Informační zdroje musí být ocitovány v souladu s ČSN ISO 690 a ČSN ISO </a:t>
            </a:r>
            <a:r>
              <a:rPr lang="cs-CZ" sz="1400" dirty="0" smtClean="0">
                <a:latin typeface="Times New Roman" pitchFamily="18" charset="0"/>
                <a:cs typeface="Times New Roman" pitchFamily="18" charset="0"/>
              </a:rPr>
              <a:t>690-2 nebo APA. </a:t>
            </a:r>
            <a:r>
              <a:rPr lang="cs-CZ" sz="1400" dirty="0">
                <a:latin typeface="Times New Roman" pitchFamily="18" charset="0"/>
                <a:cs typeface="Times New Roman" pitchFamily="18" charset="0"/>
              </a:rPr>
              <a:t>Počet použitých pramenů by neměl klesat pod 30, protože jinak to svědčí o nedostatečné teoretické přípravě autora práce. Měly by se objevovat zejména publikace monografické a časopisecké. </a:t>
            </a:r>
            <a:r>
              <a:rPr lang="cs-CZ" sz="1400" dirty="0" smtClean="0">
                <a:latin typeface="Times New Roman" pitchFamily="18" charset="0"/>
                <a:cs typeface="Times New Roman" pitchFamily="18" charset="0"/>
              </a:rPr>
              <a:t>Dobře </a:t>
            </a:r>
            <a:r>
              <a:rPr lang="cs-CZ" sz="1400" dirty="0">
                <a:latin typeface="Times New Roman" pitchFamily="18" charset="0"/>
                <a:cs typeface="Times New Roman" pitchFamily="18" charset="0"/>
              </a:rPr>
              <a:t>působí uvedení </a:t>
            </a:r>
            <a:r>
              <a:rPr lang="cs-CZ" sz="1400" dirty="0" smtClean="0">
                <a:latin typeface="Times New Roman" pitchFamily="18" charset="0"/>
                <a:cs typeface="Times New Roman" pitchFamily="18" charset="0"/>
              </a:rPr>
              <a:t>cizojazyčných zdrojů. </a:t>
            </a:r>
            <a:endParaRPr lang="cs-CZ" sz="1400" dirty="0">
              <a:latin typeface="Times New Roman" pitchFamily="18" charset="0"/>
              <a:cs typeface="Times New Roman" pitchFamily="18" charset="0"/>
            </a:endParaRPr>
          </a:p>
          <a:p>
            <a:pPr algn="just"/>
            <a:r>
              <a:rPr lang="cs-CZ" sz="1400" dirty="0">
                <a:latin typeface="Times New Roman" pitchFamily="18" charset="0"/>
                <a:cs typeface="Times New Roman" pitchFamily="18" charset="0"/>
              </a:rPr>
              <a:t>     </a:t>
            </a:r>
            <a:r>
              <a:rPr lang="cs-CZ" sz="1400" dirty="0" smtClean="0">
                <a:latin typeface="Times New Roman" pitchFamily="18" charset="0"/>
                <a:cs typeface="Times New Roman" pitchFamily="18" charset="0"/>
              </a:rPr>
              <a:t>Opatrně a s nanejvýš kritickým přístupem pracujte se zdroji  z internetu! Na </a:t>
            </a:r>
            <a:r>
              <a:rPr lang="cs-CZ" sz="1400" dirty="0">
                <a:latin typeface="Times New Roman" pitchFamily="18" charset="0"/>
                <a:cs typeface="Times New Roman" pitchFamily="18" charset="0"/>
              </a:rPr>
              <a:t>rozdíl od monografií, </a:t>
            </a:r>
            <a:r>
              <a:rPr lang="cs-CZ" sz="1400" dirty="0" smtClean="0">
                <a:latin typeface="Times New Roman" pitchFamily="18" charset="0"/>
                <a:cs typeface="Times New Roman" pitchFamily="18" charset="0"/>
              </a:rPr>
              <a:t>učebnic </a:t>
            </a:r>
            <a:r>
              <a:rPr lang="cs-CZ" sz="1400" dirty="0">
                <a:latin typeface="Times New Roman" pitchFamily="18" charset="0"/>
                <a:cs typeface="Times New Roman" pitchFamily="18" charset="0"/>
              </a:rPr>
              <a:t>nebo odborných časopisů nepodléhají texty vyvěšované na internetu zpravidla žádnému recenznímu řízení nebo odborné </a:t>
            </a:r>
            <a:r>
              <a:rPr lang="cs-CZ" sz="1400" dirty="0" smtClean="0">
                <a:latin typeface="Times New Roman" pitchFamily="18" charset="0"/>
                <a:cs typeface="Times New Roman" pitchFamily="18" charset="0"/>
              </a:rPr>
              <a:t>supervizi (citační a publikační etika).   </a:t>
            </a:r>
            <a:endParaRPr lang="cs-CZ" sz="1400" dirty="0">
              <a:latin typeface="Times New Roman" pitchFamily="18" charset="0"/>
              <a:cs typeface="Times New Roman" pitchFamily="18" charset="0"/>
            </a:endParaRPr>
          </a:p>
          <a:p>
            <a:endParaRPr lang="cs-CZ"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délník 2"/>
          <p:cNvSpPr/>
          <p:nvPr/>
        </p:nvSpPr>
        <p:spPr>
          <a:xfrm>
            <a:off x="4500563" y="214313"/>
            <a:ext cx="4500562" cy="6500812"/>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a:defRPr/>
            </a:pPr>
            <a:endParaRPr lang="cs-CZ"/>
          </a:p>
        </p:txBody>
      </p:sp>
      <p:sp>
        <p:nvSpPr>
          <p:cNvPr id="45059" name="TextovéPole 1"/>
          <p:cNvSpPr txBox="1">
            <a:spLocks noChangeArrowheads="1"/>
          </p:cNvSpPr>
          <p:nvPr/>
        </p:nvSpPr>
        <p:spPr bwMode="auto">
          <a:xfrm>
            <a:off x="214313" y="214313"/>
            <a:ext cx="3643312" cy="523875"/>
          </a:xfrm>
          <a:prstGeom prst="rect">
            <a:avLst/>
          </a:prstGeom>
          <a:noFill/>
          <a:ln w="9525">
            <a:noFill/>
            <a:miter lim="800000"/>
            <a:headEnd/>
            <a:tailEnd/>
          </a:ln>
        </p:spPr>
        <p:txBody>
          <a:bodyPr>
            <a:spAutoFit/>
          </a:bodyPr>
          <a:lstStyle/>
          <a:p>
            <a:r>
              <a:rPr lang="cs-CZ" sz="2800" b="1"/>
              <a:t>Struktura práce</a:t>
            </a:r>
          </a:p>
        </p:txBody>
      </p:sp>
      <p:sp>
        <p:nvSpPr>
          <p:cNvPr id="15" name="TextovéPole 14"/>
          <p:cNvSpPr txBox="1"/>
          <p:nvPr/>
        </p:nvSpPr>
        <p:spPr>
          <a:xfrm>
            <a:off x="214313" y="1000125"/>
            <a:ext cx="4071937" cy="523875"/>
          </a:xfrm>
          <a:prstGeom prst="rect">
            <a:avLst/>
          </a:prstGeom>
          <a:noFill/>
        </p:spPr>
        <p:txBody>
          <a:bodyPr>
            <a:spAutoFit/>
          </a:bodyPr>
          <a:lstStyle/>
          <a:p>
            <a:pPr>
              <a:defRPr/>
            </a:pPr>
            <a:r>
              <a:rPr lang="cs-CZ" sz="2800" b="1" dirty="0">
                <a:solidFill>
                  <a:srgbClr val="7030A0"/>
                </a:solidFill>
                <a:latin typeface="+mn-lt"/>
              </a:rPr>
              <a:t>Přílohy</a:t>
            </a:r>
          </a:p>
        </p:txBody>
      </p:sp>
      <p:sp>
        <p:nvSpPr>
          <p:cNvPr id="45061" name="TextovéPole 6"/>
          <p:cNvSpPr txBox="1">
            <a:spLocks noChangeArrowheads="1"/>
          </p:cNvSpPr>
          <p:nvPr/>
        </p:nvSpPr>
        <p:spPr bwMode="auto">
          <a:xfrm>
            <a:off x="4714875" y="500063"/>
            <a:ext cx="4071938" cy="338137"/>
          </a:xfrm>
          <a:prstGeom prst="rect">
            <a:avLst/>
          </a:prstGeom>
          <a:noFill/>
          <a:ln w="9525">
            <a:noFill/>
            <a:miter lim="800000"/>
            <a:headEnd/>
            <a:tailEnd/>
          </a:ln>
        </p:spPr>
        <p:txBody>
          <a:bodyPr>
            <a:spAutoFit/>
          </a:bodyPr>
          <a:lstStyle/>
          <a:p>
            <a:r>
              <a:rPr lang="cs-CZ" sz="1600" b="1">
                <a:latin typeface="Times New Roman" pitchFamily="18" charset="0"/>
                <a:cs typeface="Times New Roman" pitchFamily="18" charset="0"/>
              </a:rPr>
              <a:t>7 PŘÍLOHY</a:t>
            </a:r>
            <a:endParaRPr lang="cs-CZ" b="1">
              <a:latin typeface="Times New Roman" pitchFamily="18" charset="0"/>
              <a:cs typeface="Times New Roman" pitchFamily="18" charset="0"/>
            </a:endParaRPr>
          </a:p>
        </p:txBody>
      </p:sp>
      <p:sp>
        <p:nvSpPr>
          <p:cNvPr id="12" name="TextovéPole 11"/>
          <p:cNvSpPr txBox="1"/>
          <p:nvPr/>
        </p:nvSpPr>
        <p:spPr>
          <a:xfrm>
            <a:off x="285750" y="1928813"/>
            <a:ext cx="4071938" cy="2246769"/>
          </a:xfrm>
          <a:prstGeom prst="rect">
            <a:avLst/>
          </a:prstGeom>
          <a:noFill/>
        </p:spPr>
        <p:txBody>
          <a:bodyPr>
            <a:spAutoFit/>
          </a:bodyPr>
          <a:lstStyle/>
          <a:p>
            <a:pPr marL="342900" indent="-342900">
              <a:buFontTx/>
              <a:buChar char="-"/>
              <a:defRPr/>
            </a:pPr>
            <a:r>
              <a:rPr lang="cs-CZ" sz="2000" dirty="0" smtClean="0">
                <a:latin typeface="+mn-lt"/>
              </a:rPr>
              <a:t>mají </a:t>
            </a:r>
            <a:r>
              <a:rPr lang="cs-CZ" sz="2000" dirty="0">
                <a:latin typeface="+mn-lt"/>
              </a:rPr>
              <a:t>samostatný obsah se samostatným číslováním </a:t>
            </a:r>
            <a:r>
              <a:rPr lang="cs-CZ" sz="2000" dirty="0" smtClean="0">
                <a:latin typeface="+mn-lt"/>
              </a:rPr>
              <a:t>částí</a:t>
            </a:r>
          </a:p>
          <a:p>
            <a:pPr marL="342900" indent="-342900">
              <a:buFontTx/>
              <a:buChar char="-"/>
              <a:defRPr/>
            </a:pPr>
            <a:r>
              <a:rPr lang="cs-CZ" sz="2000" dirty="0" smtClean="0">
                <a:latin typeface="+mn-lt"/>
              </a:rPr>
              <a:t>obvykle se značí </a:t>
            </a:r>
            <a:r>
              <a:rPr lang="cs-CZ" sz="2000" dirty="0">
                <a:latin typeface="+mn-lt"/>
              </a:rPr>
              <a:t>římskými </a:t>
            </a:r>
            <a:r>
              <a:rPr lang="cs-CZ" sz="2000" dirty="0" smtClean="0">
                <a:latin typeface="+mn-lt"/>
              </a:rPr>
              <a:t>číslicemi</a:t>
            </a:r>
          </a:p>
          <a:p>
            <a:pPr marL="342900" indent="-342900">
              <a:buFontTx/>
              <a:buChar char="-"/>
              <a:defRPr/>
            </a:pPr>
            <a:r>
              <a:rPr lang="cs-CZ" sz="2000" dirty="0" smtClean="0">
                <a:latin typeface="+mn-lt"/>
              </a:rPr>
              <a:t>také stránky </a:t>
            </a:r>
            <a:r>
              <a:rPr lang="cs-CZ" sz="2000" dirty="0">
                <a:latin typeface="+mn-lt"/>
              </a:rPr>
              <a:t>s přílohami by měly být očíslované.</a:t>
            </a:r>
          </a:p>
        </p:txBody>
      </p:sp>
      <p:sp>
        <p:nvSpPr>
          <p:cNvPr id="45063" name="TextovéPole 9"/>
          <p:cNvSpPr txBox="1">
            <a:spLocks noChangeArrowheads="1"/>
          </p:cNvSpPr>
          <p:nvPr/>
        </p:nvSpPr>
        <p:spPr bwMode="auto">
          <a:xfrm>
            <a:off x="6572250" y="6357938"/>
            <a:ext cx="500063" cy="277812"/>
          </a:xfrm>
          <a:prstGeom prst="rect">
            <a:avLst/>
          </a:prstGeom>
          <a:noFill/>
          <a:ln w="9525">
            <a:noFill/>
            <a:miter lim="800000"/>
            <a:headEnd/>
            <a:tailEnd/>
          </a:ln>
        </p:spPr>
        <p:txBody>
          <a:bodyPr>
            <a:spAutoFit/>
          </a:bodyPr>
          <a:lstStyle/>
          <a:p>
            <a:r>
              <a:rPr lang="cs-CZ" sz="1200">
                <a:latin typeface="Times New Roman" pitchFamily="18" charset="0"/>
                <a:cs typeface="Times New Roman" pitchFamily="18" charset="0"/>
              </a:rPr>
              <a:t>- 78-</a:t>
            </a:r>
          </a:p>
        </p:txBody>
      </p:sp>
      <p:sp>
        <p:nvSpPr>
          <p:cNvPr id="45064" name="TextovéPole 13"/>
          <p:cNvSpPr txBox="1">
            <a:spLocks noChangeArrowheads="1"/>
          </p:cNvSpPr>
          <p:nvPr/>
        </p:nvSpPr>
        <p:spPr bwMode="auto">
          <a:xfrm>
            <a:off x="4714875" y="903288"/>
            <a:ext cx="4071938" cy="954087"/>
          </a:xfrm>
          <a:prstGeom prst="rect">
            <a:avLst/>
          </a:prstGeom>
          <a:noFill/>
          <a:ln w="9525">
            <a:noFill/>
            <a:miter lim="800000"/>
            <a:headEnd/>
            <a:tailEnd/>
          </a:ln>
        </p:spPr>
        <p:txBody>
          <a:bodyPr>
            <a:spAutoFit/>
          </a:bodyPr>
          <a:lstStyle/>
          <a:p>
            <a:pPr algn="just"/>
            <a:r>
              <a:rPr lang="cs-CZ" sz="1400">
                <a:latin typeface="Times New Roman" pitchFamily="18" charset="0"/>
                <a:cs typeface="Times New Roman" pitchFamily="18" charset="0"/>
              </a:rPr>
              <a:t>I. Seznam použitých symbolů...................................79</a:t>
            </a:r>
          </a:p>
          <a:p>
            <a:pPr algn="just"/>
            <a:r>
              <a:rPr lang="cs-CZ" sz="1400">
                <a:latin typeface="Times New Roman" pitchFamily="18" charset="0"/>
                <a:cs typeface="Times New Roman" pitchFamily="18" charset="0"/>
              </a:rPr>
              <a:t>II. Dotazník................................................................80</a:t>
            </a:r>
          </a:p>
          <a:p>
            <a:pPr algn="just"/>
            <a:r>
              <a:rPr lang="cs-CZ" sz="1400">
                <a:latin typeface="Times New Roman" pitchFamily="18" charset="0"/>
                <a:cs typeface="Times New Roman" pitchFamily="18" charset="0"/>
              </a:rPr>
              <a:t>III. Metody statistické analýzy..................................84</a:t>
            </a:r>
          </a:p>
          <a:p>
            <a:pPr algn="just"/>
            <a:r>
              <a:rPr lang="cs-CZ" sz="1400">
                <a:latin typeface="Times New Roman" pitchFamily="18" charset="0"/>
                <a:cs typeface="Times New Roman" pitchFamily="18" charset="0"/>
              </a:rPr>
              <a:t>IV. Ukázky z prací žáků............................................86</a:t>
            </a:r>
          </a:p>
        </p:txBody>
      </p:sp>
      <p:sp>
        <p:nvSpPr>
          <p:cNvPr id="45066" name="TextovéPole 10"/>
          <p:cNvSpPr txBox="1">
            <a:spLocks noChangeArrowheads="1"/>
          </p:cNvSpPr>
          <p:nvPr/>
        </p:nvSpPr>
        <p:spPr bwMode="auto">
          <a:xfrm>
            <a:off x="4643438" y="2428875"/>
            <a:ext cx="4143375" cy="2892425"/>
          </a:xfrm>
          <a:prstGeom prst="rect">
            <a:avLst/>
          </a:prstGeom>
          <a:noFill/>
          <a:ln w="9525">
            <a:noFill/>
            <a:miter lim="800000"/>
            <a:headEnd/>
            <a:tailEnd/>
          </a:ln>
        </p:spPr>
        <p:txBody>
          <a:bodyPr>
            <a:spAutoFit/>
          </a:bodyPr>
          <a:lstStyle/>
          <a:p>
            <a:pPr algn="just"/>
            <a:r>
              <a:rPr lang="cs-CZ" sz="1400" dirty="0">
                <a:latin typeface="Times New Roman" pitchFamily="18" charset="0"/>
                <a:cs typeface="Times New Roman" pitchFamily="18" charset="0"/>
              </a:rPr>
              <a:t>     Přílohami mohou být jakékoli materiály, které mají přímou souvislost s vlastní prací. Zpravidla jde o větší obrázky, tabulky, grafy nebo např. pozorovací protokoly z praktického výzkumu, seznam zkratek a použitých symbolů, detailnější popisy jednotlivých částí výzkumného pole atd. Pro rozhodnutí, zda např. tabulku zařadit do </a:t>
            </a:r>
            <a:r>
              <a:rPr lang="cs-CZ" sz="1400" dirty="0" smtClean="0">
                <a:latin typeface="Times New Roman" pitchFamily="18" charset="0"/>
                <a:cs typeface="Times New Roman" pitchFamily="18" charset="0"/>
              </a:rPr>
              <a:t>textu, </a:t>
            </a:r>
            <a:r>
              <a:rPr lang="cs-CZ" sz="1400" dirty="0">
                <a:latin typeface="Times New Roman" pitchFamily="18" charset="0"/>
                <a:cs typeface="Times New Roman" pitchFamily="18" charset="0"/>
              </a:rPr>
              <a:t>nebo do </a:t>
            </a:r>
            <a:r>
              <a:rPr lang="cs-CZ" sz="1400" dirty="0" smtClean="0">
                <a:latin typeface="Times New Roman" pitchFamily="18" charset="0"/>
                <a:cs typeface="Times New Roman" pitchFamily="18" charset="0"/>
              </a:rPr>
              <a:t>přílohy, </a:t>
            </a:r>
            <a:r>
              <a:rPr lang="cs-CZ" sz="1400" dirty="0">
                <a:latin typeface="Times New Roman" pitchFamily="18" charset="0"/>
                <a:cs typeface="Times New Roman" pitchFamily="18" charset="0"/>
              </a:rPr>
              <a:t>by měla sloužit tato otázka: </a:t>
            </a:r>
            <a:r>
              <a:rPr lang="cs-CZ" sz="1400" b="1" dirty="0">
                <a:latin typeface="Times New Roman" pitchFamily="18" charset="0"/>
                <a:cs typeface="Times New Roman" pitchFamily="18" charset="0"/>
              </a:rPr>
              <a:t>Nakolik je tato tabulka (graf, obrázek...) nezbytná pro porozumění textu? </a:t>
            </a:r>
            <a:r>
              <a:rPr lang="cs-CZ" sz="1400" dirty="0">
                <a:latin typeface="Times New Roman" pitchFamily="18" charset="0"/>
                <a:cs typeface="Times New Roman" pitchFamily="18" charset="0"/>
              </a:rPr>
              <a:t>Některé z těchto z těchto tabulek, grafů, obrázků atd. totiž značně pomohou čtenáři v porozumění textu a myšlenkovému kontextu s předchozími částmi. V opačném případě by vše mělo být umístěno v příloze.</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délník 2"/>
          <p:cNvSpPr/>
          <p:nvPr/>
        </p:nvSpPr>
        <p:spPr>
          <a:xfrm>
            <a:off x="4500563" y="214313"/>
            <a:ext cx="4500562" cy="6500812"/>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a:defRPr/>
            </a:pPr>
            <a:endParaRPr lang="cs-CZ"/>
          </a:p>
        </p:txBody>
      </p:sp>
      <p:sp>
        <p:nvSpPr>
          <p:cNvPr id="48131" name="TextovéPole 1"/>
          <p:cNvSpPr txBox="1">
            <a:spLocks noChangeArrowheads="1"/>
          </p:cNvSpPr>
          <p:nvPr/>
        </p:nvSpPr>
        <p:spPr bwMode="auto">
          <a:xfrm>
            <a:off x="214313" y="214313"/>
            <a:ext cx="3643312" cy="954087"/>
          </a:xfrm>
          <a:prstGeom prst="rect">
            <a:avLst/>
          </a:prstGeom>
          <a:noFill/>
          <a:ln w="9525">
            <a:noFill/>
            <a:miter lim="800000"/>
            <a:headEnd/>
            <a:tailEnd/>
          </a:ln>
        </p:spPr>
        <p:txBody>
          <a:bodyPr>
            <a:spAutoFit/>
          </a:bodyPr>
          <a:lstStyle/>
          <a:p>
            <a:r>
              <a:rPr lang="cs-CZ" sz="2800" b="1"/>
              <a:t>Zásady pro vypracování</a:t>
            </a:r>
          </a:p>
        </p:txBody>
      </p:sp>
      <p:sp>
        <p:nvSpPr>
          <p:cNvPr id="15" name="TextovéPole 14"/>
          <p:cNvSpPr txBox="1"/>
          <p:nvPr/>
        </p:nvSpPr>
        <p:spPr>
          <a:xfrm>
            <a:off x="214313" y="1285875"/>
            <a:ext cx="4071937" cy="523875"/>
          </a:xfrm>
          <a:prstGeom prst="rect">
            <a:avLst/>
          </a:prstGeom>
          <a:noFill/>
        </p:spPr>
        <p:txBody>
          <a:bodyPr>
            <a:spAutoFit/>
          </a:bodyPr>
          <a:lstStyle/>
          <a:p>
            <a:pPr>
              <a:defRPr/>
            </a:pPr>
            <a:r>
              <a:rPr lang="cs-CZ" sz="2800" b="1" dirty="0">
                <a:solidFill>
                  <a:srgbClr val="7030A0"/>
                </a:solidFill>
                <a:latin typeface="+mn-lt"/>
              </a:rPr>
              <a:t>Členění kapitol</a:t>
            </a:r>
          </a:p>
        </p:txBody>
      </p:sp>
      <p:sp>
        <p:nvSpPr>
          <p:cNvPr id="48133" name="TextovéPole 6"/>
          <p:cNvSpPr txBox="1">
            <a:spLocks noChangeArrowheads="1"/>
          </p:cNvSpPr>
          <p:nvPr/>
        </p:nvSpPr>
        <p:spPr bwMode="auto">
          <a:xfrm>
            <a:off x="4714875" y="500063"/>
            <a:ext cx="4071938" cy="338137"/>
          </a:xfrm>
          <a:prstGeom prst="rect">
            <a:avLst/>
          </a:prstGeom>
          <a:noFill/>
          <a:ln w="9525">
            <a:noFill/>
            <a:miter lim="800000"/>
            <a:headEnd/>
            <a:tailEnd/>
          </a:ln>
        </p:spPr>
        <p:txBody>
          <a:bodyPr>
            <a:spAutoFit/>
          </a:bodyPr>
          <a:lstStyle/>
          <a:p>
            <a:r>
              <a:rPr lang="cs-CZ" sz="1600" b="1">
                <a:latin typeface="Times New Roman" pitchFamily="18" charset="0"/>
                <a:cs typeface="Times New Roman" pitchFamily="18" charset="0"/>
              </a:rPr>
              <a:t>ÚVOD</a:t>
            </a:r>
            <a:endParaRPr lang="cs-CZ" b="1">
              <a:latin typeface="Times New Roman" pitchFamily="18" charset="0"/>
              <a:cs typeface="Times New Roman" pitchFamily="18" charset="0"/>
            </a:endParaRPr>
          </a:p>
        </p:txBody>
      </p:sp>
      <p:sp>
        <p:nvSpPr>
          <p:cNvPr id="12" name="TextovéPole 11"/>
          <p:cNvSpPr txBox="1"/>
          <p:nvPr/>
        </p:nvSpPr>
        <p:spPr>
          <a:xfrm>
            <a:off x="285750" y="1928813"/>
            <a:ext cx="4071938" cy="2246312"/>
          </a:xfrm>
          <a:prstGeom prst="rect">
            <a:avLst/>
          </a:prstGeom>
          <a:noFill/>
        </p:spPr>
        <p:txBody>
          <a:bodyPr>
            <a:spAutoFit/>
          </a:bodyPr>
          <a:lstStyle/>
          <a:p>
            <a:pPr>
              <a:defRPr/>
            </a:pPr>
            <a:r>
              <a:rPr lang="cs-CZ" sz="2000" dirty="0">
                <a:latin typeface="+mn-lt"/>
              </a:rPr>
              <a:t>Všechny kapitoly uvedené nadpisem 1. řádu musí vždy </a:t>
            </a:r>
            <a:r>
              <a:rPr lang="cs-CZ" sz="2000" b="1" dirty="0">
                <a:solidFill>
                  <a:srgbClr val="FF0000"/>
                </a:solidFill>
                <a:latin typeface="+mn-lt"/>
              </a:rPr>
              <a:t>začínat na nové, samostatné stránce!</a:t>
            </a:r>
            <a:r>
              <a:rPr lang="cs-CZ" sz="2000" dirty="0">
                <a:solidFill>
                  <a:srgbClr val="FF0000"/>
                </a:solidFill>
                <a:latin typeface="+mn-lt"/>
              </a:rPr>
              <a:t> </a:t>
            </a:r>
            <a:r>
              <a:rPr lang="cs-CZ" sz="2000" dirty="0">
                <a:latin typeface="+mn-lt"/>
              </a:rPr>
              <a:t>A to i v </a:t>
            </a:r>
            <a:r>
              <a:rPr lang="cs-CZ" sz="2000" dirty="0" smtClean="0">
                <a:latin typeface="+mn-lt"/>
              </a:rPr>
              <a:t>případě</a:t>
            </a:r>
            <a:r>
              <a:rPr lang="cs-CZ" sz="2000" dirty="0">
                <a:latin typeface="+mn-lt"/>
              </a:rPr>
              <a:t>, </a:t>
            </a:r>
            <a:endParaRPr lang="cs-CZ" sz="2000" dirty="0" smtClean="0">
              <a:latin typeface="+mn-lt"/>
            </a:endParaRPr>
          </a:p>
          <a:p>
            <a:pPr>
              <a:defRPr/>
            </a:pPr>
            <a:r>
              <a:rPr lang="cs-CZ" sz="2000" dirty="0" smtClean="0">
                <a:latin typeface="+mn-lt"/>
              </a:rPr>
              <a:t>pokud </a:t>
            </a:r>
            <a:r>
              <a:rPr lang="cs-CZ" sz="2000" dirty="0">
                <a:latin typeface="+mn-lt"/>
              </a:rPr>
              <a:t>by z předchozí kapitoly zasahovalo na danou stránku jediné slovo. </a:t>
            </a:r>
            <a:endParaRPr lang="cs-CZ" sz="2000" b="1" dirty="0">
              <a:solidFill>
                <a:srgbClr val="7030A0"/>
              </a:solidFill>
              <a:latin typeface="+mn-lt"/>
            </a:endParaRPr>
          </a:p>
        </p:txBody>
      </p:sp>
      <p:sp>
        <p:nvSpPr>
          <p:cNvPr id="48135" name="TextovéPole 9"/>
          <p:cNvSpPr txBox="1">
            <a:spLocks noChangeArrowheads="1"/>
          </p:cNvSpPr>
          <p:nvPr/>
        </p:nvSpPr>
        <p:spPr bwMode="auto">
          <a:xfrm>
            <a:off x="6572250" y="6357938"/>
            <a:ext cx="500063" cy="277812"/>
          </a:xfrm>
          <a:prstGeom prst="rect">
            <a:avLst/>
          </a:prstGeom>
          <a:noFill/>
          <a:ln w="9525">
            <a:noFill/>
            <a:miter lim="800000"/>
            <a:headEnd/>
            <a:tailEnd/>
          </a:ln>
        </p:spPr>
        <p:txBody>
          <a:bodyPr>
            <a:spAutoFit/>
          </a:bodyPr>
          <a:lstStyle/>
          <a:p>
            <a:r>
              <a:rPr lang="cs-CZ" sz="1200">
                <a:latin typeface="Times New Roman" pitchFamily="18" charset="0"/>
                <a:cs typeface="Times New Roman" pitchFamily="18" charset="0"/>
              </a:rPr>
              <a:t>- 9-</a:t>
            </a:r>
          </a:p>
        </p:txBody>
      </p:sp>
      <p:sp>
        <p:nvSpPr>
          <p:cNvPr id="48137" name="TextovéPole 6"/>
          <p:cNvSpPr txBox="1">
            <a:spLocks noChangeArrowheads="1"/>
          </p:cNvSpPr>
          <p:nvPr/>
        </p:nvSpPr>
        <p:spPr bwMode="auto">
          <a:xfrm>
            <a:off x="4714875" y="4376738"/>
            <a:ext cx="4071938" cy="338137"/>
          </a:xfrm>
          <a:prstGeom prst="rect">
            <a:avLst/>
          </a:prstGeom>
          <a:noFill/>
          <a:ln w="9525">
            <a:noFill/>
            <a:miter lim="800000"/>
            <a:headEnd/>
            <a:tailEnd/>
          </a:ln>
        </p:spPr>
        <p:txBody>
          <a:bodyPr>
            <a:spAutoFit/>
          </a:bodyPr>
          <a:lstStyle/>
          <a:p>
            <a:r>
              <a:rPr lang="cs-CZ" sz="1600" b="1">
                <a:latin typeface="Times New Roman" pitchFamily="18" charset="0"/>
                <a:cs typeface="Times New Roman" pitchFamily="18" charset="0"/>
              </a:rPr>
              <a:t>1 TEORETICKÁ ČÁST</a:t>
            </a:r>
            <a:endParaRPr lang="cs-CZ" b="1">
              <a:latin typeface="Times New Roman" pitchFamily="18" charset="0"/>
              <a:cs typeface="Times New Roman" pitchFamily="18" charset="0"/>
            </a:endParaRPr>
          </a:p>
        </p:txBody>
      </p:sp>
      <p:sp>
        <p:nvSpPr>
          <p:cNvPr id="14" name="Obdélník 13"/>
          <p:cNvSpPr/>
          <p:nvPr/>
        </p:nvSpPr>
        <p:spPr>
          <a:xfrm>
            <a:off x="5072066" y="2357430"/>
            <a:ext cx="3121111" cy="923330"/>
          </a:xfrm>
          <a:prstGeom prst="rect">
            <a:avLst/>
          </a:prstGeom>
          <a:noFill/>
        </p:spPr>
        <p:txBody>
          <a:bodyPr wrap="none">
            <a:spAutoFit/>
          </a:bodyPr>
          <a:lstStyle/>
          <a:p>
            <a:pPr algn="ctr">
              <a:defRPr/>
            </a:pPr>
            <a:r>
              <a:rPr lang="cs-CZ" sz="5400" b="1" cap="all" dirty="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rPr>
              <a:t>ŠPATNĚ!</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délník 2"/>
          <p:cNvSpPr/>
          <p:nvPr/>
        </p:nvSpPr>
        <p:spPr>
          <a:xfrm>
            <a:off x="4500563" y="214313"/>
            <a:ext cx="4500562" cy="6500812"/>
          </a:xfrm>
          <a:prstGeom prst="rect">
            <a:avLst/>
          </a:prstGeom>
          <a:ln>
            <a:solidFill>
              <a:srgbClr val="00B0F0"/>
            </a:solidFill>
          </a:ln>
        </p:spPr>
        <p:style>
          <a:lnRef idx="2">
            <a:schemeClr val="dk1"/>
          </a:lnRef>
          <a:fillRef idx="1">
            <a:schemeClr val="lt1"/>
          </a:fillRef>
          <a:effectRef idx="0">
            <a:schemeClr val="dk1"/>
          </a:effectRef>
          <a:fontRef idx="minor">
            <a:schemeClr val="dk1"/>
          </a:fontRef>
        </p:style>
        <p:txBody>
          <a:bodyPr anchor="ctr"/>
          <a:lstStyle/>
          <a:p>
            <a:pPr algn="ctr">
              <a:defRPr/>
            </a:pPr>
            <a:endParaRPr lang="cs-CZ"/>
          </a:p>
        </p:txBody>
      </p:sp>
      <p:sp>
        <p:nvSpPr>
          <p:cNvPr id="49155" name="TextovéPole 1"/>
          <p:cNvSpPr txBox="1">
            <a:spLocks noChangeArrowheads="1"/>
          </p:cNvSpPr>
          <p:nvPr/>
        </p:nvSpPr>
        <p:spPr bwMode="auto">
          <a:xfrm>
            <a:off x="214313" y="214313"/>
            <a:ext cx="3643312" cy="954087"/>
          </a:xfrm>
          <a:prstGeom prst="rect">
            <a:avLst/>
          </a:prstGeom>
          <a:noFill/>
          <a:ln w="9525">
            <a:noFill/>
            <a:miter lim="800000"/>
            <a:headEnd/>
            <a:tailEnd/>
          </a:ln>
        </p:spPr>
        <p:txBody>
          <a:bodyPr>
            <a:spAutoFit/>
          </a:bodyPr>
          <a:lstStyle/>
          <a:p>
            <a:r>
              <a:rPr lang="cs-CZ" sz="2800" b="1"/>
              <a:t>Zásady pro vypracování</a:t>
            </a:r>
          </a:p>
        </p:txBody>
      </p:sp>
      <p:sp>
        <p:nvSpPr>
          <p:cNvPr id="15" name="TextovéPole 14"/>
          <p:cNvSpPr txBox="1"/>
          <p:nvPr/>
        </p:nvSpPr>
        <p:spPr>
          <a:xfrm>
            <a:off x="214313" y="1285875"/>
            <a:ext cx="4071937" cy="523875"/>
          </a:xfrm>
          <a:prstGeom prst="rect">
            <a:avLst/>
          </a:prstGeom>
          <a:noFill/>
        </p:spPr>
        <p:txBody>
          <a:bodyPr>
            <a:spAutoFit/>
          </a:bodyPr>
          <a:lstStyle/>
          <a:p>
            <a:pPr>
              <a:defRPr/>
            </a:pPr>
            <a:r>
              <a:rPr lang="cs-CZ" sz="2800" b="1" dirty="0">
                <a:solidFill>
                  <a:srgbClr val="7030A0"/>
                </a:solidFill>
                <a:latin typeface="+mn-lt"/>
              </a:rPr>
              <a:t>Psaní textu</a:t>
            </a:r>
          </a:p>
        </p:txBody>
      </p:sp>
      <p:sp>
        <p:nvSpPr>
          <p:cNvPr id="49157" name="TextovéPole 9"/>
          <p:cNvSpPr txBox="1">
            <a:spLocks noChangeArrowheads="1"/>
          </p:cNvSpPr>
          <p:nvPr/>
        </p:nvSpPr>
        <p:spPr bwMode="auto">
          <a:xfrm>
            <a:off x="6572250" y="6357938"/>
            <a:ext cx="500063" cy="277812"/>
          </a:xfrm>
          <a:prstGeom prst="rect">
            <a:avLst/>
          </a:prstGeom>
          <a:noFill/>
          <a:ln w="9525">
            <a:noFill/>
            <a:miter lim="800000"/>
            <a:headEnd/>
            <a:tailEnd/>
          </a:ln>
        </p:spPr>
        <p:txBody>
          <a:bodyPr>
            <a:spAutoFit/>
          </a:bodyPr>
          <a:lstStyle/>
          <a:p>
            <a:r>
              <a:rPr lang="cs-CZ" sz="1200">
                <a:latin typeface="Times New Roman" pitchFamily="18" charset="0"/>
                <a:cs typeface="Times New Roman" pitchFamily="18" charset="0"/>
              </a:rPr>
              <a:t>- 48-</a:t>
            </a:r>
          </a:p>
        </p:txBody>
      </p:sp>
      <p:sp>
        <p:nvSpPr>
          <p:cNvPr id="49159" name="TextovéPole 15"/>
          <p:cNvSpPr txBox="1">
            <a:spLocks noChangeArrowheads="1"/>
          </p:cNvSpPr>
          <p:nvPr/>
        </p:nvSpPr>
        <p:spPr bwMode="auto">
          <a:xfrm>
            <a:off x="4714875" y="857250"/>
            <a:ext cx="4000500" cy="1428750"/>
          </a:xfrm>
          <a:prstGeom prst="rect">
            <a:avLst/>
          </a:prstGeom>
          <a:noFill/>
          <a:ln w="9525">
            <a:noFill/>
            <a:miter lim="800000"/>
            <a:headEnd/>
            <a:tailEnd/>
          </a:ln>
        </p:spPr>
        <p:txBody>
          <a:bodyPr>
            <a:spAutoFit/>
          </a:bodyPr>
          <a:lstStyle/>
          <a:p>
            <a:pPr algn="just"/>
            <a:r>
              <a:rPr lang="cs-CZ" sz="1400">
                <a:latin typeface="Times New Roman" pitchFamily="18" charset="0"/>
                <a:cs typeface="Times New Roman" pitchFamily="18" charset="0"/>
              </a:rPr>
              <a:t>     Před vlastním provedením výzkumu jsme dotazník zadali skupině deseti náhodně vybraných respondentů, kterým jsme dali dotazník k vyplnění. Poté jsme výsledky vyhodnotili a na jejich základě jsme upravili původní znění dotazníků tak, že formulace některých položek jsme zjednodušili.</a:t>
            </a:r>
          </a:p>
        </p:txBody>
      </p:sp>
      <p:sp>
        <p:nvSpPr>
          <p:cNvPr id="49160" name="TextovéPole 15"/>
          <p:cNvSpPr txBox="1">
            <a:spLocks noChangeArrowheads="1"/>
          </p:cNvSpPr>
          <p:nvPr/>
        </p:nvSpPr>
        <p:spPr bwMode="auto">
          <a:xfrm>
            <a:off x="4714875" y="2714625"/>
            <a:ext cx="4000500" cy="1428750"/>
          </a:xfrm>
          <a:prstGeom prst="rect">
            <a:avLst/>
          </a:prstGeom>
          <a:noFill/>
          <a:ln w="9525">
            <a:noFill/>
            <a:miter lim="800000"/>
            <a:headEnd/>
            <a:tailEnd/>
          </a:ln>
        </p:spPr>
        <p:txBody>
          <a:bodyPr>
            <a:spAutoFit/>
          </a:bodyPr>
          <a:lstStyle/>
          <a:p>
            <a:pPr algn="just"/>
            <a:r>
              <a:rPr lang="cs-CZ" sz="1400" dirty="0">
                <a:latin typeface="Times New Roman" pitchFamily="18" charset="0"/>
                <a:cs typeface="Times New Roman" pitchFamily="18" charset="0"/>
              </a:rPr>
              <a:t>     Před vlastním provedením výzkumu byl dotazník zadán skupině deseti náhodně vybraných respondentů, kteří obdrželi dotazník k vyplnění. Poté byly výsledky vyhodnoceny a na jejich základě došlo k úpravě původního znění dotazníků tak, že formulace některých položek byly zjednodušeny.</a:t>
            </a:r>
          </a:p>
        </p:txBody>
      </p:sp>
      <p:sp>
        <p:nvSpPr>
          <p:cNvPr id="49161" name="TextovéPole 15"/>
          <p:cNvSpPr txBox="1">
            <a:spLocks noChangeArrowheads="1"/>
          </p:cNvSpPr>
          <p:nvPr/>
        </p:nvSpPr>
        <p:spPr bwMode="auto">
          <a:xfrm>
            <a:off x="4714875" y="4572000"/>
            <a:ext cx="4000500" cy="1428750"/>
          </a:xfrm>
          <a:prstGeom prst="rect">
            <a:avLst/>
          </a:prstGeom>
          <a:noFill/>
          <a:ln w="9525">
            <a:noFill/>
            <a:miter lim="800000"/>
            <a:headEnd/>
            <a:tailEnd/>
          </a:ln>
        </p:spPr>
        <p:txBody>
          <a:bodyPr>
            <a:spAutoFit/>
          </a:bodyPr>
          <a:lstStyle/>
          <a:p>
            <a:pPr algn="just"/>
            <a:r>
              <a:rPr lang="cs-CZ" sz="1400" dirty="0">
                <a:latin typeface="Times New Roman" pitchFamily="18" charset="0"/>
                <a:cs typeface="Times New Roman" pitchFamily="18" charset="0"/>
              </a:rPr>
              <a:t>     Před vlastním provedením výzkumu jsem dotazník zadal skupině deseti náhodně vybraných respondentů, kterým jsem dal dotazník k vyplnění. Poté jsem výsledky vyhodnotil a na jejich základě jsem upravil původní znění dotazníků tak, že formulace některých položek jsem zjednodušil.</a:t>
            </a:r>
          </a:p>
        </p:txBody>
      </p:sp>
      <p:sp>
        <p:nvSpPr>
          <p:cNvPr id="49162" name="TextovéPole 6"/>
          <p:cNvSpPr txBox="1">
            <a:spLocks noChangeArrowheads="1"/>
          </p:cNvSpPr>
          <p:nvPr/>
        </p:nvSpPr>
        <p:spPr bwMode="auto">
          <a:xfrm>
            <a:off x="4714875" y="500063"/>
            <a:ext cx="2357438" cy="307975"/>
          </a:xfrm>
          <a:prstGeom prst="rect">
            <a:avLst/>
          </a:prstGeom>
          <a:noFill/>
          <a:ln w="9525">
            <a:noFill/>
            <a:miter lim="800000"/>
            <a:headEnd/>
            <a:tailEnd/>
          </a:ln>
        </p:spPr>
        <p:txBody>
          <a:bodyPr>
            <a:spAutoFit/>
          </a:bodyPr>
          <a:lstStyle/>
          <a:p>
            <a:r>
              <a:rPr lang="cs-CZ" sz="1400" b="1">
                <a:latin typeface="Times New Roman" pitchFamily="18" charset="0"/>
                <a:cs typeface="Times New Roman" pitchFamily="18" charset="0"/>
              </a:rPr>
              <a:t>1. příklad</a:t>
            </a:r>
          </a:p>
        </p:txBody>
      </p:sp>
      <p:sp>
        <p:nvSpPr>
          <p:cNvPr id="49163" name="TextovéPole 6"/>
          <p:cNvSpPr txBox="1">
            <a:spLocks noChangeArrowheads="1"/>
          </p:cNvSpPr>
          <p:nvPr/>
        </p:nvSpPr>
        <p:spPr bwMode="auto">
          <a:xfrm>
            <a:off x="4714875" y="2406650"/>
            <a:ext cx="2357438" cy="307975"/>
          </a:xfrm>
          <a:prstGeom prst="rect">
            <a:avLst/>
          </a:prstGeom>
          <a:noFill/>
          <a:ln w="9525">
            <a:noFill/>
            <a:miter lim="800000"/>
            <a:headEnd/>
            <a:tailEnd/>
          </a:ln>
        </p:spPr>
        <p:txBody>
          <a:bodyPr>
            <a:spAutoFit/>
          </a:bodyPr>
          <a:lstStyle/>
          <a:p>
            <a:r>
              <a:rPr lang="cs-CZ" sz="1400" b="1">
                <a:latin typeface="Times New Roman" pitchFamily="18" charset="0"/>
                <a:cs typeface="Times New Roman" pitchFamily="18" charset="0"/>
              </a:rPr>
              <a:t>2. příklad</a:t>
            </a:r>
          </a:p>
        </p:txBody>
      </p:sp>
      <p:sp>
        <p:nvSpPr>
          <p:cNvPr id="49164" name="TextovéPole 6"/>
          <p:cNvSpPr txBox="1">
            <a:spLocks noChangeArrowheads="1"/>
          </p:cNvSpPr>
          <p:nvPr/>
        </p:nvSpPr>
        <p:spPr bwMode="auto">
          <a:xfrm>
            <a:off x="4714875" y="4264025"/>
            <a:ext cx="2357438" cy="307975"/>
          </a:xfrm>
          <a:prstGeom prst="rect">
            <a:avLst/>
          </a:prstGeom>
          <a:noFill/>
          <a:ln w="9525">
            <a:noFill/>
            <a:miter lim="800000"/>
            <a:headEnd/>
            <a:tailEnd/>
          </a:ln>
        </p:spPr>
        <p:txBody>
          <a:bodyPr>
            <a:spAutoFit/>
          </a:bodyPr>
          <a:lstStyle/>
          <a:p>
            <a:r>
              <a:rPr lang="cs-CZ" sz="1400" b="1">
                <a:latin typeface="Times New Roman" pitchFamily="18" charset="0"/>
                <a:cs typeface="Times New Roman" pitchFamily="18" charset="0"/>
              </a:rPr>
              <a:t>3. příklad</a:t>
            </a:r>
          </a:p>
        </p:txBody>
      </p:sp>
      <p:sp>
        <p:nvSpPr>
          <p:cNvPr id="49165" name="Obdélník 22"/>
          <p:cNvSpPr>
            <a:spLocks noChangeArrowheads="1"/>
          </p:cNvSpPr>
          <p:nvPr/>
        </p:nvSpPr>
        <p:spPr bwMode="auto">
          <a:xfrm>
            <a:off x="8216900" y="1863725"/>
            <a:ext cx="641350" cy="708025"/>
          </a:xfrm>
          <a:prstGeom prst="rect">
            <a:avLst/>
          </a:prstGeom>
          <a:noFill/>
          <a:ln w="9525">
            <a:noFill/>
            <a:miter lim="800000"/>
            <a:headEnd/>
            <a:tailEnd/>
          </a:ln>
        </p:spPr>
        <p:txBody>
          <a:bodyPr wrap="none">
            <a:spAutoFit/>
          </a:bodyPr>
          <a:lstStyle/>
          <a:p>
            <a:r>
              <a:rPr lang="cs-CZ" sz="4000" b="1">
                <a:solidFill>
                  <a:srgbClr val="00CC00"/>
                </a:solidFill>
                <a:sym typeface="Wingdings 2" pitchFamily="18" charset="2"/>
              </a:rPr>
              <a:t></a:t>
            </a:r>
            <a:endParaRPr lang="cs-CZ" sz="4000">
              <a:solidFill>
                <a:srgbClr val="00CC00"/>
              </a:solidFill>
            </a:endParaRPr>
          </a:p>
        </p:txBody>
      </p:sp>
      <p:sp>
        <p:nvSpPr>
          <p:cNvPr id="49166" name="Obdélník 23"/>
          <p:cNvSpPr>
            <a:spLocks noChangeArrowheads="1"/>
          </p:cNvSpPr>
          <p:nvPr/>
        </p:nvSpPr>
        <p:spPr bwMode="auto">
          <a:xfrm>
            <a:off x="8215313" y="3643313"/>
            <a:ext cx="641350" cy="708025"/>
          </a:xfrm>
          <a:prstGeom prst="rect">
            <a:avLst/>
          </a:prstGeom>
          <a:noFill/>
          <a:ln w="9525">
            <a:noFill/>
            <a:miter lim="800000"/>
            <a:headEnd/>
            <a:tailEnd/>
          </a:ln>
        </p:spPr>
        <p:txBody>
          <a:bodyPr wrap="none">
            <a:spAutoFit/>
          </a:bodyPr>
          <a:lstStyle/>
          <a:p>
            <a:r>
              <a:rPr lang="cs-CZ" sz="4000" b="1">
                <a:solidFill>
                  <a:srgbClr val="00CC00"/>
                </a:solidFill>
                <a:sym typeface="Wingdings 2" pitchFamily="18" charset="2"/>
              </a:rPr>
              <a:t></a:t>
            </a:r>
            <a:endParaRPr lang="cs-CZ" sz="4000">
              <a:solidFill>
                <a:srgbClr val="00CC00"/>
              </a:solidFill>
            </a:endParaRPr>
          </a:p>
        </p:txBody>
      </p:sp>
      <p:sp>
        <p:nvSpPr>
          <p:cNvPr id="49167" name="Obdélník 24"/>
          <p:cNvSpPr>
            <a:spLocks noChangeArrowheads="1"/>
          </p:cNvSpPr>
          <p:nvPr/>
        </p:nvSpPr>
        <p:spPr bwMode="auto">
          <a:xfrm>
            <a:off x="8216900" y="5500688"/>
            <a:ext cx="641350" cy="708025"/>
          </a:xfrm>
          <a:prstGeom prst="rect">
            <a:avLst/>
          </a:prstGeom>
          <a:noFill/>
          <a:ln w="9525">
            <a:noFill/>
            <a:miter lim="800000"/>
            <a:headEnd/>
            <a:tailEnd/>
          </a:ln>
        </p:spPr>
        <p:txBody>
          <a:bodyPr wrap="none">
            <a:spAutoFit/>
          </a:bodyPr>
          <a:lstStyle/>
          <a:p>
            <a:r>
              <a:rPr lang="cs-CZ" sz="4000" b="1">
                <a:solidFill>
                  <a:srgbClr val="FF0000"/>
                </a:solidFill>
                <a:sym typeface="Wingdings 2" pitchFamily="18" charset="2"/>
              </a:rPr>
              <a:t></a:t>
            </a:r>
            <a:endParaRPr lang="cs-CZ" sz="4000">
              <a:solidFill>
                <a:srgbClr val="FF0000"/>
              </a:solidFill>
            </a:endParaRPr>
          </a:p>
        </p:txBody>
      </p:sp>
      <p:sp>
        <p:nvSpPr>
          <p:cNvPr id="26" name="TextovéPole 25"/>
          <p:cNvSpPr txBox="1"/>
          <p:nvPr/>
        </p:nvSpPr>
        <p:spPr>
          <a:xfrm>
            <a:off x="214313" y="1857375"/>
            <a:ext cx="4143375" cy="3754874"/>
          </a:xfrm>
          <a:prstGeom prst="rect">
            <a:avLst/>
          </a:prstGeom>
          <a:noFill/>
        </p:spPr>
        <p:txBody>
          <a:bodyPr>
            <a:spAutoFit/>
          </a:bodyPr>
          <a:lstStyle/>
          <a:p>
            <a:pPr>
              <a:defRPr/>
            </a:pPr>
            <a:r>
              <a:rPr lang="cs-CZ" dirty="0">
                <a:latin typeface="+mn-lt"/>
              </a:rPr>
              <a:t>Text kvalifikační práce se píše buď v </a:t>
            </a:r>
            <a:r>
              <a:rPr lang="cs-CZ" b="1" dirty="0">
                <a:solidFill>
                  <a:srgbClr val="FF0000"/>
                </a:solidFill>
                <a:latin typeface="+mn-lt"/>
              </a:rPr>
              <a:t>1. osobě čísla množného </a:t>
            </a:r>
            <a:r>
              <a:rPr lang="cs-CZ" dirty="0">
                <a:latin typeface="+mn-lt"/>
              </a:rPr>
              <a:t>(viz </a:t>
            </a:r>
            <a:r>
              <a:rPr lang="cs-CZ" dirty="0" smtClean="0">
                <a:latin typeface="+mn-lt"/>
              </a:rPr>
              <a:t/>
            </a:r>
            <a:br>
              <a:rPr lang="cs-CZ" dirty="0" smtClean="0">
                <a:latin typeface="+mn-lt"/>
              </a:rPr>
            </a:br>
            <a:r>
              <a:rPr lang="cs-CZ" dirty="0" smtClean="0">
                <a:latin typeface="+mn-lt"/>
              </a:rPr>
              <a:t>1</a:t>
            </a:r>
            <a:r>
              <a:rPr lang="cs-CZ" dirty="0">
                <a:latin typeface="+mn-lt"/>
              </a:rPr>
              <a:t>. příklad), protože práci děláte se svým vedoucím, tedy „my“ </a:t>
            </a:r>
            <a:r>
              <a:rPr lang="cs-CZ" dirty="0">
                <a:solidFill>
                  <a:srgbClr val="003399"/>
                </a:solidFill>
                <a:latin typeface="+mn-lt"/>
              </a:rPr>
              <a:t>(</a:t>
            </a:r>
            <a:r>
              <a:rPr lang="cs-CZ" b="1" dirty="0">
                <a:solidFill>
                  <a:srgbClr val="003399"/>
                </a:solidFill>
                <a:effectLst>
                  <a:outerShdw blurRad="38100" dist="38100" dir="2700000" algn="tl">
                    <a:srgbClr val="000000">
                      <a:alpha val="43137"/>
                    </a:srgbClr>
                  </a:outerShdw>
                </a:effectLst>
                <a:latin typeface="+mn-lt"/>
              </a:rPr>
              <a:t>POZOR!</a:t>
            </a:r>
            <a:r>
              <a:rPr lang="cs-CZ" dirty="0">
                <a:solidFill>
                  <a:srgbClr val="003399"/>
                </a:solidFill>
                <a:latin typeface="+mn-lt"/>
              </a:rPr>
              <a:t> I když jste dívka a vedoucí vaší práce je žena, používá se v textu tzv. nepříznakové neboli generické maskulinum – tedy zjistil</a:t>
            </a:r>
            <a:r>
              <a:rPr lang="cs-CZ" sz="2000" b="1" dirty="0">
                <a:solidFill>
                  <a:srgbClr val="003399"/>
                </a:solidFill>
                <a:latin typeface="+mn-lt"/>
              </a:rPr>
              <a:t>i</a:t>
            </a:r>
            <a:r>
              <a:rPr lang="cs-CZ" dirty="0">
                <a:solidFill>
                  <a:srgbClr val="003399"/>
                </a:solidFill>
                <a:latin typeface="+mn-lt"/>
              </a:rPr>
              <a:t> jsme, vyhodnotil</a:t>
            </a:r>
            <a:r>
              <a:rPr lang="cs-CZ" sz="2000" b="1" dirty="0">
                <a:solidFill>
                  <a:srgbClr val="003399"/>
                </a:solidFill>
                <a:latin typeface="+mn-lt"/>
              </a:rPr>
              <a:t>i</a:t>
            </a:r>
            <a:r>
              <a:rPr lang="cs-CZ" dirty="0">
                <a:solidFill>
                  <a:srgbClr val="003399"/>
                </a:solidFill>
                <a:latin typeface="+mn-lt"/>
              </a:rPr>
              <a:t> jsme atd.)</a:t>
            </a:r>
            <a:r>
              <a:rPr lang="cs-CZ" dirty="0">
                <a:latin typeface="+mn-lt"/>
              </a:rPr>
              <a:t>; nebo v </a:t>
            </a:r>
            <a:r>
              <a:rPr lang="cs-CZ" b="1" dirty="0" smtClean="0">
                <a:solidFill>
                  <a:srgbClr val="FF0000"/>
                </a:solidFill>
                <a:latin typeface="+mn-lt"/>
              </a:rPr>
              <a:t>trpném </a:t>
            </a:r>
            <a:r>
              <a:rPr lang="cs-CZ" b="1" dirty="0">
                <a:solidFill>
                  <a:srgbClr val="FF0000"/>
                </a:solidFill>
                <a:latin typeface="+mn-lt"/>
              </a:rPr>
              <a:t>pasivu </a:t>
            </a:r>
            <a:r>
              <a:rPr lang="cs-CZ" dirty="0">
                <a:latin typeface="+mn-lt"/>
              </a:rPr>
              <a:t>(viz 2. příklad). </a:t>
            </a:r>
            <a:r>
              <a:rPr lang="cs-CZ" dirty="0" smtClean="0">
                <a:latin typeface="+mn-lt"/>
              </a:rPr>
              <a:t>Nejméně obvykle </a:t>
            </a:r>
            <a:r>
              <a:rPr lang="cs-CZ" dirty="0" smtClean="0">
                <a:latin typeface="+mn-lt"/>
              </a:rPr>
              <a:t>se používá 1. osoba čísla jednotného (viz 3. příklad).  </a:t>
            </a:r>
            <a:endParaRPr lang="cs-CZ" b="1" dirty="0">
              <a:solidFill>
                <a:srgbClr val="7030A0"/>
              </a:solidFill>
              <a:latin typeface="+mn-lt"/>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extovéPole 1"/>
          <p:cNvSpPr txBox="1">
            <a:spLocks noChangeArrowheads="1"/>
          </p:cNvSpPr>
          <p:nvPr/>
        </p:nvSpPr>
        <p:spPr bwMode="auto">
          <a:xfrm>
            <a:off x="214313" y="214313"/>
            <a:ext cx="3643312" cy="954087"/>
          </a:xfrm>
          <a:prstGeom prst="rect">
            <a:avLst/>
          </a:prstGeom>
          <a:noFill/>
          <a:ln w="9525">
            <a:noFill/>
            <a:miter lim="800000"/>
            <a:headEnd/>
            <a:tailEnd/>
          </a:ln>
        </p:spPr>
        <p:txBody>
          <a:bodyPr>
            <a:spAutoFit/>
          </a:bodyPr>
          <a:lstStyle/>
          <a:p>
            <a:r>
              <a:rPr lang="cs-CZ" sz="2800" b="1"/>
              <a:t>Zásady pro vypracování</a:t>
            </a:r>
          </a:p>
        </p:txBody>
      </p:sp>
      <p:sp>
        <p:nvSpPr>
          <p:cNvPr id="15" name="TextovéPole 14"/>
          <p:cNvSpPr txBox="1"/>
          <p:nvPr/>
        </p:nvSpPr>
        <p:spPr>
          <a:xfrm>
            <a:off x="214313" y="1285875"/>
            <a:ext cx="4071937" cy="523875"/>
          </a:xfrm>
          <a:prstGeom prst="rect">
            <a:avLst/>
          </a:prstGeom>
          <a:noFill/>
        </p:spPr>
        <p:txBody>
          <a:bodyPr>
            <a:spAutoFit/>
          </a:bodyPr>
          <a:lstStyle/>
          <a:p>
            <a:pPr>
              <a:defRPr/>
            </a:pPr>
            <a:r>
              <a:rPr lang="cs-CZ" sz="2800" b="1" dirty="0">
                <a:solidFill>
                  <a:srgbClr val="7030A0"/>
                </a:solidFill>
                <a:latin typeface="+mn-lt"/>
              </a:rPr>
              <a:t>Číslování stránek</a:t>
            </a:r>
          </a:p>
        </p:txBody>
      </p:sp>
      <p:sp>
        <p:nvSpPr>
          <p:cNvPr id="26" name="TextovéPole 25"/>
          <p:cNvSpPr txBox="1"/>
          <p:nvPr/>
        </p:nvSpPr>
        <p:spPr>
          <a:xfrm>
            <a:off x="285750" y="1928813"/>
            <a:ext cx="3857625" cy="3786187"/>
          </a:xfrm>
          <a:prstGeom prst="rect">
            <a:avLst/>
          </a:prstGeom>
          <a:noFill/>
        </p:spPr>
        <p:txBody>
          <a:bodyPr>
            <a:spAutoFit/>
          </a:bodyPr>
          <a:lstStyle/>
          <a:p>
            <a:pPr>
              <a:defRPr/>
            </a:pPr>
            <a:r>
              <a:rPr lang="cs-CZ" sz="2000" dirty="0">
                <a:latin typeface="+mn-lt"/>
              </a:rPr>
              <a:t>Stránky se číslují arabskými číslicemi umístěnými buď nahoře veprostřed nebo nahoře na vnějším okraji stránky nebo dole veprostřed nebo dole na vnějším okraji stránky. Titulní stránka práce ani formální stránky práce se nečíslují. První číslovanou stránkou práce je Obsah. Přílohy je možné číslovat zvlášť.   </a:t>
            </a:r>
            <a:endParaRPr lang="cs-CZ" sz="2000" b="1" dirty="0">
              <a:solidFill>
                <a:srgbClr val="7030A0"/>
              </a:solidFill>
              <a:latin typeface="+mn-lt"/>
            </a:endParaRPr>
          </a:p>
        </p:txBody>
      </p:sp>
      <p:sp>
        <p:nvSpPr>
          <p:cNvPr id="7" name="Obdélník 6"/>
          <p:cNvSpPr/>
          <p:nvPr/>
        </p:nvSpPr>
        <p:spPr>
          <a:xfrm>
            <a:off x="4286250" y="285750"/>
            <a:ext cx="2214563" cy="2928938"/>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a:defRPr/>
            </a:pPr>
            <a:endParaRPr lang="cs-CZ"/>
          </a:p>
        </p:txBody>
      </p:sp>
      <p:sp>
        <p:nvSpPr>
          <p:cNvPr id="8" name="Obdélník 7"/>
          <p:cNvSpPr/>
          <p:nvPr/>
        </p:nvSpPr>
        <p:spPr>
          <a:xfrm>
            <a:off x="6715125" y="285750"/>
            <a:ext cx="2214563" cy="2928938"/>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a:defRPr/>
            </a:pPr>
            <a:endParaRPr lang="cs-CZ"/>
          </a:p>
        </p:txBody>
      </p:sp>
      <p:sp>
        <p:nvSpPr>
          <p:cNvPr id="9" name="Obdélník 8"/>
          <p:cNvSpPr/>
          <p:nvPr/>
        </p:nvSpPr>
        <p:spPr>
          <a:xfrm>
            <a:off x="4286250" y="3429000"/>
            <a:ext cx="2214563" cy="3000375"/>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a:defRPr/>
            </a:pPr>
            <a:endParaRPr lang="cs-CZ"/>
          </a:p>
        </p:txBody>
      </p:sp>
      <p:sp>
        <p:nvSpPr>
          <p:cNvPr id="10" name="Obdélník 9"/>
          <p:cNvSpPr/>
          <p:nvPr/>
        </p:nvSpPr>
        <p:spPr>
          <a:xfrm>
            <a:off x="6715125" y="3429000"/>
            <a:ext cx="2214563" cy="3000375"/>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a:defRPr/>
            </a:pPr>
            <a:endParaRPr lang="cs-CZ"/>
          </a:p>
        </p:txBody>
      </p:sp>
      <p:sp>
        <p:nvSpPr>
          <p:cNvPr id="51209" name="TextovéPole 10"/>
          <p:cNvSpPr txBox="1">
            <a:spLocks noChangeArrowheads="1"/>
          </p:cNvSpPr>
          <p:nvPr/>
        </p:nvSpPr>
        <p:spPr bwMode="auto">
          <a:xfrm>
            <a:off x="5143500" y="285750"/>
            <a:ext cx="428625" cy="307975"/>
          </a:xfrm>
          <a:prstGeom prst="rect">
            <a:avLst/>
          </a:prstGeom>
          <a:noFill/>
          <a:ln w="9525">
            <a:noFill/>
            <a:miter lim="800000"/>
            <a:headEnd/>
            <a:tailEnd/>
          </a:ln>
        </p:spPr>
        <p:txBody>
          <a:bodyPr>
            <a:spAutoFit/>
          </a:bodyPr>
          <a:lstStyle/>
          <a:p>
            <a:r>
              <a:rPr lang="cs-CZ" sz="1400">
                <a:latin typeface="Times New Roman" pitchFamily="18" charset="0"/>
                <a:cs typeface="Times New Roman" pitchFamily="18" charset="0"/>
              </a:rPr>
              <a:t>26</a:t>
            </a:r>
          </a:p>
        </p:txBody>
      </p:sp>
      <p:sp>
        <p:nvSpPr>
          <p:cNvPr id="51210" name="TextovéPole 11"/>
          <p:cNvSpPr txBox="1">
            <a:spLocks noChangeArrowheads="1"/>
          </p:cNvSpPr>
          <p:nvPr/>
        </p:nvSpPr>
        <p:spPr bwMode="auto">
          <a:xfrm>
            <a:off x="8501063" y="285750"/>
            <a:ext cx="428625" cy="307975"/>
          </a:xfrm>
          <a:prstGeom prst="rect">
            <a:avLst/>
          </a:prstGeom>
          <a:noFill/>
          <a:ln w="9525">
            <a:noFill/>
            <a:miter lim="800000"/>
            <a:headEnd/>
            <a:tailEnd/>
          </a:ln>
        </p:spPr>
        <p:txBody>
          <a:bodyPr>
            <a:spAutoFit/>
          </a:bodyPr>
          <a:lstStyle/>
          <a:p>
            <a:r>
              <a:rPr lang="cs-CZ" sz="1400">
                <a:latin typeface="Times New Roman" pitchFamily="18" charset="0"/>
                <a:cs typeface="Times New Roman" pitchFamily="18" charset="0"/>
              </a:rPr>
              <a:t>26</a:t>
            </a:r>
          </a:p>
        </p:txBody>
      </p:sp>
      <p:sp>
        <p:nvSpPr>
          <p:cNvPr id="51211" name="TextovéPole 12"/>
          <p:cNvSpPr txBox="1">
            <a:spLocks noChangeArrowheads="1"/>
          </p:cNvSpPr>
          <p:nvPr/>
        </p:nvSpPr>
        <p:spPr bwMode="auto">
          <a:xfrm>
            <a:off x="5214938" y="6121400"/>
            <a:ext cx="428625" cy="307975"/>
          </a:xfrm>
          <a:prstGeom prst="rect">
            <a:avLst/>
          </a:prstGeom>
          <a:noFill/>
          <a:ln w="9525">
            <a:noFill/>
            <a:miter lim="800000"/>
            <a:headEnd/>
            <a:tailEnd/>
          </a:ln>
        </p:spPr>
        <p:txBody>
          <a:bodyPr>
            <a:spAutoFit/>
          </a:bodyPr>
          <a:lstStyle/>
          <a:p>
            <a:r>
              <a:rPr lang="cs-CZ" sz="1400">
                <a:latin typeface="Times New Roman" pitchFamily="18" charset="0"/>
                <a:cs typeface="Times New Roman" pitchFamily="18" charset="0"/>
              </a:rPr>
              <a:t>26</a:t>
            </a:r>
          </a:p>
        </p:txBody>
      </p:sp>
      <p:sp>
        <p:nvSpPr>
          <p:cNvPr id="51212" name="TextovéPole 13"/>
          <p:cNvSpPr txBox="1">
            <a:spLocks noChangeArrowheads="1"/>
          </p:cNvSpPr>
          <p:nvPr/>
        </p:nvSpPr>
        <p:spPr bwMode="auto">
          <a:xfrm>
            <a:off x="8501063" y="6121400"/>
            <a:ext cx="428625" cy="307975"/>
          </a:xfrm>
          <a:prstGeom prst="rect">
            <a:avLst/>
          </a:prstGeom>
          <a:noFill/>
          <a:ln w="9525">
            <a:noFill/>
            <a:miter lim="800000"/>
            <a:headEnd/>
            <a:tailEnd/>
          </a:ln>
        </p:spPr>
        <p:txBody>
          <a:bodyPr>
            <a:spAutoFit/>
          </a:bodyPr>
          <a:lstStyle/>
          <a:p>
            <a:r>
              <a:rPr lang="cs-CZ" sz="1400">
                <a:latin typeface="Times New Roman" pitchFamily="18" charset="0"/>
                <a:cs typeface="Times New Roman" pitchFamily="18" charset="0"/>
              </a:rPr>
              <a:t>26</a:t>
            </a:r>
          </a:p>
        </p:txBody>
      </p:sp>
      <p:pic>
        <p:nvPicPr>
          <p:cNvPr id="51213" name="Picture 6" descr="A:\chemíček3.jpg"/>
          <p:cNvPicPr>
            <a:picLocks noChangeAspect="1" noChangeArrowheads="1"/>
          </p:cNvPicPr>
          <p:nvPr/>
        </p:nvPicPr>
        <p:blipFill>
          <a:blip r:embed="rId3" cstate="print"/>
          <a:srcRect/>
          <a:stretch>
            <a:fillRect/>
          </a:stretch>
        </p:blipFill>
        <p:spPr bwMode="auto">
          <a:xfrm>
            <a:off x="4786313" y="1143000"/>
            <a:ext cx="1285875" cy="1176338"/>
          </a:xfrm>
          <a:prstGeom prst="rect">
            <a:avLst/>
          </a:prstGeom>
          <a:noFill/>
          <a:ln w="9525">
            <a:noFill/>
            <a:miter lim="800000"/>
            <a:headEnd/>
            <a:tailEnd/>
          </a:ln>
        </p:spPr>
      </p:pic>
      <p:pic>
        <p:nvPicPr>
          <p:cNvPr id="51214" name="Picture 6" descr="A:\chemíček3.jpg"/>
          <p:cNvPicPr>
            <a:picLocks noChangeAspect="1" noChangeArrowheads="1"/>
          </p:cNvPicPr>
          <p:nvPr/>
        </p:nvPicPr>
        <p:blipFill>
          <a:blip r:embed="rId3" cstate="print"/>
          <a:srcRect/>
          <a:stretch>
            <a:fillRect/>
          </a:stretch>
        </p:blipFill>
        <p:spPr bwMode="auto">
          <a:xfrm>
            <a:off x="7215188" y="1143000"/>
            <a:ext cx="1285875" cy="1176338"/>
          </a:xfrm>
          <a:prstGeom prst="rect">
            <a:avLst/>
          </a:prstGeom>
          <a:noFill/>
          <a:ln w="9525">
            <a:noFill/>
            <a:miter lim="800000"/>
            <a:headEnd/>
            <a:tailEnd/>
          </a:ln>
        </p:spPr>
      </p:pic>
      <p:pic>
        <p:nvPicPr>
          <p:cNvPr id="51215" name="Picture 6" descr="A:\chemíček3.jpg"/>
          <p:cNvPicPr>
            <a:picLocks noChangeAspect="1" noChangeArrowheads="1"/>
          </p:cNvPicPr>
          <p:nvPr/>
        </p:nvPicPr>
        <p:blipFill>
          <a:blip r:embed="rId3" cstate="print"/>
          <a:srcRect/>
          <a:stretch>
            <a:fillRect/>
          </a:stretch>
        </p:blipFill>
        <p:spPr bwMode="auto">
          <a:xfrm>
            <a:off x="4786313" y="4286250"/>
            <a:ext cx="1285875" cy="1176338"/>
          </a:xfrm>
          <a:prstGeom prst="rect">
            <a:avLst/>
          </a:prstGeom>
          <a:noFill/>
          <a:ln w="9525">
            <a:noFill/>
            <a:miter lim="800000"/>
            <a:headEnd/>
            <a:tailEnd/>
          </a:ln>
        </p:spPr>
      </p:pic>
      <p:pic>
        <p:nvPicPr>
          <p:cNvPr id="51216" name="Picture 6" descr="A:\chemíček3.jpg"/>
          <p:cNvPicPr>
            <a:picLocks noChangeAspect="1" noChangeArrowheads="1"/>
          </p:cNvPicPr>
          <p:nvPr/>
        </p:nvPicPr>
        <p:blipFill>
          <a:blip r:embed="rId3" cstate="print"/>
          <a:srcRect/>
          <a:stretch>
            <a:fillRect/>
          </a:stretch>
        </p:blipFill>
        <p:spPr bwMode="auto">
          <a:xfrm>
            <a:off x="7215188" y="4286250"/>
            <a:ext cx="1285875" cy="11763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extovéPole 1"/>
          <p:cNvSpPr txBox="1">
            <a:spLocks noChangeArrowheads="1"/>
          </p:cNvSpPr>
          <p:nvPr/>
        </p:nvSpPr>
        <p:spPr bwMode="auto">
          <a:xfrm>
            <a:off x="357188" y="1143000"/>
            <a:ext cx="3643312" cy="954088"/>
          </a:xfrm>
          <a:prstGeom prst="rect">
            <a:avLst/>
          </a:prstGeom>
          <a:noFill/>
          <a:ln w="9525">
            <a:noFill/>
            <a:miter lim="800000"/>
            <a:headEnd/>
            <a:tailEnd/>
          </a:ln>
        </p:spPr>
        <p:txBody>
          <a:bodyPr>
            <a:spAutoFit/>
          </a:bodyPr>
          <a:lstStyle/>
          <a:p>
            <a:r>
              <a:rPr lang="cs-CZ" sz="2800" b="1"/>
              <a:t>Zásady pro vypracování</a:t>
            </a:r>
          </a:p>
        </p:txBody>
      </p:sp>
      <p:sp>
        <p:nvSpPr>
          <p:cNvPr id="15" name="TextovéPole 14"/>
          <p:cNvSpPr txBox="1"/>
          <p:nvPr/>
        </p:nvSpPr>
        <p:spPr>
          <a:xfrm>
            <a:off x="285750" y="2143125"/>
            <a:ext cx="4071938" cy="523875"/>
          </a:xfrm>
          <a:prstGeom prst="rect">
            <a:avLst/>
          </a:prstGeom>
          <a:noFill/>
        </p:spPr>
        <p:txBody>
          <a:bodyPr>
            <a:spAutoFit/>
          </a:bodyPr>
          <a:lstStyle/>
          <a:p>
            <a:pPr>
              <a:defRPr/>
            </a:pPr>
            <a:r>
              <a:rPr lang="cs-CZ" sz="2800" b="1" dirty="0">
                <a:solidFill>
                  <a:srgbClr val="7030A0"/>
                </a:solidFill>
                <a:latin typeface="+mn-lt"/>
              </a:rPr>
              <a:t>Nadpisy</a:t>
            </a:r>
          </a:p>
        </p:txBody>
      </p:sp>
      <p:sp>
        <p:nvSpPr>
          <p:cNvPr id="26" name="TextovéPole 25"/>
          <p:cNvSpPr txBox="1"/>
          <p:nvPr/>
        </p:nvSpPr>
        <p:spPr>
          <a:xfrm>
            <a:off x="285750" y="2781300"/>
            <a:ext cx="4643438" cy="2862263"/>
          </a:xfrm>
          <a:prstGeom prst="rect">
            <a:avLst/>
          </a:prstGeom>
          <a:noFill/>
        </p:spPr>
        <p:txBody>
          <a:bodyPr>
            <a:spAutoFit/>
          </a:bodyPr>
          <a:lstStyle/>
          <a:p>
            <a:pPr>
              <a:defRPr/>
            </a:pPr>
            <a:r>
              <a:rPr lang="cs-CZ" sz="2000" dirty="0">
                <a:latin typeface="+mn-lt"/>
              </a:rPr>
              <a:t>V záložce „Styly“ MS Word nadefinujte vzhled normálního textu a cca 4 řádů nadpisů. Jednotlivé řády nadpisů by se měly vizuálně lišit. Nadpisy by měly být odlišné od normálního textu. Nadefinování stylů vám usnadní práci a umožní automatické vygenerování obsahu. </a:t>
            </a:r>
            <a:endParaRPr lang="cs-CZ" sz="2000" b="1" dirty="0">
              <a:solidFill>
                <a:srgbClr val="7030A0"/>
              </a:solidFill>
              <a:latin typeface="+mn-lt"/>
            </a:endParaRPr>
          </a:p>
        </p:txBody>
      </p:sp>
      <p:pic>
        <p:nvPicPr>
          <p:cNvPr id="52229" name="Picture 2"/>
          <p:cNvPicPr>
            <a:picLocks noChangeAspect="1" noChangeArrowheads="1"/>
          </p:cNvPicPr>
          <p:nvPr/>
        </p:nvPicPr>
        <p:blipFill>
          <a:blip r:embed="rId3" cstate="print"/>
          <a:srcRect/>
          <a:stretch>
            <a:fillRect/>
          </a:stretch>
        </p:blipFill>
        <p:spPr bwMode="auto">
          <a:xfrm>
            <a:off x="357188" y="142875"/>
            <a:ext cx="8496300" cy="857250"/>
          </a:xfrm>
          <a:prstGeom prst="rect">
            <a:avLst/>
          </a:prstGeom>
          <a:noFill/>
          <a:ln w="9525">
            <a:noFill/>
            <a:miter lim="800000"/>
            <a:headEnd/>
            <a:tailEnd/>
          </a:ln>
        </p:spPr>
      </p:pic>
      <p:sp>
        <p:nvSpPr>
          <p:cNvPr id="20" name="Obdélník 19"/>
          <p:cNvSpPr/>
          <p:nvPr/>
        </p:nvSpPr>
        <p:spPr>
          <a:xfrm>
            <a:off x="5143500" y="1285875"/>
            <a:ext cx="3714750" cy="5072063"/>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a:defRPr/>
            </a:pPr>
            <a:endParaRPr lang="cs-CZ"/>
          </a:p>
        </p:txBody>
      </p:sp>
      <p:sp>
        <p:nvSpPr>
          <p:cNvPr id="52231" name="TextovéPole 20"/>
          <p:cNvSpPr txBox="1">
            <a:spLocks noChangeArrowheads="1"/>
          </p:cNvSpPr>
          <p:nvPr/>
        </p:nvSpPr>
        <p:spPr bwMode="auto">
          <a:xfrm>
            <a:off x="5286375" y="1643063"/>
            <a:ext cx="3357563" cy="3262312"/>
          </a:xfrm>
          <a:prstGeom prst="rect">
            <a:avLst/>
          </a:prstGeom>
          <a:noFill/>
          <a:ln w="9525">
            <a:noFill/>
            <a:miter lim="800000"/>
            <a:headEnd/>
            <a:tailEnd/>
          </a:ln>
        </p:spPr>
        <p:txBody>
          <a:bodyPr>
            <a:spAutoFit/>
          </a:bodyPr>
          <a:lstStyle/>
          <a:p>
            <a:r>
              <a:rPr lang="cs-CZ" sz="1600" b="1">
                <a:latin typeface="Cambria" pitchFamily="18" charset="0"/>
              </a:rPr>
              <a:t>1 NADPIS PRVNÍHO ŘÁDU</a:t>
            </a:r>
          </a:p>
          <a:p>
            <a:endParaRPr lang="cs-CZ" sz="1600" b="1">
              <a:latin typeface="Cambria" pitchFamily="18" charset="0"/>
            </a:endParaRPr>
          </a:p>
          <a:p>
            <a:r>
              <a:rPr lang="cs-CZ" sz="1600" b="1">
                <a:latin typeface="Cambria" pitchFamily="18" charset="0"/>
              </a:rPr>
              <a:t>1.1 Nadpis druhého řádu</a:t>
            </a:r>
          </a:p>
          <a:p>
            <a:endParaRPr lang="cs-CZ" sz="1600" b="1">
              <a:latin typeface="Cambria" pitchFamily="18" charset="0"/>
            </a:endParaRPr>
          </a:p>
          <a:p>
            <a:r>
              <a:rPr lang="cs-CZ" sz="1400" b="1">
                <a:latin typeface="Cambria" pitchFamily="18" charset="0"/>
              </a:rPr>
              <a:t>1.1.1</a:t>
            </a:r>
            <a:r>
              <a:rPr lang="cs-CZ" sz="1600" b="1">
                <a:latin typeface="Cambria" pitchFamily="18" charset="0"/>
              </a:rPr>
              <a:t> </a:t>
            </a:r>
            <a:r>
              <a:rPr lang="cs-CZ" sz="1400" b="1">
                <a:latin typeface="Cambria" pitchFamily="18" charset="0"/>
              </a:rPr>
              <a:t>NADPIS TŘETÍHO ŘÁDU</a:t>
            </a:r>
          </a:p>
          <a:p>
            <a:endParaRPr lang="cs-CZ" sz="1400" b="1">
              <a:latin typeface="Cambria" pitchFamily="18" charset="0"/>
            </a:endParaRPr>
          </a:p>
          <a:p>
            <a:r>
              <a:rPr lang="cs-CZ" sz="1400" b="1">
                <a:latin typeface="Cambria" pitchFamily="18" charset="0"/>
              </a:rPr>
              <a:t>1.1.1.1 Nadpis čtvrtého řádu</a:t>
            </a:r>
          </a:p>
          <a:p>
            <a:endParaRPr lang="cs-CZ" sz="1400" b="1">
              <a:latin typeface="Cambria" pitchFamily="18" charset="0"/>
            </a:endParaRPr>
          </a:p>
          <a:p>
            <a:pPr algn="just"/>
            <a:r>
              <a:rPr lang="cs-CZ" sz="1400">
                <a:latin typeface="Cambria" pitchFamily="18" charset="0"/>
              </a:rPr>
              <a:t>     Normální text práce. Tento systém umožňuje dobré vizuální rozlišení jednotlivých nadpisů a jejich odlišení od vlastního textu práce. Celá práce pak vypadá přehledně a čtenáři se v ní lépe orientují. </a:t>
            </a:r>
            <a:endParaRPr lang="cs-CZ" sz="1600">
              <a:latin typeface="Cambria" pitchFamily="18" charset="0"/>
            </a:endParaRPr>
          </a:p>
        </p:txBody>
      </p:sp>
      <p:sp>
        <p:nvSpPr>
          <p:cNvPr id="52233" name="TextovéPole 9"/>
          <p:cNvSpPr txBox="1">
            <a:spLocks noChangeArrowheads="1"/>
          </p:cNvSpPr>
          <p:nvPr/>
        </p:nvSpPr>
        <p:spPr bwMode="auto">
          <a:xfrm>
            <a:off x="6858000" y="6000750"/>
            <a:ext cx="500063" cy="277813"/>
          </a:xfrm>
          <a:prstGeom prst="rect">
            <a:avLst/>
          </a:prstGeom>
          <a:noFill/>
          <a:ln w="9525">
            <a:noFill/>
            <a:miter lim="800000"/>
            <a:headEnd/>
            <a:tailEnd/>
          </a:ln>
        </p:spPr>
        <p:txBody>
          <a:bodyPr>
            <a:spAutoFit/>
          </a:bodyPr>
          <a:lstStyle/>
          <a:p>
            <a:r>
              <a:rPr lang="cs-CZ" sz="1200">
                <a:latin typeface="Times New Roman" pitchFamily="18" charset="0"/>
                <a:cs typeface="Times New Roman" pitchFamily="18" charset="0"/>
              </a:rPr>
              <a:t>- 31-</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extovéPole 1"/>
          <p:cNvSpPr txBox="1">
            <a:spLocks noChangeArrowheads="1"/>
          </p:cNvSpPr>
          <p:nvPr/>
        </p:nvSpPr>
        <p:spPr bwMode="auto">
          <a:xfrm>
            <a:off x="357188" y="1143000"/>
            <a:ext cx="3643312" cy="954088"/>
          </a:xfrm>
          <a:prstGeom prst="rect">
            <a:avLst/>
          </a:prstGeom>
          <a:noFill/>
          <a:ln w="9525">
            <a:noFill/>
            <a:miter lim="800000"/>
            <a:headEnd/>
            <a:tailEnd/>
          </a:ln>
        </p:spPr>
        <p:txBody>
          <a:bodyPr>
            <a:spAutoFit/>
          </a:bodyPr>
          <a:lstStyle/>
          <a:p>
            <a:r>
              <a:rPr lang="cs-CZ" sz="2800" b="1"/>
              <a:t>Zásady pro vypracování</a:t>
            </a:r>
          </a:p>
        </p:txBody>
      </p:sp>
      <p:sp>
        <p:nvSpPr>
          <p:cNvPr id="15" name="TextovéPole 14"/>
          <p:cNvSpPr txBox="1"/>
          <p:nvPr/>
        </p:nvSpPr>
        <p:spPr>
          <a:xfrm>
            <a:off x="285750" y="2143125"/>
            <a:ext cx="4071938" cy="523875"/>
          </a:xfrm>
          <a:prstGeom prst="rect">
            <a:avLst/>
          </a:prstGeom>
          <a:noFill/>
        </p:spPr>
        <p:txBody>
          <a:bodyPr>
            <a:spAutoFit/>
          </a:bodyPr>
          <a:lstStyle/>
          <a:p>
            <a:pPr>
              <a:defRPr/>
            </a:pPr>
            <a:r>
              <a:rPr lang="cs-CZ" sz="2800" b="1" dirty="0">
                <a:solidFill>
                  <a:srgbClr val="7030A0"/>
                </a:solidFill>
                <a:latin typeface="+mn-lt"/>
              </a:rPr>
              <a:t>Vlastní text práce</a:t>
            </a:r>
          </a:p>
        </p:txBody>
      </p:sp>
      <p:sp>
        <p:nvSpPr>
          <p:cNvPr id="26" name="TextovéPole 25"/>
          <p:cNvSpPr txBox="1"/>
          <p:nvPr/>
        </p:nvSpPr>
        <p:spPr>
          <a:xfrm>
            <a:off x="285750" y="2714625"/>
            <a:ext cx="4643438" cy="3170238"/>
          </a:xfrm>
          <a:prstGeom prst="rect">
            <a:avLst/>
          </a:prstGeom>
          <a:noFill/>
        </p:spPr>
        <p:txBody>
          <a:bodyPr>
            <a:spAutoFit/>
          </a:bodyPr>
          <a:lstStyle/>
          <a:p>
            <a:pPr>
              <a:defRPr/>
            </a:pPr>
            <a:r>
              <a:rPr lang="cs-CZ" sz="2000" dirty="0">
                <a:latin typeface="+mn-lt"/>
              </a:rPr>
              <a:t>Styl vlastního textu práce nadefinujte v záložce „Styly“ MS Word jako okénko „Normální“. Grafické stránce práce věnujte náležitou péči. Vizuální dojem je obvykle to první, co na čtenáře z práce působí a také to první, co na práci hodnotí! Nekvalitní formální stránka práce do jisté míry znehodnocuje i její obsah! </a:t>
            </a:r>
            <a:endParaRPr lang="cs-CZ" sz="2000" b="1" dirty="0">
              <a:solidFill>
                <a:srgbClr val="7030A0"/>
              </a:solidFill>
              <a:latin typeface="+mn-lt"/>
            </a:endParaRPr>
          </a:p>
        </p:txBody>
      </p:sp>
      <p:pic>
        <p:nvPicPr>
          <p:cNvPr id="53253" name="Picture 2"/>
          <p:cNvPicPr>
            <a:picLocks noChangeAspect="1" noChangeArrowheads="1"/>
          </p:cNvPicPr>
          <p:nvPr/>
        </p:nvPicPr>
        <p:blipFill>
          <a:blip r:embed="rId3" cstate="print"/>
          <a:srcRect/>
          <a:stretch>
            <a:fillRect/>
          </a:stretch>
        </p:blipFill>
        <p:spPr bwMode="auto">
          <a:xfrm>
            <a:off x="357188" y="142875"/>
            <a:ext cx="8496300" cy="857250"/>
          </a:xfrm>
          <a:prstGeom prst="rect">
            <a:avLst/>
          </a:prstGeom>
          <a:noFill/>
          <a:ln w="9525">
            <a:noFill/>
            <a:miter lim="800000"/>
            <a:headEnd/>
            <a:tailEnd/>
          </a:ln>
        </p:spPr>
      </p:pic>
      <p:sp>
        <p:nvSpPr>
          <p:cNvPr id="20" name="Obdélník 19"/>
          <p:cNvSpPr/>
          <p:nvPr/>
        </p:nvSpPr>
        <p:spPr>
          <a:xfrm>
            <a:off x="5143500" y="1071563"/>
            <a:ext cx="3714750" cy="5643562"/>
          </a:xfrm>
          <a:prstGeom prst="rect">
            <a:avLst/>
          </a:prstGeom>
          <a:ln>
            <a:solidFill>
              <a:srgbClr val="00B0F0"/>
            </a:solidFill>
          </a:ln>
        </p:spPr>
        <p:style>
          <a:lnRef idx="2">
            <a:schemeClr val="dk1"/>
          </a:lnRef>
          <a:fillRef idx="1">
            <a:schemeClr val="lt1"/>
          </a:fillRef>
          <a:effectRef idx="0">
            <a:schemeClr val="dk1"/>
          </a:effectRef>
          <a:fontRef idx="minor">
            <a:schemeClr val="dk1"/>
          </a:fontRef>
        </p:style>
        <p:txBody>
          <a:bodyPr anchor="ctr"/>
          <a:lstStyle/>
          <a:p>
            <a:pPr algn="ctr">
              <a:defRPr/>
            </a:pPr>
            <a:endParaRPr lang="cs-CZ"/>
          </a:p>
        </p:txBody>
      </p:sp>
      <p:sp>
        <p:nvSpPr>
          <p:cNvPr id="21" name="TextovéPole 20"/>
          <p:cNvSpPr txBox="1"/>
          <p:nvPr/>
        </p:nvSpPr>
        <p:spPr>
          <a:xfrm>
            <a:off x="5286375" y="1285875"/>
            <a:ext cx="3429000" cy="5262563"/>
          </a:xfrm>
          <a:prstGeom prst="rect">
            <a:avLst/>
          </a:prstGeom>
          <a:noFill/>
        </p:spPr>
        <p:txBody>
          <a:bodyPr>
            <a:spAutoFit/>
          </a:bodyPr>
          <a:lstStyle/>
          <a:p>
            <a:pPr algn="just">
              <a:defRPr/>
            </a:pPr>
            <a:r>
              <a:rPr lang="cs-CZ" sz="1400" dirty="0">
                <a:latin typeface="Cambria" pitchFamily="18" charset="0"/>
              </a:rPr>
              <a:t>     Vlastní text práce definuje okénko „Normální“ v záložce styly. Neexistují  žádná závazná pravidla, který font máte použít. Dodržujte však následující zásady:</a:t>
            </a:r>
          </a:p>
          <a:p>
            <a:pPr marL="342900" indent="-342900" algn="just">
              <a:buFontTx/>
              <a:buAutoNum type="arabicPeriod"/>
              <a:defRPr/>
            </a:pPr>
            <a:r>
              <a:rPr lang="cs-CZ" sz="1400" dirty="0">
                <a:latin typeface="Cambria" pitchFamily="18" charset="0"/>
              </a:rPr>
              <a:t>Každý nový odstavec začíná odsazením v rozsahu 5 mezer.</a:t>
            </a:r>
          </a:p>
          <a:p>
            <a:pPr marL="342900" indent="-342900" algn="just">
              <a:buFontTx/>
              <a:buAutoNum type="arabicPeriod"/>
              <a:defRPr/>
            </a:pPr>
            <a:r>
              <a:rPr lang="cs-CZ" sz="1400" dirty="0">
                <a:latin typeface="Cambria" pitchFamily="18" charset="0"/>
              </a:rPr>
              <a:t>Používejte řádkování 1,5 aby byl text přehlednější a čtenář si mohl do textu eventuálně vpisovat tužkou poznámky.</a:t>
            </a:r>
          </a:p>
          <a:p>
            <a:pPr marL="342900" indent="-342900" algn="just">
              <a:buFontTx/>
              <a:buAutoNum type="arabicPeriod"/>
              <a:defRPr/>
            </a:pPr>
            <a:r>
              <a:rPr lang="cs-CZ" sz="1400" dirty="0">
                <a:latin typeface="Cambria" pitchFamily="18" charset="0"/>
              </a:rPr>
              <a:t>Používejte zarovnání do bloku.</a:t>
            </a:r>
          </a:p>
          <a:p>
            <a:pPr marL="342900" indent="-342900" algn="just">
              <a:buFontTx/>
              <a:buAutoNum type="arabicPeriod"/>
              <a:defRPr/>
            </a:pPr>
            <a:r>
              <a:rPr lang="cs-CZ" sz="1400" dirty="0">
                <a:latin typeface="Cambria" pitchFamily="18" charset="0"/>
              </a:rPr>
              <a:t>Nepoužívejte žádných exotických fontů! Optimální je </a:t>
            </a:r>
            <a:r>
              <a:rPr lang="cs-CZ" sz="1400" dirty="0" err="1">
                <a:latin typeface="Cambria" pitchFamily="18" charset="0"/>
              </a:rPr>
              <a:t>Times</a:t>
            </a:r>
            <a:r>
              <a:rPr lang="cs-CZ" sz="1400" dirty="0">
                <a:latin typeface="Cambria" pitchFamily="18" charset="0"/>
              </a:rPr>
              <a:t> New Roman, </a:t>
            </a:r>
            <a:r>
              <a:rPr lang="cs-CZ" sz="1400" dirty="0" err="1">
                <a:latin typeface="Cambria" pitchFamily="18" charset="0"/>
              </a:rPr>
              <a:t>Ariel</a:t>
            </a:r>
            <a:r>
              <a:rPr lang="cs-CZ" sz="1400" dirty="0">
                <a:latin typeface="Cambria" pitchFamily="18" charset="0"/>
              </a:rPr>
              <a:t>, </a:t>
            </a:r>
            <a:r>
              <a:rPr lang="cs-CZ" sz="1400" dirty="0" err="1">
                <a:latin typeface="Cambria" pitchFamily="18" charset="0"/>
              </a:rPr>
              <a:t>Cambria</a:t>
            </a:r>
            <a:r>
              <a:rPr lang="cs-CZ" sz="1400" dirty="0">
                <a:latin typeface="Cambria" pitchFamily="18" charset="0"/>
              </a:rPr>
              <a:t>, </a:t>
            </a:r>
            <a:r>
              <a:rPr lang="cs-CZ" sz="1400" dirty="0" err="1">
                <a:latin typeface="Cambria" pitchFamily="18" charset="0"/>
              </a:rPr>
              <a:t>Calibri</a:t>
            </a:r>
            <a:r>
              <a:rPr lang="cs-CZ" sz="1400" dirty="0">
                <a:latin typeface="Cambria" pitchFamily="18" charset="0"/>
              </a:rPr>
              <a:t>. </a:t>
            </a:r>
          </a:p>
          <a:p>
            <a:pPr marL="342900" indent="-342900" algn="just">
              <a:buFontTx/>
              <a:buAutoNum type="arabicPeriod"/>
              <a:defRPr/>
            </a:pPr>
            <a:r>
              <a:rPr lang="cs-CZ" sz="1400" dirty="0">
                <a:latin typeface="Cambria" pitchFamily="18" charset="0"/>
              </a:rPr>
              <a:t>Velikost písma normálního textu by měla být 12 </a:t>
            </a:r>
            <a:r>
              <a:rPr lang="cs-CZ" sz="1400" dirty="0" err="1">
                <a:latin typeface="Cambria" pitchFamily="18" charset="0"/>
              </a:rPr>
              <a:t>pt</a:t>
            </a:r>
            <a:r>
              <a:rPr lang="cs-CZ" sz="1400" dirty="0">
                <a:latin typeface="Cambria" pitchFamily="18" charset="0"/>
              </a:rPr>
              <a:t>.</a:t>
            </a:r>
          </a:p>
          <a:p>
            <a:pPr marL="342900" indent="-342900" algn="just">
              <a:buFontTx/>
              <a:buAutoNum type="arabicPeriod"/>
              <a:defRPr/>
            </a:pPr>
            <a:r>
              <a:rPr lang="cs-CZ" sz="1400" dirty="0">
                <a:latin typeface="Cambria" pitchFamily="18" charset="0"/>
              </a:rPr>
              <a:t>Šetřete s přílišným zvýrazňováním textu pomocí </a:t>
            </a:r>
            <a:r>
              <a:rPr lang="cs-CZ" sz="1400" b="1" dirty="0" err="1">
                <a:latin typeface="Cambria" pitchFamily="18" charset="0"/>
              </a:rPr>
              <a:t>boldu</a:t>
            </a:r>
            <a:r>
              <a:rPr lang="cs-CZ" sz="1400" dirty="0">
                <a:latin typeface="Cambria" pitchFamily="18" charset="0"/>
              </a:rPr>
              <a:t>, </a:t>
            </a:r>
            <a:r>
              <a:rPr lang="cs-CZ" sz="1400" i="1" dirty="0">
                <a:latin typeface="Cambria" pitchFamily="18" charset="0"/>
              </a:rPr>
              <a:t>kurzívy</a:t>
            </a:r>
            <a:r>
              <a:rPr lang="cs-CZ" sz="1400" dirty="0">
                <a:latin typeface="Cambria" pitchFamily="18" charset="0"/>
              </a:rPr>
              <a:t> nebo </a:t>
            </a:r>
            <a:r>
              <a:rPr lang="cs-CZ" sz="1400" u="sng" dirty="0">
                <a:latin typeface="Cambria" pitchFamily="18" charset="0"/>
              </a:rPr>
              <a:t>podtržení</a:t>
            </a:r>
            <a:r>
              <a:rPr lang="cs-CZ" sz="1400" dirty="0">
                <a:latin typeface="Cambria" pitchFamily="18" charset="0"/>
              </a:rPr>
              <a:t>.  Nepíšete skripta. </a:t>
            </a:r>
          </a:p>
          <a:p>
            <a:pPr marL="342900" indent="-342900" algn="just">
              <a:buFontTx/>
              <a:buAutoNum type="arabicPeriod"/>
              <a:defRPr/>
            </a:pPr>
            <a:r>
              <a:rPr lang="cs-CZ" sz="1400" dirty="0">
                <a:latin typeface="Cambria" pitchFamily="18" charset="0"/>
              </a:rPr>
              <a:t>Vhodné je použít funkci „Dělení slov“. Zamezí velkým mezerám mezi slovy a umísťováním předložek na konec řádků. </a:t>
            </a:r>
          </a:p>
          <a:p>
            <a:pPr marL="342900" indent="-342900" algn="just">
              <a:buFontTx/>
              <a:buAutoNum type="arabicPeriod"/>
              <a:defRPr/>
            </a:pPr>
            <a:r>
              <a:rPr lang="cs-CZ" sz="1400" dirty="0">
                <a:latin typeface="Cambria" pitchFamily="18" charset="0"/>
              </a:rPr>
              <a:t>Dbejte na zásady českého pravopisu!</a:t>
            </a:r>
            <a:endParaRPr lang="cs-CZ" sz="1600" dirty="0">
              <a:latin typeface="Cambria"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457200" y="1214438"/>
            <a:ext cx="8229600" cy="4857750"/>
          </a:xfrm>
        </p:spPr>
        <p:txBody>
          <a:bodyPr/>
          <a:lstStyle/>
          <a:p>
            <a:r>
              <a:rPr lang="cs-CZ" dirty="0" smtClean="0"/>
              <a:t>Nejdřív znát </a:t>
            </a:r>
            <a:r>
              <a:rPr lang="cs-CZ" b="1" dirty="0">
                <a:solidFill>
                  <a:srgbClr val="FF0000"/>
                </a:solidFill>
              </a:rPr>
              <a:t>pravidla hry</a:t>
            </a:r>
          </a:p>
          <a:p>
            <a:r>
              <a:rPr lang="cs-CZ" dirty="0" smtClean="0"/>
              <a:t>Postup </a:t>
            </a:r>
            <a:r>
              <a:rPr lang="cs-CZ" dirty="0"/>
              <a:t>při zadávání a vedení kvalifikačních prací upravuje směrnice děkana</a:t>
            </a:r>
            <a:endParaRPr lang="cs-CZ" sz="2400" dirty="0">
              <a:latin typeface="Arial" charset="0"/>
              <a:cs typeface="Arial" charset="0"/>
            </a:endParaRPr>
          </a:p>
          <a:p>
            <a:pPr eaLnBrk="1" hangingPunct="1">
              <a:defRPr/>
            </a:pPr>
            <a:r>
              <a:rPr lang="cs-CZ" dirty="0" smtClean="0"/>
              <a:t>Nejdůležitějším počinem je </a:t>
            </a:r>
            <a:r>
              <a:rPr lang="cs-CZ" b="1" dirty="0" smtClean="0">
                <a:solidFill>
                  <a:srgbClr val="7030A0"/>
                </a:solidFill>
              </a:rPr>
              <a:t>volba tématu práce</a:t>
            </a:r>
            <a:r>
              <a:rPr lang="cs-CZ" b="1" dirty="0" smtClean="0">
                <a:solidFill>
                  <a:srgbClr val="FF0000"/>
                </a:solidFill>
              </a:rPr>
              <a:t> </a:t>
            </a:r>
            <a:r>
              <a:rPr lang="cs-CZ" dirty="0" smtClean="0"/>
              <a:t>a s tím úzce související </a:t>
            </a:r>
            <a:r>
              <a:rPr lang="cs-CZ" b="1" dirty="0" smtClean="0">
                <a:solidFill>
                  <a:srgbClr val="7030A0"/>
                </a:solidFill>
              </a:rPr>
              <a:t>volba vedoucího práce (školitele)</a:t>
            </a:r>
            <a:r>
              <a:rPr lang="cs-CZ" dirty="0" smtClean="0"/>
              <a:t> </a:t>
            </a:r>
          </a:p>
          <a:p>
            <a:pPr eaLnBrk="1" hangingPunct="1">
              <a:defRPr/>
            </a:pPr>
            <a:r>
              <a:rPr lang="cs-CZ" dirty="0" smtClean="0"/>
              <a:t>Téma si volíte po dohodě s vedoucím práce na základě vlastního zájmu a zaměření, ale     </a:t>
            </a:r>
            <a:r>
              <a:rPr lang="cs-CZ" b="1" dirty="0" smtClean="0">
                <a:solidFill>
                  <a:srgbClr val="7030A0"/>
                </a:solidFill>
              </a:rPr>
              <a:t>v souladu s profilem absolventa studijního oboru ISK + případně profilační = větvové </a:t>
            </a:r>
            <a:r>
              <a:rPr lang="cs-CZ" b="1" dirty="0" err="1" smtClean="0">
                <a:solidFill>
                  <a:srgbClr val="7030A0"/>
                </a:solidFill>
              </a:rPr>
              <a:t>t</a:t>
            </a:r>
            <a:r>
              <a:rPr lang="cs-CZ" b="1" dirty="0" smtClean="0">
                <a:solidFill>
                  <a:srgbClr val="7030A0"/>
                </a:solidFill>
              </a:rPr>
              <a:t>.</a:t>
            </a:r>
            <a:r>
              <a:rPr lang="cs-CZ" dirty="0" smtClean="0"/>
              <a:t> </a:t>
            </a:r>
          </a:p>
        </p:txBody>
      </p:sp>
      <p:sp>
        <p:nvSpPr>
          <p:cNvPr id="3" name="Nadpis 2"/>
          <p:cNvSpPr>
            <a:spLocks noGrp="1"/>
          </p:cNvSpPr>
          <p:nvPr>
            <p:ph type="title"/>
          </p:nvPr>
        </p:nvSpPr>
        <p:spPr/>
        <p:txBody>
          <a:bodyPr/>
          <a:lstStyle/>
          <a:p>
            <a:pPr eaLnBrk="1" hangingPunct="1">
              <a:defRPr/>
            </a:pPr>
            <a:r>
              <a:rPr lang="cs-CZ" dirty="0" smtClean="0"/>
              <a:t>Jak začít?</a:t>
            </a:r>
            <a:endParaRPr lang="cs-CZ"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extovéPole 1"/>
          <p:cNvSpPr txBox="1">
            <a:spLocks noChangeArrowheads="1"/>
          </p:cNvSpPr>
          <p:nvPr/>
        </p:nvSpPr>
        <p:spPr bwMode="auto">
          <a:xfrm>
            <a:off x="357188" y="285750"/>
            <a:ext cx="3643312" cy="954088"/>
          </a:xfrm>
          <a:prstGeom prst="rect">
            <a:avLst/>
          </a:prstGeom>
          <a:noFill/>
          <a:ln w="9525">
            <a:noFill/>
            <a:miter lim="800000"/>
            <a:headEnd/>
            <a:tailEnd/>
          </a:ln>
        </p:spPr>
        <p:txBody>
          <a:bodyPr>
            <a:spAutoFit/>
          </a:bodyPr>
          <a:lstStyle/>
          <a:p>
            <a:r>
              <a:rPr lang="cs-CZ" sz="2800" b="1"/>
              <a:t>Zásady pro vypracování</a:t>
            </a:r>
          </a:p>
        </p:txBody>
      </p:sp>
      <p:sp>
        <p:nvSpPr>
          <p:cNvPr id="15" name="TextovéPole 14"/>
          <p:cNvSpPr txBox="1"/>
          <p:nvPr/>
        </p:nvSpPr>
        <p:spPr>
          <a:xfrm>
            <a:off x="357188" y="1285875"/>
            <a:ext cx="4071937" cy="523875"/>
          </a:xfrm>
          <a:prstGeom prst="rect">
            <a:avLst/>
          </a:prstGeom>
          <a:noFill/>
        </p:spPr>
        <p:txBody>
          <a:bodyPr>
            <a:spAutoFit/>
          </a:bodyPr>
          <a:lstStyle/>
          <a:p>
            <a:pPr>
              <a:defRPr/>
            </a:pPr>
            <a:r>
              <a:rPr lang="cs-CZ" sz="2800" b="1" dirty="0">
                <a:solidFill>
                  <a:srgbClr val="7030A0"/>
                </a:solidFill>
                <a:latin typeface="+mn-lt"/>
              </a:rPr>
              <a:t>Obrázky</a:t>
            </a:r>
          </a:p>
        </p:txBody>
      </p:sp>
      <p:sp>
        <p:nvSpPr>
          <p:cNvPr id="9" name="Obdélník 8"/>
          <p:cNvSpPr/>
          <p:nvPr/>
        </p:nvSpPr>
        <p:spPr>
          <a:xfrm>
            <a:off x="4500563" y="214313"/>
            <a:ext cx="4500562" cy="6500812"/>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a:defRPr/>
            </a:pPr>
            <a:endParaRPr lang="cs-CZ"/>
          </a:p>
        </p:txBody>
      </p:sp>
      <p:sp>
        <p:nvSpPr>
          <p:cNvPr id="10" name="TextovéPole 9"/>
          <p:cNvSpPr txBox="1"/>
          <p:nvPr/>
        </p:nvSpPr>
        <p:spPr>
          <a:xfrm>
            <a:off x="4679156" y="342900"/>
            <a:ext cx="4214812" cy="3539430"/>
          </a:xfrm>
          <a:prstGeom prst="rect">
            <a:avLst/>
          </a:prstGeom>
          <a:noFill/>
        </p:spPr>
        <p:txBody>
          <a:bodyPr>
            <a:spAutoFit/>
          </a:bodyPr>
          <a:lstStyle/>
          <a:p>
            <a:pPr algn="just">
              <a:defRPr/>
            </a:pPr>
            <a:r>
              <a:rPr lang="cs-CZ" sz="1400" dirty="0">
                <a:latin typeface="Times New Roman" pitchFamily="18" charset="0"/>
                <a:cs typeface="Times New Roman" pitchFamily="18" charset="0"/>
              </a:rPr>
              <a:t>     Jeden obrázek nahradí tisíc slov. Tato moudrost je stále platná, ale při zařazování obrázků do textu je nutné zvážit následující:</a:t>
            </a:r>
          </a:p>
          <a:p>
            <a:pPr marL="342900" indent="-342900" algn="just">
              <a:buFontTx/>
              <a:buAutoNum type="arabicPeriod"/>
              <a:defRPr/>
            </a:pPr>
            <a:r>
              <a:rPr lang="cs-CZ" sz="1400" dirty="0">
                <a:latin typeface="Times New Roman" pitchFamily="18" charset="0"/>
                <a:cs typeface="Times New Roman" pitchFamily="18" charset="0"/>
              </a:rPr>
              <a:t>Je skutečně nutné zařadit obrázek do textu? Nebyl by vhodnější v příloze?</a:t>
            </a:r>
          </a:p>
          <a:p>
            <a:pPr marL="342900" indent="-342900" algn="just">
              <a:buFontTx/>
              <a:buAutoNum type="arabicPeriod"/>
              <a:defRPr/>
            </a:pPr>
            <a:r>
              <a:rPr lang="cs-CZ" sz="1400" dirty="0">
                <a:latin typeface="Times New Roman" pitchFamily="18" charset="0"/>
                <a:cs typeface="Times New Roman" pitchFamily="18" charset="0"/>
              </a:rPr>
              <a:t>Nakolik pomůže obrázek objasnit smysl textu?</a:t>
            </a:r>
          </a:p>
          <a:p>
            <a:pPr marL="342900" indent="-342900" algn="just">
              <a:defRPr/>
            </a:pPr>
            <a:endParaRPr lang="cs-CZ" sz="1400" dirty="0">
              <a:latin typeface="Times New Roman" pitchFamily="18" charset="0"/>
              <a:cs typeface="Times New Roman" pitchFamily="18" charset="0"/>
            </a:endParaRPr>
          </a:p>
          <a:p>
            <a:pPr algn="just">
              <a:defRPr/>
            </a:pPr>
            <a:r>
              <a:rPr lang="cs-CZ" sz="1400" dirty="0">
                <a:latin typeface="Times New Roman" pitchFamily="18" charset="0"/>
                <a:cs typeface="Times New Roman" pitchFamily="18" charset="0"/>
              </a:rPr>
              <a:t>     Pokud do práce vkládáme více obrázků, je potřeba je očíslovat. Tak na ně můžete později odkazovat z textu i v seznamu obrázků a tabulek na konci práce, pokud těchto grafických prvků máte více a seznam psát budete. </a:t>
            </a:r>
            <a:r>
              <a:rPr lang="cs-CZ" sz="1400" b="1" dirty="0">
                <a:latin typeface="Times New Roman" pitchFamily="18" charset="0"/>
                <a:cs typeface="Times New Roman" pitchFamily="18" charset="0"/>
              </a:rPr>
              <a:t>Titulek, který charakterizuje obrázek, společně s číslem umisťujeme </a:t>
            </a:r>
            <a:r>
              <a:rPr lang="cs-CZ" sz="1400" b="1" dirty="0" smtClean="0">
                <a:solidFill>
                  <a:srgbClr val="FF0000"/>
                </a:solidFill>
                <a:latin typeface="Times New Roman" pitchFamily="18" charset="0"/>
                <a:cs typeface="Times New Roman" pitchFamily="18" charset="0"/>
              </a:rPr>
              <a:t>pod </a:t>
            </a:r>
            <a:r>
              <a:rPr lang="cs-CZ" sz="1400" b="1" dirty="0">
                <a:solidFill>
                  <a:srgbClr val="FF0000"/>
                </a:solidFill>
                <a:latin typeface="Times New Roman" pitchFamily="18" charset="0"/>
                <a:cs typeface="Times New Roman" pitchFamily="18" charset="0"/>
              </a:rPr>
              <a:t>obrázek</a:t>
            </a:r>
            <a:r>
              <a:rPr lang="cs-CZ" sz="1400" dirty="0">
                <a:latin typeface="Times New Roman" pitchFamily="18" charset="0"/>
                <a:cs typeface="Times New Roman" pitchFamily="18" charset="0"/>
              </a:rPr>
              <a:t>. Obrázky značíme arabskými číslicemi a popisem umístěným nad obrázek:</a:t>
            </a:r>
          </a:p>
          <a:p>
            <a:pPr algn="just">
              <a:defRPr/>
            </a:pPr>
            <a:endParaRPr lang="cs-CZ" sz="1400" b="1" dirty="0">
              <a:solidFill>
                <a:srgbClr val="FF0000"/>
              </a:solidFill>
              <a:latin typeface="Times New Roman" pitchFamily="18" charset="0"/>
              <a:cs typeface="Times New Roman" pitchFamily="18" charset="0"/>
            </a:endParaRPr>
          </a:p>
          <a:p>
            <a:pPr algn="just">
              <a:defRPr/>
            </a:pPr>
            <a:endParaRPr lang="cs-CZ" sz="1400" dirty="0">
              <a:latin typeface="Times New Roman" pitchFamily="18" charset="0"/>
              <a:cs typeface="Times New Roman" pitchFamily="18" charset="0"/>
            </a:endParaRPr>
          </a:p>
        </p:txBody>
      </p:sp>
      <p:sp>
        <p:nvSpPr>
          <p:cNvPr id="11" name="TextovéPole 10"/>
          <p:cNvSpPr txBox="1"/>
          <p:nvPr/>
        </p:nvSpPr>
        <p:spPr>
          <a:xfrm>
            <a:off x="357188" y="1857375"/>
            <a:ext cx="4000500" cy="3724275"/>
          </a:xfrm>
          <a:prstGeom prst="rect">
            <a:avLst/>
          </a:prstGeom>
          <a:noFill/>
        </p:spPr>
        <p:txBody>
          <a:bodyPr>
            <a:spAutoFit/>
          </a:bodyPr>
          <a:lstStyle/>
          <a:p>
            <a:pPr>
              <a:defRPr/>
            </a:pPr>
            <a:r>
              <a:rPr lang="cs-CZ" dirty="0">
                <a:latin typeface="+mn-lt"/>
              </a:rPr>
              <a:t>Obrázek </a:t>
            </a:r>
            <a:r>
              <a:rPr lang="cs-CZ" b="1" dirty="0">
                <a:solidFill>
                  <a:srgbClr val="FF0000"/>
                </a:solidFill>
                <a:latin typeface="+mn-lt"/>
              </a:rPr>
              <a:t>umístěný v textu by měl zaujímat max. třetinu stránky. </a:t>
            </a:r>
            <a:r>
              <a:rPr lang="cs-CZ" dirty="0">
                <a:latin typeface="+mn-lt"/>
              </a:rPr>
              <a:t>Větší obrázky již patří do příloh. Nepoužívejte obrázky formátů .</a:t>
            </a:r>
            <a:r>
              <a:rPr lang="cs-CZ" dirty="0" err="1">
                <a:latin typeface="+mn-lt"/>
              </a:rPr>
              <a:t>bmp</a:t>
            </a:r>
            <a:r>
              <a:rPr lang="cs-CZ" dirty="0">
                <a:latin typeface="+mn-lt"/>
              </a:rPr>
              <a:t> a .</a:t>
            </a:r>
            <a:r>
              <a:rPr lang="cs-CZ" dirty="0" err="1">
                <a:latin typeface="+mn-lt"/>
              </a:rPr>
              <a:t>tiff</a:t>
            </a:r>
            <a:r>
              <a:rPr lang="cs-CZ" dirty="0">
                <a:latin typeface="+mn-lt"/>
              </a:rPr>
              <a:t>, neboť představují veliké objemy dat. Pod obrázek, zejména jde-li o graf s řadou zkratek a symbolů, je vhodné umístit vysvětlivky, kde symboliku použitou v grafu vysvětlíte. Je-li obrázek převzatý, nezapomeňte citovat jeho zdroj. Obrázky není nutné rámovat. </a:t>
            </a:r>
            <a:endParaRPr lang="cs-CZ" sz="2000" b="1" dirty="0">
              <a:solidFill>
                <a:srgbClr val="7030A0"/>
              </a:solidFill>
              <a:latin typeface="+mn-lt"/>
            </a:endParaRPr>
          </a:p>
        </p:txBody>
      </p:sp>
      <p:pic>
        <p:nvPicPr>
          <p:cNvPr id="55304" name="Picture 2"/>
          <p:cNvPicPr>
            <a:picLocks noChangeAspect="1" noChangeArrowheads="1"/>
          </p:cNvPicPr>
          <p:nvPr/>
        </p:nvPicPr>
        <p:blipFill>
          <a:blip r:embed="rId3" cstate="print"/>
          <a:srcRect/>
          <a:stretch>
            <a:fillRect/>
          </a:stretch>
        </p:blipFill>
        <p:spPr bwMode="auto">
          <a:xfrm>
            <a:off x="5072062" y="3355827"/>
            <a:ext cx="3429000" cy="1981200"/>
          </a:xfrm>
          <a:prstGeom prst="rect">
            <a:avLst/>
          </a:prstGeom>
          <a:noFill/>
          <a:ln w="9525">
            <a:noFill/>
            <a:miter lim="800000"/>
            <a:headEnd/>
            <a:tailEnd/>
          </a:ln>
        </p:spPr>
      </p:pic>
      <p:sp>
        <p:nvSpPr>
          <p:cNvPr id="55305" name="TextovéPole 11"/>
          <p:cNvSpPr txBox="1">
            <a:spLocks noChangeArrowheads="1"/>
          </p:cNvSpPr>
          <p:nvPr/>
        </p:nvSpPr>
        <p:spPr bwMode="auto">
          <a:xfrm>
            <a:off x="4857751" y="5581650"/>
            <a:ext cx="3857624" cy="646331"/>
          </a:xfrm>
          <a:prstGeom prst="rect">
            <a:avLst/>
          </a:prstGeom>
          <a:noFill/>
          <a:ln w="9525">
            <a:noFill/>
            <a:miter lim="800000"/>
            <a:headEnd/>
            <a:tailEnd/>
          </a:ln>
        </p:spPr>
        <p:txBody>
          <a:bodyPr wrap="square">
            <a:spAutoFit/>
          </a:bodyPr>
          <a:lstStyle/>
          <a:p>
            <a:r>
              <a:rPr lang="cs-CZ" sz="1200" b="1" dirty="0">
                <a:latin typeface="Times New Roman" pitchFamily="18" charset="0"/>
                <a:cs typeface="Times New Roman" pitchFamily="18" charset="0"/>
              </a:rPr>
              <a:t>Obr. 1 </a:t>
            </a:r>
            <a:r>
              <a:rPr lang="cs-CZ" sz="1200" dirty="0">
                <a:latin typeface="Times New Roman" pitchFamily="18" charset="0"/>
                <a:cs typeface="Times New Roman" pitchFamily="18" charset="0"/>
              </a:rPr>
              <a:t>Gaussova křivka rozložení IQ v </a:t>
            </a:r>
            <a:r>
              <a:rPr lang="cs-CZ" sz="1200" dirty="0" smtClean="0">
                <a:latin typeface="Times New Roman" pitchFamily="18" charset="0"/>
                <a:cs typeface="Times New Roman" pitchFamily="18" charset="0"/>
              </a:rPr>
              <a:t>populaci</a:t>
            </a:r>
          </a:p>
          <a:p>
            <a:r>
              <a:rPr lang="cs-CZ" sz="1200" dirty="0" smtClean="0">
                <a:latin typeface="Times New Roman" pitchFamily="18" charset="0"/>
                <a:cs typeface="Times New Roman" pitchFamily="18" charset="0"/>
              </a:rPr>
              <a:t> </a:t>
            </a:r>
            <a:endParaRPr lang="cs-CZ" sz="1200" dirty="0">
              <a:latin typeface="Times New Roman" pitchFamily="18" charset="0"/>
              <a:cs typeface="Times New Roman" pitchFamily="18" charset="0"/>
            </a:endParaRPr>
          </a:p>
          <a:p>
            <a:r>
              <a:rPr lang="cs-CZ" sz="1200" i="1" dirty="0" smtClean="0">
                <a:latin typeface="Times New Roman" pitchFamily="18" charset="0"/>
                <a:cs typeface="Times New Roman" pitchFamily="18" charset="0"/>
              </a:rPr>
              <a:t>Vysvětlivky</a:t>
            </a:r>
            <a:r>
              <a:rPr lang="cs-CZ" sz="1200" i="1" dirty="0">
                <a:latin typeface="Times New Roman" pitchFamily="18" charset="0"/>
                <a:cs typeface="Times New Roman" pitchFamily="18" charset="0"/>
              </a:rPr>
              <a:t>:</a:t>
            </a:r>
          </a:p>
        </p:txBody>
      </p:sp>
      <p:sp>
        <p:nvSpPr>
          <p:cNvPr id="55306" name="TextovéPole 9"/>
          <p:cNvSpPr txBox="1">
            <a:spLocks noChangeArrowheads="1"/>
          </p:cNvSpPr>
          <p:nvPr/>
        </p:nvSpPr>
        <p:spPr bwMode="auto">
          <a:xfrm>
            <a:off x="6572250" y="6357938"/>
            <a:ext cx="500063" cy="277812"/>
          </a:xfrm>
          <a:prstGeom prst="rect">
            <a:avLst/>
          </a:prstGeom>
          <a:noFill/>
          <a:ln w="9525">
            <a:noFill/>
            <a:miter lim="800000"/>
            <a:headEnd/>
            <a:tailEnd/>
          </a:ln>
        </p:spPr>
        <p:txBody>
          <a:bodyPr>
            <a:spAutoFit/>
          </a:bodyPr>
          <a:lstStyle/>
          <a:p>
            <a:r>
              <a:rPr lang="cs-CZ" sz="1200">
                <a:latin typeface="Times New Roman" pitchFamily="18" charset="0"/>
                <a:cs typeface="Times New Roman" pitchFamily="18" charset="0"/>
              </a:rPr>
              <a:t>- 63-</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extovéPole 1"/>
          <p:cNvSpPr txBox="1">
            <a:spLocks noChangeArrowheads="1"/>
          </p:cNvSpPr>
          <p:nvPr/>
        </p:nvSpPr>
        <p:spPr bwMode="auto">
          <a:xfrm>
            <a:off x="357188" y="285750"/>
            <a:ext cx="3643312" cy="954088"/>
          </a:xfrm>
          <a:prstGeom prst="rect">
            <a:avLst/>
          </a:prstGeom>
          <a:noFill/>
          <a:ln w="9525">
            <a:noFill/>
            <a:miter lim="800000"/>
            <a:headEnd/>
            <a:tailEnd/>
          </a:ln>
        </p:spPr>
        <p:txBody>
          <a:bodyPr>
            <a:spAutoFit/>
          </a:bodyPr>
          <a:lstStyle/>
          <a:p>
            <a:r>
              <a:rPr lang="cs-CZ" sz="2800" b="1"/>
              <a:t>Zásady pro vypracování</a:t>
            </a:r>
          </a:p>
        </p:txBody>
      </p:sp>
      <p:sp>
        <p:nvSpPr>
          <p:cNvPr id="15" name="TextovéPole 14"/>
          <p:cNvSpPr txBox="1"/>
          <p:nvPr/>
        </p:nvSpPr>
        <p:spPr>
          <a:xfrm>
            <a:off x="357188" y="1285875"/>
            <a:ext cx="4071937" cy="523875"/>
          </a:xfrm>
          <a:prstGeom prst="rect">
            <a:avLst/>
          </a:prstGeom>
          <a:noFill/>
        </p:spPr>
        <p:txBody>
          <a:bodyPr>
            <a:spAutoFit/>
          </a:bodyPr>
          <a:lstStyle/>
          <a:p>
            <a:pPr>
              <a:defRPr/>
            </a:pPr>
            <a:r>
              <a:rPr lang="cs-CZ" sz="2800" b="1" dirty="0">
                <a:solidFill>
                  <a:srgbClr val="7030A0"/>
                </a:solidFill>
                <a:latin typeface="+mn-lt"/>
              </a:rPr>
              <a:t>Tabulky</a:t>
            </a:r>
          </a:p>
        </p:txBody>
      </p:sp>
      <p:sp>
        <p:nvSpPr>
          <p:cNvPr id="9" name="Obdélník 8"/>
          <p:cNvSpPr/>
          <p:nvPr/>
        </p:nvSpPr>
        <p:spPr>
          <a:xfrm>
            <a:off x="4500563" y="214313"/>
            <a:ext cx="4500562" cy="6500812"/>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a:defRPr/>
            </a:pPr>
            <a:endParaRPr lang="cs-CZ"/>
          </a:p>
        </p:txBody>
      </p:sp>
      <p:sp>
        <p:nvSpPr>
          <p:cNvPr id="10" name="TextovéPole 9"/>
          <p:cNvSpPr txBox="1"/>
          <p:nvPr/>
        </p:nvSpPr>
        <p:spPr>
          <a:xfrm>
            <a:off x="4643438" y="357188"/>
            <a:ext cx="4214812" cy="4186237"/>
          </a:xfrm>
          <a:prstGeom prst="rect">
            <a:avLst/>
          </a:prstGeom>
          <a:noFill/>
        </p:spPr>
        <p:txBody>
          <a:bodyPr>
            <a:spAutoFit/>
          </a:bodyPr>
          <a:lstStyle/>
          <a:p>
            <a:pPr algn="just">
              <a:defRPr/>
            </a:pPr>
            <a:r>
              <a:rPr lang="cs-CZ" sz="1400" dirty="0">
                <a:latin typeface="Times New Roman" pitchFamily="18" charset="0"/>
                <a:cs typeface="Times New Roman" pitchFamily="18" charset="0"/>
              </a:rPr>
              <a:t>     Prezentace dat v tabulkách je vhodná tam, kde je potřeba přehledně ukázat strukturovaná data. Při sestavování tabulek dbejte těchto zásad:</a:t>
            </a:r>
          </a:p>
          <a:p>
            <a:pPr marL="342900" indent="-342900" algn="just">
              <a:buFontTx/>
              <a:buAutoNum type="arabicPeriod"/>
              <a:defRPr/>
            </a:pPr>
            <a:r>
              <a:rPr lang="cs-CZ" sz="1400" dirty="0">
                <a:latin typeface="Times New Roman" pitchFamily="18" charset="0"/>
                <a:cs typeface="Times New Roman" pitchFamily="18" charset="0"/>
              </a:rPr>
              <a:t>Každá tabulka musí být sama o sobě srozumitelná (i bez použití textu, do něhož patří).</a:t>
            </a:r>
          </a:p>
          <a:p>
            <a:pPr marL="342900" indent="-342900" algn="just">
              <a:buFontTx/>
              <a:buAutoNum type="arabicPeriod"/>
              <a:defRPr/>
            </a:pPr>
            <a:r>
              <a:rPr lang="cs-CZ" sz="1400" dirty="0">
                <a:latin typeface="Times New Roman" pitchFamily="18" charset="0"/>
                <a:cs typeface="Times New Roman" pitchFamily="18" charset="0"/>
              </a:rPr>
              <a:t>V každém poli tabulky se uvádí jen jedno číslo nebo znak.</a:t>
            </a:r>
          </a:p>
          <a:p>
            <a:pPr marL="342900" indent="-342900" algn="just">
              <a:buFontTx/>
              <a:buAutoNum type="arabicPeriod"/>
              <a:defRPr/>
            </a:pPr>
            <a:r>
              <a:rPr lang="cs-CZ" sz="1400" dirty="0">
                <a:latin typeface="Times New Roman" pitchFamily="18" charset="0"/>
                <a:cs typeface="Times New Roman" pitchFamily="18" charset="0"/>
              </a:rPr>
              <a:t>Přednost znázornění se řídí předpokládaným zájmem uživatele.</a:t>
            </a:r>
          </a:p>
          <a:p>
            <a:pPr marL="342900" indent="-342900" algn="just">
              <a:buFontTx/>
              <a:buAutoNum type="arabicPeriod"/>
              <a:defRPr/>
            </a:pPr>
            <a:r>
              <a:rPr lang="cs-CZ" sz="1400" dirty="0">
                <a:latin typeface="Times New Roman" pitchFamily="18" charset="0"/>
                <a:cs typeface="Times New Roman" pitchFamily="18" charset="0"/>
              </a:rPr>
              <a:t>V tabulce by se neměly používat rozdílné měrné jednotky (kombinace dvou jednotek téže veličiny – např. cm a m).</a:t>
            </a:r>
          </a:p>
          <a:p>
            <a:pPr marL="342900" indent="-342900" algn="just">
              <a:buFontTx/>
              <a:buAutoNum type="arabicPeriod"/>
              <a:defRPr/>
            </a:pPr>
            <a:r>
              <a:rPr lang="cs-CZ" sz="1400" dirty="0">
                <a:latin typeface="Times New Roman" pitchFamily="18" charset="0"/>
                <a:cs typeface="Times New Roman" pitchFamily="18" charset="0"/>
              </a:rPr>
              <a:t>Je třeba volit vhodný typ písma.</a:t>
            </a:r>
          </a:p>
          <a:p>
            <a:pPr marL="342900" indent="-342900" algn="just">
              <a:buFontTx/>
              <a:buAutoNum type="arabicPeriod"/>
              <a:defRPr/>
            </a:pPr>
            <a:r>
              <a:rPr lang="cs-CZ" sz="1400" dirty="0">
                <a:latin typeface="Times New Roman" pitchFamily="18" charset="0"/>
                <a:cs typeface="Times New Roman" pitchFamily="18" charset="0"/>
              </a:rPr>
              <a:t>Obsahuje-li tabulka větší počet sloupců a řádků, je žádoucí je očíslovat.</a:t>
            </a:r>
          </a:p>
          <a:p>
            <a:pPr marL="342900" indent="-342900" algn="just">
              <a:buFontTx/>
              <a:buAutoNum type="arabicPeriod"/>
              <a:defRPr/>
            </a:pPr>
            <a:r>
              <a:rPr lang="cs-CZ" sz="1400" b="1" dirty="0">
                <a:latin typeface="Times New Roman" pitchFamily="18" charset="0"/>
                <a:cs typeface="Times New Roman" pitchFamily="18" charset="0"/>
              </a:rPr>
              <a:t>Tabulky se značí obvykle římskými číslicemi a popisem umístěnými nad tabulku</a:t>
            </a:r>
            <a:r>
              <a:rPr lang="cs-CZ" sz="1400" dirty="0">
                <a:latin typeface="Times New Roman" pitchFamily="18" charset="0"/>
                <a:cs typeface="Times New Roman" pitchFamily="18" charset="0"/>
              </a:rPr>
              <a:t>.  </a:t>
            </a:r>
          </a:p>
          <a:p>
            <a:pPr marL="342900" indent="-342900" algn="just">
              <a:buFontTx/>
              <a:buAutoNum type="arabicPeriod"/>
              <a:defRPr/>
            </a:pPr>
            <a:endParaRPr lang="cs-CZ" sz="1400" dirty="0">
              <a:latin typeface="Times New Roman" pitchFamily="18" charset="0"/>
              <a:cs typeface="Times New Roman" pitchFamily="18" charset="0"/>
            </a:endParaRPr>
          </a:p>
          <a:p>
            <a:pPr marL="342900" indent="-342900" algn="just">
              <a:defRPr/>
            </a:pPr>
            <a:r>
              <a:rPr lang="cs-CZ" sz="1400" dirty="0">
                <a:latin typeface="Times New Roman" pitchFamily="18" charset="0"/>
                <a:cs typeface="Times New Roman" pitchFamily="18" charset="0"/>
              </a:rPr>
              <a:t>Tab. VII Přehled základních poruch dle MKN 10</a:t>
            </a:r>
          </a:p>
        </p:txBody>
      </p:sp>
      <p:sp>
        <p:nvSpPr>
          <p:cNvPr id="11" name="TextovéPole 10"/>
          <p:cNvSpPr txBox="1"/>
          <p:nvPr/>
        </p:nvSpPr>
        <p:spPr>
          <a:xfrm>
            <a:off x="357188" y="1857375"/>
            <a:ext cx="4000500" cy="3724275"/>
          </a:xfrm>
          <a:prstGeom prst="rect">
            <a:avLst/>
          </a:prstGeom>
          <a:noFill/>
        </p:spPr>
        <p:txBody>
          <a:bodyPr>
            <a:spAutoFit/>
          </a:bodyPr>
          <a:lstStyle/>
          <a:p>
            <a:pPr>
              <a:defRPr/>
            </a:pPr>
            <a:r>
              <a:rPr lang="cs-CZ" dirty="0">
                <a:latin typeface="+mn-lt"/>
              </a:rPr>
              <a:t>Pro použití tabulek platí analogická pravidla jako pro použití obrázků. Rozsáhlé tabulky patří do příloh. Pokud je tabulka, nebo údaje v ní uvedené převzaté, je nutné ocitovat zdroj. Použitou symboliku je opět možné objasnit ve vysvětlivkách. </a:t>
            </a:r>
            <a:r>
              <a:rPr lang="cs-CZ" dirty="0">
                <a:solidFill>
                  <a:srgbClr val="FF0000"/>
                </a:solidFill>
                <a:latin typeface="+mn-lt"/>
              </a:rPr>
              <a:t>Údaje v tabulkách, grafech a v textu by se neměly opakovat</a:t>
            </a:r>
            <a:r>
              <a:rPr lang="cs-CZ" dirty="0">
                <a:latin typeface="+mn-lt"/>
              </a:rPr>
              <a:t>! V tabulce neplýtvejte barvami – obvykle pouze znesnadníte čitelnost údajů.  </a:t>
            </a:r>
            <a:endParaRPr lang="cs-CZ" sz="2000" b="1" dirty="0">
              <a:solidFill>
                <a:srgbClr val="7030A0"/>
              </a:solidFill>
              <a:latin typeface="+mn-lt"/>
            </a:endParaRPr>
          </a:p>
        </p:txBody>
      </p:sp>
      <p:sp>
        <p:nvSpPr>
          <p:cNvPr id="56328" name="TextovéPole 9"/>
          <p:cNvSpPr txBox="1">
            <a:spLocks noChangeArrowheads="1"/>
          </p:cNvSpPr>
          <p:nvPr/>
        </p:nvSpPr>
        <p:spPr bwMode="auto">
          <a:xfrm>
            <a:off x="6572250" y="6357938"/>
            <a:ext cx="500063" cy="277812"/>
          </a:xfrm>
          <a:prstGeom prst="rect">
            <a:avLst/>
          </a:prstGeom>
          <a:noFill/>
          <a:ln w="9525">
            <a:noFill/>
            <a:miter lim="800000"/>
            <a:headEnd/>
            <a:tailEnd/>
          </a:ln>
        </p:spPr>
        <p:txBody>
          <a:bodyPr>
            <a:spAutoFit/>
          </a:bodyPr>
          <a:lstStyle/>
          <a:p>
            <a:r>
              <a:rPr lang="cs-CZ" sz="1200">
                <a:latin typeface="Times New Roman" pitchFamily="18" charset="0"/>
                <a:cs typeface="Times New Roman" pitchFamily="18" charset="0"/>
              </a:rPr>
              <a:t>- 68-</a:t>
            </a:r>
          </a:p>
        </p:txBody>
      </p:sp>
      <p:graphicFrame>
        <p:nvGraphicFramePr>
          <p:cNvPr id="14" name="Tabulka 13"/>
          <p:cNvGraphicFramePr>
            <a:graphicFrameLocks noGrp="1"/>
          </p:cNvGraphicFramePr>
          <p:nvPr/>
        </p:nvGraphicFramePr>
        <p:xfrm>
          <a:off x="4786313" y="4500563"/>
          <a:ext cx="4000500" cy="1503365"/>
        </p:xfrm>
        <a:graphic>
          <a:graphicData uri="http://schemas.openxmlformats.org/drawingml/2006/table">
            <a:tbl>
              <a:tblPr/>
              <a:tblGrid>
                <a:gridCol w="2000250"/>
                <a:gridCol w="2000250"/>
              </a:tblGrid>
              <a:tr h="203199">
                <a:tc>
                  <a:txBody>
                    <a:body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cs-CZ" sz="1100" b="1" i="0" u="none" strike="noStrike" cap="none" normalizeH="0" baseline="0" smtClean="0">
                          <a:ln>
                            <a:noFill/>
                          </a:ln>
                          <a:solidFill>
                            <a:schemeClr val="tx1"/>
                          </a:solidFill>
                          <a:effectLst/>
                          <a:latin typeface="Cambria" pitchFamily="18" charset="0"/>
                          <a:cs typeface="Times New Roman" pitchFamily="18" charset="0"/>
                        </a:rPr>
                        <a:t>SYNDROM</a:t>
                      </a:r>
                      <a:endParaRPr kumimoji="0" lang="cs-CZ" sz="1100" b="1" i="0" u="none" strike="noStrike" cap="none" normalizeH="0" baseline="0" smtClean="0">
                        <a:ln>
                          <a:noFill/>
                        </a:ln>
                        <a:solidFill>
                          <a:schemeClr val="tx1"/>
                        </a:solidFill>
                        <a:effectLst/>
                        <a:latin typeface="Calibri" pitchFamily="34" charset="0"/>
                        <a:cs typeface="Times New Roman" pitchFamily="18" charset="0"/>
                      </a:endParaRPr>
                    </a:p>
                  </a:txBody>
                  <a:tcPr marL="44450" marR="44450" marT="0" marB="0" horzOverflow="overflow">
                    <a:lnL w="28575"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cs-CZ" sz="1000" b="1" i="0" u="none" strike="noStrike" cap="none" normalizeH="0" baseline="0" smtClean="0">
                          <a:ln>
                            <a:noFill/>
                          </a:ln>
                          <a:solidFill>
                            <a:schemeClr val="tx1"/>
                          </a:solidFill>
                          <a:effectLst/>
                          <a:latin typeface="Cambria" pitchFamily="18" charset="0"/>
                          <a:cs typeface="Times New Roman" pitchFamily="18" charset="0"/>
                        </a:rPr>
                        <a:t>OZNAČENÍ</a:t>
                      </a:r>
                      <a:endParaRPr kumimoji="0" lang="cs-CZ" sz="1000" b="0" i="0" u="none" strike="noStrike" cap="none" normalizeH="0" baseline="0" smtClean="0">
                        <a:ln>
                          <a:noFill/>
                        </a:ln>
                        <a:solidFill>
                          <a:schemeClr val="tx1"/>
                        </a:solidFill>
                        <a:effectLst/>
                        <a:latin typeface="Verdana" pitchFamily="34" charset="0"/>
                        <a:cs typeface="Times New Roman" pitchFamily="18" charset="0"/>
                      </a:endParaRPr>
                    </a:p>
                  </a:txBody>
                  <a:tcPr marL="44450" marR="44450" marT="0" marB="0" horzOverflow="overflow">
                    <a:lnL w="12700" cap="flat" cmpd="sng"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5738">
                <a:tc>
                  <a:txBody>
                    <a:body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Cambria" pitchFamily="18" charset="0"/>
                          <a:cs typeface="Times New Roman" pitchFamily="18" charset="0"/>
                        </a:rPr>
                        <a:t>akutní intoxikace                   </a:t>
                      </a:r>
                      <a:endParaRPr kumimoji="0" lang="cs-CZ" sz="1000" b="0" i="0" u="none" strike="noStrike" cap="none" normalizeH="0" baseline="0" smtClean="0">
                        <a:ln>
                          <a:noFill/>
                        </a:ln>
                        <a:solidFill>
                          <a:schemeClr val="tx1"/>
                        </a:solidFill>
                        <a:effectLst/>
                        <a:latin typeface="Verdana" pitchFamily="34" charset="0"/>
                        <a:cs typeface="Times New Roman" pitchFamily="18" charset="0"/>
                      </a:endParaRPr>
                    </a:p>
                  </a:txBody>
                  <a:tcPr marL="44450" marR="44450" marT="0" marB="0" horzOverflow="overflow">
                    <a:lnL w="28575"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Cambria" pitchFamily="18" charset="0"/>
                          <a:cs typeface="Times New Roman" pitchFamily="18" charset="0"/>
                        </a:rPr>
                        <a:t>F1x.0.</a:t>
                      </a:r>
                      <a:endParaRPr kumimoji="0" lang="cs-CZ" sz="1000" b="0" i="0" u="none" strike="noStrike" cap="none" normalizeH="0" baseline="0" smtClean="0">
                        <a:ln>
                          <a:noFill/>
                        </a:ln>
                        <a:solidFill>
                          <a:schemeClr val="tx1"/>
                        </a:solidFill>
                        <a:effectLst/>
                        <a:latin typeface="Verdana" pitchFamily="34" charset="0"/>
                        <a:cs typeface="Times New Roman" pitchFamily="18" charset="0"/>
                      </a:endParaRPr>
                    </a:p>
                  </a:txBody>
                  <a:tcPr marL="44450" marR="44450" marT="0" marB="0" horzOverflow="overflow">
                    <a:lnL w="12700" cap="flat" cmpd="sng"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5738">
                <a:tc>
                  <a:txBody>
                    <a:body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Cambria" pitchFamily="18" charset="0"/>
                          <a:cs typeface="Times New Roman" pitchFamily="18" charset="0"/>
                        </a:rPr>
                        <a:t>škodlivé užívání                     </a:t>
                      </a:r>
                      <a:endParaRPr kumimoji="0" lang="cs-CZ" sz="1000" b="0" i="0" u="none" strike="noStrike" cap="none" normalizeH="0" baseline="0" smtClean="0">
                        <a:ln>
                          <a:noFill/>
                        </a:ln>
                        <a:solidFill>
                          <a:schemeClr val="tx1"/>
                        </a:solidFill>
                        <a:effectLst/>
                        <a:latin typeface="Verdana" pitchFamily="34" charset="0"/>
                        <a:cs typeface="Times New Roman" pitchFamily="18" charset="0"/>
                      </a:endParaRPr>
                    </a:p>
                  </a:txBody>
                  <a:tcPr marL="44450" marR="44450" marT="0" marB="0" horzOverflow="overflow">
                    <a:lnL w="28575"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Cambria" pitchFamily="18" charset="0"/>
                          <a:cs typeface="Times New Roman" pitchFamily="18" charset="0"/>
                        </a:rPr>
                        <a:t>F1x.1.</a:t>
                      </a:r>
                      <a:endParaRPr kumimoji="0" lang="cs-CZ" sz="1000" b="0" i="0" u="none" strike="noStrike" cap="none" normalizeH="0" baseline="0" smtClean="0">
                        <a:ln>
                          <a:noFill/>
                        </a:ln>
                        <a:solidFill>
                          <a:schemeClr val="tx1"/>
                        </a:solidFill>
                        <a:effectLst/>
                        <a:latin typeface="Verdana" pitchFamily="34" charset="0"/>
                        <a:cs typeface="Times New Roman" pitchFamily="18" charset="0"/>
                      </a:endParaRPr>
                    </a:p>
                  </a:txBody>
                  <a:tcPr marL="44450" marR="44450" marT="0" marB="0" horzOverflow="overflow">
                    <a:lnL w="12700" cap="flat" cmpd="sng"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5738">
                <a:tc>
                  <a:txBody>
                    <a:body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Cambria" pitchFamily="18" charset="0"/>
                          <a:cs typeface="Times New Roman" pitchFamily="18" charset="0"/>
                        </a:rPr>
                        <a:t>syndrom závislosti                 </a:t>
                      </a:r>
                      <a:endParaRPr kumimoji="0" lang="cs-CZ" sz="1000" b="0" i="0" u="none" strike="noStrike" cap="none" normalizeH="0" baseline="0" smtClean="0">
                        <a:ln>
                          <a:noFill/>
                        </a:ln>
                        <a:solidFill>
                          <a:schemeClr val="tx1"/>
                        </a:solidFill>
                        <a:effectLst/>
                        <a:latin typeface="Verdana" pitchFamily="34" charset="0"/>
                        <a:cs typeface="Times New Roman" pitchFamily="18" charset="0"/>
                      </a:endParaRPr>
                    </a:p>
                  </a:txBody>
                  <a:tcPr marL="44450" marR="44450" marT="0" marB="0" horzOverflow="overflow">
                    <a:lnL w="28575"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Cambria" pitchFamily="18" charset="0"/>
                          <a:cs typeface="Times New Roman" pitchFamily="18" charset="0"/>
                        </a:rPr>
                        <a:t>F1x.2.</a:t>
                      </a:r>
                      <a:endParaRPr kumimoji="0" lang="cs-CZ" sz="1000" b="0" i="0" u="none" strike="noStrike" cap="none" normalizeH="0" baseline="0" smtClean="0">
                        <a:ln>
                          <a:noFill/>
                        </a:ln>
                        <a:solidFill>
                          <a:schemeClr val="tx1"/>
                        </a:solidFill>
                        <a:effectLst/>
                        <a:latin typeface="Verdana" pitchFamily="34" charset="0"/>
                        <a:cs typeface="Times New Roman" pitchFamily="18" charset="0"/>
                      </a:endParaRPr>
                    </a:p>
                  </a:txBody>
                  <a:tcPr marL="44450" marR="44450" marT="0" marB="0" horzOverflow="overflow">
                    <a:lnL w="12700" cap="flat" cmpd="sng"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5738">
                <a:tc>
                  <a:txBody>
                    <a:body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Cambria" pitchFamily="18" charset="0"/>
                          <a:cs typeface="Times New Roman" pitchFamily="18" charset="0"/>
                        </a:rPr>
                        <a:t>odvykací stav                         </a:t>
                      </a:r>
                      <a:endParaRPr kumimoji="0" lang="cs-CZ" sz="1000" b="0" i="0" u="none" strike="noStrike" cap="none" normalizeH="0" baseline="0" smtClean="0">
                        <a:ln>
                          <a:noFill/>
                        </a:ln>
                        <a:solidFill>
                          <a:schemeClr val="tx1"/>
                        </a:solidFill>
                        <a:effectLst/>
                        <a:latin typeface="Verdana" pitchFamily="34" charset="0"/>
                        <a:cs typeface="Times New Roman" pitchFamily="18" charset="0"/>
                      </a:endParaRPr>
                    </a:p>
                  </a:txBody>
                  <a:tcPr marL="44450" marR="44450" marT="0" marB="0" horzOverflow="overflow">
                    <a:lnL w="28575"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Cambria" pitchFamily="18" charset="0"/>
                          <a:cs typeface="Times New Roman" pitchFamily="18" charset="0"/>
                        </a:rPr>
                        <a:t>F1x.3.</a:t>
                      </a:r>
                      <a:endParaRPr kumimoji="0" lang="cs-CZ" sz="1000" b="0" i="0" u="none" strike="noStrike" cap="none" normalizeH="0" baseline="0" smtClean="0">
                        <a:ln>
                          <a:noFill/>
                        </a:ln>
                        <a:solidFill>
                          <a:schemeClr val="tx1"/>
                        </a:solidFill>
                        <a:effectLst/>
                        <a:latin typeface="Verdana" pitchFamily="34" charset="0"/>
                        <a:cs typeface="Times New Roman" pitchFamily="18" charset="0"/>
                      </a:endParaRPr>
                    </a:p>
                  </a:txBody>
                  <a:tcPr marL="44450" marR="44450" marT="0" marB="0" horzOverflow="overflow">
                    <a:lnL w="12700" cap="flat" cmpd="sng"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5738">
                <a:tc>
                  <a:txBody>
                    <a:body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Cambria" pitchFamily="18" charset="0"/>
                          <a:cs typeface="Times New Roman" pitchFamily="18" charset="0"/>
                        </a:rPr>
                        <a:t>odvykací stav s deliriem                        </a:t>
                      </a:r>
                      <a:endParaRPr kumimoji="0" lang="cs-CZ" sz="1000" b="0" i="0" u="none" strike="noStrike" cap="none" normalizeH="0" baseline="0" smtClean="0">
                        <a:ln>
                          <a:noFill/>
                        </a:ln>
                        <a:solidFill>
                          <a:schemeClr val="tx1"/>
                        </a:solidFill>
                        <a:effectLst/>
                        <a:latin typeface="Verdana" pitchFamily="34" charset="0"/>
                        <a:cs typeface="Times New Roman" pitchFamily="18" charset="0"/>
                      </a:endParaRPr>
                    </a:p>
                  </a:txBody>
                  <a:tcPr marL="44450" marR="44450" marT="0" marB="0" horzOverflow="overflow">
                    <a:lnL w="28575"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Cambria" pitchFamily="18" charset="0"/>
                          <a:cs typeface="Times New Roman" pitchFamily="18" charset="0"/>
                        </a:rPr>
                        <a:t>F1x.4.</a:t>
                      </a:r>
                      <a:endParaRPr kumimoji="0" lang="cs-CZ" sz="1000" b="0" i="0" u="none" strike="noStrike" cap="none" normalizeH="0" baseline="0" smtClean="0">
                        <a:ln>
                          <a:noFill/>
                        </a:ln>
                        <a:solidFill>
                          <a:schemeClr val="tx1"/>
                        </a:solidFill>
                        <a:effectLst/>
                        <a:latin typeface="Verdana" pitchFamily="34" charset="0"/>
                        <a:cs typeface="Times New Roman" pitchFamily="18" charset="0"/>
                      </a:endParaRPr>
                    </a:p>
                  </a:txBody>
                  <a:tcPr marL="44450" marR="44450" marT="0" marB="0" horzOverflow="overflow">
                    <a:lnL w="12700" cap="flat" cmpd="sng"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5738">
                <a:tc>
                  <a:txBody>
                    <a:body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Cambria" pitchFamily="18" charset="0"/>
                          <a:cs typeface="Times New Roman" pitchFamily="18" charset="0"/>
                        </a:rPr>
                        <a:t>psychotická porucha             </a:t>
                      </a:r>
                      <a:endParaRPr kumimoji="0" lang="cs-CZ" sz="1000" b="0" i="0" u="none" strike="noStrike" cap="none" normalizeH="0" baseline="0" smtClean="0">
                        <a:ln>
                          <a:noFill/>
                        </a:ln>
                        <a:solidFill>
                          <a:schemeClr val="tx1"/>
                        </a:solidFill>
                        <a:effectLst/>
                        <a:latin typeface="Verdana" pitchFamily="34" charset="0"/>
                        <a:cs typeface="Times New Roman" pitchFamily="18" charset="0"/>
                      </a:endParaRPr>
                    </a:p>
                  </a:txBody>
                  <a:tcPr marL="44450" marR="44450" marT="0" marB="0" horzOverflow="overflow">
                    <a:lnL w="28575"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Cambria" pitchFamily="18" charset="0"/>
                          <a:cs typeface="Times New Roman" pitchFamily="18" charset="0"/>
                        </a:rPr>
                        <a:t>F1x.5.</a:t>
                      </a:r>
                      <a:endParaRPr kumimoji="0" lang="cs-CZ" sz="1000" b="0" i="0" u="none" strike="noStrike" cap="none" normalizeH="0" baseline="0" smtClean="0">
                        <a:ln>
                          <a:noFill/>
                        </a:ln>
                        <a:solidFill>
                          <a:schemeClr val="tx1"/>
                        </a:solidFill>
                        <a:effectLst/>
                        <a:latin typeface="Verdana" pitchFamily="34" charset="0"/>
                        <a:cs typeface="Times New Roman" pitchFamily="18" charset="0"/>
                      </a:endParaRPr>
                    </a:p>
                  </a:txBody>
                  <a:tcPr marL="44450" marR="44450" marT="0" marB="0" horzOverflow="overflow">
                    <a:lnL w="12700" cap="flat" cmpd="sng"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5738">
                <a:tc>
                  <a:txBody>
                    <a:body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Cambria" pitchFamily="18" charset="0"/>
                          <a:cs typeface="Times New Roman" pitchFamily="18" charset="0"/>
                        </a:rPr>
                        <a:t>amnestický syndrom</a:t>
                      </a:r>
                      <a:endParaRPr kumimoji="0" lang="cs-CZ" sz="1000" b="0" i="0" u="none" strike="noStrike" cap="none" normalizeH="0" baseline="0" smtClean="0">
                        <a:ln>
                          <a:noFill/>
                        </a:ln>
                        <a:solidFill>
                          <a:schemeClr val="tx1"/>
                        </a:solidFill>
                        <a:effectLst/>
                        <a:latin typeface="Verdana" pitchFamily="34" charset="0"/>
                        <a:cs typeface="Times New Roman" pitchFamily="18" charset="0"/>
                      </a:endParaRPr>
                    </a:p>
                  </a:txBody>
                  <a:tcPr marL="44450" marR="44450" marT="0" marB="0" horzOverflow="overflow">
                    <a:lnL w="28575"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Cambria" pitchFamily="18" charset="0"/>
                          <a:cs typeface="Times New Roman" pitchFamily="18" charset="0"/>
                        </a:rPr>
                        <a:t>F1x.6.</a:t>
                      </a:r>
                      <a:endParaRPr kumimoji="0" lang="cs-CZ" sz="1000" b="0" i="0" u="none" strike="noStrike" cap="none" normalizeH="0" baseline="0" smtClean="0">
                        <a:ln>
                          <a:noFill/>
                        </a:ln>
                        <a:solidFill>
                          <a:schemeClr val="tx1"/>
                        </a:solidFill>
                        <a:effectLst/>
                        <a:latin typeface="Verdana" pitchFamily="34" charset="0"/>
                        <a:cs typeface="Times New Roman" pitchFamily="18" charset="0"/>
                      </a:endParaRPr>
                    </a:p>
                  </a:txBody>
                  <a:tcPr marL="44450" marR="44450" marT="0" marB="0" horzOverflow="overflow">
                    <a:lnL w="12700" cap="flat" cmpd="sng"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56358" name="TextovéPole 15"/>
          <p:cNvSpPr txBox="1">
            <a:spLocks noChangeArrowheads="1"/>
          </p:cNvSpPr>
          <p:nvPr/>
        </p:nvSpPr>
        <p:spPr bwMode="auto">
          <a:xfrm>
            <a:off x="4714875" y="6010275"/>
            <a:ext cx="3857625" cy="276225"/>
          </a:xfrm>
          <a:prstGeom prst="rect">
            <a:avLst/>
          </a:prstGeom>
          <a:noFill/>
          <a:ln w="9525">
            <a:noFill/>
            <a:miter lim="800000"/>
            <a:headEnd/>
            <a:tailEnd/>
          </a:ln>
        </p:spPr>
        <p:txBody>
          <a:bodyPr>
            <a:spAutoFit/>
          </a:bodyPr>
          <a:lstStyle/>
          <a:p>
            <a:r>
              <a:rPr lang="cs-CZ" sz="1200" i="1">
                <a:latin typeface="Times New Roman" pitchFamily="18" charset="0"/>
                <a:cs typeface="Times New Roman" pitchFamily="18" charset="0"/>
              </a:rPr>
              <a:t>Vysvětlivky:</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extovéPole 1"/>
          <p:cNvSpPr txBox="1">
            <a:spLocks noChangeArrowheads="1"/>
          </p:cNvSpPr>
          <p:nvPr/>
        </p:nvSpPr>
        <p:spPr bwMode="auto">
          <a:xfrm>
            <a:off x="357188" y="285750"/>
            <a:ext cx="3643312" cy="954088"/>
          </a:xfrm>
          <a:prstGeom prst="rect">
            <a:avLst/>
          </a:prstGeom>
          <a:noFill/>
          <a:ln w="9525">
            <a:noFill/>
            <a:miter lim="800000"/>
            <a:headEnd/>
            <a:tailEnd/>
          </a:ln>
        </p:spPr>
        <p:txBody>
          <a:bodyPr>
            <a:spAutoFit/>
          </a:bodyPr>
          <a:lstStyle/>
          <a:p>
            <a:r>
              <a:rPr lang="cs-CZ" sz="2800" b="1"/>
              <a:t>Zásady pro vypracování</a:t>
            </a:r>
          </a:p>
        </p:txBody>
      </p:sp>
      <p:sp>
        <p:nvSpPr>
          <p:cNvPr id="15" name="TextovéPole 14"/>
          <p:cNvSpPr txBox="1"/>
          <p:nvPr/>
        </p:nvSpPr>
        <p:spPr>
          <a:xfrm>
            <a:off x="357188" y="1285875"/>
            <a:ext cx="4071937" cy="523875"/>
          </a:xfrm>
          <a:prstGeom prst="rect">
            <a:avLst/>
          </a:prstGeom>
          <a:noFill/>
        </p:spPr>
        <p:txBody>
          <a:bodyPr>
            <a:spAutoFit/>
          </a:bodyPr>
          <a:lstStyle/>
          <a:p>
            <a:pPr>
              <a:defRPr/>
            </a:pPr>
            <a:r>
              <a:rPr lang="cs-CZ" sz="2800" b="1" dirty="0">
                <a:solidFill>
                  <a:srgbClr val="7030A0"/>
                </a:solidFill>
                <a:latin typeface="+mn-lt"/>
              </a:rPr>
              <a:t>Odkazy v textu</a:t>
            </a:r>
          </a:p>
        </p:txBody>
      </p:sp>
      <p:sp>
        <p:nvSpPr>
          <p:cNvPr id="9" name="Obdélník 8"/>
          <p:cNvSpPr/>
          <p:nvPr/>
        </p:nvSpPr>
        <p:spPr>
          <a:xfrm>
            <a:off x="4500563" y="214313"/>
            <a:ext cx="4500562" cy="6500812"/>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a:defRPr/>
            </a:pPr>
            <a:endParaRPr lang="cs-CZ"/>
          </a:p>
        </p:txBody>
      </p:sp>
      <p:sp>
        <p:nvSpPr>
          <p:cNvPr id="57349" name="TextovéPole 9"/>
          <p:cNvSpPr txBox="1">
            <a:spLocks noChangeArrowheads="1"/>
          </p:cNvSpPr>
          <p:nvPr/>
        </p:nvSpPr>
        <p:spPr bwMode="auto">
          <a:xfrm>
            <a:off x="4643438" y="357188"/>
            <a:ext cx="4214812" cy="307975"/>
          </a:xfrm>
          <a:prstGeom prst="rect">
            <a:avLst/>
          </a:prstGeom>
          <a:noFill/>
          <a:ln w="9525">
            <a:noFill/>
            <a:miter lim="800000"/>
            <a:headEnd/>
            <a:tailEnd/>
          </a:ln>
        </p:spPr>
        <p:txBody>
          <a:bodyPr>
            <a:spAutoFit/>
          </a:bodyPr>
          <a:lstStyle/>
          <a:p>
            <a:pPr algn="just"/>
            <a:r>
              <a:rPr lang="cs-CZ" sz="1400">
                <a:latin typeface="Times New Roman" pitchFamily="18" charset="0"/>
                <a:cs typeface="Times New Roman" pitchFamily="18" charset="0"/>
              </a:rPr>
              <a:t>     </a:t>
            </a:r>
          </a:p>
        </p:txBody>
      </p:sp>
      <p:sp>
        <p:nvSpPr>
          <p:cNvPr id="11" name="TextovéPole 10"/>
          <p:cNvSpPr txBox="1"/>
          <p:nvPr/>
        </p:nvSpPr>
        <p:spPr>
          <a:xfrm>
            <a:off x="357188" y="1857375"/>
            <a:ext cx="4000500" cy="3724275"/>
          </a:xfrm>
          <a:prstGeom prst="rect">
            <a:avLst/>
          </a:prstGeom>
          <a:noFill/>
        </p:spPr>
        <p:txBody>
          <a:bodyPr>
            <a:spAutoFit/>
          </a:bodyPr>
          <a:lstStyle/>
          <a:p>
            <a:pPr>
              <a:defRPr/>
            </a:pPr>
            <a:r>
              <a:rPr lang="cs-CZ" dirty="0">
                <a:latin typeface="+mn-lt"/>
              </a:rPr>
              <a:t>Pomocí odkazů v textu označujete části textu, které jste do práce převzali z informačních zdrojů. Zároveň uvádíte, ze kterých zdrojů jste odkaz čerpali. To lze udělat dvojím způsobem. Prvním z nich je pomocí horního indexu a </a:t>
            </a:r>
            <a:r>
              <a:rPr lang="cs-CZ" b="1" dirty="0">
                <a:solidFill>
                  <a:srgbClr val="FF0000"/>
                </a:solidFill>
                <a:latin typeface="+mn-lt"/>
              </a:rPr>
              <a:t>poznámky pod čarou</a:t>
            </a:r>
            <a:r>
              <a:rPr lang="cs-CZ" dirty="0">
                <a:latin typeface="+mn-lt"/>
              </a:rPr>
              <a:t>. Vkládání čísel poznámek je v MS Word automatické. Součástí odkazu pod čarou je i uvedení čísla konkrétní stánky, na které se citovaný text nachází. </a:t>
            </a:r>
            <a:endParaRPr lang="cs-CZ" sz="2000" b="1" dirty="0">
              <a:solidFill>
                <a:srgbClr val="7030A0"/>
              </a:solidFill>
              <a:latin typeface="+mn-lt"/>
            </a:endParaRPr>
          </a:p>
        </p:txBody>
      </p:sp>
      <p:sp>
        <p:nvSpPr>
          <p:cNvPr id="57351" name="TextovéPole 9"/>
          <p:cNvSpPr txBox="1">
            <a:spLocks noChangeArrowheads="1"/>
          </p:cNvSpPr>
          <p:nvPr/>
        </p:nvSpPr>
        <p:spPr bwMode="auto">
          <a:xfrm>
            <a:off x="6572250" y="6357938"/>
            <a:ext cx="500063" cy="277812"/>
          </a:xfrm>
          <a:prstGeom prst="rect">
            <a:avLst/>
          </a:prstGeom>
          <a:noFill/>
          <a:ln w="9525">
            <a:noFill/>
            <a:miter lim="800000"/>
            <a:headEnd/>
            <a:tailEnd/>
          </a:ln>
        </p:spPr>
        <p:txBody>
          <a:bodyPr>
            <a:spAutoFit/>
          </a:bodyPr>
          <a:lstStyle/>
          <a:p>
            <a:r>
              <a:rPr lang="cs-CZ" sz="1200">
                <a:latin typeface="Times New Roman" pitchFamily="18" charset="0"/>
                <a:cs typeface="Times New Roman" pitchFamily="18" charset="0"/>
              </a:rPr>
              <a:t>- 68-</a:t>
            </a:r>
          </a:p>
        </p:txBody>
      </p:sp>
      <p:sp>
        <p:nvSpPr>
          <p:cNvPr id="57352" name="TextovéPole 11"/>
          <p:cNvSpPr txBox="1">
            <a:spLocks noChangeArrowheads="1"/>
          </p:cNvSpPr>
          <p:nvPr/>
        </p:nvSpPr>
        <p:spPr bwMode="auto">
          <a:xfrm>
            <a:off x="4643438" y="428625"/>
            <a:ext cx="4214812" cy="954088"/>
          </a:xfrm>
          <a:prstGeom prst="rect">
            <a:avLst/>
          </a:prstGeom>
          <a:noFill/>
          <a:ln w="9525">
            <a:noFill/>
            <a:miter lim="800000"/>
            <a:headEnd/>
            <a:tailEnd/>
          </a:ln>
        </p:spPr>
        <p:txBody>
          <a:bodyPr>
            <a:spAutoFit/>
          </a:bodyPr>
          <a:lstStyle/>
          <a:p>
            <a:pPr algn="just"/>
            <a:r>
              <a:rPr lang="cs-CZ" sz="1400">
                <a:latin typeface="Times New Roman" pitchFamily="18" charset="0"/>
                <a:cs typeface="Times New Roman" pitchFamily="18" charset="0"/>
              </a:rPr>
              <a:t>     Syndrom závislosti lze definovat jako soubor psychických (kognitivních, emočních, behaviorálních) a somatických změn, které se rozvinuly v důsledku opakovaného užívání psychoaktivní látky</a:t>
            </a:r>
            <a:r>
              <a:rPr lang="cs-CZ" sz="1400" baseline="30000">
                <a:latin typeface="Times New Roman" pitchFamily="18" charset="0"/>
                <a:cs typeface="Times New Roman" pitchFamily="18" charset="0"/>
              </a:rPr>
              <a:t>1</a:t>
            </a:r>
            <a:r>
              <a:rPr lang="cs-CZ" sz="1400">
                <a:latin typeface="Times New Roman" pitchFamily="18" charset="0"/>
                <a:cs typeface="Times New Roman" pitchFamily="18" charset="0"/>
              </a:rPr>
              <a:t>. </a:t>
            </a:r>
          </a:p>
        </p:txBody>
      </p:sp>
      <p:cxnSp>
        <p:nvCxnSpPr>
          <p:cNvPr id="18" name="Přímá spojovací čára 17"/>
          <p:cNvCxnSpPr/>
          <p:nvPr/>
        </p:nvCxnSpPr>
        <p:spPr>
          <a:xfrm>
            <a:off x="4714875" y="5786438"/>
            <a:ext cx="1928813" cy="1587"/>
          </a:xfrm>
          <a:prstGeom prst="line">
            <a:avLst/>
          </a:prstGeom>
        </p:spPr>
        <p:style>
          <a:lnRef idx="1">
            <a:schemeClr val="dk1"/>
          </a:lnRef>
          <a:fillRef idx="0">
            <a:schemeClr val="dk1"/>
          </a:fillRef>
          <a:effectRef idx="0">
            <a:schemeClr val="dk1"/>
          </a:effectRef>
          <a:fontRef idx="minor">
            <a:schemeClr val="tx1"/>
          </a:fontRef>
        </p:style>
      </p:cxnSp>
      <p:sp>
        <p:nvSpPr>
          <p:cNvPr id="57354" name="TextovéPole 19"/>
          <p:cNvSpPr txBox="1">
            <a:spLocks noChangeArrowheads="1"/>
          </p:cNvSpPr>
          <p:nvPr/>
        </p:nvSpPr>
        <p:spPr bwMode="auto">
          <a:xfrm>
            <a:off x="4643438" y="5857875"/>
            <a:ext cx="4143375" cy="461963"/>
          </a:xfrm>
          <a:prstGeom prst="rect">
            <a:avLst/>
          </a:prstGeom>
          <a:noFill/>
          <a:ln w="9525">
            <a:noFill/>
            <a:miter lim="800000"/>
            <a:headEnd/>
            <a:tailEnd/>
          </a:ln>
        </p:spPr>
        <p:txBody>
          <a:bodyPr>
            <a:spAutoFit/>
          </a:bodyPr>
          <a:lstStyle/>
          <a:p>
            <a:r>
              <a:rPr lang="cs-CZ" sz="1200" baseline="30000">
                <a:latin typeface="Times New Roman" pitchFamily="18" charset="0"/>
                <a:cs typeface="Times New Roman" pitchFamily="18" charset="0"/>
              </a:rPr>
              <a:t>1</a:t>
            </a:r>
            <a:r>
              <a:rPr lang="cs-CZ" sz="1200">
                <a:latin typeface="Times New Roman" pitchFamily="18" charset="0"/>
                <a:cs typeface="Times New Roman" pitchFamily="18" charset="0"/>
              </a:rPr>
              <a:t>VÁGNEROVÁ, M. </a:t>
            </a:r>
            <a:r>
              <a:rPr lang="cs-CZ" sz="1200" i="1">
                <a:latin typeface="Times New Roman" pitchFamily="18" charset="0"/>
                <a:cs typeface="Times New Roman" pitchFamily="18" charset="0"/>
              </a:rPr>
              <a:t>Psychopatologie pro pomáhající profese.</a:t>
            </a:r>
            <a:r>
              <a:rPr lang="cs-CZ" sz="1200">
                <a:latin typeface="Times New Roman" pitchFamily="18" charset="0"/>
                <a:cs typeface="Times New Roman" pitchFamily="18" charset="0"/>
              </a:rPr>
              <a:t> Praha: Portál, 2004. s. 548.</a:t>
            </a:r>
          </a:p>
        </p:txBody>
      </p:sp>
      <p:sp>
        <p:nvSpPr>
          <p:cNvPr id="57355" name="TextovéPole 20"/>
          <p:cNvSpPr txBox="1">
            <a:spLocks noChangeArrowheads="1"/>
          </p:cNvSpPr>
          <p:nvPr/>
        </p:nvSpPr>
        <p:spPr bwMode="auto">
          <a:xfrm>
            <a:off x="4643438" y="1617663"/>
            <a:ext cx="4214812" cy="3970337"/>
          </a:xfrm>
          <a:prstGeom prst="rect">
            <a:avLst/>
          </a:prstGeom>
          <a:noFill/>
          <a:ln w="9525">
            <a:noFill/>
            <a:miter lim="800000"/>
            <a:headEnd/>
            <a:tailEnd/>
          </a:ln>
        </p:spPr>
        <p:txBody>
          <a:bodyPr>
            <a:spAutoFit/>
          </a:bodyPr>
          <a:lstStyle/>
          <a:p>
            <a:pPr algn="just"/>
            <a:r>
              <a:rPr lang="cs-CZ" sz="1400" dirty="0">
                <a:latin typeface="Times New Roman" pitchFamily="18" charset="0"/>
                <a:cs typeface="Times New Roman" pitchFamily="18" charset="0"/>
              </a:rPr>
              <a:t>     Pokud chceme jasně a přesně </a:t>
            </a:r>
            <a:r>
              <a:rPr lang="cs-CZ" sz="1400" dirty="0" smtClean="0">
                <a:latin typeface="Times New Roman" pitchFamily="18" charset="0"/>
                <a:cs typeface="Times New Roman" pitchFamily="18" charset="0"/>
              </a:rPr>
              <a:t>vymezit, </a:t>
            </a:r>
            <a:r>
              <a:rPr lang="cs-CZ" sz="1400" dirty="0">
                <a:latin typeface="Times New Roman" pitchFamily="18" charset="0"/>
                <a:cs typeface="Times New Roman" pitchFamily="18" charset="0"/>
              </a:rPr>
              <a:t>odkud kam je uveden převzatý text, lze to udělat takto:</a:t>
            </a:r>
          </a:p>
          <a:p>
            <a:pPr algn="just"/>
            <a:endParaRPr lang="cs-CZ" sz="1400" dirty="0">
              <a:latin typeface="Times New Roman" pitchFamily="18" charset="0"/>
              <a:cs typeface="Times New Roman" pitchFamily="18" charset="0"/>
            </a:endParaRPr>
          </a:p>
          <a:p>
            <a:pPr algn="just"/>
            <a:r>
              <a:rPr lang="cs-CZ" sz="1400" dirty="0">
                <a:latin typeface="Times New Roman" pitchFamily="18" charset="0"/>
                <a:cs typeface="Times New Roman" pitchFamily="18" charset="0"/>
              </a:rPr>
              <a:t>     </a:t>
            </a:r>
            <a:r>
              <a:rPr lang="cs-CZ" sz="1400" dirty="0" err="1">
                <a:latin typeface="Times New Roman" pitchFamily="18" charset="0"/>
                <a:cs typeface="Times New Roman" pitchFamily="18" charset="0"/>
              </a:rPr>
              <a:t>Wágnerová</a:t>
            </a:r>
            <a:r>
              <a:rPr lang="cs-CZ" sz="1400" dirty="0">
                <a:latin typeface="Times New Roman" pitchFamily="18" charset="0"/>
                <a:cs typeface="Times New Roman" pitchFamily="18" charset="0"/>
              </a:rPr>
              <a:t> uvádí, že syndrom závislosti lze definovat jako soubor psychických (kognitivních, emočních, behaviorálních) a somatických změn, které se rozvinuly v důsledku opakovaného užívání psychoaktivní látky</a:t>
            </a:r>
            <a:r>
              <a:rPr lang="cs-CZ" sz="1400" baseline="30000" dirty="0">
                <a:latin typeface="Times New Roman" pitchFamily="18" charset="0"/>
                <a:cs typeface="Times New Roman" pitchFamily="18" charset="0"/>
              </a:rPr>
              <a:t>1</a:t>
            </a:r>
            <a:r>
              <a:rPr lang="cs-CZ" sz="1400" dirty="0">
                <a:latin typeface="Times New Roman" pitchFamily="18" charset="0"/>
                <a:cs typeface="Times New Roman" pitchFamily="18" charset="0"/>
              </a:rPr>
              <a:t>.</a:t>
            </a:r>
          </a:p>
          <a:p>
            <a:pPr algn="just"/>
            <a:endParaRPr lang="cs-CZ" sz="1400" dirty="0">
              <a:latin typeface="Times New Roman" pitchFamily="18" charset="0"/>
              <a:cs typeface="Times New Roman" pitchFamily="18" charset="0"/>
            </a:endParaRPr>
          </a:p>
          <a:p>
            <a:pPr algn="just"/>
            <a:r>
              <a:rPr lang="cs-CZ" sz="1400" dirty="0">
                <a:latin typeface="Times New Roman" pitchFamily="18" charset="0"/>
                <a:cs typeface="Times New Roman" pitchFamily="18" charset="0"/>
              </a:rPr>
              <a:t>     V některých případech se k označení doslovně citovaného textu používá i kurzíva, není to však příliš vhodné:</a:t>
            </a:r>
          </a:p>
          <a:p>
            <a:pPr algn="just"/>
            <a:endParaRPr lang="cs-CZ" sz="1400" dirty="0">
              <a:latin typeface="Times New Roman" pitchFamily="18" charset="0"/>
              <a:cs typeface="Times New Roman" pitchFamily="18" charset="0"/>
            </a:endParaRPr>
          </a:p>
          <a:p>
            <a:pPr algn="just"/>
            <a:r>
              <a:rPr lang="cs-CZ" sz="1400" dirty="0">
                <a:latin typeface="Times New Roman" pitchFamily="18" charset="0"/>
                <a:cs typeface="Times New Roman" pitchFamily="18" charset="0"/>
              </a:rPr>
              <a:t>     </a:t>
            </a:r>
            <a:r>
              <a:rPr lang="cs-CZ" sz="1400" dirty="0" err="1">
                <a:latin typeface="Times New Roman" pitchFamily="18" charset="0"/>
                <a:cs typeface="Times New Roman" pitchFamily="18" charset="0"/>
              </a:rPr>
              <a:t>Wágnerová</a:t>
            </a:r>
            <a:r>
              <a:rPr lang="cs-CZ" sz="1400" dirty="0">
                <a:latin typeface="Times New Roman" pitchFamily="18" charset="0"/>
                <a:cs typeface="Times New Roman" pitchFamily="18" charset="0"/>
              </a:rPr>
              <a:t> uvádí, že </a:t>
            </a:r>
            <a:r>
              <a:rPr lang="cs-CZ" sz="1400" i="1" dirty="0">
                <a:latin typeface="Times New Roman" pitchFamily="18" charset="0"/>
                <a:cs typeface="Times New Roman" pitchFamily="18" charset="0"/>
              </a:rPr>
              <a:t>syndrom závislosti lze definovat jako soubor psychických (kognitivních, emočních, behaviorálních) a somatických změn, které se rozvinuly v důsledku opakovaného užívání psychoaktivní látky</a:t>
            </a:r>
            <a:r>
              <a:rPr lang="cs-CZ" sz="1400" baseline="30000" dirty="0">
                <a:latin typeface="Times New Roman" pitchFamily="18" charset="0"/>
                <a:cs typeface="Times New Roman" pitchFamily="18" charset="0"/>
              </a:rPr>
              <a:t>1</a:t>
            </a:r>
            <a:r>
              <a:rPr lang="cs-CZ" sz="1400" dirty="0">
                <a:latin typeface="Times New Roman" pitchFamily="18" charset="0"/>
                <a:cs typeface="Times New Roman" pitchFamily="18" charset="0"/>
              </a:rPr>
              <a:t>.</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extovéPole 1"/>
          <p:cNvSpPr txBox="1">
            <a:spLocks noChangeArrowheads="1"/>
          </p:cNvSpPr>
          <p:nvPr/>
        </p:nvSpPr>
        <p:spPr bwMode="auto">
          <a:xfrm>
            <a:off x="357188" y="285750"/>
            <a:ext cx="3643312" cy="954088"/>
          </a:xfrm>
          <a:prstGeom prst="rect">
            <a:avLst/>
          </a:prstGeom>
          <a:noFill/>
          <a:ln w="9525">
            <a:noFill/>
            <a:miter lim="800000"/>
            <a:headEnd/>
            <a:tailEnd/>
          </a:ln>
        </p:spPr>
        <p:txBody>
          <a:bodyPr>
            <a:spAutoFit/>
          </a:bodyPr>
          <a:lstStyle/>
          <a:p>
            <a:r>
              <a:rPr lang="cs-CZ" sz="2800" b="1"/>
              <a:t>Zásady pro vypracování</a:t>
            </a:r>
          </a:p>
        </p:txBody>
      </p:sp>
      <p:sp>
        <p:nvSpPr>
          <p:cNvPr id="15" name="TextovéPole 14"/>
          <p:cNvSpPr txBox="1"/>
          <p:nvPr/>
        </p:nvSpPr>
        <p:spPr>
          <a:xfrm>
            <a:off x="357188" y="1285875"/>
            <a:ext cx="4071937" cy="523875"/>
          </a:xfrm>
          <a:prstGeom prst="rect">
            <a:avLst/>
          </a:prstGeom>
          <a:noFill/>
        </p:spPr>
        <p:txBody>
          <a:bodyPr>
            <a:spAutoFit/>
          </a:bodyPr>
          <a:lstStyle/>
          <a:p>
            <a:pPr>
              <a:defRPr/>
            </a:pPr>
            <a:r>
              <a:rPr lang="cs-CZ" sz="2800" b="1" dirty="0">
                <a:solidFill>
                  <a:srgbClr val="7030A0"/>
                </a:solidFill>
                <a:latin typeface="+mn-lt"/>
              </a:rPr>
              <a:t>Odkazy v textu</a:t>
            </a:r>
          </a:p>
        </p:txBody>
      </p:sp>
      <p:sp>
        <p:nvSpPr>
          <p:cNvPr id="9" name="Obdélník 8"/>
          <p:cNvSpPr/>
          <p:nvPr/>
        </p:nvSpPr>
        <p:spPr>
          <a:xfrm>
            <a:off x="4500563" y="214313"/>
            <a:ext cx="4500562" cy="6500812"/>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a:defRPr/>
            </a:pPr>
            <a:endParaRPr lang="cs-CZ"/>
          </a:p>
        </p:txBody>
      </p:sp>
      <p:sp>
        <p:nvSpPr>
          <p:cNvPr id="58373" name="TextovéPole 9"/>
          <p:cNvSpPr txBox="1">
            <a:spLocks noChangeArrowheads="1"/>
          </p:cNvSpPr>
          <p:nvPr/>
        </p:nvSpPr>
        <p:spPr bwMode="auto">
          <a:xfrm>
            <a:off x="4643438" y="357188"/>
            <a:ext cx="4214812" cy="307975"/>
          </a:xfrm>
          <a:prstGeom prst="rect">
            <a:avLst/>
          </a:prstGeom>
          <a:noFill/>
          <a:ln w="9525">
            <a:noFill/>
            <a:miter lim="800000"/>
            <a:headEnd/>
            <a:tailEnd/>
          </a:ln>
        </p:spPr>
        <p:txBody>
          <a:bodyPr>
            <a:spAutoFit/>
          </a:bodyPr>
          <a:lstStyle/>
          <a:p>
            <a:pPr algn="just"/>
            <a:r>
              <a:rPr lang="cs-CZ" sz="1400">
                <a:latin typeface="Times New Roman" pitchFamily="18" charset="0"/>
                <a:cs typeface="Times New Roman" pitchFamily="18" charset="0"/>
              </a:rPr>
              <a:t>     </a:t>
            </a:r>
          </a:p>
        </p:txBody>
      </p:sp>
      <p:sp>
        <p:nvSpPr>
          <p:cNvPr id="11" name="TextovéPole 10"/>
          <p:cNvSpPr txBox="1"/>
          <p:nvPr/>
        </p:nvSpPr>
        <p:spPr>
          <a:xfrm>
            <a:off x="357188" y="1857375"/>
            <a:ext cx="4000500" cy="3170238"/>
          </a:xfrm>
          <a:prstGeom prst="rect">
            <a:avLst/>
          </a:prstGeom>
          <a:noFill/>
        </p:spPr>
        <p:txBody>
          <a:bodyPr>
            <a:spAutoFit/>
          </a:bodyPr>
          <a:lstStyle/>
          <a:p>
            <a:pPr>
              <a:defRPr/>
            </a:pPr>
            <a:r>
              <a:rPr lang="cs-CZ" dirty="0">
                <a:latin typeface="+mn-lt"/>
              </a:rPr>
              <a:t>Druhou možností je </a:t>
            </a:r>
            <a:r>
              <a:rPr lang="cs-CZ" b="1" dirty="0">
                <a:solidFill>
                  <a:srgbClr val="FF0000"/>
                </a:solidFill>
                <a:latin typeface="+mn-lt"/>
              </a:rPr>
              <a:t>vyznačení odkazu v textu</a:t>
            </a:r>
            <a:r>
              <a:rPr lang="cs-CZ" dirty="0">
                <a:latin typeface="+mn-lt"/>
              </a:rPr>
              <a:t>, kde se uvádí příjmení autora, letopočet vydání publikace a stránka, na které se v dané publikaci nachází citovaný text. Příslušný informační zdroj je pak uveden v přehledu použitých informačních zdrojů na konci práce. Tam se však uvádí již bez konkrétní strany, kde je umístěn citovaný text. </a:t>
            </a:r>
            <a:endParaRPr lang="cs-CZ" sz="2000" b="1" dirty="0">
              <a:solidFill>
                <a:srgbClr val="FF0000"/>
              </a:solidFill>
              <a:latin typeface="+mn-lt"/>
            </a:endParaRPr>
          </a:p>
        </p:txBody>
      </p:sp>
      <p:sp>
        <p:nvSpPr>
          <p:cNvPr id="58375" name="TextovéPole 9"/>
          <p:cNvSpPr txBox="1">
            <a:spLocks noChangeArrowheads="1"/>
          </p:cNvSpPr>
          <p:nvPr/>
        </p:nvSpPr>
        <p:spPr bwMode="auto">
          <a:xfrm>
            <a:off x="6572250" y="6357938"/>
            <a:ext cx="500063" cy="277812"/>
          </a:xfrm>
          <a:prstGeom prst="rect">
            <a:avLst/>
          </a:prstGeom>
          <a:noFill/>
          <a:ln w="9525">
            <a:noFill/>
            <a:miter lim="800000"/>
            <a:headEnd/>
            <a:tailEnd/>
          </a:ln>
        </p:spPr>
        <p:txBody>
          <a:bodyPr>
            <a:spAutoFit/>
          </a:bodyPr>
          <a:lstStyle/>
          <a:p>
            <a:r>
              <a:rPr lang="cs-CZ" sz="1200">
                <a:latin typeface="Times New Roman" pitchFamily="18" charset="0"/>
                <a:cs typeface="Times New Roman" pitchFamily="18" charset="0"/>
              </a:rPr>
              <a:t>- 68-</a:t>
            </a:r>
          </a:p>
        </p:txBody>
      </p:sp>
      <p:sp>
        <p:nvSpPr>
          <p:cNvPr id="58376" name="TextovéPole 11"/>
          <p:cNvSpPr txBox="1">
            <a:spLocks noChangeArrowheads="1"/>
          </p:cNvSpPr>
          <p:nvPr/>
        </p:nvSpPr>
        <p:spPr bwMode="auto">
          <a:xfrm>
            <a:off x="4643438" y="428625"/>
            <a:ext cx="4214812" cy="1169988"/>
          </a:xfrm>
          <a:prstGeom prst="rect">
            <a:avLst/>
          </a:prstGeom>
          <a:noFill/>
          <a:ln w="9525">
            <a:noFill/>
            <a:miter lim="800000"/>
            <a:headEnd/>
            <a:tailEnd/>
          </a:ln>
        </p:spPr>
        <p:txBody>
          <a:bodyPr>
            <a:spAutoFit/>
          </a:bodyPr>
          <a:lstStyle/>
          <a:p>
            <a:pPr algn="just"/>
            <a:r>
              <a:rPr lang="cs-CZ" sz="1400">
                <a:latin typeface="Times New Roman" pitchFamily="18" charset="0"/>
                <a:cs typeface="Times New Roman" pitchFamily="18" charset="0"/>
              </a:rPr>
              <a:t>     Syndrom závislosti lze definovat jako soubor psychických (kognitivních, emočních, behaviorálních) a somatických změn, které se rozvinuly v důsledku opakovaného užívání psychoaktivní látky (Wágnerová, 2004, s. 548). </a:t>
            </a:r>
          </a:p>
        </p:txBody>
      </p:sp>
      <p:sp>
        <p:nvSpPr>
          <p:cNvPr id="58377" name="TextovéPole 20"/>
          <p:cNvSpPr txBox="1">
            <a:spLocks noChangeArrowheads="1"/>
          </p:cNvSpPr>
          <p:nvPr/>
        </p:nvSpPr>
        <p:spPr bwMode="auto">
          <a:xfrm>
            <a:off x="4643438" y="1617663"/>
            <a:ext cx="4214812" cy="4400550"/>
          </a:xfrm>
          <a:prstGeom prst="rect">
            <a:avLst/>
          </a:prstGeom>
          <a:noFill/>
          <a:ln w="9525">
            <a:noFill/>
            <a:miter lim="800000"/>
            <a:headEnd/>
            <a:tailEnd/>
          </a:ln>
        </p:spPr>
        <p:txBody>
          <a:bodyPr>
            <a:spAutoFit/>
          </a:bodyPr>
          <a:lstStyle/>
          <a:p>
            <a:pPr algn="just"/>
            <a:r>
              <a:rPr lang="cs-CZ" sz="1400" dirty="0">
                <a:latin typeface="Times New Roman" pitchFamily="18" charset="0"/>
                <a:cs typeface="Times New Roman" pitchFamily="18" charset="0"/>
              </a:rPr>
              <a:t>     Pokud chceme jasně a přesně </a:t>
            </a:r>
            <a:r>
              <a:rPr lang="cs-CZ" sz="1400" dirty="0" smtClean="0">
                <a:latin typeface="Times New Roman" pitchFamily="18" charset="0"/>
                <a:cs typeface="Times New Roman" pitchFamily="18" charset="0"/>
              </a:rPr>
              <a:t>vymezit, </a:t>
            </a:r>
            <a:r>
              <a:rPr lang="cs-CZ" sz="1400" dirty="0">
                <a:latin typeface="Times New Roman" pitchFamily="18" charset="0"/>
                <a:cs typeface="Times New Roman" pitchFamily="18" charset="0"/>
              </a:rPr>
              <a:t>odkud kam je uveden převzatý </a:t>
            </a:r>
            <a:r>
              <a:rPr lang="cs-CZ" sz="1400" dirty="0" smtClean="0">
                <a:latin typeface="Times New Roman" pitchFamily="18" charset="0"/>
                <a:cs typeface="Times New Roman" pitchFamily="18" charset="0"/>
              </a:rPr>
              <a:t>text, </a:t>
            </a:r>
            <a:r>
              <a:rPr lang="cs-CZ" sz="1400" dirty="0">
                <a:latin typeface="Times New Roman" pitchFamily="18" charset="0"/>
                <a:cs typeface="Times New Roman" pitchFamily="18" charset="0"/>
              </a:rPr>
              <a:t>a pokud je jméno autora přímo součástí textu, jde to udělat takto:</a:t>
            </a:r>
          </a:p>
          <a:p>
            <a:pPr algn="just"/>
            <a:endParaRPr lang="cs-CZ" sz="1400" dirty="0">
              <a:latin typeface="Times New Roman" pitchFamily="18" charset="0"/>
              <a:cs typeface="Times New Roman" pitchFamily="18" charset="0"/>
            </a:endParaRPr>
          </a:p>
          <a:p>
            <a:pPr algn="just"/>
            <a:r>
              <a:rPr lang="cs-CZ" sz="1400" dirty="0">
                <a:latin typeface="Times New Roman" pitchFamily="18" charset="0"/>
                <a:cs typeface="Times New Roman" pitchFamily="18" charset="0"/>
              </a:rPr>
              <a:t>     </a:t>
            </a:r>
            <a:r>
              <a:rPr lang="cs-CZ" sz="1400" dirty="0" err="1">
                <a:latin typeface="Times New Roman" pitchFamily="18" charset="0"/>
                <a:cs typeface="Times New Roman" pitchFamily="18" charset="0"/>
              </a:rPr>
              <a:t>Wágnerová</a:t>
            </a:r>
            <a:r>
              <a:rPr lang="cs-CZ" sz="1400" dirty="0">
                <a:latin typeface="Times New Roman" pitchFamily="18" charset="0"/>
                <a:cs typeface="Times New Roman" pitchFamily="18" charset="0"/>
              </a:rPr>
              <a:t> (2004, s. 548) uvádí, že syndrom závislosti lze definovat jako soubor psychických (kognitivních, emočních, behaviorálních) a somatických změn, které se rozvinuly v důsledku opakovaného užívání psychoaktivní látky.</a:t>
            </a:r>
          </a:p>
          <a:p>
            <a:pPr algn="just"/>
            <a:endParaRPr lang="cs-CZ" sz="1400" dirty="0">
              <a:latin typeface="Times New Roman" pitchFamily="18" charset="0"/>
              <a:cs typeface="Times New Roman" pitchFamily="18" charset="0"/>
            </a:endParaRPr>
          </a:p>
          <a:p>
            <a:pPr algn="just"/>
            <a:r>
              <a:rPr lang="cs-CZ" sz="1400" dirty="0">
                <a:latin typeface="Times New Roman" pitchFamily="18" charset="0"/>
                <a:cs typeface="Times New Roman" pitchFamily="18" charset="0"/>
              </a:rPr>
              <a:t>     Při odkazech přímo v textu se uvádějí vždy maximálně tři </a:t>
            </a:r>
            <a:r>
              <a:rPr lang="cs-CZ" sz="1400" dirty="0" smtClean="0">
                <a:latin typeface="Times New Roman" pitchFamily="18" charset="0"/>
                <a:cs typeface="Times New Roman" pitchFamily="18" charset="0"/>
              </a:rPr>
              <a:t>autoři, </a:t>
            </a:r>
            <a:r>
              <a:rPr lang="cs-CZ" sz="1400" dirty="0">
                <a:latin typeface="Times New Roman" pitchFamily="18" charset="0"/>
                <a:cs typeface="Times New Roman" pitchFamily="18" charset="0"/>
              </a:rPr>
              <a:t>jejichž jména jsou oddělena čárkou: (</a:t>
            </a:r>
            <a:r>
              <a:rPr lang="cs-CZ" sz="1400" dirty="0" err="1">
                <a:latin typeface="Times New Roman" pitchFamily="18" charset="0"/>
                <a:cs typeface="Times New Roman" pitchFamily="18" charset="0"/>
              </a:rPr>
              <a:t>Henningfield</a:t>
            </a:r>
            <a:r>
              <a:rPr lang="cs-CZ" sz="1400" dirty="0">
                <a:latin typeface="Times New Roman" pitchFamily="18" charset="0"/>
                <a:cs typeface="Times New Roman" pitchFamily="18" charset="0"/>
              </a:rPr>
              <a:t>, </a:t>
            </a:r>
            <a:r>
              <a:rPr lang="cs-CZ" sz="1400" dirty="0" err="1">
                <a:latin typeface="Times New Roman" pitchFamily="18" charset="0"/>
                <a:cs typeface="Times New Roman" pitchFamily="18" charset="0"/>
              </a:rPr>
              <a:t>Keenan</a:t>
            </a:r>
            <a:r>
              <a:rPr lang="cs-CZ" sz="1400" dirty="0">
                <a:latin typeface="Times New Roman" pitchFamily="18" charset="0"/>
                <a:cs typeface="Times New Roman" pitchFamily="18" charset="0"/>
              </a:rPr>
              <a:t>, </a:t>
            </a:r>
            <a:r>
              <a:rPr lang="cs-CZ" sz="1400" dirty="0" err="1">
                <a:latin typeface="Times New Roman" pitchFamily="18" charset="0"/>
                <a:cs typeface="Times New Roman" pitchFamily="18" charset="0"/>
              </a:rPr>
              <a:t>Clarke</a:t>
            </a:r>
            <a:r>
              <a:rPr lang="cs-CZ" sz="1400" dirty="0">
                <a:latin typeface="Times New Roman" pitchFamily="18" charset="0"/>
                <a:cs typeface="Times New Roman" pitchFamily="18" charset="0"/>
              </a:rPr>
              <a:t>, 1996, s. 252).</a:t>
            </a:r>
          </a:p>
          <a:p>
            <a:pPr algn="just"/>
            <a:endParaRPr lang="cs-CZ" sz="1400" dirty="0">
              <a:latin typeface="Times New Roman" pitchFamily="18" charset="0"/>
              <a:cs typeface="Times New Roman" pitchFamily="18" charset="0"/>
            </a:endParaRPr>
          </a:p>
          <a:p>
            <a:pPr algn="just"/>
            <a:r>
              <a:rPr lang="cs-CZ" sz="1400" dirty="0">
                <a:latin typeface="Times New Roman" pitchFamily="18" charset="0"/>
                <a:cs typeface="Times New Roman" pitchFamily="18" charset="0"/>
              </a:rPr>
              <a:t>     Je-li autorů práce více než tři, používá se při odkazu v textu zkratky „</a:t>
            </a:r>
            <a:r>
              <a:rPr lang="cs-CZ" sz="1400" dirty="0" err="1">
                <a:latin typeface="Times New Roman" pitchFamily="18" charset="0"/>
                <a:cs typeface="Times New Roman" pitchFamily="18" charset="0"/>
              </a:rPr>
              <a:t>et</a:t>
            </a:r>
            <a:r>
              <a:rPr lang="cs-CZ" sz="1400" dirty="0">
                <a:latin typeface="Times New Roman" pitchFamily="18" charset="0"/>
                <a:cs typeface="Times New Roman" pitchFamily="18" charset="0"/>
              </a:rPr>
              <a:t> </a:t>
            </a:r>
            <a:r>
              <a:rPr lang="cs-CZ" sz="1400" dirty="0" err="1">
                <a:latin typeface="Times New Roman" pitchFamily="18" charset="0"/>
                <a:cs typeface="Times New Roman" pitchFamily="18" charset="0"/>
              </a:rPr>
              <a:t>al</a:t>
            </a:r>
            <a:r>
              <a:rPr lang="cs-CZ" sz="1400" dirty="0">
                <a:latin typeface="Times New Roman" pitchFamily="18" charset="0"/>
                <a:cs typeface="Times New Roman" pitchFamily="18" charset="0"/>
              </a:rPr>
              <a:t>“ (pocházející z latinského </a:t>
            </a:r>
            <a:r>
              <a:rPr lang="cs-CZ" sz="1400" dirty="0" err="1">
                <a:latin typeface="Times New Roman" pitchFamily="18" charset="0"/>
                <a:cs typeface="Times New Roman" pitchFamily="18" charset="0"/>
              </a:rPr>
              <a:t>et</a:t>
            </a:r>
            <a:r>
              <a:rPr lang="cs-CZ" sz="1400" dirty="0">
                <a:latin typeface="Times New Roman" pitchFamily="18" charset="0"/>
                <a:cs typeface="Times New Roman" pitchFamily="18" charset="0"/>
              </a:rPr>
              <a:t> </a:t>
            </a:r>
            <a:r>
              <a:rPr lang="cs-CZ" sz="1400" dirty="0" err="1">
                <a:latin typeface="Times New Roman" pitchFamily="18" charset="0"/>
                <a:cs typeface="Times New Roman" pitchFamily="18" charset="0"/>
              </a:rPr>
              <a:t>alii</a:t>
            </a:r>
            <a:r>
              <a:rPr lang="cs-CZ" sz="1400" dirty="0">
                <a:latin typeface="Times New Roman" pitchFamily="18" charset="0"/>
                <a:cs typeface="Times New Roman" pitchFamily="18" charset="0"/>
              </a:rPr>
              <a:t> = a ostatní): (</a:t>
            </a:r>
            <a:r>
              <a:rPr lang="cs-CZ" sz="1400" dirty="0" err="1">
                <a:latin typeface="Times New Roman" pitchFamily="18" charset="0"/>
                <a:cs typeface="Times New Roman" pitchFamily="18" charset="0"/>
              </a:rPr>
              <a:t>Wolkow</a:t>
            </a:r>
            <a:r>
              <a:rPr lang="cs-CZ" sz="1400" dirty="0">
                <a:latin typeface="Times New Roman" pitchFamily="18" charset="0"/>
                <a:cs typeface="Times New Roman" pitchFamily="18" charset="0"/>
              </a:rPr>
              <a:t> </a:t>
            </a:r>
            <a:r>
              <a:rPr lang="cs-CZ" sz="1400" dirty="0" err="1">
                <a:latin typeface="Times New Roman" pitchFamily="18" charset="0"/>
                <a:cs typeface="Times New Roman" pitchFamily="18" charset="0"/>
              </a:rPr>
              <a:t>et</a:t>
            </a:r>
            <a:r>
              <a:rPr lang="cs-CZ" sz="1400" dirty="0">
                <a:latin typeface="Times New Roman" pitchFamily="18" charset="0"/>
                <a:cs typeface="Times New Roman" pitchFamily="18" charset="0"/>
              </a:rPr>
              <a:t> </a:t>
            </a:r>
            <a:r>
              <a:rPr lang="cs-CZ" sz="1400" dirty="0" err="1">
                <a:latin typeface="Times New Roman" pitchFamily="18" charset="0"/>
                <a:cs typeface="Times New Roman" pitchFamily="18" charset="0"/>
              </a:rPr>
              <a:t>al</a:t>
            </a:r>
            <a:r>
              <a:rPr lang="cs-CZ" sz="1400" dirty="0">
                <a:latin typeface="Times New Roman" pitchFamily="18" charset="0"/>
                <a:cs typeface="Times New Roman" pitchFamily="18" charset="0"/>
              </a:rPr>
              <a:t>, 2001, s. 1875). V přehledu použitých informačních zdrojů na konci práce se však již uvede kompletní výčet autorů, pokud je součástí citovaného díla.</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a:defRPr/>
            </a:pPr>
            <a:r>
              <a:rPr lang="cs-CZ" sz="2000" b="1" dirty="0" smtClean="0">
                <a:solidFill>
                  <a:srgbClr val="FF0000"/>
                </a:solidFill>
                <a:effectLst>
                  <a:outerShdw blurRad="38100" dist="38100" dir="2700000" algn="tl">
                    <a:srgbClr val="000000">
                      <a:alpha val="43137"/>
                    </a:srgbClr>
                  </a:outerShdw>
                </a:effectLst>
              </a:rPr>
              <a:t>Citujte, </a:t>
            </a:r>
            <a:r>
              <a:rPr lang="cs-CZ" sz="2000" b="1" dirty="0" err="1" smtClean="0">
                <a:solidFill>
                  <a:srgbClr val="FF0000"/>
                </a:solidFill>
                <a:effectLst>
                  <a:outerShdw blurRad="38100" dist="38100" dir="2700000" algn="tl">
                    <a:srgbClr val="000000">
                      <a:alpha val="43137"/>
                    </a:srgbClr>
                  </a:outerShdw>
                </a:effectLst>
              </a:rPr>
              <a:t>citujte</a:t>
            </a:r>
            <a:r>
              <a:rPr lang="cs-CZ" sz="2000" b="1" dirty="0" smtClean="0">
                <a:solidFill>
                  <a:srgbClr val="FF0000"/>
                </a:solidFill>
                <a:effectLst>
                  <a:outerShdw blurRad="38100" dist="38100" dir="2700000" algn="tl">
                    <a:srgbClr val="000000">
                      <a:alpha val="43137"/>
                    </a:srgbClr>
                  </a:outerShdw>
                </a:effectLst>
              </a:rPr>
              <a:t>, </a:t>
            </a:r>
            <a:r>
              <a:rPr lang="cs-CZ" sz="2000" b="1" dirty="0" err="1" smtClean="0">
                <a:solidFill>
                  <a:srgbClr val="FF0000"/>
                </a:solidFill>
                <a:effectLst>
                  <a:outerShdw blurRad="38100" dist="38100" dir="2700000" algn="tl">
                    <a:srgbClr val="000000">
                      <a:alpha val="43137"/>
                    </a:srgbClr>
                  </a:outerShdw>
                </a:effectLst>
              </a:rPr>
              <a:t>citujte</a:t>
            </a:r>
            <a:r>
              <a:rPr lang="cs-CZ" sz="2000" dirty="0" smtClean="0"/>
              <a:t>. Vše, co v práci není vaše originální původní myšlenka, musí být ocitováno s uvedením zdroje, kde jste danou informaci získali.</a:t>
            </a:r>
          </a:p>
          <a:p>
            <a:pPr>
              <a:defRPr/>
            </a:pPr>
            <a:r>
              <a:rPr lang="cs-CZ" sz="2000" dirty="0" smtClean="0"/>
              <a:t>Teoretickou část práce sestavte především z již publikovaných a ověřených poznatků a informací. Na vlastní úvahy a vývody zde není příliš místo. </a:t>
            </a:r>
          </a:p>
          <a:p>
            <a:pPr>
              <a:defRPr/>
            </a:pPr>
            <a:r>
              <a:rPr lang="cs-CZ" sz="2000" dirty="0" smtClean="0"/>
              <a:t>Praktickou část práce postavte naopak především na vlastních závěrech, vlastních interpretacích a vlastních myšlenkách.</a:t>
            </a:r>
          </a:p>
          <a:p>
            <a:pPr>
              <a:defRPr/>
            </a:pPr>
            <a:r>
              <a:rPr lang="cs-CZ" sz="2000" dirty="0" smtClean="0"/>
              <a:t>V diskusi </a:t>
            </a:r>
            <a:r>
              <a:rPr lang="cs-CZ" sz="2000" b="1" dirty="0" smtClean="0">
                <a:solidFill>
                  <a:srgbClr val="0070C0"/>
                </a:solidFill>
              </a:rPr>
              <a:t>komparujte</a:t>
            </a:r>
            <a:r>
              <a:rPr lang="cs-CZ" sz="2000" dirty="0" smtClean="0"/>
              <a:t> vámi zjištěné výsledky s těmi již publikovanými a s teoretickými předpoklady.</a:t>
            </a:r>
          </a:p>
          <a:p>
            <a:pPr>
              <a:defRPr/>
            </a:pPr>
            <a:r>
              <a:rPr lang="cs-CZ" sz="2000" dirty="0" smtClean="0"/>
              <a:t>Nevypadá vůbec dobře, když citujete celé </a:t>
            </a:r>
            <a:r>
              <a:rPr lang="cs-CZ" sz="2000" b="1" dirty="0" smtClean="0">
                <a:solidFill>
                  <a:srgbClr val="0070C0"/>
                </a:solidFill>
              </a:rPr>
              <a:t>dlouhé pasáže z jednoho díla</a:t>
            </a:r>
            <a:r>
              <a:rPr lang="cs-CZ" sz="2000" dirty="0" smtClean="0"/>
              <a:t>. Nesvědčí to ani o vaší invenci, ani o vaší píli, ani o množství prostudované literatury.  </a:t>
            </a:r>
            <a:endParaRPr lang="cs-CZ" sz="2000" dirty="0"/>
          </a:p>
        </p:txBody>
      </p:sp>
      <p:sp>
        <p:nvSpPr>
          <p:cNvPr id="3" name="Nadpis 2"/>
          <p:cNvSpPr>
            <a:spLocks noGrp="1"/>
          </p:cNvSpPr>
          <p:nvPr>
            <p:ph type="title"/>
          </p:nvPr>
        </p:nvSpPr>
        <p:spPr/>
        <p:txBody>
          <a:bodyPr/>
          <a:lstStyle/>
          <a:p>
            <a:pPr>
              <a:defRPr/>
            </a:pPr>
            <a:r>
              <a:rPr lang="cs-CZ" dirty="0" smtClean="0"/>
              <a:t>Kterak nebýt plagiátorem</a:t>
            </a:r>
            <a:endParaRPr lang="cs-CZ"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457200" y="1196975"/>
            <a:ext cx="8229600" cy="4540250"/>
          </a:xfrm>
        </p:spPr>
        <p:txBody>
          <a:bodyPr/>
          <a:lstStyle/>
          <a:p>
            <a:pPr>
              <a:defRPr/>
            </a:pPr>
            <a:r>
              <a:rPr lang="cs-CZ" sz="2000" dirty="0" smtClean="0"/>
              <a:t>Vedoucí kvalifikační práce je povinen se ve svém posudku vyjádřit k jakékoliv zjištěné nenulové míře shody. </a:t>
            </a:r>
          </a:p>
          <a:p>
            <a:pPr>
              <a:defRPr/>
            </a:pPr>
            <a:r>
              <a:rPr lang="cs-CZ" sz="2800" b="1" dirty="0" smtClean="0">
                <a:solidFill>
                  <a:srgbClr val="FF0000"/>
                </a:solidFill>
                <a:effectLst>
                  <a:outerShdw blurRad="38100" dist="38100" dir="2700000" algn="tl">
                    <a:srgbClr val="000000">
                      <a:alpha val="43137"/>
                    </a:srgbClr>
                  </a:outerShdw>
                </a:effectLst>
              </a:rPr>
              <a:t>Ne každá shoda textů znamená, že jeden   z nich je plagiátem!!!</a:t>
            </a:r>
          </a:p>
          <a:p>
            <a:pPr>
              <a:defRPr/>
            </a:pPr>
            <a:r>
              <a:rPr lang="cs-CZ" sz="2000" dirty="0" smtClean="0"/>
              <a:t>Míru shody </a:t>
            </a:r>
            <a:r>
              <a:rPr lang="cs-CZ" sz="2000" dirty="0"/>
              <a:t>n</a:t>
            </a:r>
            <a:r>
              <a:rPr lang="cs-CZ" sz="2000" dirty="0" smtClean="0"/>
              <a:t>elze posuzovat mechanicky. Vždy tak musí učinit člověk. I vysoká míra shody může být v pořádku (např. při rozborech dokumentů, literárních děl, legislativních norem atd.).</a:t>
            </a:r>
          </a:p>
          <a:p>
            <a:pPr>
              <a:defRPr/>
            </a:pPr>
            <a:r>
              <a:rPr lang="cs-CZ" sz="2000" b="1" dirty="0" smtClean="0">
                <a:effectLst>
                  <a:outerShdw blurRad="38100" dist="38100" dir="2700000" algn="tl">
                    <a:srgbClr val="000000">
                      <a:alpha val="43137"/>
                    </a:srgbClr>
                  </a:outerShdw>
                </a:effectLst>
              </a:rPr>
              <a:t>Nejste-li si jisti svým svědomím, použijte před odevzdáním práce pro kontrolu služeb </a:t>
            </a:r>
            <a:r>
              <a:rPr lang="cs-CZ" sz="2800" dirty="0" err="1" smtClean="0">
                <a:solidFill>
                  <a:srgbClr val="003399"/>
                </a:solidFill>
              </a:rPr>
              <a:t>jakovejcevejci</a:t>
            </a:r>
            <a:r>
              <a:rPr lang="cs-CZ" sz="2800" dirty="0" smtClean="0">
                <a:solidFill>
                  <a:srgbClr val="003399"/>
                </a:solidFill>
              </a:rPr>
              <a:t>,</a:t>
            </a:r>
            <a:r>
              <a:rPr lang="cs-CZ" sz="2000" b="1" dirty="0" smtClean="0">
                <a:effectLst>
                  <a:outerShdw blurRad="38100" dist="38100" dir="2700000" algn="tl">
                    <a:srgbClr val="000000">
                      <a:alpha val="43137"/>
                    </a:srgbClr>
                  </a:outerShdw>
                </a:effectLst>
              </a:rPr>
              <a:t> která vám práci překontroluje. </a:t>
            </a:r>
          </a:p>
          <a:p>
            <a:pPr>
              <a:defRPr/>
            </a:pPr>
            <a:r>
              <a:rPr lang="cs-CZ" sz="2800" b="1" dirty="0" smtClean="0">
                <a:solidFill>
                  <a:srgbClr val="FF0000"/>
                </a:solidFill>
                <a:effectLst>
                  <a:outerShdw blurRad="38100" dist="38100" dir="2700000" algn="tl">
                    <a:srgbClr val="000000">
                      <a:alpha val="43137"/>
                    </a:srgbClr>
                  </a:outerShdw>
                </a:effectLst>
              </a:rPr>
              <a:t>Práce označená jako plagiát nesmí být připuštěna k obhajobě!</a:t>
            </a:r>
          </a:p>
          <a:p>
            <a:pPr>
              <a:defRPr/>
            </a:pPr>
            <a:endParaRPr lang="cs-CZ" sz="2000" dirty="0"/>
          </a:p>
        </p:txBody>
      </p:sp>
      <p:sp>
        <p:nvSpPr>
          <p:cNvPr id="3" name="Nadpis 2"/>
          <p:cNvSpPr>
            <a:spLocks noGrp="1"/>
          </p:cNvSpPr>
          <p:nvPr>
            <p:ph type="title"/>
          </p:nvPr>
        </p:nvSpPr>
        <p:spPr/>
        <p:txBody>
          <a:bodyPr/>
          <a:lstStyle/>
          <a:p>
            <a:pPr>
              <a:defRPr/>
            </a:pPr>
            <a:r>
              <a:rPr lang="cs-CZ" dirty="0" smtClean="0"/>
              <a:t>Kterak nebýt plagiátorem</a:t>
            </a:r>
            <a:endParaRPr lang="cs-CZ"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Zástupný symbol pro obsah 1"/>
          <p:cNvSpPr>
            <a:spLocks noGrp="1"/>
          </p:cNvSpPr>
          <p:nvPr>
            <p:ph idx="1"/>
          </p:nvPr>
        </p:nvSpPr>
        <p:spPr>
          <a:xfrm>
            <a:off x="457200" y="1143000"/>
            <a:ext cx="8229600" cy="5000625"/>
          </a:xfrm>
        </p:spPr>
        <p:txBody>
          <a:bodyPr/>
          <a:lstStyle/>
          <a:p>
            <a:r>
              <a:rPr lang="cs-CZ" dirty="0" smtClean="0"/>
              <a:t>Způsob, jakým se provádí zápis (citace) použitých informačních zdrojů, upravuje norma </a:t>
            </a:r>
            <a:r>
              <a:rPr lang="cs-CZ" dirty="0" smtClean="0">
                <a:solidFill>
                  <a:srgbClr val="FF0000"/>
                </a:solidFill>
              </a:rPr>
              <a:t>ČSN ISO 690</a:t>
            </a:r>
            <a:r>
              <a:rPr lang="cs-CZ" dirty="0" smtClean="0"/>
              <a:t>, která se zabývá tištěnými informačními </a:t>
            </a:r>
            <a:r>
              <a:rPr lang="cs-CZ" dirty="0" smtClean="0"/>
              <a:t>zdroji, </a:t>
            </a:r>
            <a:r>
              <a:rPr lang="cs-CZ" dirty="0" smtClean="0"/>
              <a:t>a norma </a:t>
            </a:r>
            <a:r>
              <a:rPr lang="cs-CZ" dirty="0" smtClean="0">
                <a:solidFill>
                  <a:srgbClr val="FF0000"/>
                </a:solidFill>
              </a:rPr>
              <a:t>ČSN ISO 690-2</a:t>
            </a:r>
            <a:r>
              <a:rPr lang="cs-CZ" dirty="0" smtClean="0"/>
              <a:t>, která se zabývá elektronickými informačními zdroji. </a:t>
            </a:r>
          </a:p>
          <a:p>
            <a:r>
              <a:rPr lang="cs-CZ" dirty="0" smtClean="0"/>
              <a:t>Pokud si s citacemi nevíte rady, nebo si nejste jisti, použijte elektronický </a:t>
            </a:r>
            <a:r>
              <a:rPr lang="cs-CZ" dirty="0" smtClean="0">
                <a:solidFill>
                  <a:srgbClr val="7030A0"/>
                </a:solidFill>
              </a:rPr>
              <a:t>Generátor citací</a:t>
            </a:r>
            <a:r>
              <a:rPr lang="cs-CZ" dirty="0" smtClean="0"/>
              <a:t>, který po vložení údajů vygeneruje citaci za vás:</a:t>
            </a:r>
          </a:p>
          <a:p>
            <a:r>
              <a:rPr lang="cs-CZ" dirty="0" smtClean="0">
                <a:hlinkClick r:id="rId2"/>
              </a:rPr>
              <a:t>http://www.citace.</a:t>
            </a:r>
            <a:r>
              <a:rPr lang="cs-CZ" dirty="0" err="1" smtClean="0">
                <a:hlinkClick r:id="rId2"/>
              </a:rPr>
              <a:t>com</a:t>
            </a:r>
            <a:r>
              <a:rPr lang="cs-CZ" dirty="0" smtClean="0">
                <a:hlinkClick r:id="rId2"/>
              </a:rPr>
              <a:t>/</a:t>
            </a:r>
            <a:r>
              <a:rPr lang="cs-CZ" dirty="0" err="1" smtClean="0">
                <a:hlinkClick r:id="rId2"/>
              </a:rPr>
              <a:t>vytvorit</a:t>
            </a:r>
            <a:r>
              <a:rPr lang="cs-CZ" dirty="0" smtClean="0">
                <a:hlinkClick r:id="rId2"/>
              </a:rPr>
              <a:t>-citaci</a:t>
            </a:r>
            <a:endParaRPr lang="cs-CZ" dirty="0" smtClean="0"/>
          </a:p>
          <a:p>
            <a:pPr>
              <a:buFont typeface="Wingdings 3" pitchFamily="18" charset="2"/>
              <a:buNone/>
            </a:pPr>
            <a:endParaRPr lang="cs-CZ" dirty="0" smtClean="0"/>
          </a:p>
        </p:txBody>
      </p:sp>
      <p:sp>
        <p:nvSpPr>
          <p:cNvPr id="3" name="Nadpis 2"/>
          <p:cNvSpPr>
            <a:spLocks noGrp="1"/>
          </p:cNvSpPr>
          <p:nvPr>
            <p:ph type="title"/>
          </p:nvPr>
        </p:nvSpPr>
        <p:spPr>
          <a:xfrm>
            <a:off x="457200" y="274638"/>
            <a:ext cx="8229600" cy="868346"/>
          </a:xfrm>
        </p:spPr>
        <p:txBody>
          <a:bodyPr/>
          <a:lstStyle/>
          <a:p>
            <a:pPr>
              <a:defRPr/>
            </a:pPr>
            <a:r>
              <a:rPr lang="cs-CZ" dirty="0" smtClean="0"/>
              <a:t>Bibliografická citace</a:t>
            </a:r>
            <a:endParaRPr lang="cs-CZ"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Zástupný symbol pro obsah 1"/>
          <p:cNvSpPr>
            <a:spLocks noGrp="1"/>
          </p:cNvSpPr>
          <p:nvPr>
            <p:ph idx="1"/>
          </p:nvPr>
        </p:nvSpPr>
        <p:spPr>
          <a:xfrm>
            <a:off x="428625" y="1143000"/>
            <a:ext cx="8229600" cy="2214563"/>
          </a:xfrm>
        </p:spPr>
        <p:txBody>
          <a:bodyPr/>
          <a:lstStyle/>
          <a:p>
            <a:pPr>
              <a:buFont typeface="Wingdings 3" pitchFamily="18" charset="2"/>
              <a:buNone/>
            </a:pPr>
            <a:r>
              <a:rPr lang="cs-CZ" dirty="0" smtClean="0">
                <a:solidFill>
                  <a:srgbClr val="7030A0"/>
                </a:solidFill>
              </a:rPr>
              <a:t>Model citace:</a:t>
            </a:r>
          </a:p>
          <a:p>
            <a:pPr>
              <a:buFont typeface="Wingdings 3" pitchFamily="18" charset="2"/>
              <a:buNone/>
            </a:pPr>
            <a:r>
              <a:rPr lang="cs-CZ" dirty="0" smtClean="0"/>
              <a:t>  PŘÍJMENÍ, Jméno. </a:t>
            </a:r>
            <a:r>
              <a:rPr lang="cs-CZ" i="1" dirty="0" smtClean="0"/>
              <a:t>Název díla: podnázev díla</a:t>
            </a:r>
            <a:r>
              <a:rPr lang="cs-CZ" dirty="0" smtClean="0"/>
              <a:t>. Označení vydání. Místo vydání: Jméno nakladatele, rok vydání. Rozsah díla. Standardní číslo </a:t>
            </a:r>
          </a:p>
        </p:txBody>
      </p:sp>
      <p:sp>
        <p:nvSpPr>
          <p:cNvPr id="3" name="Nadpis 2"/>
          <p:cNvSpPr>
            <a:spLocks noGrp="1"/>
          </p:cNvSpPr>
          <p:nvPr>
            <p:ph type="title"/>
          </p:nvPr>
        </p:nvSpPr>
        <p:spPr>
          <a:xfrm>
            <a:off x="457200" y="274638"/>
            <a:ext cx="8229600" cy="868346"/>
          </a:xfrm>
        </p:spPr>
        <p:txBody>
          <a:bodyPr>
            <a:normAutofit fontScale="90000"/>
          </a:bodyPr>
          <a:lstStyle/>
          <a:p>
            <a:pPr>
              <a:defRPr/>
            </a:pPr>
            <a:r>
              <a:rPr lang="cs-CZ" dirty="0" smtClean="0"/>
              <a:t>Knižní (monografická) publikace</a:t>
            </a:r>
            <a:endParaRPr lang="cs-CZ" dirty="0"/>
          </a:p>
        </p:txBody>
      </p:sp>
      <p:sp>
        <p:nvSpPr>
          <p:cNvPr id="64516" name="TextovéPole 3"/>
          <p:cNvSpPr txBox="1">
            <a:spLocks noChangeArrowheads="1"/>
          </p:cNvSpPr>
          <p:nvPr/>
        </p:nvSpPr>
        <p:spPr bwMode="auto">
          <a:xfrm>
            <a:off x="285750" y="3500438"/>
            <a:ext cx="8429625" cy="923925"/>
          </a:xfrm>
          <a:prstGeom prst="rect">
            <a:avLst/>
          </a:prstGeom>
          <a:noFill/>
          <a:ln w="9525">
            <a:noFill/>
            <a:miter lim="800000"/>
            <a:headEnd/>
            <a:tailEnd/>
          </a:ln>
        </p:spPr>
        <p:txBody>
          <a:bodyPr>
            <a:spAutoFit/>
          </a:bodyPr>
          <a:lstStyle/>
          <a:p>
            <a:r>
              <a:rPr lang="cs-CZ" dirty="0">
                <a:latin typeface="Times New Roman" pitchFamily="18" charset="0"/>
                <a:cs typeface="Times New Roman" pitchFamily="18" charset="0"/>
              </a:rPr>
              <a:t>GAVORA, Peter. </a:t>
            </a:r>
            <a:r>
              <a:rPr lang="cs-CZ" i="1" dirty="0">
                <a:latin typeface="Times New Roman" pitchFamily="18" charset="0"/>
                <a:cs typeface="Times New Roman" pitchFamily="18" charset="0"/>
              </a:rPr>
              <a:t>Úvod do pedagogického výzkumu.</a:t>
            </a:r>
            <a:r>
              <a:rPr lang="cs-CZ" dirty="0">
                <a:latin typeface="Times New Roman" pitchFamily="18" charset="0"/>
                <a:cs typeface="Times New Roman" pitchFamily="18" charset="0"/>
              </a:rPr>
              <a:t> Brno: </a:t>
            </a:r>
            <a:r>
              <a:rPr lang="cs-CZ" dirty="0" err="1">
                <a:latin typeface="Times New Roman" pitchFamily="18" charset="0"/>
                <a:cs typeface="Times New Roman" pitchFamily="18" charset="0"/>
              </a:rPr>
              <a:t>Paido</a:t>
            </a:r>
            <a:r>
              <a:rPr lang="cs-CZ" dirty="0">
                <a:latin typeface="Times New Roman" pitchFamily="18" charset="0"/>
                <a:cs typeface="Times New Roman" pitchFamily="18" charset="0"/>
              </a:rPr>
              <a:t>, 2000. 207 s. ISBN </a:t>
            </a:r>
            <a:r>
              <a:rPr lang="cs-CZ" dirty="0" smtClean="0">
                <a:latin typeface="Times New Roman" pitchFamily="18" charset="0"/>
                <a:cs typeface="Times New Roman" pitchFamily="18" charset="0"/>
              </a:rPr>
              <a:t>80-85931-79-6.</a:t>
            </a:r>
            <a:endParaRPr lang="cs-CZ" dirty="0">
              <a:latin typeface="Times New Roman" pitchFamily="18" charset="0"/>
              <a:cs typeface="Times New Roman" pitchFamily="18" charset="0"/>
            </a:endParaRPr>
          </a:p>
          <a:p>
            <a:endParaRPr lang="cs-CZ" dirty="0"/>
          </a:p>
        </p:txBody>
      </p:sp>
      <p:sp>
        <p:nvSpPr>
          <p:cNvPr id="64517" name="TextovéPole 4"/>
          <p:cNvSpPr txBox="1">
            <a:spLocks noChangeArrowheads="1"/>
          </p:cNvSpPr>
          <p:nvPr/>
        </p:nvSpPr>
        <p:spPr bwMode="auto">
          <a:xfrm>
            <a:off x="285750" y="4214813"/>
            <a:ext cx="8358188" cy="923925"/>
          </a:xfrm>
          <a:prstGeom prst="rect">
            <a:avLst/>
          </a:prstGeom>
          <a:noFill/>
          <a:ln w="9525">
            <a:noFill/>
            <a:miter lim="800000"/>
            <a:headEnd/>
            <a:tailEnd/>
          </a:ln>
        </p:spPr>
        <p:txBody>
          <a:bodyPr>
            <a:spAutoFit/>
          </a:bodyPr>
          <a:lstStyle/>
          <a:p>
            <a:r>
              <a:rPr lang="cs-CZ" dirty="0">
                <a:latin typeface="Times New Roman" pitchFamily="18" charset="0"/>
                <a:cs typeface="Times New Roman" pitchFamily="18" charset="0"/>
              </a:rPr>
              <a:t>CHRÁSKA, M. </a:t>
            </a:r>
            <a:r>
              <a:rPr lang="cs-CZ" i="1" dirty="0">
                <a:latin typeface="Times New Roman" pitchFamily="18" charset="0"/>
                <a:cs typeface="Times New Roman" pitchFamily="18" charset="0"/>
              </a:rPr>
              <a:t>Didaktické testy</a:t>
            </a:r>
            <a:r>
              <a:rPr lang="cs-CZ" dirty="0">
                <a:latin typeface="Times New Roman" pitchFamily="18" charset="0"/>
                <a:cs typeface="Times New Roman" pitchFamily="18" charset="0"/>
              </a:rPr>
              <a:t>. 2. doplněné vydání. Brno: </a:t>
            </a:r>
            <a:r>
              <a:rPr lang="cs-CZ" dirty="0" err="1">
                <a:latin typeface="Times New Roman" pitchFamily="18" charset="0"/>
                <a:cs typeface="Times New Roman" pitchFamily="18" charset="0"/>
              </a:rPr>
              <a:t>Paido</a:t>
            </a:r>
            <a:r>
              <a:rPr lang="cs-CZ" dirty="0">
                <a:latin typeface="Times New Roman" pitchFamily="18" charset="0"/>
                <a:cs typeface="Times New Roman" pitchFamily="18" charset="0"/>
              </a:rPr>
              <a:t>, 1999. ISBN </a:t>
            </a:r>
            <a:r>
              <a:rPr lang="cs-CZ" dirty="0" smtClean="0">
                <a:latin typeface="Times New Roman" pitchFamily="18" charset="0"/>
                <a:cs typeface="Times New Roman" pitchFamily="18" charset="0"/>
              </a:rPr>
              <a:t>80-85931-68-0.</a:t>
            </a:r>
            <a:endParaRPr lang="cs-CZ" dirty="0">
              <a:latin typeface="Times New Roman" pitchFamily="18" charset="0"/>
              <a:cs typeface="Times New Roman" pitchFamily="18" charset="0"/>
            </a:endParaRPr>
          </a:p>
          <a:p>
            <a:endParaRPr lang="cs-CZ" dirty="0"/>
          </a:p>
        </p:txBody>
      </p:sp>
      <p:sp>
        <p:nvSpPr>
          <p:cNvPr id="6" name="TextovéPole 5"/>
          <p:cNvSpPr txBox="1"/>
          <p:nvPr/>
        </p:nvSpPr>
        <p:spPr>
          <a:xfrm>
            <a:off x="285750" y="5000625"/>
            <a:ext cx="7858125" cy="830263"/>
          </a:xfrm>
          <a:prstGeom prst="rect">
            <a:avLst/>
          </a:prstGeom>
          <a:noFill/>
        </p:spPr>
        <p:txBody>
          <a:bodyPr>
            <a:spAutoFit/>
          </a:bodyPr>
          <a:lstStyle/>
          <a:p>
            <a:pPr>
              <a:defRPr/>
            </a:pPr>
            <a:r>
              <a:rPr lang="cs-CZ" sz="2400" dirty="0">
                <a:solidFill>
                  <a:srgbClr val="FF0000"/>
                </a:solidFill>
                <a:latin typeface="+mj-lt"/>
              </a:rPr>
              <a:t>Křestní jméno autora je možné uvádět buď v plném </a:t>
            </a:r>
            <a:r>
              <a:rPr lang="cs-CZ" sz="2400" dirty="0" smtClean="0">
                <a:solidFill>
                  <a:srgbClr val="FF0000"/>
                </a:solidFill>
                <a:latin typeface="+mj-lt"/>
              </a:rPr>
              <a:t>znění, </a:t>
            </a:r>
            <a:r>
              <a:rPr lang="cs-CZ" sz="2400" dirty="0">
                <a:solidFill>
                  <a:srgbClr val="FF0000"/>
                </a:solidFill>
                <a:latin typeface="+mj-lt"/>
              </a:rPr>
              <a:t>nebo pouze iniciálou. </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Zástupný symbol pro obsah 1"/>
          <p:cNvSpPr>
            <a:spLocks noGrp="1"/>
          </p:cNvSpPr>
          <p:nvPr>
            <p:ph idx="1"/>
          </p:nvPr>
        </p:nvSpPr>
        <p:spPr>
          <a:xfrm>
            <a:off x="200025" y="1143000"/>
            <a:ext cx="8229600" cy="428625"/>
          </a:xfrm>
        </p:spPr>
        <p:txBody>
          <a:bodyPr/>
          <a:lstStyle/>
          <a:p>
            <a:pPr>
              <a:buFont typeface="Wingdings 3" pitchFamily="18" charset="2"/>
              <a:buNone/>
            </a:pPr>
            <a:r>
              <a:rPr lang="cs-CZ" smtClean="0"/>
              <a:t>Pokud je více autorů, vypadá citace takto:</a:t>
            </a:r>
          </a:p>
        </p:txBody>
      </p:sp>
      <p:sp>
        <p:nvSpPr>
          <p:cNvPr id="3" name="Nadpis 2"/>
          <p:cNvSpPr>
            <a:spLocks noGrp="1"/>
          </p:cNvSpPr>
          <p:nvPr>
            <p:ph type="title"/>
          </p:nvPr>
        </p:nvSpPr>
        <p:spPr>
          <a:xfrm>
            <a:off x="457200" y="274638"/>
            <a:ext cx="8229600" cy="868346"/>
          </a:xfrm>
        </p:spPr>
        <p:txBody>
          <a:bodyPr>
            <a:normAutofit fontScale="90000"/>
          </a:bodyPr>
          <a:lstStyle/>
          <a:p>
            <a:pPr>
              <a:defRPr/>
            </a:pPr>
            <a:r>
              <a:rPr lang="cs-CZ" dirty="0" smtClean="0"/>
              <a:t>Knižní (monografická) publikace</a:t>
            </a:r>
            <a:endParaRPr lang="cs-CZ" dirty="0"/>
          </a:p>
        </p:txBody>
      </p:sp>
      <p:sp>
        <p:nvSpPr>
          <p:cNvPr id="65540" name="TextovéPole 3"/>
          <p:cNvSpPr txBox="1">
            <a:spLocks noChangeArrowheads="1"/>
          </p:cNvSpPr>
          <p:nvPr/>
        </p:nvSpPr>
        <p:spPr bwMode="auto">
          <a:xfrm>
            <a:off x="285750" y="1714500"/>
            <a:ext cx="8429625" cy="1477328"/>
          </a:xfrm>
          <a:prstGeom prst="rect">
            <a:avLst/>
          </a:prstGeom>
          <a:noFill/>
          <a:ln w="9525">
            <a:noFill/>
            <a:miter lim="800000"/>
            <a:headEnd/>
            <a:tailEnd/>
          </a:ln>
        </p:spPr>
        <p:txBody>
          <a:bodyPr>
            <a:spAutoFit/>
          </a:bodyPr>
          <a:lstStyle/>
          <a:p>
            <a:r>
              <a:rPr lang="cs-CZ" dirty="0">
                <a:latin typeface="Times New Roman" pitchFamily="18" charset="0"/>
                <a:cs typeface="Times New Roman" pitchFamily="18" charset="0"/>
              </a:rPr>
              <a:t>KOLÁŘ, Zdeněk, </a:t>
            </a:r>
            <a:r>
              <a:rPr lang="cs-CZ" dirty="0" smtClean="0">
                <a:latin typeface="Times New Roman" pitchFamily="18" charset="0"/>
                <a:cs typeface="Times New Roman" pitchFamily="18" charset="0"/>
              </a:rPr>
              <a:t>Věra RAUDENSKÁ a Věra FRÜHAUFOVÁ. </a:t>
            </a:r>
            <a:r>
              <a:rPr lang="cs-CZ" i="1" dirty="0">
                <a:latin typeface="Times New Roman" pitchFamily="18" charset="0"/>
                <a:cs typeface="Times New Roman" pitchFamily="18" charset="0"/>
              </a:rPr>
              <a:t>Didaktické znalosti a dovednosti učitele</a:t>
            </a:r>
            <a:r>
              <a:rPr lang="cs-CZ" dirty="0">
                <a:latin typeface="Times New Roman" pitchFamily="18" charset="0"/>
                <a:cs typeface="Times New Roman" pitchFamily="18" charset="0"/>
              </a:rPr>
              <a:t>. Ústí nad Labem: PF UJEP, 2001. 199 s. ISBN </a:t>
            </a:r>
            <a:r>
              <a:rPr lang="cs-CZ" dirty="0" smtClean="0">
                <a:latin typeface="Times New Roman" pitchFamily="18" charset="0"/>
                <a:cs typeface="Times New Roman" pitchFamily="18" charset="0"/>
              </a:rPr>
              <a:t>80-7044-361-8.</a:t>
            </a:r>
            <a:endParaRPr lang="cs-CZ" dirty="0">
              <a:latin typeface="Times New Roman" pitchFamily="18" charset="0"/>
              <a:cs typeface="Times New Roman" pitchFamily="18" charset="0"/>
            </a:endParaRPr>
          </a:p>
          <a:p>
            <a:endParaRPr lang="cs-CZ" dirty="0">
              <a:latin typeface="Times New Roman" pitchFamily="18" charset="0"/>
              <a:cs typeface="Times New Roman" pitchFamily="18" charset="0"/>
            </a:endParaRPr>
          </a:p>
          <a:p>
            <a:r>
              <a:rPr lang="cs-CZ" dirty="0">
                <a:latin typeface="Times New Roman" pitchFamily="18" charset="0"/>
                <a:cs typeface="Times New Roman" pitchFamily="18" charset="0"/>
              </a:rPr>
              <a:t>KOLÁŘ, Z., RAUDENSKÁ, V., FRÜHAUFOVÁ, V. </a:t>
            </a:r>
            <a:r>
              <a:rPr lang="cs-CZ" i="1" dirty="0">
                <a:latin typeface="Times New Roman" pitchFamily="18" charset="0"/>
                <a:cs typeface="Times New Roman" pitchFamily="18" charset="0"/>
              </a:rPr>
              <a:t>Didaktické znalosti a dovednosti učitele</a:t>
            </a:r>
            <a:r>
              <a:rPr lang="cs-CZ" dirty="0">
                <a:latin typeface="Times New Roman" pitchFamily="18" charset="0"/>
                <a:cs typeface="Times New Roman" pitchFamily="18" charset="0"/>
              </a:rPr>
              <a:t>. Ústí nad Labem: PF UJEP, 2001. 199 s. ISBN </a:t>
            </a:r>
            <a:r>
              <a:rPr lang="cs-CZ" dirty="0" smtClean="0">
                <a:latin typeface="Times New Roman" pitchFamily="18" charset="0"/>
                <a:cs typeface="Times New Roman" pitchFamily="18" charset="0"/>
              </a:rPr>
              <a:t>80-7044-361-8.</a:t>
            </a:r>
            <a:endParaRPr lang="cs-CZ" dirty="0">
              <a:latin typeface="Times New Roman" pitchFamily="18" charset="0"/>
              <a:cs typeface="Times New Roman" pitchFamily="18" charset="0"/>
            </a:endParaRPr>
          </a:p>
        </p:txBody>
      </p:sp>
      <p:sp>
        <p:nvSpPr>
          <p:cNvPr id="6" name="TextovéPole 5"/>
          <p:cNvSpPr txBox="1"/>
          <p:nvPr/>
        </p:nvSpPr>
        <p:spPr>
          <a:xfrm>
            <a:off x="4000500" y="5000625"/>
            <a:ext cx="5143500" cy="1631950"/>
          </a:xfrm>
          <a:prstGeom prst="rect">
            <a:avLst/>
          </a:prstGeom>
          <a:noFill/>
        </p:spPr>
        <p:txBody>
          <a:bodyPr>
            <a:spAutoFit/>
          </a:bodyPr>
          <a:lstStyle/>
          <a:p>
            <a:pPr>
              <a:defRPr/>
            </a:pPr>
            <a:r>
              <a:rPr lang="cs-CZ" sz="2000" dirty="0">
                <a:solidFill>
                  <a:srgbClr val="FF0000"/>
                </a:solidFill>
                <a:latin typeface="+mj-lt"/>
              </a:rPr>
              <a:t>Pozor na jména čínských, korejských, japonských atd. autorů. Ta raději uvádějte celá, bez iniciál. Jejich jména nemají totiž význam jmen a příjmení, jako je tomu u jmen našich. </a:t>
            </a:r>
          </a:p>
        </p:txBody>
      </p:sp>
      <p:sp>
        <p:nvSpPr>
          <p:cNvPr id="65542" name="TextovéPole 7"/>
          <p:cNvSpPr txBox="1">
            <a:spLocks noChangeArrowheads="1"/>
          </p:cNvSpPr>
          <p:nvPr/>
        </p:nvSpPr>
        <p:spPr bwMode="auto">
          <a:xfrm>
            <a:off x="285750" y="3786188"/>
            <a:ext cx="8215313" cy="1477962"/>
          </a:xfrm>
          <a:prstGeom prst="rect">
            <a:avLst/>
          </a:prstGeom>
          <a:noFill/>
          <a:ln w="9525">
            <a:noFill/>
            <a:miter lim="800000"/>
            <a:headEnd/>
            <a:tailEnd/>
          </a:ln>
        </p:spPr>
        <p:txBody>
          <a:bodyPr>
            <a:spAutoFit/>
          </a:bodyPr>
          <a:lstStyle/>
          <a:p>
            <a:r>
              <a:rPr lang="cs-CZ" dirty="0">
                <a:latin typeface="Times New Roman" pitchFamily="18" charset="0"/>
                <a:cs typeface="Times New Roman" pitchFamily="18" charset="0"/>
              </a:rPr>
              <a:t>PASCH, </a:t>
            </a:r>
            <a:r>
              <a:rPr lang="cs-CZ" dirty="0" err="1">
                <a:latin typeface="Times New Roman" pitchFamily="18" charset="0"/>
                <a:cs typeface="Times New Roman" pitchFamily="18" charset="0"/>
              </a:rPr>
              <a:t>Marwin</a:t>
            </a:r>
            <a:r>
              <a:rPr lang="cs-CZ" dirty="0">
                <a:latin typeface="Times New Roman" pitchFamily="18" charset="0"/>
                <a:cs typeface="Times New Roman" pitchFamily="18" charset="0"/>
              </a:rPr>
              <a:t> </a:t>
            </a:r>
            <a:r>
              <a:rPr lang="cs-CZ" dirty="0" err="1">
                <a:latin typeface="Times New Roman" pitchFamily="18" charset="0"/>
                <a:cs typeface="Times New Roman" pitchFamily="18" charset="0"/>
              </a:rPr>
              <a:t>et</a:t>
            </a:r>
            <a:r>
              <a:rPr lang="cs-CZ" dirty="0">
                <a:latin typeface="Times New Roman" pitchFamily="18" charset="0"/>
                <a:cs typeface="Times New Roman" pitchFamily="18" charset="0"/>
              </a:rPr>
              <a:t> </a:t>
            </a:r>
            <a:r>
              <a:rPr lang="cs-CZ" dirty="0" err="1">
                <a:latin typeface="Times New Roman" pitchFamily="18" charset="0"/>
                <a:cs typeface="Times New Roman" pitchFamily="18" charset="0"/>
              </a:rPr>
              <a:t>al</a:t>
            </a:r>
            <a:r>
              <a:rPr lang="cs-CZ" dirty="0">
                <a:latin typeface="Times New Roman" pitchFamily="18" charset="0"/>
                <a:cs typeface="Times New Roman" pitchFamily="18" charset="0"/>
              </a:rPr>
              <a:t>. </a:t>
            </a:r>
            <a:r>
              <a:rPr lang="cs-CZ" i="1" dirty="0">
                <a:latin typeface="Times New Roman" pitchFamily="18" charset="0"/>
                <a:cs typeface="Times New Roman" pitchFamily="18" charset="0"/>
              </a:rPr>
              <a:t>Od vzdělávacího programu k vyučovací hodině</a:t>
            </a:r>
            <a:r>
              <a:rPr lang="cs-CZ" dirty="0">
                <a:latin typeface="Times New Roman" pitchFamily="18" charset="0"/>
                <a:cs typeface="Times New Roman" pitchFamily="18" charset="0"/>
              </a:rPr>
              <a:t>. Praha: Portál, 1998. 416 s. ISBN </a:t>
            </a:r>
            <a:r>
              <a:rPr lang="cs-CZ" dirty="0" smtClean="0">
                <a:latin typeface="Times New Roman" pitchFamily="18" charset="0"/>
                <a:cs typeface="Times New Roman" pitchFamily="18" charset="0"/>
              </a:rPr>
              <a:t>80-7178-127-4.</a:t>
            </a:r>
            <a:endParaRPr lang="cs-CZ" dirty="0">
              <a:latin typeface="Times New Roman" pitchFamily="18" charset="0"/>
              <a:cs typeface="Times New Roman" pitchFamily="18" charset="0"/>
            </a:endParaRPr>
          </a:p>
          <a:p>
            <a:endParaRPr lang="cs-CZ" dirty="0">
              <a:latin typeface="Times New Roman" pitchFamily="18" charset="0"/>
              <a:cs typeface="Times New Roman" pitchFamily="18" charset="0"/>
            </a:endParaRPr>
          </a:p>
          <a:p>
            <a:r>
              <a:rPr lang="cs-CZ" dirty="0">
                <a:latin typeface="Times New Roman" pitchFamily="18" charset="0"/>
                <a:cs typeface="Times New Roman" pitchFamily="18" charset="0"/>
              </a:rPr>
              <a:t>PASCH, M. </a:t>
            </a:r>
            <a:r>
              <a:rPr lang="cs-CZ" dirty="0" err="1">
                <a:latin typeface="Times New Roman" pitchFamily="18" charset="0"/>
                <a:cs typeface="Times New Roman" pitchFamily="18" charset="0"/>
              </a:rPr>
              <a:t>et</a:t>
            </a:r>
            <a:r>
              <a:rPr lang="cs-CZ" dirty="0">
                <a:latin typeface="Times New Roman" pitchFamily="18" charset="0"/>
                <a:cs typeface="Times New Roman" pitchFamily="18" charset="0"/>
              </a:rPr>
              <a:t> </a:t>
            </a:r>
            <a:r>
              <a:rPr lang="cs-CZ" dirty="0" err="1">
                <a:latin typeface="Times New Roman" pitchFamily="18" charset="0"/>
                <a:cs typeface="Times New Roman" pitchFamily="18" charset="0"/>
              </a:rPr>
              <a:t>al</a:t>
            </a:r>
            <a:r>
              <a:rPr lang="cs-CZ" dirty="0">
                <a:latin typeface="Times New Roman" pitchFamily="18" charset="0"/>
                <a:cs typeface="Times New Roman" pitchFamily="18" charset="0"/>
              </a:rPr>
              <a:t>. </a:t>
            </a:r>
            <a:r>
              <a:rPr lang="cs-CZ" i="1" dirty="0">
                <a:latin typeface="Times New Roman" pitchFamily="18" charset="0"/>
                <a:cs typeface="Times New Roman" pitchFamily="18" charset="0"/>
              </a:rPr>
              <a:t>Od vzdělávacího programu k vyučovací hodině</a:t>
            </a:r>
            <a:r>
              <a:rPr lang="cs-CZ" dirty="0">
                <a:latin typeface="Times New Roman" pitchFamily="18" charset="0"/>
                <a:cs typeface="Times New Roman" pitchFamily="18" charset="0"/>
              </a:rPr>
              <a:t>. Praha: Portál, 1998. 416 s. ISBN </a:t>
            </a:r>
            <a:r>
              <a:rPr lang="cs-CZ" dirty="0" smtClean="0">
                <a:latin typeface="Times New Roman" pitchFamily="18" charset="0"/>
                <a:cs typeface="Times New Roman" pitchFamily="18" charset="0"/>
              </a:rPr>
              <a:t>80-7178-127-4.</a:t>
            </a:r>
            <a:endParaRPr lang="cs-CZ" dirty="0">
              <a:latin typeface="Times New Roman" pitchFamily="18" charset="0"/>
              <a:cs typeface="Times New Roman" pitchFamily="18" charset="0"/>
            </a:endParaRPr>
          </a:p>
        </p:txBody>
      </p:sp>
      <p:sp>
        <p:nvSpPr>
          <p:cNvPr id="9" name="Zástupný symbol pro obsah 1"/>
          <p:cNvSpPr txBox="1">
            <a:spLocks/>
          </p:cNvSpPr>
          <p:nvPr/>
        </p:nvSpPr>
        <p:spPr bwMode="auto">
          <a:xfrm>
            <a:off x="200025" y="3286125"/>
            <a:ext cx="8229600" cy="428625"/>
          </a:xfrm>
          <a:prstGeom prst="rect">
            <a:avLst/>
          </a:prstGeom>
          <a:noFill/>
          <a:ln w="9525">
            <a:noFill/>
            <a:miter lim="800000"/>
            <a:headEnd/>
            <a:tailEnd/>
          </a:ln>
        </p:spPr>
        <p:txBody>
          <a:bodyPr/>
          <a:lstStyle/>
          <a:p>
            <a:pPr marL="365125" indent="-255588" eaLnBrk="0" hangingPunct="0">
              <a:spcBef>
                <a:spcPts val="400"/>
              </a:spcBef>
              <a:buClr>
                <a:schemeClr val="accent1"/>
              </a:buClr>
              <a:buSzPct val="68000"/>
              <a:buFont typeface="Wingdings 3" pitchFamily="18" charset="2"/>
              <a:buNone/>
              <a:defRPr/>
            </a:pPr>
            <a:r>
              <a:rPr lang="cs-CZ" sz="2700" dirty="0">
                <a:latin typeface="+mn-lt"/>
                <a:cs typeface="+mn-cs"/>
              </a:rPr>
              <a:t>Je-li uvedeno přímo na publikaci, pak i takto:</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85720" y="274638"/>
            <a:ext cx="8229600" cy="868346"/>
          </a:xfrm>
        </p:spPr>
        <p:txBody>
          <a:bodyPr/>
          <a:lstStyle/>
          <a:p>
            <a:pPr>
              <a:defRPr/>
            </a:pPr>
            <a:r>
              <a:rPr lang="cs-CZ" dirty="0" smtClean="0"/>
              <a:t>Kapitola v knize</a:t>
            </a:r>
            <a:endParaRPr lang="cs-CZ" dirty="0"/>
          </a:p>
        </p:txBody>
      </p:sp>
      <p:sp>
        <p:nvSpPr>
          <p:cNvPr id="66563" name="Zástupný symbol pro obsah 9"/>
          <p:cNvSpPr>
            <a:spLocks noGrp="1"/>
          </p:cNvSpPr>
          <p:nvPr>
            <p:ph idx="1"/>
          </p:nvPr>
        </p:nvSpPr>
        <p:spPr>
          <a:xfrm>
            <a:off x="357188" y="1143000"/>
            <a:ext cx="8229600" cy="2214563"/>
          </a:xfrm>
        </p:spPr>
        <p:txBody>
          <a:bodyPr/>
          <a:lstStyle/>
          <a:p>
            <a:pPr>
              <a:buFont typeface="Wingdings 3" pitchFamily="18" charset="2"/>
              <a:buNone/>
            </a:pPr>
            <a:r>
              <a:rPr lang="cs-CZ" smtClean="0">
                <a:solidFill>
                  <a:srgbClr val="7030A0"/>
                </a:solidFill>
              </a:rPr>
              <a:t>Model citace:</a:t>
            </a:r>
          </a:p>
          <a:p>
            <a:pPr>
              <a:buFont typeface="Wingdings 3" pitchFamily="18" charset="2"/>
              <a:buNone/>
            </a:pPr>
            <a:r>
              <a:rPr lang="cs-CZ" smtClean="0"/>
              <a:t>  PŘÍJMENÍ, Jméno. Název kapitoly. In </a:t>
            </a:r>
            <a:r>
              <a:rPr lang="cs-CZ" i="1" smtClean="0"/>
              <a:t>Název díla. </a:t>
            </a:r>
            <a:r>
              <a:rPr lang="cs-CZ" smtClean="0"/>
              <a:t>Označení vydání. Místo vydání: Jméno nakladatele, rok vydání. Rozsah kapitoly. Standardní číslo. </a:t>
            </a:r>
          </a:p>
          <a:p>
            <a:endParaRPr lang="cs-CZ" smtClean="0"/>
          </a:p>
        </p:txBody>
      </p:sp>
      <p:sp>
        <p:nvSpPr>
          <p:cNvPr id="66564" name="TextovéPole 11"/>
          <p:cNvSpPr txBox="1">
            <a:spLocks noChangeArrowheads="1"/>
          </p:cNvSpPr>
          <p:nvPr/>
        </p:nvSpPr>
        <p:spPr bwMode="auto">
          <a:xfrm>
            <a:off x="500063" y="3571875"/>
            <a:ext cx="7929562" cy="646113"/>
          </a:xfrm>
          <a:prstGeom prst="rect">
            <a:avLst/>
          </a:prstGeom>
          <a:noFill/>
          <a:ln w="9525">
            <a:noFill/>
            <a:miter lim="800000"/>
            <a:headEnd/>
            <a:tailEnd/>
          </a:ln>
        </p:spPr>
        <p:txBody>
          <a:bodyPr>
            <a:spAutoFit/>
          </a:bodyPr>
          <a:lstStyle/>
          <a:p>
            <a:r>
              <a:rPr lang="cs-CZ" dirty="0">
                <a:latin typeface="Times New Roman" pitchFamily="18" charset="0"/>
                <a:cs typeface="Times New Roman" pitchFamily="18" charset="0"/>
              </a:rPr>
              <a:t>POKORNÝ, Jan. Fyziologie chování a paměti. In </a:t>
            </a:r>
            <a:r>
              <a:rPr lang="cs-CZ" i="1" dirty="0">
                <a:latin typeface="Times New Roman" pitchFamily="18" charset="0"/>
                <a:cs typeface="Times New Roman" pitchFamily="18" charset="0"/>
              </a:rPr>
              <a:t>Lékařská fyziologie</a:t>
            </a:r>
            <a:r>
              <a:rPr lang="cs-CZ" dirty="0">
                <a:latin typeface="Times New Roman" pitchFamily="18" charset="0"/>
                <a:cs typeface="Times New Roman" pitchFamily="18" charset="0"/>
              </a:rPr>
              <a:t>. Praha: </a:t>
            </a:r>
            <a:r>
              <a:rPr lang="cs-CZ" dirty="0" err="1">
                <a:latin typeface="Times New Roman" pitchFamily="18" charset="0"/>
                <a:cs typeface="Times New Roman" pitchFamily="18" charset="0"/>
              </a:rPr>
              <a:t>Grada</a:t>
            </a:r>
            <a:r>
              <a:rPr lang="cs-CZ" dirty="0">
                <a:latin typeface="Times New Roman" pitchFamily="18" charset="0"/>
                <a:cs typeface="Times New Roman" pitchFamily="18" charset="0"/>
              </a:rPr>
              <a:t> </a:t>
            </a:r>
            <a:r>
              <a:rPr lang="cs-CZ" dirty="0" err="1">
                <a:latin typeface="Times New Roman" pitchFamily="18" charset="0"/>
                <a:cs typeface="Times New Roman" pitchFamily="18" charset="0"/>
              </a:rPr>
              <a:t>Avicenum</a:t>
            </a:r>
            <a:r>
              <a:rPr lang="cs-CZ" dirty="0">
                <a:latin typeface="Times New Roman" pitchFamily="18" charset="0"/>
                <a:cs typeface="Times New Roman" pitchFamily="18" charset="0"/>
              </a:rPr>
              <a:t>, 1994. s. </a:t>
            </a:r>
            <a:r>
              <a:rPr lang="cs-CZ" dirty="0" smtClean="0">
                <a:latin typeface="Times New Roman" pitchFamily="18" charset="0"/>
                <a:cs typeface="Times New Roman" pitchFamily="18" charset="0"/>
              </a:rPr>
              <a:t>418-426</a:t>
            </a:r>
            <a:r>
              <a:rPr lang="cs-CZ" dirty="0">
                <a:latin typeface="Times New Roman" pitchFamily="18" charset="0"/>
                <a:cs typeface="Times New Roman" pitchFamily="18" charset="0"/>
              </a:rPr>
              <a:t>. ISBN </a:t>
            </a:r>
            <a:r>
              <a:rPr lang="cs-CZ" dirty="0" smtClean="0">
                <a:latin typeface="Times New Roman" pitchFamily="18" charset="0"/>
                <a:cs typeface="Times New Roman" pitchFamily="18" charset="0"/>
              </a:rPr>
              <a:t>80-7169-036-8. </a:t>
            </a:r>
            <a:endParaRPr lang="cs-CZ" dirty="0">
              <a:latin typeface="Times New Roman" pitchFamily="18" charset="0"/>
              <a:cs typeface="Times New Roman" pitchFamily="18" charset="0"/>
            </a:endParaRPr>
          </a:p>
        </p:txBody>
      </p:sp>
      <p:sp>
        <p:nvSpPr>
          <p:cNvPr id="66565" name="TextovéPole 12"/>
          <p:cNvSpPr txBox="1">
            <a:spLocks noChangeArrowheads="1"/>
          </p:cNvSpPr>
          <p:nvPr/>
        </p:nvSpPr>
        <p:spPr bwMode="auto">
          <a:xfrm>
            <a:off x="500063" y="5000625"/>
            <a:ext cx="8358187" cy="646113"/>
          </a:xfrm>
          <a:prstGeom prst="rect">
            <a:avLst/>
          </a:prstGeom>
          <a:noFill/>
          <a:ln w="9525">
            <a:noFill/>
            <a:miter lim="800000"/>
            <a:headEnd/>
            <a:tailEnd/>
          </a:ln>
        </p:spPr>
        <p:txBody>
          <a:bodyPr>
            <a:spAutoFit/>
          </a:bodyPr>
          <a:lstStyle/>
          <a:p>
            <a:r>
              <a:rPr lang="cs-CZ" dirty="0">
                <a:latin typeface="Times New Roman" pitchFamily="18" charset="0"/>
                <a:cs typeface="Times New Roman" pitchFamily="18" charset="0"/>
              </a:rPr>
              <a:t>BUREŠ, J. Učení a paměť. In HÖSCHL, C., LIBIGER, J., ŠVESTKA, J. </a:t>
            </a:r>
            <a:r>
              <a:rPr lang="cs-CZ" i="1" dirty="0">
                <a:latin typeface="Times New Roman" pitchFamily="18" charset="0"/>
                <a:cs typeface="Times New Roman" pitchFamily="18" charset="0"/>
              </a:rPr>
              <a:t>Psychiatrie</a:t>
            </a:r>
            <a:r>
              <a:rPr lang="cs-CZ" dirty="0">
                <a:latin typeface="Times New Roman" pitchFamily="18" charset="0"/>
                <a:cs typeface="Times New Roman" pitchFamily="18" charset="0"/>
              </a:rPr>
              <a:t>. 3. vydání. Praha: </a:t>
            </a:r>
            <a:r>
              <a:rPr lang="cs-CZ" dirty="0" err="1">
                <a:latin typeface="Times New Roman" pitchFamily="18" charset="0"/>
                <a:cs typeface="Times New Roman" pitchFamily="18" charset="0"/>
              </a:rPr>
              <a:t>Tigis</a:t>
            </a:r>
            <a:r>
              <a:rPr lang="cs-CZ" dirty="0">
                <a:latin typeface="Times New Roman" pitchFamily="18" charset="0"/>
                <a:cs typeface="Times New Roman" pitchFamily="18" charset="0"/>
              </a:rPr>
              <a:t>, 2002. s. </a:t>
            </a:r>
            <a:r>
              <a:rPr lang="cs-CZ" dirty="0" smtClean="0">
                <a:latin typeface="Times New Roman" pitchFamily="18" charset="0"/>
                <a:cs typeface="Times New Roman" pitchFamily="18" charset="0"/>
              </a:rPr>
              <a:t>158-159</a:t>
            </a:r>
            <a:r>
              <a:rPr lang="cs-CZ" dirty="0">
                <a:latin typeface="Times New Roman" pitchFamily="18" charset="0"/>
                <a:cs typeface="Times New Roman" pitchFamily="18" charset="0"/>
              </a:rPr>
              <a:t>. ISBN </a:t>
            </a:r>
            <a:r>
              <a:rPr lang="cs-CZ" dirty="0" smtClean="0">
                <a:latin typeface="Times New Roman" pitchFamily="18" charset="0"/>
                <a:cs typeface="Times New Roman" pitchFamily="18" charset="0"/>
              </a:rPr>
              <a:t>80-900130-1-5.</a:t>
            </a:r>
            <a:endParaRPr lang="cs-CZ" dirty="0">
              <a:latin typeface="Times New Roman" pitchFamily="18" charset="0"/>
              <a:cs typeface="Times New Roman" pitchFamily="18" charset="0"/>
            </a:endParaRPr>
          </a:p>
        </p:txBody>
      </p:sp>
      <p:sp>
        <p:nvSpPr>
          <p:cNvPr id="66566" name="TextovéPole 13"/>
          <p:cNvSpPr txBox="1">
            <a:spLocks noChangeArrowheads="1"/>
          </p:cNvSpPr>
          <p:nvPr/>
        </p:nvSpPr>
        <p:spPr bwMode="auto">
          <a:xfrm>
            <a:off x="500063" y="4429125"/>
            <a:ext cx="6500812" cy="369888"/>
          </a:xfrm>
          <a:prstGeom prst="rect">
            <a:avLst/>
          </a:prstGeom>
          <a:noFill/>
          <a:ln w="9525">
            <a:noFill/>
            <a:miter lim="800000"/>
            <a:headEnd/>
            <a:tailEnd/>
          </a:ln>
        </p:spPr>
        <p:txBody>
          <a:bodyPr>
            <a:spAutoFit/>
          </a:bodyPr>
          <a:lstStyle/>
          <a:p>
            <a:r>
              <a:rPr lang="cs-CZ" b="1">
                <a:solidFill>
                  <a:srgbClr val="7030A0"/>
                </a:solidFill>
              </a:rPr>
              <a:t>Je možné uvádět i příjmení a jména autorů celé knihy:</a:t>
            </a:r>
          </a:p>
        </p:txBody>
      </p:sp>
      <p:sp>
        <p:nvSpPr>
          <p:cNvPr id="66567" name="TextovéPole 14"/>
          <p:cNvSpPr txBox="1">
            <a:spLocks noChangeArrowheads="1"/>
          </p:cNvSpPr>
          <p:nvPr/>
        </p:nvSpPr>
        <p:spPr bwMode="auto">
          <a:xfrm>
            <a:off x="4500563" y="5857875"/>
            <a:ext cx="4357687" cy="646113"/>
          </a:xfrm>
          <a:prstGeom prst="rect">
            <a:avLst/>
          </a:prstGeom>
          <a:noFill/>
          <a:ln w="9525">
            <a:noFill/>
            <a:miter lim="800000"/>
            <a:headEnd/>
            <a:tailEnd/>
          </a:ln>
        </p:spPr>
        <p:txBody>
          <a:bodyPr>
            <a:spAutoFit/>
          </a:bodyPr>
          <a:lstStyle/>
          <a:p>
            <a:r>
              <a:rPr lang="cs-CZ">
                <a:solidFill>
                  <a:srgbClr val="FF0000"/>
                </a:solidFill>
              </a:rPr>
              <a:t>Kurzívou se označuje vždy název celého díla, nikoliv jednotlivých kapitol.</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Zástupný symbol pro obsah 1"/>
          <p:cNvSpPr>
            <a:spLocks noGrp="1"/>
          </p:cNvSpPr>
          <p:nvPr>
            <p:ph idx="1"/>
          </p:nvPr>
        </p:nvSpPr>
        <p:spPr>
          <a:xfrm>
            <a:off x="428625" y="1928812"/>
            <a:ext cx="8229600" cy="4357707"/>
          </a:xfrm>
        </p:spPr>
        <p:txBody>
          <a:bodyPr/>
          <a:lstStyle/>
          <a:p>
            <a:pPr eaLnBrk="1" hangingPunct="1"/>
            <a:r>
              <a:rPr lang="cs-CZ" sz="2400" dirty="0" smtClean="0"/>
              <a:t>Stručný, ale výstižný (pro čtenáře), navíc: </a:t>
            </a:r>
            <a:r>
              <a:rPr lang="cs-CZ" sz="2400" dirty="0" smtClean="0">
                <a:solidFill>
                  <a:srgbClr val="FF0000"/>
                </a:solidFill>
              </a:rPr>
              <a:t>Název je výkladní skříní práce! </a:t>
            </a:r>
            <a:endParaRPr lang="cs-CZ" sz="2400" dirty="0" smtClean="0"/>
          </a:p>
          <a:p>
            <a:pPr lvl="1"/>
            <a:r>
              <a:rPr lang="cs-CZ" sz="2000" dirty="0" smtClean="0"/>
              <a:t>Např. název práce </a:t>
            </a:r>
            <a:r>
              <a:rPr lang="cs-CZ" sz="2000" b="1" dirty="0" smtClean="0">
                <a:solidFill>
                  <a:srgbClr val="7030A0"/>
                </a:solidFill>
              </a:rPr>
              <a:t>Šikana </a:t>
            </a:r>
            <a:r>
              <a:rPr lang="cs-CZ" sz="2000" dirty="0" smtClean="0"/>
              <a:t>je zcela nevhodný, neboť je příliš stručný a čtenář nepozná ani to, jestli se práce bude týkat školní třídy nebo závodních silničních okruhů. </a:t>
            </a:r>
          </a:p>
          <a:p>
            <a:r>
              <a:rPr lang="cs-CZ" sz="2400" dirty="0" smtClean="0"/>
              <a:t>Nezapomeňte: Delší </a:t>
            </a:r>
            <a:r>
              <a:rPr lang="cs-CZ" sz="2400" dirty="0"/>
              <a:t>názvy se hůře překládají do </a:t>
            </a:r>
            <a:r>
              <a:rPr lang="cs-CZ" sz="2400" dirty="0" smtClean="0"/>
              <a:t>angličtiny! </a:t>
            </a:r>
          </a:p>
          <a:p>
            <a:r>
              <a:rPr lang="cs-CZ" sz="2400" b="1" u="sng" dirty="0" smtClean="0"/>
              <a:t>Název v </a:t>
            </a:r>
            <a:r>
              <a:rPr lang="cs-CZ" sz="2400" b="1" u="sng" dirty="0" err="1" smtClean="0"/>
              <a:t>Čj</a:t>
            </a:r>
            <a:r>
              <a:rPr lang="cs-CZ" sz="2400" b="1" u="sng" dirty="0" smtClean="0"/>
              <a:t> i Aj musí být definitivně zadán v IS MUNI  do 31. 3., </a:t>
            </a:r>
            <a:r>
              <a:rPr lang="cs-CZ" sz="2400" b="1" dirty="0" smtClean="0"/>
              <a:t>pokud je prvním (řádným) termínem obhajoby červen nebo září, případně později s ohledem na další termíny obhajob </a:t>
            </a:r>
            <a:endParaRPr lang="cs-CZ" sz="2400" b="1" dirty="0"/>
          </a:p>
          <a:p>
            <a:pPr eaLnBrk="1" hangingPunct="1"/>
            <a:endParaRPr lang="cs-CZ" b="1" dirty="0" smtClean="0"/>
          </a:p>
        </p:txBody>
      </p:sp>
      <p:sp>
        <p:nvSpPr>
          <p:cNvPr id="3" name="Nadpis 2"/>
          <p:cNvSpPr>
            <a:spLocks noGrp="1"/>
          </p:cNvSpPr>
          <p:nvPr>
            <p:ph type="title"/>
          </p:nvPr>
        </p:nvSpPr>
        <p:spPr>
          <a:xfrm>
            <a:off x="142844" y="571480"/>
            <a:ext cx="8229600" cy="785818"/>
          </a:xfrm>
        </p:spPr>
        <p:txBody>
          <a:bodyPr/>
          <a:lstStyle/>
          <a:p>
            <a:pPr eaLnBrk="1" hangingPunct="1">
              <a:defRPr/>
            </a:pPr>
            <a:r>
              <a:rPr lang="cs-CZ" dirty="0" smtClean="0"/>
              <a:t>Název práce</a:t>
            </a:r>
            <a:endParaRPr lang="cs-CZ"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85720" y="274638"/>
            <a:ext cx="6429420" cy="868346"/>
          </a:xfrm>
        </p:spPr>
        <p:txBody>
          <a:bodyPr/>
          <a:lstStyle/>
          <a:p>
            <a:pPr>
              <a:defRPr/>
            </a:pPr>
            <a:r>
              <a:rPr lang="cs-CZ" dirty="0" smtClean="0"/>
              <a:t>Příspěvek ve sborníku</a:t>
            </a:r>
            <a:endParaRPr lang="cs-CZ" dirty="0"/>
          </a:p>
        </p:txBody>
      </p:sp>
      <p:sp>
        <p:nvSpPr>
          <p:cNvPr id="67587" name="Zástupný symbol pro obsah 9"/>
          <p:cNvSpPr>
            <a:spLocks noGrp="1"/>
          </p:cNvSpPr>
          <p:nvPr>
            <p:ph idx="1"/>
          </p:nvPr>
        </p:nvSpPr>
        <p:spPr>
          <a:xfrm>
            <a:off x="357188" y="1143000"/>
            <a:ext cx="8229600" cy="2214563"/>
          </a:xfrm>
        </p:spPr>
        <p:txBody>
          <a:bodyPr/>
          <a:lstStyle/>
          <a:p>
            <a:pPr>
              <a:buFont typeface="Wingdings 3" pitchFamily="18" charset="2"/>
              <a:buNone/>
            </a:pPr>
            <a:r>
              <a:rPr lang="cs-CZ" smtClean="0">
                <a:solidFill>
                  <a:srgbClr val="7030A0"/>
                </a:solidFill>
              </a:rPr>
              <a:t>Model citace:</a:t>
            </a:r>
          </a:p>
          <a:p>
            <a:pPr>
              <a:buFont typeface="Wingdings 3" pitchFamily="18" charset="2"/>
              <a:buNone/>
            </a:pPr>
            <a:r>
              <a:rPr lang="cs-CZ" smtClean="0"/>
              <a:t>  </a:t>
            </a:r>
            <a:r>
              <a:rPr lang="cs-CZ" sz="2400" smtClean="0"/>
              <a:t>PŘÍJMENÍ, Jméno autora. Název příspěvku. In PŘÍJMENÍ, Jméno editora (ed.) </a:t>
            </a:r>
            <a:r>
              <a:rPr lang="cs-CZ" sz="2400" i="1" smtClean="0"/>
              <a:t>Název díla. </a:t>
            </a:r>
            <a:r>
              <a:rPr lang="cs-CZ" sz="2400" smtClean="0"/>
              <a:t>Označení vydání. Místo vydání: Jméno nakladatele, rok vydání. Rozsah kapitoly. Standardní číslo. </a:t>
            </a:r>
          </a:p>
          <a:p>
            <a:endParaRPr lang="cs-CZ" smtClean="0"/>
          </a:p>
        </p:txBody>
      </p:sp>
      <p:sp>
        <p:nvSpPr>
          <p:cNvPr id="67589" name="TextovéPole 8"/>
          <p:cNvSpPr txBox="1">
            <a:spLocks noChangeArrowheads="1"/>
          </p:cNvSpPr>
          <p:nvPr/>
        </p:nvSpPr>
        <p:spPr bwMode="auto">
          <a:xfrm>
            <a:off x="214313" y="3286125"/>
            <a:ext cx="8643937" cy="1200150"/>
          </a:xfrm>
          <a:prstGeom prst="rect">
            <a:avLst/>
          </a:prstGeom>
          <a:noFill/>
          <a:ln w="9525">
            <a:noFill/>
            <a:miter lim="800000"/>
            <a:headEnd/>
            <a:tailEnd/>
          </a:ln>
        </p:spPr>
        <p:txBody>
          <a:bodyPr>
            <a:spAutoFit/>
          </a:bodyPr>
          <a:lstStyle/>
          <a:p>
            <a:r>
              <a:rPr lang="cs-CZ" dirty="0">
                <a:latin typeface="Times New Roman" pitchFamily="18" charset="0"/>
                <a:cs typeface="Times New Roman" pitchFamily="18" charset="0"/>
              </a:rPr>
              <a:t>ŠKODA, J., DOULÍK, P. Vliv sociálních faktorů na utváření image základní školy. </a:t>
            </a:r>
            <a:r>
              <a:rPr lang="cs-CZ" u="sng" dirty="0">
                <a:solidFill>
                  <a:srgbClr val="FF0000"/>
                </a:solidFill>
                <a:latin typeface="Times New Roman" pitchFamily="18" charset="0"/>
                <a:cs typeface="Times New Roman" pitchFamily="18" charset="0"/>
              </a:rPr>
              <a:t>In </a:t>
            </a:r>
            <a:r>
              <a:rPr lang="cs-CZ" dirty="0">
                <a:latin typeface="Times New Roman" pitchFamily="18" charset="0"/>
                <a:cs typeface="Times New Roman" pitchFamily="18" charset="0"/>
              </a:rPr>
              <a:t>JANDOVÁ, R. (</a:t>
            </a:r>
            <a:r>
              <a:rPr lang="cs-CZ" dirty="0" err="1">
                <a:latin typeface="Times New Roman" pitchFamily="18" charset="0"/>
                <a:cs typeface="Times New Roman" pitchFamily="18" charset="0"/>
              </a:rPr>
              <a:t>ed</a:t>
            </a:r>
            <a:r>
              <a:rPr lang="cs-CZ" dirty="0">
                <a:latin typeface="Times New Roman" pitchFamily="18" charset="0"/>
                <a:cs typeface="Times New Roman" pitchFamily="18" charset="0"/>
              </a:rPr>
              <a:t>.) </a:t>
            </a:r>
            <a:r>
              <a:rPr lang="cs-CZ" i="1" dirty="0">
                <a:latin typeface="Times New Roman" pitchFamily="18" charset="0"/>
                <a:cs typeface="Times New Roman" pitchFamily="18" charset="0"/>
              </a:rPr>
              <a:t>Svět výchovy a vzdělávání v reflexi současného pedagogického výzkumu. </a:t>
            </a:r>
            <a:r>
              <a:rPr lang="cs-CZ" dirty="0">
                <a:latin typeface="Times New Roman" pitchFamily="18" charset="0"/>
                <a:cs typeface="Times New Roman" pitchFamily="18" charset="0"/>
              </a:rPr>
              <a:t>České Budějovice: Jihočeská Univerzita, 2007. s. </a:t>
            </a:r>
            <a:r>
              <a:rPr lang="cs-CZ" dirty="0" smtClean="0">
                <a:latin typeface="Times New Roman" pitchFamily="18" charset="0"/>
                <a:cs typeface="Times New Roman" pitchFamily="18" charset="0"/>
              </a:rPr>
              <a:t>52-55</a:t>
            </a:r>
            <a:r>
              <a:rPr lang="cs-CZ" dirty="0">
                <a:latin typeface="Times New Roman" pitchFamily="18" charset="0"/>
                <a:cs typeface="Times New Roman" pitchFamily="18" charset="0"/>
              </a:rPr>
              <a:t>. ISBN </a:t>
            </a:r>
            <a:r>
              <a:rPr lang="cs-CZ" dirty="0" smtClean="0">
                <a:latin typeface="Times New Roman" pitchFamily="18" charset="0"/>
                <a:cs typeface="Times New Roman" pitchFamily="18" charset="0"/>
              </a:rPr>
              <a:t>978-80-7040-987-9.</a:t>
            </a:r>
            <a:endParaRPr lang="cs-CZ" dirty="0">
              <a:latin typeface="Times New Roman" pitchFamily="18" charset="0"/>
              <a:cs typeface="Times New Roman" pitchFamily="18" charset="0"/>
            </a:endParaRPr>
          </a:p>
        </p:txBody>
      </p:sp>
      <p:sp>
        <p:nvSpPr>
          <p:cNvPr id="67590" name="TextovéPole 10"/>
          <p:cNvSpPr txBox="1">
            <a:spLocks noChangeArrowheads="1"/>
          </p:cNvSpPr>
          <p:nvPr/>
        </p:nvSpPr>
        <p:spPr bwMode="auto">
          <a:xfrm>
            <a:off x="214313" y="4643438"/>
            <a:ext cx="8715375" cy="1477962"/>
          </a:xfrm>
          <a:prstGeom prst="rect">
            <a:avLst/>
          </a:prstGeom>
          <a:noFill/>
          <a:ln w="9525">
            <a:noFill/>
            <a:miter lim="800000"/>
            <a:headEnd/>
            <a:tailEnd/>
          </a:ln>
        </p:spPr>
        <p:txBody>
          <a:bodyPr>
            <a:spAutoFit/>
          </a:bodyPr>
          <a:lstStyle/>
          <a:p>
            <a:r>
              <a:rPr lang="cs-CZ" dirty="0">
                <a:latin typeface="Times New Roman" pitchFamily="18" charset="0"/>
                <a:cs typeface="Times New Roman" pitchFamily="18" charset="0"/>
              </a:rPr>
              <a:t>DOULÍK, P., ŠKODA, J. Uplatnění prvků environmentální výchovy jako průřezového tématu RVP ZV v učebnici chemie pro ZŠ. </a:t>
            </a:r>
            <a:r>
              <a:rPr lang="cs-CZ" u="sng" dirty="0">
                <a:solidFill>
                  <a:srgbClr val="FF0000"/>
                </a:solidFill>
                <a:latin typeface="Times New Roman" pitchFamily="18" charset="0"/>
                <a:cs typeface="Times New Roman" pitchFamily="18" charset="0"/>
              </a:rPr>
              <a:t>In</a:t>
            </a:r>
            <a:r>
              <a:rPr lang="cs-CZ" dirty="0">
                <a:latin typeface="Times New Roman" pitchFamily="18" charset="0"/>
                <a:cs typeface="Times New Roman" pitchFamily="18" charset="0"/>
              </a:rPr>
              <a:t> TÓTHOVÁ, A., VESELSKÝ, M. (</a:t>
            </a:r>
            <a:r>
              <a:rPr lang="cs-CZ" dirty="0" err="1">
                <a:latin typeface="Times New Roman" pitchFamily="18" charset="0"/>
                <a:cs typeface="Times New Roman" pitchFamily="18" charset="0"/>
              </a:rPr>
              <a:t>eds</a:t>
            </a:r>
            <a:r>
              <a:rPr lang="cs-CZ" dirty="0">
                <a:latin typeface="Times New Roman" pitchFamily="18" charset="0"/>
                <a:cs typeface="Times New Roman" pitchFamily="18" charset="0"/>
              </a:rPr>
              <a:t>.) </a:t>
            </a:r>
            <a:r>
              <a:rPr lang="cs-CZ" i="1" dirty="0" err="1">
                <a:latin typeface="Times New Roman" pitchFamily="18" charset="0"/>
                <a:cs typeface="Times New Roman" pitchFamily="18" charset="0"/>
              </a:rPr>
              <a:t>ScienEdu</a:t>
            </a:r>
            <a:r>
              <a:rPr lang="cs-CZ" i="1" dirty="0">
                <a:latin typeface="Times New Roman" pitchFamily="18" charset="0"/>
                <a:cs typeface="Times New Roman" pitchFamily="18" charset="0"/>
              </a:rPr>
              <a:t>. </a:t>
            </a:r>
            <a:r>
              <a:rPr lang="cs-CZ" i="1" dirty="0" err="1">
                <a:latin typeface="Times New Roman" pitchFamily="18" charset="0"/>
                <a:cs typeface="Times New Roman" pitchFamily="18" charset="0"/>
              </a:rPr>
              <a:t>Aktuálne</a:t>
            </a:r>
            <a:r>
              <a:rPr lang="cs-CZ" i="1" dirty="0">
                <a:latin typeface="Times New Roman" pitchFamily="18" charset="0"/>
                <a:cs typeface="Times New Roman" pitchFamily="18" charset="0"/>
              </a:rPr>
              <a:t> trendy </a:t>
            </a:r>
            <a:r>
              <a:rPr lang="cs-CZ" i="1" dirty="0" err="1">
                <a:latin typeface="Times New Roman" pitchFamily="18" charset="0"/>
                <a:cs typeface="Times New Roman" pitchFamily="18" charset="0"/>
              </a:rPr>
              <a:t>vo</a:t>
            </a:r>
            <a:r>
              <a:rPr lang="cs-CZ" i="1" dirty="0">
                <a:latin typeface="Times New Roman" pitchFamily="18" charset="0"/>
                <a:cs typeface="Times New Roman" pitchFamily="18" charset="0"/>
              </a:rPr>
              <a:t> vyučovaní </a:t>
            </a:r>
            <a:r>
              <a:rPr lang="cs-CZ" i="1" dirty="0" err="1">
                <a:latin typeface="Times New Roman" pitchFamily="18" charset="0"/>
                <a:cs typeface="Times New Roman" pitchFamily="18" charset="0"/>
              </a:rPr>
              <a:t>prírodovedných</a:t>
            </a:r>
            <a:r>
              <a:rPr lang="cs-CZ" i="1" dirty="0">
                <a:latin typeface="Times New Roman" pitchFamily="18" charset="0"/>
                <a:cs typeface="Times New Roman" pitchFamily="18" charset="0"/>
              </a:rPr>
              <a:t> </a:t>
            </a:r>
            <a:r>
              <a:rPr lang="cs-CZ" i="1" dirty="0" err="1">
                <a:latin typeface="Times New Roman" pitchFamily="18" charset="0"/>
                <a:cs typeface="Times New Roman" pitchFamily="18" charset="0"/>
              </a:rPr>
              <a:t>predmetov</a:t>
            </a:r>
            <a:r>
              <a:rPr lang="cs-CZ" i="1" dirty="0">
                <a:latin typeface="Times New Roman" pitchFamily="18" charset="0"/>
                <a:cs typeface="Times New Roman" pitchFamily="18" charset="0"/>
              </a:rPr>
              <a:t>. </a:t>
            </a:r>
            <a:r>
              <a:rPr lang="cs-CZ" dirty="0">
                <a:latin typeface="Times New Roman" pitchFamily="18" charset="0"/>
                <a:cs typeface="Times New Roman" pitchFamily="18" charset="0"/>
              </a:rPr>
              <a:t>Bratislava: Univerzita Komenského, 2007. s. 333-336. ISBN </a:t>
            </a:r>
            <a:r>
              <a:rPr lang="cs-CZ" dirty="0" smtClean="0">
                <a:latin typeface="Times New Roman" pitchFamily="18" charset="0"/>
                <a:cs typeface="Times New Roman" pitchFamily="18" charset="0"/>
              </a:rPr>
              <a:t>978-80-88707-90-5.</a:t>
            </a:r>
            <a:endParaRPr lang="cs-CZ" dirty="0">
              <a:latin typeface="Times New Roman" pitchFamily="18" charset="0"/>
              <a:cs typeface="Times New Roman" pitchFamily="18" charset="0"/>
            </a:endParaRPr>
          </a:p>
          <a:p>
            <a:endParaRPr lang="cs-CZ" dirty="0"/>
          </a:p>
        </p:txBody>
      </p:sp>
      <p:sp>
        <p:nvSpPr>
          <p:cNvPr id="67591" name="TextovéPole 16"/>
          <p:cNvSpPr txBox="1">
            <a:spLocks noChangeArrowheads="1"/>
          </p:cNvSpPr>
          <p:nvPr/>
        </p:nvSpPr>
        <p:spPr bwMode="auto">
          <a:xfrm>
            <a:off x="4500563" y="6000750"/>
            <a:ext cx="4500562" cy="646113"/>
          </a:xfrm>
          <a:prstGeom prst="rect">
            <a:avLst/>
          </a:prstGeom>
          <a:noFill/>
          <a:ln w="9525">
            <a:noFill/>
            <a:miter lim="800000"/>
            <a:headEnd/>
            <a:tailEnd/>
          </a:ln>
        </p:spPr>
        <p:txBody>
          <a:bodyPr>
            <a:spAutoFit/>
          </a:bodyPr>
          <a:lstStyle/>
          <a:p>
            <a:r>
              <a:rPr lang="cs-CZ">
                <a:solidFill>
                  <a:srgbClr val="FF0000"/>
                </a:solidFill>
              </a:rPr>
              <a:t>Má-li sborník více editorů, používá se za jejich jmény zkratka (eds.).</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85720" y="274638"/>
            <a:ext cx="8715436" cy="868346"/>
          </a:xfrm>
        </p:spPr>
        <p:txBody>
          <a:bodyPr/>
          <a:lstStyle/>
          <a:p>
            <a:pPr>
              <a:defRPr/>
            </a:pPr>
            <a:r>
              <a:rPr lang="cs-CZ" sz="3400" dirty="0" smtClean="0"/>
              <a:t>Článek v časopise (seriálová publikace)</a:t>
            </a:r>
            <a:endParaRPr lang="cs-CZ" sz="3400" dirty="0"/>
          </a:p>
        </p:txBody>
      </p:sp>
      <p:sp>
        <p:nvSpPr>
          <p:cNvPr id="68611" name="Zástupný symbol pro obsah 9"/>
          <p:cNvSpPr>
            <a:spLocks noGrp="1"/>
          </p:cNvSpPr>
          <p:nvPr>
            <p:ph idx="1"/>
          </p:nvPr>
        </p:nvSpPr>
        <p:spPr>
          <a:xfrm>
            <a:off x="357188" y="1143000"/>
            <a:ext cx="8229600" cy="1714500"/>
          </a:xfrm>
        </p:spPr>
        <p:txBody>
          <a:bodyPr/>
          <a:lstStyle/>
          <a:p>
            <a:pPr>
              <a:buFont typeface="Wingdings 3" pitchFamily="18" charset="2"/>
              <a:buNone/>
            </a:pPr>
            <a:r>
              <a:rPr lang="cs-CZ" smtClean="0">
                <a:solidFill>
                  <a:srgbClr val="7030A0"/>
                </a:solidFill>
              </a:rPr>
              <a:t>Model citace:</a:t>
            </a:r>
          </a:p>
          <a:p>
            <a:pPr>
              <a:buFont typeface="Wingdings 3" pitchFamily="18" charset="2"/>
              <a:buNone/>
            </a:pPr>
            <a:r>
              <a:rPr lang="cs-CZ" smtClean="0"/>
              <a:t>  </a:t>
            </a:r>
            <a:r>
              <a:rPr lang="cs-CZ" sz="2400" smtClean="0"/>
              <a:t>PŘÍJMENÍ, Jméno autora. Název příspěvku. </a:t>
            </a:r>
            <a:r>
              <a:rPr lang="cs-CZ" sz="2400" i="1" smtClean="0"/>
              <a:t>Název časopisu, </a:t>
            </a:r>
            <a:r>
              <a:rPr lang="cs-CZ" sz="2400" smtClean="0"/>
              <a:t>Rok vydání, ročník, číslo svazku, rozsah stránek. Standardní číslo. </a:t>
            </a:r>
          </a:p>
          <a:p>
            <a:endParaRPr lang="cs-CZ" smtClean="0"/>
          </a:p>
        </p:txBody>
      </p:sp>
      <p:sp>
        <p:nvSpPr>
          <p:cNvPr id="68613" name="TextovéPole 8"/>
          <p:cNvSpPr txBox="1">
            <a:spLocks noChangeArrowheads="1"/>
          </p:cNvSpPr>
          <p:nvPr/>
        </p:nvSpPr>
        <p:spPr bwMode="auto">
          <a:xfrm>
            <a:off x="214313" y="2928938"/>
            <a:ext cx="8643937" cy="923925"/>
          </a:xfrm>
          <a:prstGeom prst="rect">
            <a:avLst/>
          </a:prstGeom>
          <a:noFill/>
          <a:ln w="9525">
            <a:noFill/>
            <a:miter lim="800000"/>
            <a:headEnd/>
            <a:tailEnd/>
          </a:ln>
        </p:spPr>
        <p:txBody>
          <a:bodyPr>
            <a:spAutoFit/>
          </a:bodyPr>
          <a:lstStyle/>
          <a:p>
            <a:r>
              <a:rPr lang="cs-CZ">
                <a:latin typeface="Times New Roman" pitchFamily="18" charset="0"/>
                <a:cs typeface="Times New Roman" pitchFamily="18" charset="0"/>
              </a:rPr>
              <a:t>DOULÍK, P., ŠKODA, J. Výzkum úrovně vybraných očekávaných výstupů žáků 1. stupně ZŠ prostřednictvím sebehodnocení. </a:t>
            </a:r>
            <a:r>
              <a:rPr lang="cs-CZ" i="1">
                <a:latin typeface="Times New Roman" pitchFamily="18" charset="0"/>
                <a:cs typeface="Times New Roman" pitchFamily="18" charset="0"/>
              </a:rPr>
              <a:t>Pedagogická orientace,</a:t>
            </a:r>
            <a:r>
              <a:rPr lang="cs-CZ">
                <a:latin typeface="Times New Roman" pitchFamily="18" charset="0"/>
                <a:cs typeface="Times New Roman" pitchFamily="18" charset="0"/>
              </a:rPr>
              <a:t> 2008, roč. 18, č. 2, s. 95 – 110. ISSN 1211-4669.   </a:t>
            </a:r>
          </a:p>
        </p:txBody>
      </p:sp>
      <p:sp>
        <p:nvSpPr>
          <p:cNvPr id="68614" name="TextovéPole 10"/>
          <p:cNvSpPr txBox="1">
            <a:spLocks noChangeArrowheads="1"/>
          </p:cNvSpPr>
          <p:nvPr/>
        </p:nvSpPr>
        <p:spPr bwMode="auto">
          <a:xfrm>
            <a:off x="214313" y="4643438"/>
            <a:ext cx="8715375" cy="923925"/>
          </a:xfrm>
          <a:prstGeom prst="rect">
            <a:avLst/>
          </a:prstGeom>
          <a:noFill/>
          <a:ln w="9525">
            <a:noFill/>
            <a:miter lim="800000"/>
            <a:headEnd/>
            <a:tailEnd/>
          </a:ln>
        </p:spPr>
        <p:txBody>
          <a:bodyPr>
            <a:spAutoFit/>
          </a:bodyPr>
          <a:lstStyle/>
          <a:p>
            <a:r>
              <a:rPr lang="cs-CZ">
                <a:latin typeface="Times New Roman" pitchFamily="18" charset="0"/>
                <a:cs typeface="Times New Roman" pitchFamily="18" charset="0"/>
              </a:rPr>
              <a:t>AKERSON, V., L., FLICK. L., B., LEDERMAN, N., G. The Influence of Primary Children's Ideas in Science on Teaching Practice. </a:t>
            </a:r>
            <a:r>
              <a:rPr lang="cs-CZ" i="1">
                <a:latin typeface="Times New Roman" pitchFamily="18" charset="0"/>
                <a:cs typeface="Times New Roman" pitchFamily="18" charset="0"/>
              </a:rPr>
              <a:t>Journal of Research in Science Teaching</a:t>
            </a:r>
            <a:r>
              <a:rPr lang="cs-CZ">
                <a:latin typeface="Times New Roman" pitchFamily="18" charset="0"/>
                <a:cs typeface="Times New Roman" pitchFamily="18" charset="0"/>
              </a:rPr>
              <a:t>, 2000, vol. 37, no. 3, s. 363-385. ISSN 0022–4308.</a:t>
            </a:r>
          </a:p>
        </p:txBody>
      </p:sp>
      <p:sp>
        <p:nvSpPr>
          <p:cNvPr id="68615" name="TextovéPole 16"/>
          <p:cNvSpPr txBox="1">
            <a:spLocks noChangeArrowheads="1"/>
          </p:cNvSpPr>
          <p:nvPr/>
        </p:nvSpPr>
        <p:spPr bwMode="auto">
          <a:xfrm>
            <a:off x="214313" y="3925888"/>
            <a:ext cx="8215312" cy="646112"/>
          </a:xfrm>
          <a:prstGeom prst="rect">
            <a:avLst/>
          </a:prstGeom>
          <a:noFill/>
          <a:ln w="9525">
            <a:noFill/>
            <a:miter lim="800000"/>
            <a:headEnd/>
            <a:tailEnd/>
          </a:ln>
        </p:spPr>
        <p:txBody>
          <a:bodyPr>
            <a:spAutoFit/>
          </a:bodyPr>
          <a:lstStyle/>
          <a:p>
            <a:r>
              <a:rPr lang="cs-CZ">
                <a:solidFill>
                  <a:srgbClr val="7030A0"/>
                </a:solidFill>
              </a:rPr>
              <a:t>U cizojazyčných časopisů je označení ročníku a svazku ve zkratkách obvyklých pro daný jazyk. Zkratka pro počet stran je už ale česká: s. </a:t>
            </a:r>
          </a:p>
        </p:txBody>
      </p:sp>
      <p:sp>
        <p:nvSpPr>
          <p:cNvPr id="68616" name="TextovéPole 7"/>
          <p:cNvSpPr txBox="1">
            <a:spLocks noChangeArrowheads="1"/>
          </p:cNvSpPr>
          <p:nvPr/>
        </p:nvSpPr>
        <p:spPr bwMode="auto">
          <a:xfrm>
            <a:off x="5500688" y="5500688"/>
            <a:ext cx="3214687" cy="923925"/>
          </a:xfrm>
          <a:prstGeom prst="rect">
            <a:avLst/>
          </a:prstGeom>
          <a:noFill/>
          <a:ln w="9525">
            <a:noFill/>
            <a:miter lim="800000"/>
            <a:headEnd/>
            <a:tailEnd/>
          </a:ln>
        </p:spPr>
        <p:txBody>
          <a:bodyPr>
            <a:spAutoFit/>
          </a:bodyPr>
          <a:lstStyle/>
          <a:p>
            <a:r>
              <a:rPr lang="cs-CZ">
                <a:solidFill>
                  <a:srgbClr val="FF0000"/>
                </a:solidFill>
              </a:rPr>
              <a:t>V anglickojazyčných textech:</a:t>
            </a:r>
          </a:p>
          <a:p>
            <a:r>
              <a:rPr lang="cs-CZ">
                <a:solidFill>
                  <a:srgbClr val="FF0000"/>
                </a:solidFill>
              </a:rPr>
              <a:t>vol. = volume (ročník)</a:t>
            </a:r>
          </a:p>
          <a:p>
            <a:r>
              <a:rPr lang="cs-CZ">
                <a:solidFill>
                  <a:srgbClr val="FF0000"/>
                </a:solidFill>
              </a:rPr>
              <a:t>no. = number (číslo) </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85720" y="274638"/>
            <a:ext cx="8001056" cy="868346"/>
          </a:xfrm>
        </p:spPr>
        <p:txBody>
          <a:bodyPr>
            <a:normAutofit/>
          </a:bodyPr>
          <a:lstStyle/>
          <a:p>
            <a:pPr>
              <a:defRPr/>
            </a:pPr>
            <a:r>
              <a:rPr lang="cs-CZ" sz="3200" dirty="0" smtClean="0"/>
              <a:t>EIZ /elektronické informační zdroje </a:t>
            </a:r>
            <a:endParaRPr lang="cs-CZ" sz="3200" dirty="0"/>
          </a:p>
        </p:txBody>
      </p:sp>
      <p:sp>
        <p:nvSpPr>
          <p:cNvPr id="69635" name="Zástupný symbol pro obsah 9"/>
          <p:cNvSpPr>
            <a:spLocks noGrp="1"/>
          </p:cNvSpPr>
          <p:nvPr>
            <p:ph idx="1"/>
          </p:nvPr>
        </p:nvSpPr>
        <p:spPr>
          <a:xfrm>
            <a:off x="357188" y="1143000"/>
            <a:ext cx="8229600" cy="1857375"/>
          </a:xfrm>
        </p:spPr>
        <p:txBody>
          <a:bodyPr/>
          <a:lstStyle/>
          <a:p>
            <a:pPr>
              <a:buFont typeface="Wingdings 3" pitchFamily="18" charset="2"/>
              <a:buNone/>
            </a:pPr>
            <a:r>
              <a:rPr lang="cs-CZ" dirty="0" smtClean="0">
                <a:solidFill>
                  <a:srgbClr val="7030A0"/>
                </a:solidFill>
              </a:rPr>
              <a:t>Citace webového sídla:</a:t>
            </a:r>
          </a:p>
          <a:p>
            <a:pPr>
              <a:buNone/>
            </a:pPr>
            <a:r>
              <a:rPr lang="cs-CZ" sz="2000" dirty="0" smtClean="0">
                <a:latin typeface="+mj-lt"/>
              </a:rPr>
              <a:t>Primární odpovědnost.  </a:t>
            </a:r>
            <a:r>
              <a:rPr lang="cs-CZ" sz="2000" i="1" dirty="0" smtClean="0">
                <a:latin typeface="+mj-lt"/>
              </a:rPr>
              <a:t>Název webu. Podnázev webu </a:t>
            </a:r>
            <a:r>
              <a:rPr lang="en-US" sz="2000" dirty="0" smtClean="0">
                <a:latin typeface="+mj-lt"/>
                <a:cs typeface="Times New Roman" pitchFamily="18" charset="0"/>
              </a:rPr>
              <a:t>[</a:t>
            </a:r>
            <a:r>
              <a:rPr lang="cs-CZ" sz="2000" dirty="0" smtClean="0">
                <a:latin typeface="+mj-lt"/>
                <a:cs typeface="Times New Roman" pitchFamily="18" charset="0"/>
              </a:rPr>
              <a:t>nosič</a:t>
            </a:r>
            <a:r>
              <a:rPr lang="en-US" sz="2000" dirty="0" smtClean="0">
                <a:latin typeface="+mj-lt"/>
                <a:cs typeface="Times New Roman" pitchFamily="18" charset="0"/>
              </a:rPr>
              <a:t>]</a:t>
            </a:r>
            <a:r>
              <a:rPr lang="cs-CZ" sz="2000" dirty="0" smtClean="0">
                <a:latin typeface="+mj-lt"/>
                <a:cs typeface="Times New Roman" pitchFamily="18" charset="0"/>
              </a:rPr>
              <a:t>. Sekundární odpovědnost. Vydání/verze. Místo vydání: Nakladatelství, rok/datum vydání, datum aktualizace </a:t>
            </a:r>
            <a:r>
              <a:rPr lang="en-US" sz="2000" dirty="0" smtClean="0">
                <a:latin typeface="+mj-lt"/>
                <a:cs typeface="Times New Roman" pitchFamily="18" charset="0"/>
              </a:rPr>
              <a:t>[</a:t>
            </a:r>
            <a:r>
              <a:rPr lang="cs-CZ" sz="2000" dirty="0" smtClean="0">
                <a:latin typeface="+mj-lt"/>
                <a:cs typeface="Times New Roman" pitchFamily="18" charset="0"/>
              </a:rPr>
              <a:t>datum citování</a:t>
            </a:r>
            <a:r>
              <a:rPr lang="en-US" sz="2000" dirty="0" smtClean="0">
                <a:latin typeface="+mj-lt"/>
                <a:cs typeface="Times New Roman" pitchFamily="18" charset="0"/>
              </a:rPr>
              <a:t>]</a:t>
            </a:r>
            <a:r>
              <a:rPr lang="cs-CZ" sz="2000" dirty="0" smtClean="0">
                <a:latin typeface="+mj-lt"/>
                <a:cs typeface="Times New Roman" pitchFamily="18" charset="0"/>
              </a:rPr>
              <a:t>. Identifikátor. Dostupnost</a:t>
            </a:r>
            <a:endParaRPr lang="cs-CZ" sz="2000" dirty="0" smtClean="0">
              <a:latin typeface="+mj-lt"/>
            </a:endParaRPr>
          </a:p>
          <a:p>
            <a:endParaRPr lang="cs-CZ" dirty="0" smtClean="0"/>
          </a:p>
        </p:txBody>
      </p:sp>
      <p:sp>
        <p:nvSpPr>
          <p:cNvPr id="69637" name="TextovéPole 8"/>
          <p:cNvSpPr txBox="1">
            <a:spLocks noChangeArrowheads="1"/>
          </p:cNvSpPr>
          <p:nvPr/>
        </p:nvSpPr>
        <p:spPr bwMode="auto">
          <a:xfrm>
            <a:off x="214313" y="3000375"/>
            <a:ext cx="8643937" cy="646331"/>
          </a:xfrm>
          <a:prstGeom prst="rect">
            <a:avLst/>
          </a:prstGeom>
          <a:noFill/>
          <a:ln w="9525">
            <a:noFill/>
            <a:miter lim="800000"/>
            <a:headEnd/>
            <a:tailEnd/>
          </a:ln>
        </p:spPr>
        <p:txBody>
          <a:bodyPr>
            <a:spAutoFit/>
          </a:bodyPr>
          <a:lstStyle/>
          <a:p>
            <a:r>
              <a:rPr lang="cs-CZ" i="1" dirty="0" smtClean="0">
                <a:latin typeface="Times New Roman" pitchFamily="18" charset="0"/>
                <a:cs typeface="Times New Roman" pitchFamily="18" charset="0"/>
              </a:rPr>
              <a:t>Ministerstvo školství, mládeže a tělovýchovy </a:t>
            </a:r>
            <a:r>
              <a:rPr lang="en-US" dirty="0" smtClean="0">
                <a:latin typeface="Times New Roman" pitchFamily="18" charset="0"/>
                <a:cs typeface="Times New Roman" pitchFamily="18" charset="0"/>
              </a:rPr>
              <a:t>[</a:t>
            </a:r>
            <a:r>
              <a:rPr lang="cs-CZ" dirty="0" smtClean="0">
                <a:latin typeface="Times New Roman" pitchFamily="18" charset="0"/>
                <a:cs typeface="Times New Roman" pitchFamily="18" charset="0"/>
              </a:rPr>
              <a:t>online</a:t>
            </a:r>
            <a:r>
              <a:rPr lang="en-US" dirty="0" smtClean="0">
                <a:latin typeface="Times New Roman" pitchFamily="18" charset="0"/>
                <a:cs typeface="Times New Roman" pitchFamily="18" charset="0"/>
              </a:rPr>
              <a:t>]</a:t>
            </a:r>
            <a:r>
              <a:rPr lang="cs-CZ" dirty="0" smtClean="0">
                <a:latin typeface="Times New Roman" pitchFamily="18" charset="0"/>
                <a:cs typeface="Times New Roman" pitchFamily="18" charset="0"/>
              </a:rPr>
              <a:t>. Praha: Ministerstvo školství, mládeže a tělovýchovy. C2013-2015 </a:t>
            </a:r>
            <a:r>
              <a:rPr lang="en-US" dirty="0" smtClean="0">
                <a:latin typeface="Times New Roman" pitchFamily="18" charset="0"/>
                <a:cs typeface="Times New Roman" pitchFamily="18" charset="0"/>
              </a:rPr>
              <a:t>[cit</a:t>
            </a:r>
            <a:r>
              <a:rPr lang="cs-CZ" dirty="0" smtClean="0">
                <a:latin typeface="Times New Roman" pitchFamily="18" charset="0"/>
                <a:cs typeface="Times New Roman" pitchFamily="18" charset="0"/>
              </a:rPr>
              <a:t>. 2016-08-09</a:t>
            </a:r>
            <a:r>
              <a:rPr lang="en-US" dirty="0" smtClean="0">
                <a:latin typeface="Times New Roman" pitchFamily="18" charset="0"/>
                <a:cs typeface="Times New Roman" pitchFamily="18" charset="0"/>
              </a:rPr>
              <a:t>]</a:t>
            </a:r>
            <a:r>
              <a:rPr lang="cs-CZ" dirty="0" smtClean="0">
                <a:latin typeface="Times New Roman" pitchFamily="18" charset="0"/>
                <a:cs typeface="Times New Roman" pitchFamily="18" charset="0"/>
              </a:rPr>
              <a:t>. Dostupné z: http://www.</a:t>
            </a:r>
            <a:r>
              <a:rPr lang="cs-CZ" dirty="0" err="1" smtClean="0">
                <a:latin typeface="Times New Roman" pitchFamily="18" charset="0"/>
                <a:cs typeface="Times New Roman" pitchFamily="18" charset="0"/>
              </a:rPr>
              <a:t>msmt.cz</a:t>
            </a:r>
            <a:endParaRPr lang="cs-CZ" dirty="0">
              <a:latin typeface="Times New Roman" pitchFamily="18" charset="0"/>
              <a:cs typeface="Times New Roman" pitchFamily="18" charset="0"/>
            </a:endParaRPr>
          </a:p>
        </p:txBody>
      </p:sp>
      <p:sp>
        <p:nvSpPr>
          <p:cNvPr id="69638" name="TextovéPole 7"/>
          <p:cNvSpPr txBox="1">
            <a:spLocks noChangeArrowheads="1"/>
          </p:cNvSpPr>
          <p:nvPr/>
        </p:nvSpPr>
        <p:spPr bwMode="auto">
          <a:xfrm>
            <a:off x="357188" y="3929063"/>
            <a:ext cx="8143875" cy="1477328"/>
          </a:xfrm>
          <a:prstGeom prst="rect">
            <a:avLst/>
          </a:prstGeom>
          <a:noFill/>
          <a:ln w="9525">
            <a:noFill/>
            <a:miter lim="800000"/>
            <a:headEnd/>
            <a:tailEnd/>
          </a:ln>
        </p:spPr>
        <p:txBody>
          <a:bodyPr>
            <a:spAutoFit/>
          </a:bodyPr>
          <a:lstStyle/>
          <a:p>
            <a:r>
              <a:rPr lang="cs-CZ" dirty="0">
                <a:solidFill>
                  <a:srgbClr val="FF0000"/>
                </a:solidFill>
              </a:rPr>
              <a:t>U všech citací platí, že se uvádějí jména autorů vždy bez titulů.</a:t>
            </a:r>
          </a:p>
          <a:p>
            <a:r>
              <a:rPr lang="cs-CZ" dirty="0">
                <a:solidFill>
                  <a:srgbClr val="FF0000"/>
                </a:solidFill>
              </a:rPr>
              <a:t>U citací dalších informačních zdrojů (hudebních nahrávek, not, katalogů, výstav, počítačových programů, e-mailů, ústních sdělení atd.) </a:t>
            </a:r>
            <a:r>
              <a:rPr lang="cs-CZ" dirty="0" smtClean="0">
                <a:solidFill>
                  <a:srgbClr val="FF0000"/>
                </a:solidFill>
              </a:rPr>
              <a:t>doporučení </a:t>
            </a:r>
            <a:r>
              <a:rPr lang="cs-CZ" dirty="0">
                <a:solidFill>
                  <a:srgbClr val="FF0000"/>
                </a:solidFill>
              </a:rPr>
              <a:t>vyhledat způsob citace v ČSN ISO 690 nebo ČSN ISO 690-2. </a:t>
            </a:r>
          </a:p>
        </p:txBody>
      </p:sp>
      <p:sp>
        <p:nvSpPr>
          <p:cNvPr id="6" name="Obdélník 5"/>
          <p:cNvSpPr/>
          <p:nvPr/>
        </p:nvSpPr>
        <p:spPr>
          <a:xfrm>
            <a:off x="2742012" y="5460326"/>
            <a:ext cx="5473326" cy="461665"/>
          </a:xfrm>
          <a:prstGeom prst="rect">
            <a:avLst/>
          </a:prstGeom>
        </p:spPr>
        <p:txBody>
          <a:bodyPr wrap="square">
            <a:spAutoFit/>
          </a:bodyPr>
          <a:lstStyle/>
          <a:p>
            <a:r>
              <a:rPr lang="cs-CZ" sz="2400" b="1" dirty="0" smtClean="0"/>
              <a:t>http://kniha.citace.</a:t>
            </a:r>
            <a:r>
              <a:rPr lang="cs-CZ" sz="2400" b="1" dirty="0" err="1" smtClean="0"/>
              <a:t>com</a:t>
            </a:r>
            <a:r>
              <a:rPr lang="cs-CZ" sz="2400" b="1" dirty="0" smtClean="0"/>
              <a:t>/ke-</a:t>
            </a:r>
            <a:r>
              <a:rPr lang="cs-CZ" sz="2400" b="1" dirty="0" err="1" smtClean="0"/>
              <a:t>stazeni</a:t>
            </a:r>
            <a:r>
              <a:rPr lang="cs-CZ" sz="2400" b="1" dirty="0" smtClean="0"/>
              <a:t>/</a:t>
            </a:r>
            <a:endParaRPr lang="cs-CZ" sz="2400" b="1"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Zástupný symbol pro obsah 1"/>
          <p:cNvSpPr>
            <a:spLocks noGrp="1"/>
          </p:cNvSpPr>
          <p:nvPr>
            <p:ph idx="1"/>
          </p:nvPr>
        </p:nvSpPr>
        <p:spPr>
          <a:xfrm>
            <a:off x="571500" y="928688"/>
            <a:ext cx="8358188" cy="4935537"/>
          </a:xfrm>
        </p:spPr>
        <p:txBody>
          <a:bodyPr/>
          <a:lstStyle/>
          <a:p>
            <a:pPr>
              <a:buFont typeface="Wingdings 3" pitchFamily="18" charset="2"/>
              <a:buNone/>
            </a:pPr>
            <a:r>
              <a:rPr lang="cs-CZ" sz="1800" b="1" dirty="0" smtClean="0">
                <a:solidFill>
                  <a:srgbClr val="FF0000"/>
                </a:solidFill>
                <a:latin typeface="Times New Roman" pitchFamily="18" charset="0"/>
                <a:cs typeface="Times New Roman" pitchFamily="18" charset="0"/>
              </a:rPr>
              <a:t>Obecně hodnotí:</a:t>
            </a:r>
          </a:p>
          <a:p>
            <a:r>
              <a:rPr lang="cs-CZ" sz="1800" dirty="0" smtClean="0">
                <a:latin typeface="Times New Roman" pitchFamily="18" charset="0"/>
                <a:cs typeface="Times New Roman" pitchFamily="18" charset="0"/>
              </a:rPr>
              <a:t>přístup studenta k řešení úkolu,</a:t>
            </a:r>
          </a:p>
          <a:p>
            <a:r>
              <a:rPr lang="cs-CZ" sz="1800" dirty="0" smtClean="0">
                <a:latin typeface="Times New Roman" pitchFamily="18" charset="0"/>
                <a:cs typeface="Times New Roman" pitchFamily="18" charset="0"/>
              </a:rPr>
              <a:t>připravenost, iniciativu a pracovní morálku studenta,</a:t>
            </a:r>
          </a:p>
          <a:p>
            <a:r>
              <a:rPr lang="cs-CZ" sz="1800" dirty="0" smtClean="0">
                <a:latin typeface="Times New Roman" pitchFamily="18" charset="0"/>
                <a:cs typeface="Times New Roman" pitchFamily="18" charset="0"/>
              </a:rPr>
              <a:t>způsob a úroveň zpracování úkolu,</a:t>
            </a:r>
          </a:p>
          <a:p>
            <a:r>
              <a:rPr lang="cs-CZ" sz="1800" dirty="0" smtClean="0">
                <a:latin typeface="Times New Roman" pitchFamily="18" charset="0"/>
                <a:cs typeface="Times New Roman" pitchFamily="18" charset="0"/>
              </a:rPr>
              <a:t>přínos, popř. nedostatky práce,</a:t>
            </a:r>
          </a:p>
          <a:p>
            <a:r>
              <a:rPr lang="cs-CZ" sz="1800" dirty="0" smtClean="0">
                <a:latin typeface="Times New Roman" pitchFamily="18" charset="0"/>
                <a:cs typeface="Times New Roman" pitchFamily="18" charset="0"/>
              </a:rPr>
              <a:t>upozornění na případné potíže vzniklé v průběhu řešení práce.</a:t>
            </a:r>
          </a:p>
          <a:p>
            <a:pPr>
              <a:buFont typeface="Wingdings 3" pitchFamily="18" charset="2"/>
              <a:buNone/>
            </a:pPr>
            <a:r>
              <a:rPr lang="cs-CZ" sz="1800" b="1" dirty="0" smtClean="0">
                <a:solidFill>
                  <a:srgbClr val="FF0000"/>
                </a:solidFill>
                <a:latin typeface="Times New Roman" pitchFamily="18" charset="0"/>
                <a:cs typeface="Times New Roman" pitchFamily="18" charset="0"/>
              </a:rPr>
              <a:t>Konkrétně:</a:t>
            </a:r>
          </a:p>
          <a:p>
            <a:r>
              <a:rPr lang="cs-CZ" sz="1800" dirty="0" smtClean="0">
                <a:latin typeface="Times New Roman" pitchFamily="18" charset="0"/>
                <a:cs typeface="Times New Roman" pitchFamily="18" charset="0"/>
              </a:rPr>
              <a:t>Hodnotí především celkový přístup studenta k plnění úkolu.</a:t>
            </a:r>
          </a:p>
          <a:p>
            <a:r>
              <a:rPr lang="cs-CZ" sz="1800" dirty="0" smtClean="0">
                <a:latin typeface="Times New Roman" pitchFamily="18" charset="0"/>
                <a:cs typeface="Times New Roman" pitchFamily="18" charset="0"/>
              </a:rPr>
              <a:t>Hodnotí ochotu a spolehlivost při plnění dílčích úkolů.</a:t>
            </a:r>
          </a:p>
          <a:p>
            <a:r>
              <a:rPr lang="cs-CZ" sz="1800" dirty="0" smtClean="0">
                <a:latin typeface="Times New Roman" pitchFamily="18" charset="0"/>
                <a:cs typeface="Times New Roman" pitchFamily="18" charset="0"/>
              </a:rPr>
              <a:t>Uvádí vhodné využití vědomostí a dovedností získaných během studia, popř. zvláštní, které získal student individuálně.</a:t>
            </a:r>
          </a:p>
          <a:p>
            <a:r>
              <a:rPr lang="cs-CZ" sz="1800" dirty="0" smtClean="0">
                <a:latin typeface="Times New Roman" pitchFamily="18" charset="0"/>
                <a:cs typeface="Times New Roman" pitchFamily="18" charset="0"/>
              </a:rPr>
              <a:t>Zmiňuje případnou souvislost s tématem týmového projektu, či jiné návaznosti.</a:t>
            </a:r>
          </a:p>
          <a:p>
            <a:r>
              <a:rPr lang="cs-CZ" sz="1800" dirty="0" smtClean="0">
                <a:latin typeface="Times New Roman" pitchFamily="18" charset="0"/>
                <a:cs typeface="Times New Roman" pitchFamily="18" charset="0"/>
              </a:rPr>
              <a:t>Zdůvodňuje případné potíže nezávislé na vůli studenta.</a:t>
            </a:r>
          </a:p>
          <a:p>
            <a:r>
              <a:rPr lang="cs-CZ" sz="1800" dirty="0" smtClean="0">
                <a:latin typeface="Times New Roman" pitchFamily="18" charset="0"/>
                <a:cs typeface="Times New Roman" pitchFamily="18" charset="0"/>
              </a:rPr>
              <a:t>Zdůvodňuje drobné změny či odchylky v zadání</a:t>
            </a:r>
            <a:r>
              <a:rPr lang="cs-CZ" sz="1800" dirty="0" smtClean="0">
                <a:latin typeface="Arial Narrow" pitchFamily="34" charset="0"/>
                <a:cs typeface="Times New Roman" pitchFamily="18" charset="0"/>
              </a:rPr>
              <a:t>.</a:t>
            </a:r>
          </a:p>
          <a:p>
            <a:r>
              <a:rPr lang="cs-CZ" sz="1800" dirty="0" smtClean="0">
                <a:latin typeface="Times New Roman" pitchFamily="18" charset="0"/>
                <a:cs typeface="Times New Roman" pitchFamily="18" charset="0"/>
              </a:rPr>
              <a:t>V závěru práci hodnotí klasifikačním stupněm.</a:t>
            </a:r>
          </a:p>
        </p:txBody>
      </p:sp>
      <p:sp>
        <p:nvSpPr>
          <p:cNvPr id="3" name="Nadpis 2"/>
          <p:cNvSpPr>
            <a:spLocks noGrp="1"/>
          </p:cNvSpPr>
          <p:nvPr>
            <p:ph type="title"/>
          </p:nvPr>
        </p:nvSpPr>
        <p:spPr>
          <a:xfrm>
            <a:off x="457200" y="274638"/>
            <a:ext cx="8229600" cy="725470"/>
          </a:xfrm>
        </p:spPr>
        <p:txBody>
          <a:bodyPr/>
          <a:lstStyle/>
          <a:p>
            <a:pPr>
              <a:defRPr/>
            </a:pPr>
            <a:r>
              <a:rPr lang="cs-CZ" dirty="0" smtClean="0"/>
              <a:t>Posudek vedoucího práce</a:t>
            </a:r>
            <a:endParaRPr lang="cs-CZ"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Zástupný symbol pro obsah 1"/>
          <p:cNvSpPr>
            <a:spLocks noGrp="1"/>
          </p:cNvSpPr>
          <p:nvPr>
            <p:ph idx="1"/>
          </p:nvPr>
        </p:nvSpPr>
        <p:spPr>
          <a:xfrm>
            <a:off x="500063" y="1000125"/>
            <a:ext cx="8229600" cy="4935538"/>
          </a:xfrm>
        </p:spPr>
        <p:txBody>
          <a:bodyPr/>
          <a:lstStyle/>
          <a:p>
            <a:pPr>
              <a:buFont typeface="Wingdings 3" pitchFamily="18" charset="2"/>
              <a:buNone/>
            </a:pPr>
            <a:r>
              <a:rPr lang="cs-CZ" sz="1800" b="1" dirty="0" smtClean="0">
                <a:solidFill>
                  <a:srgbClr val="FF0000"/>
                </a:solidFill>
                <a:latin typeface="Arial Narrow" pitchFamily="34" charset="0"/>
                <a:cs typeface="Times New Roman" pitchFamily="18" charset="0"/>
              </a:rPr>
              <a:t>Konkrétně:</a:t>
            </a:r>
          </a:p>
          <a:p>
            <a:r>
              <a:rPr lang="cs-CZ" sz="2200" dirty="0" smtClean="0">
                <a:latin typeface="Times New Roman" pitchFamily="18" charset="0"/>
                <a:cs typeface="Times New Roman" pitchFamily="18" charset="0"/>
              </a:rPr>
              <a:t>Hodnotí především odbornou stránku celé práce, a to komplexně. Tedy zvažuje jak stránku teoretickou a obsahovou, tak stránku empirickou. Zvláště se zaměřuje na interpretaci získaných výsledků a diskusi. </a:t>
            </a:r>
          </a:p>
          <a:p>
            <a:r>
              <a:rPr lang="cs-CZ" sz="2200" dirty="0" smtClean="0">
                <a:latin typeface="Times New Roman" pitchFamily="18" charset="0"/>
                <a:cs typeface="Times New Roman" pitchFamily="18" charset="0"/>
              </a:rPr>
              <a:t>Pokud uzná za vhodné, může si vyžádat další materiály, např. zdrojová data, nepublikované statistické analýzy, záznamové protokoly atd. </a:t>
            </a:r>
          </a:p>
          <a:p>
            <a:r>
              <a:rPr lang="cs-CZ" sz="2200" dirty="0" smtClean="0">
                <a:latin typeface="Times New Roman" pitchFamily="18" charset="0"/>
                <a:cs typeface="Times New Roman" pitchFamily="18" charset="0"/>
              </a:rPr>
              <a:t>Vyjadřuje se k formální a jazykové úrovni práce. </a:t>
            </a:r>
          </a:p>
          <a:p>
            <a:r>
              <a:rPr lang="cs-CZ" sz="2200" dirty="0" smtClean="0">
                <a:latin typeface="Times New Roman" pitchFamily="18" charset="0"/>
                <a:cs typeface="Times New Roman" pitchFamily="18" charset="0"/>
              </a:rPr>
              <a:t>Hodnotí celkový přínos práce, její závěry, vyjadřuje se k praktické aplikaci získaných poznatků a hodnotí reálnost vámi navržených doporučení pro praxi. </a:t>
            </a:r>
          </a:p>
          <a:p>
            <a:r>
              <a:rPr lang="cs-CZ" sz="2200" dirty="0" smtClean="0">
                <a:latin typeface="Times New Roman" pitchFamily="18" charset="0"/>
                <a:cs typeface="Times New Roman" pitchFamily="18" charset="0"/>
              </a:rPr>
              <a:t>V závěru hodnotí příslušným klasifikačním stupněm.</a:t>
            </a:r>
          </a:p>
        </p:txBody>
      </p:sp>
      <p:sp>
        <p:nvSpPr>
          <p:cNvPr id="3" name="Nadpis 2"/>
          <p:cNvSpPr>
            <a:spLocks noGrp="1"/>
          </p:cNvSpPr>
          <p:nvPr>
            <p:ph type="title"/>
          </p:nvPr>
        </p:nvSpPr>
        <p:spPr>
          <a:xfrm>
            <a:off x="457200" y="274638"/>
            <a:ext cx="8229600" cy="725470"/>
          </a:xfrm>
        </p:spPr>
        <p:txBody>
          <a:bodyPr/>
          <a:lstStyle/>
          <a:p>
            <a:pPr>
              <a:defRPr/>
            </a:pPr>
            <a:r>
              <a:rPr lang="cs-CZ" dirty="0" smtClean="0"/>
              <a:t>Posudek oponenta práce</a:t>
            </a:r>
            <a:endParaRPr lang="cs-CZ"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Zástupný symbol pro obsah 1"/>
          <p:cNvSpPr>
            <a:spLocks noGrp="1"/>
          </p:cNvSpPr>
          <p:nvPr>
            <p:ph idx="1"/>
          </p:nvPr>
        </p:nvSpPr>
        <p:spPr>
          <a:xfrm>
            <a:off x="71438" y="714375"/>
            <a:ext cx="8929687" cy="5429250"/>
          </a:xfrm>
        </p:spPr>
        <p:txBody>
          <a:bodyPr/>
          <a:lstStyle/>
          <a:p>
            <a:r>
              <a:rPr lang="cs-CZ" sz="1800" smtClean="0">
                <a:latin typeface="Arial Narrow" pitchFamily="34" charset="0"/>
                <a:cs typeface="Times New Roman" pitchFamily="18" charset="0"/>
              </a:rPr>
              <a:t>Hlavním cílem obhajoby je odborné zhodnocení předkládané kvalifikační práce, a to jak ze strany vedoucího práce, oponenta i autora. Předpokládá se, že všichni zúčastnění se mohou svobodně a bez vzájemných otevřených i skrytých invektiv a emocí k předmětu práce a úrovni jejího zpracování vyjádřit.</a:t>
            </a:r>
          </a:p>
          <a:p>
            <a:r>
              <a:rPr lang="cs-CZ" sz="1800" smtClean="0">
                <a:latin typeface="Arial Narrow" pitchFamily="34" charset="0"/>
                <a:cs typeface="Times New Roman" pitchFamily="18" charset="0"/>
              </a:rPr>
              <a:t>Smyslem je studentovi ukázat klady i zápory jím předkládané páce, a to v atmosféře vzájemné věcné diskuse, tolerance a podpory.</a:t>
            </a:r>
          </a:p>
          <a:p>
            <a:r>
              <a:rPr lang="cs-CZ" sz="1800" smtClean="0">
                <a:latin typeface="Arial Narrow" pitchFamily="34" charset="0"/>
                <a:cs typeface="Times New Roman" pitchFamily="18" charset="0"/>
              </a:rPr>
              <a:t>Obhajoba probíhá na základě posudku vedoucího práce a posudku oponenta. Oba dokumenty by měl mít student s alespoň týdenním předstihem k dispozici. Posudek vedoucího práce je zaměřen na komplexní přístup studenta k činnosti během jejího zpracování. Zároveň by měl obsahovat otázky na studenta při obhajobě a navrhovanou klasifikaci. Posudek oponenta je zaměřen na kritické zhodnocení práce, na její klady a problematické momenty. I tento posudek by měl končit návrhem klasifikace.</a:t>
            </a:r>
          </a:p>
          <a:p>
            <a:r>
              <a:rPr lang="cs-CZ" sz="1800" smtClean="0">
                <a:latin typeface="Arial Narrow" pitchFamily="34" charset="0"/>
                <a:cs typeface="Times New Roman" pitchFamily="18" charset="0"/>
              </a:rPr>
              <a:t>Ze strany vedoucího práce se za nepřípustné z etického hlediska pokládá prosazování výborného hodnocení práce s evidentními nedostatky. Stejně tak je neetická snaha oponenta zvyšovat svou prestiž prostřednictvím kritiky „za každou cenu“, zvláště není-li kritika věcná či motivována jinak než odborně.</a:t>
            </a:r>
          </a:p>
          <a:p>
            <a:r>
              <a:rPr lang="cs-CZ" sz="1800" smtClean="0">
                <a:latin typeface="Arial Narrow" pitchFamily="34" charset="0"/>
                <a:cs typeface="Times New Roman" pitchFamily="18" charset="0"/>
              </a:rPr>
              <a:t>Ze strany studenta se za neetické pokládá snaha dosáhnout co nejlepšího hodnocení práce jinými nástroji, než je úroveň odborného zvládnutí tématu a závěrečné práce jako celku.</a:t>
            </a:r>
          </a:p>
        </p:txBody>
      </p:sp>
      <p:sp>
        <p:nvSpPr>
          <p:cNvPr id="3" name="Nadpis 2"/>
          <p:cNvSpPr>
            <a:spLocks noGrp="1"/>
          </p:cNvSpPr>
          <p:nvPr>
            <p:ph type="title"/>
          </p:nvPr>
        </p:nvSpPr>
        <p:spPr>
          <a:xfrm>
            <a:off x="214282" y="71414"/>
            <a:ext cx="8229600" cy="857256"/>
          </a:xfrm>
        </p:spPr>
        <p:txBody>
          <a:bodyPr/>
          <a:lstStyle/>
          <a:p>
            <a:pPr>
              <a:defRPr/>
            </a:pPr>
            <a:r>
              <a:rPr lang="cs-CZ" dirty="0" smtClean="0"/>
              <a:t>Obhajoba kvalifikační práce</a:t>
            </a:r>
            <a:endParaRPr lang="cs-CZ"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Zástupný symbol pro obsah 1"/>
          <p:cNvSpPr>
            <a:spLocks noGrp="1"/>
          </p:cNvSpPr>
          <p:nvPr>
            <p:ph idx="1"/>
          </p:nvPr>
        </p:nvSpPr>
        <p:spPr>
          <a:xfrm>
            <a:off x="457200" y="974725"/>
            <a:ext cx="8229600" cy="5454650"/>
          </a:xfrm>
        </p:spPr>
        <p:txBody>
          <a:bodyPr/>
          <a:lstStyle/>
          <a:p>
            <a:r>
              <a:rPr lang="cs-CZ" dirty="0" smtClean="0"/>
              <a:t>1. Stručné představení práce </a:t>
            </a:r>
          </a:p>
          <a:p>
            <a:pPr lvl="1"/>
            <a:r>
              <a:rPr lang="cs-CZ" b="1" dirty="0" smtClean="0">
                <a:solidFill>
                  <a:srgbClr val="0070C0"/>
                </a:solidFill>
              </a:rPr>
              <a:t>10 minut </a:t>
            </a:r>
            <a:r>
              <a:rPr lang="cs-CZ" dirty="0" smtClean="0">
                <a:solidFill>
                  <a:srgbClr val="0070C0"/>
                </a:solidFill>
              </a:rPr>
              <a:t>– zaměřte se zejména na dosažené výsledky. Připravte si vhodnou prezentaci, která zaujme věcností, uvedením konkrétních faktů a závěrů. </a:t>
            </a:r>
          </a:p>
          <a:p>
            <a:r>
              <a:rPr lang="cs-CZ" dirty="0" smtClean="0"/>
              <a:t>2. Čtení posudků vedoucího práce a oponenta</a:t>
            </a:r>
          </a:p>
          <a:p>
            <a:r>
              <a:rPr lang="cs-CZ" dirty="0" smtClean="0"/>
              <a:t>3. Reakce studenta na posudky</a:t>
            </a:r>
          </a:p>
          <a:p>
            <a:pPr lvl="1"/>
            <a:r>
              <a:rPr lang="cs-CZ" dirty="0" smtClean="0">
                <a:solidFill>
                  <a:srgbClr val="FF0000"/>
                </a:solidFill>
              </a:rPr>
              <a:t>reakci mějte předem připravenou</a:t>
            </a:r>
            <a:r>
              <a:rPr lang="cs-CZ" dirty="0" smtClean="0">
                <a:solidFill>
                  <a:srgbClr val="0070C0"/>
                </a:solidFill>
              </a:rPr>
              <a:t>, může to být i několik snímků v MS PowerPoint. Ukažte, že jste se připomínkami v posudcích důkladně zabývali.</a:t>
            </a:r>
          </a:p>
          <a:p>
            <a:r>
              <a:rPr lang="cs-CZ" dirty="0" smtClean="0"/>
              <a:t>4. Rozprava v plénu</a:t>
            </a:r>
          </a:p>
          <a:p>
            <a:pPr lvl="1"/>
            <a:r>
              <a:rPr lang="cs-CZ" dirty="0" smtClean="0">
                <a:solidFill>
                  <a:srgbClr val="0070C0"/>
                </a:solidFill>
              </a:rPr>
              <a:t>je „nejriskantnější“ část obhajoby, protože během ní můžete dostat otázku, na kterou nejste připraveni. Reagujte klidně, s rozmyslem, </a:t>
            </a:r>
            <a:r>
              <a:rPr lang="cs-CZ" dirty="0" smtClean="0">
                <a:solidFill>
                  <a:srgbClr val="FF0000"/>
                </a:solidFill>
              </a:rPr>
              <a:t>nehádejte se</a:t>
            </a:r>
            <a:r>
              <a:rPr lang="cs-CZ" dirty="0" smtClean="0">
                <a:solidFill>
                  <a:srgbClr val="0070C0"/>
                </a:solidFill>
              </a:rPr>
              <a:t>.  </a:t>
            </a:r>
          </a:p>
        </p:txBody>
      </p:sp>
      <p:sp>
        <p:nvSpPr>
          <p:cNvPr id="3" name="Nadpis 2"/>
          <p:cNvSpPr>
            <a:spLocks noGrp="1"/>
          </p:cNvSpPr>
          <p:nvPr>
            <p:ph type="title"/>
          </p:nvPr>
        </p:nvSpPr>
        <p:spPr>
          <a:xfrm>
            <a:off x="457200" y="142852"/>
            <a:ext cx="8229600" cy="868346"/>
          </a:xfrm>
        </p:spPr>
        <p:txBody>
          <a:bodyPr/>
          <a:lstStyle/>
          <a:p>
            <a:pPr>
              <a:defRPr/>
            </a:pPr>
            <a:r>
              <a:rPr lang="cs-CZ" dirty="0" smtClean="0"/>
              <a:t>Průběh obhajoby</a:t>
            </a:r>
            <a:endParaRPr lang="cs-CZ"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285750" y="857250"/>
            <a:ext cx="8572500" cy="5006975"/>
          </a:xfrm>
        </p:spPr>
        <p:txBody>
          <a:bodyPr/>
          <a:lstStyle/>
          <a:p>
            <a:pPr>
              <a:defRPr/>
            </a:pPr>
            <a:r>
              <a:rPr lang="cs-CZ" sz="2000" dirty="0" smtClean="0">
                <a:latin typeface="+mj-lt"/>
                <a:cs typeface="Times New Roman" pitchFamily="18" charset="0"/>
              </a:rPr>
              <a:t>Neučte se texty nazpaměť! Při obhajobě budete ve stresu, paměť vám bude vynechávat.</a:t>
            </a:r>
          </a:p>
          <a:p>
            <a:pPr>
              <a:defRPr/>
            </a:pPr>
            <a:r>
              <a:rPr lang="cs-CZ" sz="2000" dirty="0" smtClean="0">
                <a:latin typeface="+mj-lt"/>
                <a:cs typeface="Times New Roman" pitchFamily="18" charset="0"/>
              </a:rPr>
              <a:t>Nečtěte texty z předlohy! Působí to rušivým a nepřipraveným dojmem! Jako berličku použijte malé kartičky s textem, které držíte v ruce. </a:t>
            </a:r>
            <a:r>
              <a:rPr lang="cs-CZ" sz="2000" dirty="0" smtClean="0">
                <a:latin typeface="+mj-lt"/>
                <a:cs typeface="Times New Roman" pitchFamily="18" charset="0"/>
                <a:sym typeface="Wingdings" pitchFamily="2" charset="2"/>
              </a:rPr>
              <a:t></a:t>
            </a:r>
            <a:r>
              <a:rPr lang="cs-CZ" sz="2000" dirty="0" smtClean="0">
                <a:latin typeface="+mj-lt"/>
                <a:cs typeface="Times New Roman" pitchFamily="18" charset="0"/>
              </a:rPr>
              <a:t> </a:t>
            </a:r>
          </a:p>
          <a:p>
            <a:pPr>
              <a:defRPr/>
            </a:pPr>
            <a:r>
              <a:rPr lang="cs-CZ" sz="2000" dirty="0" smtClean="0">
                <a:latin typeface="+mj-lt"/>
                <a:cs typeface="Times New Roman" pitchFamily="18" charset="0"/>
              </a:rPr>
              <a:t>Nemluvte o tom, že někde to dělají takto a někde jinak, to velmi zdržuje.</a:t>
            </a:r>
          </a:p>
          <a:p>
            <a:pPr>
              <a:defRPr/>
            </a:pPr>
            <a:r>
              <a:rPr lang="cs-CZ" sz="2000" dirty="0" smtClean="0">
                <a:latin typeface="+mj-lt"/>
                <a:cs typeface="Times New Roman" pitchFamily="18" charset="0"/>
              </a:rPr>
              <a:t>Vyhněte se vynucenému přerušení prezentace předsedou komise z důvodu překročení časového limitu nebo trpělivosti členů komise. Prezentace práce musí být stručná, výstižná a zaměřit se jen na podstatné věci. </a:t>
            </a:r>
          </a:p>
          <a:p>
            <a:pPr>
              <a:defRPr/>
            </a:pPr>
            <a:r>
              <a:rPr lang="cs-CZ" sz="2000" dirty="0" smtClean="0">
                <a:latin typeface="+mj-lt"/>
                <a:cs typeface="Times New Roman" pitchFamily="18" charset="0"/>
              </a:rPr>
              <a:t>Je zásadní chybou, pokud se po ukončení prezentace někdo z komise zeptá, a co jste tedy ve své práci vlastně měl dělat!</a:t>
            </a:r>
          </a:p>
          <a:p>
            <a:pPr>
              <a:defRPr/>
            </a:pPr>
            <a:r>
              <a:rPr lang="cs-CZ" sz="2000" dirty="0" smtClean="0">
                <a:latin typeface="+mj-lt"/>
                <a:cs typeface="Times New Roman" pitchFamily="18" charset="0"/>
              </a:rPr>
              <a:t>Vyvarujte se jakéhokoli požívání psychoaktivních preparátů (alkohol, tlumící léky atd.)!!! Jediným povoleným „dopingem“ je káva a oblíbené plyšové zvířátko. </a:t>
            </a:r>
            <a:r>
              <a:rPr lang="cs-CZ" sz="2000" dirty="0" smtClean="0">
                <a:latin typeface="+mj-lt"/>
                <a:cs typeface="Times New Roman" pitchFamily="18" charset="0"/>
                <a:sym typeface="Wingdings" pitchFamily="2" charset="2"/>
              </a:rPr>
              <a:t></a:t>
            </a:r>
            <a:endParaRPr lang="cs-CZ" sz="2000" dirty="0">
              <a:latin typeface="+mj-lt"/>
              <a:cs typeface="Times New Roman" pitchFamily="18" charset="0"/>
            </a:endParaRPr>
          </a:p>
        </p:txBody>
      </p:sp>
      <p:sp>
        <p:nvSpPr>
          <p:cNvPr id="3" name="Nadpis 2"/>
          <p:cNvSpPr>
            <a:spLocks noGrp="1"/>
          </p:cNvSpPr>
          <p:nvPr>
            <p:ph type="title"/>
          </p:nvPr>
        </p:nvSpPr>
        <p:spPr>
          <a:xfrm>
            <a:off x="457200" y="142852"/>
            <a:ext cx="8229600" cy="796908"/>
          </a:xfrm>
        </p:spPr>
        <p:txBody>
          <a:bodyPr/>
          <a:lstStyle/>
          <a:p>
            <a:pPr>
              <a:defRPr/>
            </a:pPr>
            <a:r>
              <a:rPr lang="cs-CZ" dirty="0" smtClean="0">
                <a:solidFill>
                  <a:srgbClr val="FF0000"/>
                </a:solidFill>
              </a:rPr>
              <a:t>Čeho se vyvarovat!</a:t>
            </a:r>
            <a:endParaRPr lang="cs-CZ" dirty="0">
              <a:solidFill>
                <a:srgbClr val="FF000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457200" y="1357313"/>
            <a:ext cx="8229600" cy="4525962"/>
          </a:xfrm>
        </p:spPr>
        <p:txBody>
          <a:bodyPr/>
          <a:lstStyle/>
          <a:p>
            <a:pPr>
              <a:defRPr/>
            </a:pPr>
            <a:endParaRPr lang="cs-CZ" dirty="0" smtClean="0"/>
          </a:p>
          <a:p>
            <a:pPr>
              <a:defRPr/>
            </a:pPr>
            <a:r>
              <a:rPr lang="cs-CZ" dirty="0" smtClean="0"/>
              <a:t>Platí jednoduché pravidlo: </a:t>
            </a:r>
            <a:r>
              <a:rPr lang="cs-CZ" b="1" dirty="0" smtClean="0">
                <a:solidFill>
                  <a:srgbClr val="FF0000"/>
                </a:solidFill>
                <a:effectLst>
                  <a:outerShdw blurRad="38100" dist="38100" dir="2700000" algn="tl">
                    <a:srgbClr val="000000">
                      <a:alpha val="43137"/>
                    </a:srgbClr>
                  </a:outerShdw>
                </a:effectLst>
              </a:rPr>
              <a:t>čím dříve, tím lépe!</a:t>
            </a:r>
          </a:p>
          <a:p>
            <a:pPr>
              <a:defRPr/>
            </a:pPr>
            <a:endParaRPr lang="cs-CZ" dirty="0" smtClean="0">
              <a:sym typeface="Wingdings" pitchFamily="2" charset="2"/>
            </a:endParaRPr>
          </a:p>
          <a:p>
            <a:pPr>
              <a:defRPr/>
            </a:pPr>
            <a:r>
              <a:rPr lang="cs-CZ" dirty="0" smtClean="0">
                <a:sym typeface="Wingdings" pitchFamily="2" charset="2"/>
              </a:rPr>
              <a:t>Empirické práce vyžadují času ještě více.</a:t>
            </a:r>
            <a:endParaRPr lang="cs-CZ" dirty="0"/>
          </a:p>
        </p:txBody>
      </p:sp>
      <p:sp>
        <p:nvSpPr>
          <p:cNvPr id="3" name="Nadpis 2"/>
          <p:cNvSpPr>
            <a:spLocks noGrp="1"/>
          </p:cNvSpPr>
          <p:nvPr>
            <p:ph type="title"/>
          </p:nvPr>
        </p:nvSpPr>
        <p:spPr/>
        <p:txBody>
          <a:bodyPr/>
          <a:lstStyle/>
          <a:p>
            <a:pPr>
              <a:defRPr/>
            </a:pPr>
            <a:r>
              <a:rPr lang="cs-CZ" dirty="0" smtClean="0"/>
              <a:t>Kdy asi tak začít pracovat?</a:t>
            </a:r>
            <a:endParaRPr lang="cs-CZ"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457200" y="1214422"/>
            <a:ext cx="8229600" cy="4792678"/>
          </a:xfrm>
        </p:spPr>
        <p:txBody>
          <a:bodyPr/>
          <a:lstStyle/>
          <a:p>
            <a:r>
              <a:rPr lang="cs-CZ" sz="1800" dirty="0" smtClean="0"/>
              <a:t>Rozsah</a:t>
            </a:r>
            <a:endParaRPr lang="cs-CZ" sz="1800" dirty="0" smtClean="0"/>
          </a:p>
          <a:p>
            <a:pPr lvl="1"/>
            <a:r>
              <a:rPr lang="cs-CZ" sz="1800" dirty="0" smtClean="0"/>
              <a:t>Pro diplomovou (Mgr.) práci je stanoven povinný </a:t>
            </a:r>
            <a:r>
              <a:rPr lang="cs-CZ" sz="1800" b="1" dirty="0" smtClean="0"/>
              <a:t>minimální rozsah 140 000 znaků včetně mezer</a:t>
            </a:r>
            <a:r>
              <a:rPr lang="cs-CZ" sz="1800" dirty="0" smtClean="0"/>
              <a:t>. </a:t>
            </a:r>
            <a:r>
              <a:rPr lang="cs-CZ" sz="1800" b="1" dirty="0" smtClean="0"/>
              <a:t>Započítává se obsah, vlastní text a poznámkový aparát.</a:t>
            </a:r>
          </a:p>
          <a:p>
            <a:pPr lvl="1"/>
            <a:r>
              <a:rPr lang="cs-CZ" sz="1800" b="1" dirty="0" smtClean="0"/>
              <a:t>Mimo povinný rozsah </a:t>
            </a:r>
            <a:r>
              <a:rPr lang="cs-CZ" sz="1800" dirty="0" smtClean="0"/>
              <a:t>stojí titulní listy, seznam použitých zdrojů a </a:t>
            </a:r>
            <a:r>
              <a:rPr lang="cs-CZ" sz="1800" dirty="0" smtClean="0"/>
              <a:t>přílohy (přílohy – vedoucí).</a:t>
            </a:r>
            <a:endParaRPr lang="cs-CZ" sz="1800" dirty="0" smtClean="0"/>
          </a:p>
          <a:p>
            <a:r>
              <a:rPr lang="cs-CZ" sz="1800" dirty="0" smtClean="0"/>
              <a:t>Formální náležitosti</a:t>
            </a:r>
          </a:p>
          <a:p>
            <a:pPr lvl="1"/>
            <a:r>
              <a:rPr lang="cs-CZ" sz="1800" dirty="0" smtClean="0"/>
              <a:t>Práce musí obsahovat postupně titulní list, bibliografický záznam diplomové práce, </a:t>
            </a:r>
            <a:r>
              <a:rPr lang="cs-CZ" sz="1800" b="1" dirty="0" smtClean="0"/>
              <a:t>anotaci a klíčová slova v češtině i angličtině</a:t>
            </a:r>
            <a:r>
              <a:rPr lang="cs-CZ" sz="1800" dirty="0" smtClean="0"/>
              <a:t>, podepsané prohlášení o původnosti, obsah, vlastní text, soupis použité literatury, poznámkový aparát. Bez těchto náležitostí nebude práce přijata.</a:t>
            </a:r>
          </a:p>
          <a:p>
            <a:pPr lvl="1"/>
            <a:r>
              <a:rPr lang="cs-CZ" sz="1800" dirty="0" smtClean="0"/>
              <a:t>Na konec práce před zadními deskami TIŠTĚNÉ verze je do vazby přidán </a:t>
            </a:r>
            <a:r>
              <a:rPr lang="cs-CZ" sz="1800" b="1" dirty="0" smtClean="0"/>
              <a:t>PROJEKT</a:t>
            </a:r>
            <a:r>
              <a:rPr lang="cs-CZ" sz="1800" dirty="0" smtClean="0"/>
              <a:t> diplomové </a:t>
            </a:r>
            <a:r>
              <a:rPr lang="cs-CZ" sz="1800" dirty="0" smtClean="0"/>
              <a:t>práce – nemusí být podepsaný</a:t>
            </a:r>
            <a:endParaRPr lang="cs-CZ" sz="1800" dirty="0" smtClean="0"/>
          </a:p>
          <a:p>
            <a:pPr lvl="1"/>
            <a:endParaRPr lang="cs-CZ" dirty="0" smtClean="0"/>
          </a:p>
          <a:p>
            <a:endParaRPr lang="cs-CZ" dirty="0" smtClean="0"/>
          </a:p>
          <a:p>
            <a:pPr lvl="1"/>
            <a:endParaRPr lang="cs-CZ" dirty="0" smtClean="0"/>
          </a:p>
          <a:p>
            <a:endParaRPr lang="cs-CZ" dirty="0"/>
          </a:p>
        </p:txBody>
      </p:sp>
      <p:sp>
        <p:nvSpPr>
          <p:cNvPr id="3" name="Nadpis 2"/>
          <p:cNvSpPr>
            <a:spLocks noGrp="1"/>
          </p:cNvSpPr>
          <p:nvPr>
            <p:ph type="title"/>
          </p:nvPr>
        </p:nvSpPr>
        <p:spPr/>
        <p:txBody>
          <a:bodyPr>
            <a:normAutofit/>
          </a:bodyPr>
          <a:lstStyle/>
          <a:p>
            <a:r>
              <a:rPr lang="cs-CZ" dirty="0" smtClean="0"/>
              <a:t>Náležitosti Mgr. práce</a:t>
            </a:r>
            <a:endParaRPr lang="cs-CZ"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délník 2"/>
          <p:cNvSpPr/>
          <p:nvPr/>
        </p:nvSpPr>
        <p:spPr>
          <a:xfrm>
            <a:off x="4500562" y="214290"/>
            <a:ext cx="4500562" cy="6500812"/>
          </a:xfrm>
          <a:prstGeom prst="rect">
            <a:avLst/>
          </a:prstGeom>
          <a:ln>
            <a:solidFill>
              <a:srgbClr val="003399"/>
            </a:solidFill>
          </a:ln>
        </p:spPr>
        <p:style>
          <a:lnRef idx="2">
            <a:schemeClr val="dk1"/>
          </a:lnRef>
          <a:fillRef idx="1">
            <a:schemeClr val="lt1"/>
          </a:fillRef>
          <a:effectRef idx="0">
            <a:schemeClr val="dk1"/>
          </a:effectRef>
          <a:fontRef idx="minor">
            <a:schemeClr val="dk1"/>
          </a:fontRef>
        </p:style>
        <p:txBody>
          <a:bodyPr anchor="ctr"/>
          <a:lstStyle/>
          <a:p>
            <a:pPr algn="ctr">
              <a:defRPr/>
            </a:pPr>
            <a:endParaRPr lang="cs-CZ"/>
          </a:p>
        </p:txBody>
      </p:sp>
      <p:sp>
        <p:nvSpPr>
          <p:cNvPr id="36867" name="TextovéPole 1"/>
          <p:cNvSpPr txBox="1">
            <a:spLocks noChangeArrowheads="1"/>
          </p:cNvSpPr>
          <p:nvPr/>
        </p:nvSpPr>
        <p:spPr bwMode="auto">
          <a:xfrm>
            <a:off x="285750" y="285750"/>
            <a:ext cx="3643313" cy="954088"/>
          </a:xfrm>
          <a:prstGeom prst="rect">
            <a:avLst/>
          </a:prstGeom>
          <a:noFill/>
          <a:ln w="9525">
            <a:noFill/>
            <a:miter lim="800000"/>
            <a:headEnd/>
            <a:tailEnd/>
          </a:ln>
        </p:spPr>
        <p:txBody>
          <a:bodyPr>
            <a:spAutoFit/>
          </a:bodyPr>
          <a:lstStyle/>
          <a:p>
            <a:r>
              <a:rPr lang="cs-CZ" sz="2800" b="1"/>
              <a:t>Formální náležitosti práce</a:t>
            </a:r>
          </a:p>
        </p:txBody>
      </p:sp>
      <p:sp>
        <p:nvSpPr>
          <p:cNvPr id="15" name="TextovéPole 14"/>
          <p:cNvSpPr txBox="1"/>
          <p:nvPr/>
        </p:nvSpPr>
        <p:spPr>
          <a:xfrm>
            <a:off x="214313" y="1285875"/>
            <a:ext cx="3857625" cy="523875"/>
          </a:xfrm>
          <a:prstGeom prst="rect">
            <a:avLst/>
          </a:prstGeom>
          <a:noFill/>
        </p:spPr>
        <p:txBody>
          <a:bodyPr>
            <a:spAutoFit/>
          </a:bodyPr>
          <a:lstStyle/>
          <a:p>
            <a:pPr>
              <a:defRPr/>
            </a:pPr>
            <a:r>
              <a:rPr lang="cs-CZ" sz="2800" b="1" dirty="0">
                <a:solidFill>
                  <a:srgbClr val="7030A0"/>
                </a:solidFill>
                <a:latin typeface="+mn-lt"/>
              </a:rPr>
              <a:t>Obsah</a:t>
            </a:r>
          </a:p>
        </p:txBody>
      </p:sp>
      <p:sp>
        <p:nvSpPr>
          <p:cNvPr id="36869" name="TextovéPole 6"/>
          <p:cNvSpPr txBox="1">
            <a:spLocks noChangeArrowheads="1"/>
          </p:cNvSpPr>
          <p:nvPr/>
        </p:nvSpPr>
        <p:spPr bwMode="auto">
          <a:xfrm>
            <a:off x="4714874" y="500063"/>
            <a:ext cx="2071703" cy="338554"/>
          </a:xfrm>
          <a:prstGeom prst="rect">
            <a:avLst/>
          </a:prstGeom>
          <a:noFill/>
          <a:ln w="9525">
            <a:noFill/>
            <a:miter lim="800000"/>
            <a:headEnd/>
            <a:tailEnd/>
          </a:ln>
        </p:spPr>
        <p:txBody>
          <a:bodyPr wrap="square">
            <a:spAutoFit/>
          </a:bodyPr>
          <a:lstStyle/>
          <a:p>
            <a:r>
              <a:rPr lang="cs-CZ" sz="1600" b="1" dirty="0" smtClean="0">
                <a:latin typeface="Times New Roman" pitchFamily="18" charset="0"/>
                <a:cs typeface="Times New Roman" pitchFamily="18" charset="0"/>
              </a:rPr>
              <a:t>OBSAH (příklad)</a:t>
            </a:r>
            <a:endParaRPr lang="cs-CZ" b="1" dirty="0">
              <a:latin typeface="Times New Roman" pitchFamily="18" charset="0"/>
              <a:cs typeface="Times New Roman" pitchFamily="18" charset="0"/>
            </a:endParaRPr>
          </a:p>
        </p:txBody>
      </p:sp>
      <p:sp>
        <p:nvSpPr>
          <p:cNvPr id="12" name="TextovéPole 11"/>
          <p:cNvSpPr txBox="1"/>
          <p:nvPr/>
        </p:nvSpPr>
        <p:spPr>
          <a:xfrm>
            <a:off x="214313" y="1901825"/>
            <a:ext cx="4071937" cy="1323439"/>
          </a:xfrm>
          <a:prstGeom prst="rect">
            <a:avLst/>
          </a:prstGeom>
          <a:noFill/>
        </p:spPr>
        <p:txBody>
          <a:bodyPr>
            <a:spAutoFit/>
          </a:bodyPr>
          <a:lstStyle/>
          <a:p>
            <a:pPr>
              <a:defRPr/>
            </a:pPr>
            <a:r>
              <a:rPr lang="cs-CZ" sz="2000" dirty="0" smtClean="0">
                <a:latin typeface="+mn-lt"/>
              </a:rPr>
              <a:t>… Při </a:t>
            </a:r>
            <a:r>
              <a:rPr lang="cs-CZ" sz="2000" dirty="0">
                <a:latin typeface="+mn-lt"/>
              </a:rPr>
              <a:t>desetinném číslování se za poslední číslicí </a:t>
            </a:r>
            <a:r>
              <a:rPr lang="cs-CZ" sz="2000" b="1" dirty="0">
                <a:latin typeface="+mn-lt"/>
              </a:rPr>
              <a:t>nikdy nedělá tečka</a:t>
            </a:r>
            <a:r>
              <a:rPr lang="cs-CZ" sz="2000" dirty="0">
                <a:latin typeface="+mn-lt"/>
              </a:rPr>
              <a:t>, a to ani v názvech kapitol v textu </a:t>
            </a:r>
            <a:r>
              <a:rPr lang="cs-CZ" sz="2000" dirty="0" smtClean="0">
                <a:latin typeface="+mn-lt"/>
              </a:rPr>
              <a:t>práce! </a:t>
            </a:r>
            <a:endParaRPr lang="cs-CZ" sz="2000" dirty="0">
              <a:latin typeface="+mn-lt"/>
            </a:endParaRPr>
          </a:p>
        </p:txBody>
      </p:sp>
      <p:sp>
        <p:nvSpPr>
          <p:cNvPr id="36872" name="TextovéPole 9"/>
          <p:cNvSpPr txBox="1">
            <a:spLocks noChangeArrowheads="1"/>
          </p:cNvSpPr>
          <p:nvPr/>
        </p:nvSpPr>
        <p:spPr bwMode="auto">
          <a:xfrm>
            <a:off x="6643688" y="6357938"/>
            <a:ext cx="500062" cy="277812"/>
          </a:xfrm>
          <a:prstGeom prst="rect">
            <a:avLst/>
          </a:prstGeom>
          <a:noFill/>
          <a:ln w="9525">
            <a:noFill/>
            <a:miter lim="800000"/>
            <a:headEnd/>
            <a:tailEnd/>
          </a:ln>
        </p:spPr>
        <p:txBody>
          <a:bodyPr>
            <a:spAutoFit/>
          </a:bodyPr>
          <a:lstStyle/>
          <a:p>
            <a:r>
              <a:rPr lang="cs-CZ" sz="1200">
                <a:latin typeface="Times New Roman" pitchFamily="18" charset="0"/>
                <a:cs typeface="Times New Roman" pitchFamily="18" charset="0"/>
              </a:rPr>
              <a:t>- 7-</a:t>
            </a:r>
          </a:p>
        </p:txBody>
      </p:sp>
      <p:sp>
        <p:nvSpPr>
          <p:cNvPr id="11" name="TextovéPole 10"/>
          <p:cNvSpPr txBox="1"/>
          <p:nvPr/>
        </p:nvSpPr>
        <p:spPr>
          <a:xfrm>
            <a:off x="4786313" y="1071563"/>
            <a:ext cx="3929062" cy="4246562"/>
          </a:xfrm>
          <a:prstGeom prst="rect">
            <a:avLst/>
          </a:prstGeom>
          <a:noFill/>
        </p:spPr>
        <p:txBody>
          <a:bodyPr>
            <a:spAutoFit/>
          </a:bodyPr>
          <a:lstStyle/>
          <a:p>
            <a:pPr>
              <a:defRPr/>
            </a:pPr>
            <a:r>
              <a:rPr lang="cs-CZ" sz="1600" b="1" dirty="0">
                <a:latin typeface="Times New Roman" pitchFamily="18" charset="0"/>
                <a:cs typeface="Times New Roman" pitchFamily="18" charset="0"/>
              </a:rPr>
              <a:t>Úvod............................................................. 8</a:t>
            </a:r>
            <a:endParaRPr lang="cs-CZ" sz="1600" dirty="0">
              <a:latin typeface="Times New Roman" pitchFamily="18" charset="0"/>
              <a:cs typeface="Times New Roman" pitchFamily="18" charset="0"/>
            </a:endParaRPr>
          </a:p>
          <a:p>
            <a:pPr>
              <a:defRPr/>
            </a:pPr>
            <a:r>
              <a:rPr lang="cs-CZ" sz="1600" b="1" dirty="0">
                <a:latin typeface="Times New Roman" pitchFamily="18" charset="0"/>
                <a:cs typeface="Times New Roman" pitchFamily="18" charset="0"/>
              </a:rPr>
              <a:t>1 Teoretická část.......................................... 9</a:t>
            </a:r>
            <a:endParaRPr lang="cs-CZ" sz="1600" dirty="0">
              <a:latin typeface="Times New Roman" pitchFamily="18" charset="0"/>
              <a:cs typeface="Times New Roman" pitchFamily="18" charset="0"/>
            </a:endParaRPr>
          </a:p>
          <a:p>
            <a:pPr>
              <a:defRPr/>
            </a:pPr>
            <a:r>
              <a:rPr lang="cs-CZ" sz="1600" dirty="0">
                <a:latin typeface="Times New Roman" pitchFamily="18" charset="0"/>
                <a:cs typeface="Times New Roman" pitchFamily="18" charset="0"/>
              </a:rPr>
              <a:t>  1.1 Současný stav poznání.........................10</a:t>
            </a:r>
          </a:p>
          <a:p>
            <a:pPr>
              <a:defRPr/>
            </a:pPr>
            <a:r>
              <a:rPr lang="cs-CZ" sz="1600" dirty="0">
                <a:latin typeface="Times New Roman" pitchFamily="18" charset="0"/>
                <a:cs typeface="Times New Roman" pitchFamily="18" charset="0"/>
              </a:rPr>
              <a:t>  1.2 Kritická analýza pramenů ...................18</a:t>
            </a:r>
          </a:p>
          <a:p>
            <a:pPr>
              <a:defRPr/>
            </a:pPr>
            <a:r>
              <a:rPr lang="cs-CZ" sz="1600" b="1" dirty="0">
                <a:latin typeface="Times New Roman" pitchFamily="18" charset="0"/>
                <a:cs typeface="Times New Roman" pitchFamily="18" charset="0"/>
              </a:rPr>
              <a:t>2 Empirická část........................................24</a:t>
            </a:r>
            <a:endParaRPr lang="cs-CZ" sz="1600" dirty="0">
              <a:latin typeface="Times New Roman" pitchFamily="18" charset="0"/>
              <a:cs typeface="Times New Roman" pitchFamily="18" charset="0"/>
            </a:endParaRPr>
          </a:p>
          <a:p>
            <a:pPr>
              <a:defRPr/>
            </a:pPr>
            <a:r>
              <a:rPr lang="cs-CZ" sz="1600" cap="all" dirty="0">
                <a:latin typeface="Times New Roman" pitchFamily="18" charset="0"/>
                <a:cs typeface="Times New Roman" pitchFamily="18" charset="0"/>
              </a:rPr>
              <a:t>  2.1 </a:t>
            </a:r>
            <a:r>
              <a:rPr lang="cs-CZ" sz="1600" dirty="0">
                <a:latin typeface="Times New Roman" pitchFamily="18" charset="0"/>
                <a:cs typeface="Times New Roman" pitchFamily="18" charset="0"/>
              </a:rPr>
              <a:t>Výzkumný problém.............................24</a:t>
            </a:r>
          </a:p>
          <a:p>
            <a:pPr>
              <a:defRPr/>
            </a:pPr>
            <a:r>
              <a:rPr lang="cs-CZ" sz="1600" dirty="0">
                <a:latin typeface="Times New Roman" pitchFamily="18" charset="0"/>
                <a:cs typeface="Times New Roman" pitchFamily="18" charset="0"/>
              </a:rPr>
              <a:t>  2.2 Výzkumné hypotézy............................25</a:t>
            </a:r>
          </a:p>
          <a:p>
            <a:pPr>
              <a:defRPr/>
            </a:pPr>
            <a:r>
              <a:rPr lang="cs-CZ" sz="1600" dirty="0">
                <a:latin typeface="Times New Roman" pitchFamily="18" charset="0"/>
                <a:cs typeface="Times New Roman" pitchFamily="18" charset="0"/>
              </a:rPr>
              <a:t>  2.3 Výběr respondentů...............................31</a:t>
            </a:r>
          </a:p>
          <a:p>
            <a:pPr>
              <a:defRPr/>
            </a:pPr>
            <a:r>
              <a:rPr lang="cs-CZ" sz="1600" dirty="0">
                <a:latin typeface="Times New Roman" pitchFamily="18" charset="0"/>
                <a:cs typeface="Times New Roman" pitchFamily="18" charset="0"/>
              </a:rPr>
              <a:t>  2.4 Použité výzkumné metody...................35</a:t>
            </a:r>
          </a:p>
          <a:p>
            <a:pPr>
              <a:defRPr/>
            </a:pPr>
            <a:r>
              <a:rPr lang="cs-CZ" sz="1600" dirty="0">
                <a:latin typeface="Times New Roman" pitchFamily="18" charset="0"/>
                <a:cs typeface="Times New Roman" pitchFamily="18" charset="0"/>
              </a:rPr>
              <a:t>     2.4.1 Kvalitativní metody.......................36</a:t>
            </a:r>
          </a:p>
          <a:p>
            <a:pPr>
              <a:defRPr/>
            </a:pPr>
            <a:r>
              <a:rPr lang="cs-CZ" sz="1600" dirty="0">
                <a:latin typeface="Times New Roman" pitchFamily="18" charset="0"/>
                <a:cs typeface="Times New Roman" pitchFamily="18" charset="0"/>
              </a:rPr>
              <a:t>     2.4.2 Kvantitativní metody.....................38</a:t>
            </a:r>
          </a:p>
          <a:p>
            <a:pPr>
              <a:defRPr/>
            </a:pPr>
            <a:r>
              <a:rPr lang="cs-CZ" sz="1600" b="1" dirty="0">
                <a:latin typeface="Times New Roman" pitchFamily="18" charset="0"/>
                <a:cs typeface="Times New Roman" pitchFamily="18" charset="0"/>
              </a:rPr>
              <a:t>3 Výsledky...................................................44</a:t>
            </a:r>
          </a:p>
          <a:p>
            <a:pPr>
              <a:defRPr/>
            </a:pPr>
            <a:r>
              <a:rPr lang="cs-CZ" sz="1600" b="1" dirty="0">
                <a:latin typeface="Times New Roman" pitchFamily="18" charset="0"/>
                <a:cs typeface="Times New Roman" pitchFamily="18" charset="0"/>
              </a:rPr>
              <a:t>4 Diskuse.....................................................60</a:t>
            </a:r>
            <a:endParaRPr lang="cs-CZ" sz="1600" dirty="0">
              <a:latin typeface="Times New Roman" pitchFamily="18" charset="0"/>
              <a:cs typeface="Times New Roman" pitchFamily="18" charset="0"/>
            </a:endParaRPr>
          </a:p>
          <a:p>
            <a:pPr>
              <a:defRPr/>
            </a:pPr>
            <a:r>
              <a:rPr lang="cs-CZ" sz="1600" b="1" dirty="0">
                <a:latin typeface="Times New Roman" pitchFamily="18" charset="0"/>
                <a:cs typeface="Times New Roman" pitchFamily="18" charset="0"/>
              </a:rPr>
              <a:t>5 Závěr........................................................72</a:t>
            </a:r>
            <a:endParaRPr lang="cs-CZ" sz="1600" dirty="0">
              <a:latin typeface="Times New Roman" pitchFamily="18" charset="0"/>
              <a:cs typeface="Times New Roman" pitchFamily="18" charset="0"/>
            </a:endParaRPr>
          </a:p>
          <a:p>
            <a:pPr>
              <a:defRPr/>
            </a:pPr>
            <a:r>
              <a:rPr lang="cs-CZ" sz="1600" b="1" dirty="0">
                <a:latin typeface="Times New Roman" pitchFamily="18" charset="0"/>
                <a:cs typeface="Times New Roman" pitchFamily="18" charset="0"/>
              </a:rPr>
              <a:t>6 Seznam použité literatury......................74</a:t>
            </a:r>
            <a:endParaRPr lang="cs-CZ" sz="1600" dirty="0">
              <a:latin typeface="Times New Roman" pitchFamily="18" charset="0"/>
              <a:cs typeface="Times New Roman" pitchFamily="18" charset="0"/>
            </a:endParaRPr>
          </a:p>
          <a:p>
            <a:pPr>
              <a:defRPr/>
            </a:pPr>
            <a:r>
              <a:rPr lang="cs-CZ" sz="1600" b="1" dirty="0">
                <a:latin typeface="Times New Roman" pitchFamily="18" charset="0"/>
                <a:cs typeface="Times New Roman" pitchFamily="18" charset="0"/>
              </a:rPr>
              <a:t>7 Přílohy......................................................78</a:t>
            </a:r>
            <a:endParaRPr lang="cs-CZ" sz="1600" dirty="0">
              <a:latin typeface="Times New Roman" pitchFamily="18" charset="0"/>
              <a:cs typeface="Times New Roman" pitchFamily="18" charset="0"/>
            </a:endParaRPr>
          </a:p>
          <a:p>
            <a:pPr>
              <a:defRPr/>
            </a:pPr>
            <a:endParaRPr lang="cs-CZ"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délník 2"/>
          <p:cNvSpPr/>
          <p:nvPr/>
        </p:nvSpPr>
        <p:spPr>
          <a:xfrm>
            <a:off x="4500563" y="214313"/>
            <a:ext cx="4500562" cy="6500812"/>
          </a:xfrm>
          <a:prstGeom prst="rect">
            <a:avLst/>
          </a:prstGeom>
          <a:ln>
            <a:solidFill>
              <a:srgbClr val="0070C0"/>
            </a:solidFill>
          </a:ln>
        </p:spPr>
        <p:style>
          <a:lnRef idx="2">
            <a:schemeClr val="dk1"/>
          </a:lnRef>
          <a:fillRef idx="1">
            <a:schemeClr val="lt1"/>
          </a:fillRef>
          <a:effectRef idx="0">
            <a:schemeClr val="dk1"/>
          </a:effectRef>
          <a:fontRef idx="minor">
            <a:schemeClr val="dk1"/>
          </a:fontRef>
        </p:style>
        <p:txBody>
          <a:bodyPr anchor="ctr"/>
          <a:lstStyle/>
          <a:p>
            <a:pPr algn="ctr">
              <a:defRPr/>
            </a:pPr>
            <a:endParaRPr lang="cs-CZ"/>
          </a:p>
        </p:txBody>
      </p:sp>
      <p:sp>
        <p:nvSpPr>
          <p:cNvPr id="37891" name="TextovéPole 1"/>
          <p:cNvSpPr txBox="1">
            <a:spLocks noChangeArrowheads="1"/>
          </p:cNvSpPr>
          <p:nvPr/>
        </p:nvSpPr>
        <p:spPr bwMode="auto">
          <a:xfrm>
            <a:off x="214313" y="214313"/>
            <a:ext cx="3643312" cy="523875"/>
          </a:xfrm>
          <a:prstGeom prst="rect">
            <a:avLst/>
          </a:prstGeom>
          <a:noFill/>
          <a:ln w="9525">
            <a:noFill/>
            <a:miter lim="800000"/>
            <a:headEnd/>
            <a:tailEnd/>
          </a:ln>
        </p:spPr>
        <p:txBody>
          <a:bodyPr>
            <a:spAutoFit/>
          </a:bodyPr>
          <a:lstStyle/>
          <a:p>
            <a:r>
              <a:rPr lang="cs-CZ" sz="2800" b="1" dirty="0"/>
              <a:t>Struktura práce</a:t>
            </a:r>
          </a:p>
        </p:txBody>
      </p:sp>
      <p:sp>
        <p:nvSpPr>
          <p:cNvPr id="15" name="TextovéPole 14"/>
          <p:cNvSpPr txBox="1"/>
          <p:nvPr/>
        </p:nvSpPr>
        <p:spPr>
          <a:xfrm>
            <a:off x="285750" y="1000125"/>
            <a:ext cx="3857625" cy="523875"/>
          </a:xfrm>
          <a:prstGeom prst="rect">
            <a:avLst/>
          </a:prstGeom>
          <a:noFill/>
        </p:spPr>
        <p:txBody>
          <a:bodyPr>
            <a:spAutoFit/>
          </a:bodyPr>
          <a:lstStyle/>
          <a:p>
            <a:pPr>
              <a:defRPr/>
            </a:pPr>
            <a:r>
              <a:rPr lang="cs-CZ" sz="2800" b="1" dirty="0">
                <a:solidFill>
                  <a:srgbClr val="7030A0"/>
                </a:solidFill>
                <a:latin typeface="+mn-lt"/>
              </a:rPr>
              <a:t>Úvod</a:t>
            </a:r>
          </a:p>
        </p:txBody>
      </p:sp>
      <p:sp>
        <p:nvSpPr>
          <p:cNvPr id="37893" name="TextovéPole 6"/>
          <p:cNvSpPr txBox="1">
            <a:spLocks noChangeArrowheads="1"/>
          </p:cNvSpPr>
          <p:nvPr/>
        </p:nvSpPr>
        <p:spPr bwMode="auto">
          <a:xfrm>
            <a:off x="4714875" y="500063"/>
            <a:ext cx="1071563" cy="338137"/>
          </a:xfrm>
          <a:prstGeom prst="rect">
            <a:avLst/>
          </a:prstGeom>
          <a:noFill/>
          <a:ln w="9525">
            <a:noFill/>
            <a:miter lim="800000"/>
            <a:headEnd/>
            <a:tailEnd/>
          </a:ln>
        </p:spPr>
        <p:txBody>
          <a:bodyPr>
            <a:spAutoFit/>
          </a:bodyPr>
          <a:lstStyle/>
          <a:p>
            <a:r>
              <a:rPr lang="cs-CZ" sz="1600" b="1">
                <a:latin typeface="Times New Roman" pitchFamily="18" charset="0"/>
                <a:cs typeface="Times New Roman" pitchFamily="18" charset="0"/>
              </a:rPr>
              <a:t>ÚVOD</a:t>
            </a:r>
            <a:endParaRPr lang="cs-CZ" b="1">
              <a:latin typeface="Times New Roman" pitchFamily="18" charset="0"/>
              <a:cs typeface="Times New Roman" pitchFamily="18" charset="0"/>
            </a:endParaRPr>
          </a:p>
        </p:txBody>
      </p:sp>
      <p:sp>
        <p:nvSpPr>
          <p:cNvPr id="12" name="TextovéPole 11"/>
          <p:cNvSpPr txBox="1"/>
          <p:nvPr/>
        </p:nvSpPr>
        <p:spPr>
          <a:xfrm>
            <a:off x="214313" y="1901825"/>
            <a:ext cx="4071937" cy="3170099"/>
          </a:xfrm>
          <a:prstGeom prst="rect">
            <a:avLst/>
          </a:prstGeom>
          <a:noFill/>
        </p:spPr>
        <p:txBody>
          <a:bodyPr>
            <a:spAutoFit/>
          </a:bodyPr>
          <a:lstStyle/>
          <a:p>
            <a:pPr>
              <a:defRPr/>
            </a:pPr>
            <a:r>
              <a:rPr lang="cs-CZ" sz="2000" dirty="0" smtClean="0">
                <a:latin typeface="+mn-lt"/>
              </a:rPr>
              <a:t>Nepříliš zkušení </a:t>
            </a:r>
            <a:r>
              <a:rPr lang="cs-CZ" sz="2000" dirty="0">
                <a:latin typeface="+mn-lt"/>
              </a:rPr>
              <a:t>autoři by </a:t>
            </a:r>
            <a:r>
              <a:rPr lang="cs-CZ" sz="2000" dirty="0" smtClean="0">
                <a:latin typeface="+mn-lt"/>
              </a:rPr>
              <a:t>měli </a:t>
            </a:r>
            <a:r>
              <a:rPr lang="cs-CZ" sz="2000" b="1" dirty="0">
                <a:solidFill>
                  <a:srgbClr val="FF0000"/>
                </a:solidFill>
                <a:latin typeface="+mn-lt"/>
              </a:rPr>
              <a:t>psát úvod až na konec</a:t>
            </a:r>
            <a:r>
              <a:rPr lang="cs-CZ" sz="2000" dirty="0">
                <a:latin typeface="+mn-lt"/>
              </a:rPr>
              <a:t>! </a:t>
            </a:r>
            <a:endParaRPr lang="cs-CZ" sz="2000" dirty="0" smtClean="0">
              <a:latin typeface="+mn-lt"/>
            </a:endParaRPr>
          </a:p>
          <a:p>
            <a:pPr>
              <a:defRPr/>
            </a:pPr>
            <a:r>
              <a:rPr lang="cs-CZ" sz="2000" dirty="0" smtClean="0">
                <a:latin typeface="+mn-lt"/>
              </a:rPr>
              <a:t>Doporučovaný </a:t>
            </a:r>
            <a:r>
              <a:rPr lang="cs-CZ" sz="2000" dirty="0">
                <a:latin typeface="+mn-lt"/>
              </a:rPr>
              <a:t>postup:</a:t>
            </a:r>
          </a:p>
          <a:p>
            <a:pPr marL="457200" indent="-457200">
              <a:buFontTx/>
              <a:buAutoNum type="arabicPeriod"/>
              <a:defRPr/>
            </a:pPr>
            <a:r>
              <a:rPr lang="cs-CZ" sz="2000" dirty="0">
                <a:latin typeface="+mn-lt"/>
              </a:rPr>
              <a:t>Napsat text práce.</a:t>
            </a:r>
          </a:p>
          <a:p>
            <a:pPr marL="457200" indent="-457200">
              <a:buFontTx/>
              <a:buAutoNum type="arabicPeriod"/>
              <a:defRPr/>
            </a:pPr>
            <a:r>
              <a:rPr lang="cs-CZ" sz="2000" dirty="0">
                <a:latin typeface="+mn-lt"/>
              </a:rPr>
              <a:t>Napsat závěr práce (popsání významu a shrnutí výsledků).</a:t>
            </a:r>
          </a:p>
          <a:p>
            <a:pPr marL="457200" indent="-457200">
              <a:buFontTx/>
              <a:buAutoNum type="arabicPeriod"/>
              <a:defRPr/>
            </a:pPr>
            <a:r>
              <a:rPr lang="cs-CZ" sz="2000" dirty="0">
                <a:latin typeface="+mn-lt"/>
              </a:rPr>
              <a:t>Vytvořit </a:t>
            </a:r>
            <a:r>
              <a:rPr lang="cs-CZ" sz="2000" dirty="0" smtClean="0">
                <a:latin typeface="+mn-lt"/>
              </a:rPr>
              <a:t>úvod - </a:t>
            </a:r>
            <a:r>
              <a:rPr lang="cs-CZ" sz="2000" dirty="0">
                <a:latin typeface="+mn-lt"/>
              </a:rPr>
              <a:t>sepsat cíle tak, aby </a:t>
            </a:r>
            <a:r>
              <a:rPr lang="cs-CZ" sz="2000" dirty="0" smtClean="0">
                <a:latin typeface="+mn-lt"/>
              </a:rPr>
              <a:t>korespondovaly </a:t>
            </a:r>
            <a:br>
              <a:rPr lang="cs-CZ" sz="2000" dirty="0" smtClean="0">
                <a:latin typeface="+mn-lt"/>
              </a:rPr>
            </a:br>
            <a:r>
              <a:rPr lang="cs-CZ" sz="2000" dirty="0" smtClean="0">
                <a:latin typeface="+mn-lt"/>
              </a:rPr>
              <a:t>s </a:t>
            </a:r>
            <a:r>
              <a:rPr lang="cs-CZ" sz="2000" dirty="0">
                <a:latin typeface="+mn-lt"/>
              </a:rPr>
              <a:t>výsledky v závěru. </a:t>
            </a:r>
          </a:p>
        </p:txBody>
      </p:sp>
      <p:sp>
        <p:nvSpPr>
          <p:cNvPr id="37896" name="TextovéPole 9"/>
          <p:cNvSpPr txBox="1">
            <a:spLocks noChangeArrowheads="1"/>
          </p:cNvSpPr>
          <p:nvPr/>
        </p:nvSpPr>
        <p:spPr bwMode="auto">
          <a:xfrm>
            <a:off x="6643688" y="6357938"/>
            <a:ext cx="500062" cy="277812"/>
          </a:xfrm>
          <a:prstGeom prst="rect">
            <a:avLst/>
          </a:prstGeom>
          <a:noFill/>
          <a:ln w="9525">
            <a:noFill/>
            <a:miter lim="800000"/>
            <a:headEnd/>
            <a:tailEnd/>
          </a:ln>
        </p:spPr>
        <p:txBody>
          <a:bodyPr>
            <a:spAutoFit/>
          </a:bodyPr>
          <a:lstStyle/>
          <a:p>
            <a:r>
              <a:rPr lang="cs-CZ" sz="1200">
                <a:latin typeface="Times New Roman" pitchFamily="18" charset="0"/>
                <a:cs typeface="Times New Roman" pitchFamily="18" charset="0"/>
              </a:rPr>
              <a:t>- 8-</a:t>
            </a:r>
          </a:p>
        </p:txBody>
      </p:sp>
      <p:sp>
        <p:nvSpPr>
          <p:cNvPr id="37897" name="TextovéPole 13"/>
          <p:cNvSpPr txBox="1">
            <a:spLocks noChangeArrowheads="1"/>
          </p:cNvSpPr>
          <p:nvPr/>
        </p:nvSpPr>
        <p:spPr bwMode="auto">
          <a:xfrm>
            <a:off x="4786313" y="1000125"/>
            <a:ext cx="3857625" cy="4401205"/>
          </a:xfrm>
          <a:prstGeom prst="rect">
            <a:avLst/>
          </a:prstGeom>
          <a:noFill/>
          <a:ln w="9525">
            <a:noFill/>
            <a:miter lim="800000"/>
            <a:headEnd/>
            <a:tailEnd/>
          </a:ln>
        </p:spPr>
        <p:txBody>
          <a:bodyPr>
            <a:spAutoFit/>
          </a:bodyPr>
          <a:lstStyle/>
          <a:p>
            <a:pPr algn="just"/>
            <a:r>
              <a:rPr lang="cs-CZ" sz="1400" dirty="0">
                <a:latin typeface="Times New Roman" pitchFamily="18" charset="0"/>
                <a:cs typeface="Times New Roman" pitchFamily="18" charset="0"/>
              </a:rPr>
              <a:t>     První částí, která se týká tématu </a:t>
            </a:r>
            <a:r>
              <a:rPr lang="cs-CZ" sz="1400" dirty="0" smtClean="0">
                <a:latin typeface="Times New Roman" pitchFamily="18" charset="0"/>
                <a:cs typeface="Times New Roman" pitchFamily="18" charset="0"/>
              </a:rPr>
              <a:t>práce, </a:t>
            </a:r>
            <a:r>
              <a:rPr lang="cs-CZ" sz="1400" dirty="0">
                <a:latin typeface="Times New Roman" pitchFamily="18" charset="0"/>
                <a:cs typeface="Times New Roman" pitchFamily="18" charset="0"/>
              </a:rPr>
              <a:t>je úvod. Obvykle se úvod nečísluje, </a:t>
            </a:r>
            <a:r>
              <a:rPr lang="cs-CZ" sz="1400" dirty="0" smtClean="0">
                <a:latin typeface="Times New Roman" pitchFamily="18" charset="0"/>
                <a:cs typeface="Times New Roman" pitchFamily="18" charset="0"/>
              </a:rPr>
              <a:t>ale když se rozhodnete uvést 1 ÚVOD, je to v pořádku. Tato </a:t>
            </a:r>
            <a:r>
              <a:rPr lang="cs-CZ" sz="1400" dirty="0">
                <a:latin typeface="Times New Roman" pitchFamily="18" charset="0"/>
                <a:cs typeface="Times New Roman" pitchFamily="18" charset="0"/>
              </a:rPr>
              <a:t>kapitola má čtenáře uvést do problematiky a blíže popsat předmět vlastní kvalifikační práce. Autor by měl zhodnotit aktuálnost řešené problematiky, základní východiska a načrtnout to, co má práce přinést. Součástí úvodu jsou i základní </a:t>
            </a:r>
            <a:r>
              <a:rPr lang="cs-CZ" sz="1400" dirty="0" smtClean="0">
                <a:latin typeface="Times New Roman" pitchFamily="18" charset="0"/>
                <a:cs typeface="Times New Roman" pitchFamily="18" charset="0"/>
              </a:rPr>
              <a:t>teze čili hypotézy, </a:t>
            </a:r>
            <a:r>
              <a:rPr lang="cs-CZ" sz="1400" dirty="0">
                <a:latin typeface="Times New Roman" pitchFamily="18" charset="0"/>
                <a:cs typeface="Times New Roman" pitchFamily="18" charset="0"/>
              </a:rPr>
              <a:t>které má kvalifikační práce potvrdit nebo vyvrátit – např. Vede užívání dusíkatých hnojiv k nárůstu škodlivin v bramborách? </a:t>
            </a:r>
          </a:p>
          <a:p>
            <a:pPr algn="just"/>
            <a:r>
              <a:rPr lang="cs-CZ" sz="1400" dirty="0">
                <a:latin typeface="Times New Roman" pitchFamily="18" charset="0"/>
                <a:cs typeface="Times New Roman" pitchFamily="18" charset="0"/>
              </a:rPr>
              <a:t>     Cíle kvalifikační práce nemusí být vyjádřeny explicitní otázkou, ale je nutné je jasně popsat. Na takto stanovené cíle nebo původní teze je potřeba odpovědět v závěru kvalifikační práce.</a:t>
            </a:r>
          </a:p>
          <a:p>
            <a:pPr algn="just"/>
            <a:r>
              <a:rPr lang="cs-CZ" sz="1400" dirty="0">
                <a:latin typeface="Times New Roman" pitchFamily="18" charset="0"/>
                <a:cs typeface="Times New Roman" pitchFamily="18" charset="0"/>
              </a:rPr>
              <a:t>     V úvodu nemá cenu se příliš rozepisovat, optimální délka úvodu činí cca </a:t>
            </a:r>
            <a:r>
              <a:rPr lang="cs-CZ" sz="1400" dirty="0" smtClean="0">
                <a:latin typeface="Times New Roman" pitchFamily="18" charset="0"/>
                <a:cs typeface="Times New Roman" pitchFamily="18" charset="0"/>
              </a:rPr>
              <a:t/>
            </a:r>
            <a:br>
              <a:rPr lang="cs-CZ" sz="1400" dirty="0" smtClean="0">
                <a:latin typeface="Times New Roman" pitchFamily="18" charset="0"/>
                <a:cs typeface="Times New Roman" pitchFamily="18" charset="0"/>
              </a:rPr>
            </a:br>
            <a:r>
              <a:rPr lang="cs-CZ" sz="1400" dirty="0" smtClean="0">
                <a:latin typeface="Times New Roman" pitchFamily="18" charset="0"/>
                <a:cs typeface="Times New Roman" pitchFamily="18" charset="0"/>
              </a:rPr>
              <a:t>1 </a:t>
            </a:r>
            <a:r>
              <a:rPr lang="cs-CZ" sz="1400" dirty="0">
                <a:latin typeface="Times New Roman" pitchFamily="18" charset="0"/>
                <a:cs typeface="Times New Roman" pitchFamily="18" charset="0"/>
              </a:rPr>
              <a:t>stránku A4. Pokud jste milovníci citátů a mott, </a:t>
            </a:r>
            <a:r>
              <a:rPr lang="cs-CZ" sz="1400" dirty="0" smtClean="0">
                <a:latin typeface="Times New Roman" pitchFamily="18" charset="0"/>
                <a:cs typeface="Times New Roman" pitchFamily="18" charset="0"/>
              </a:rPr>
              <a:t/>
            </a:r>
            <a:br>
              <a:rPr lang="cs-CZ" sz="1400" dirty="0" smtClean="0">
                <a:latin typeface="Times New Roman" pitchFamily="18" charset="0"/>
                <a:cs typeface="Times New Roman" pitchFamily="18" charset="0"/>
              </a:rPr>
            </a:br>
            <a:r>
              <a:rPr lang="cs-CZ" sz="1400" dirty="0" smtClean="0">
                <a:latin typeface="Times New Roman" pitchFamily="18" charset="0"/>
                <a:cs typeface="Times New Roman" pitchFamily="18" charset="0"/>
              </a:rPr>
              <a:t>v </a:t>
            </a:r>
            <a:r>
              <a:rPr lang="cs-CZ" sz="1400" dirty="0">
                <a:latin typeface="Times New Roman" pitchFamily="18" charset="0"/>
                <a:cs typeface="Times New Roman" pitchFamily="18" charset="0"/>
              </a:rPr>
              <a:t>úvodu je možné motto využít, jinde v textu práce by již působilo rušivě.</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délník 2"/>
          <p:cNvSpPr/>
          <p:nvPr/>
        </p:nvSpPr>
        <p:spPr>
          <a:xfrm>
            <a:off x="4500563" y="214313"/>
            <a:ext cx="4500562" cy="6500812"/>
          </a:xfrm>
          <a:prstGeom prst="rect">
            <a:avLst/>
          </a:prstGeom>
          <a:ln>
            <a:solidFill>
              <a:srgbClr val="0070C0"/>
            </a:solidFill>
          </a:ln>
        </p:spPr>
        <p:style>
          <a:lnRef idx="2">
            <a:schemeClr val="dk1"/>
          </a:lnRef>
          <a:fillRef idx="1">
            <a:schemeClr val="lt1"/>
          </a:fillRef>
          <a:effectRef idx="0">
            <a:schemeClr val="dk1"/>
          </a:effectRef>
          <a:fontRef idx="minor">
            <a:schemeClr val="dk1"/>
          </a:fontRef>
        </p:style>
        <p:txBody>
          <a:bodyPr anchor="ctr"/>
          <a:lstStyle/>
          <a:p>
            <a:pPr algn="ctr">
              <a:defRPr/>
            </a:pPr>
            <a:endParaRPr lang="cs-CZ"/>
          </a:p>
        </p:txBody>
      </p:sp>
      <p:sp>
        <p:nvSpPr>
          <p:cNvPr id="38915" name="TextovéPole 1"/>
          <p:cNvSpPr txBox="1">
            <a:spLocks noChangeArrowheads="1"/>
          </p:cNvSpPr>
          <p:nvPr/>
        </p:nvSpPr>
        <p:spPr bwMode="auto">
          <a:xfrm>
            <a:off x="214313" y="214313"/>
            <a:ext cx="3643312" cy="523875"/>
          </a:xfrm>
          <a:prstGeom prst="rect">
            <a:avLst/>
          </a:prstGeom>
          <a:noFill/>
          <a:ln w="9525">
            <a:noFill/>
            <a:miter lim="800000"/>
            <a:headEnd/>
            <a:tailEnd/>
          </a:ln>
        </p:spPr>
        <p:txBody>
          <a:bodyPr>
            <a:spAutoFit/>
          </a:bodyPr>
          <a:lstStyle/>
          <a:p>
            <a:r>
              <a:rPr lang="cs-CZ" sz="2800" b="1"/>
              <a:t>Struktura práce</a:t>
            </a:r>
          </a:p>
        </p:txBody>
      </p:sp>
      <p:sp>
        <p:nvSpPr>
          <p:cNvPr id="15" name="TextovéPole 14"/>
          <p:cNvSpPr txBox="1"/>
          <p:nvPr/>
        </p:nvSpPr>
        <p:spPr>
          <a:xfrm>
            <a:off x="214313" y="857250"/>
            <a:ext cx="4071937" cy="523875"/>
          </a:xfrm>
          <a:prstGeom prst="rect">
            <a:avLst/>
          </a:prstGeom>
          <a:noFill/>
        </p:spPr>
        <p:txBody>
          <a:bodyPr>
            <a:spAutoFit/>
          </a:bodyPr>
          <a:lstStyle/>
          <a:p>
            <a:pPr>
              <a:defRPr/>
            </a:pPr>
            <a:r>
              <a:rPr lang="cs-CZ" sz="2800" b="1" dirty="0">
                <a:solidFill>
                  <a:srgbClr val="7030A0"/>
                </a:solidFill>
                <a:latin typeface="+mn-lt"/>
              </a:rPr>
              <a:t>Teoretická část práce</a:t>
            </a:r>
          </a:p>
        </p:txBody>
      </p:sp>
      <p:sp>
        <p:nvSpPr>
          <p:cNvPr id="38917" name="TextovéPole 6"/>
          <p:cNvSpPr txBox="1">
            <a:spLocks noChangeArrowheads="1"/>
          </p:cNvSpPr>
          <p:nvPr/>
        </p:nvSpPr>
        <p:spPr bwMode="auto">
          <a:xfrm>
            <a:off x="4714875" y="500063"/>
            <a:ext cx="2357438" cy="338137"/>
          </a:xfrm>
          <a:prstGeom prst="rect">
            <a:avLst/>
          </a:prstGeom>
          <a:noFill/>
          <a:ln w="9525">
            <a:noFill/>
            <a:miter lim="800000"/>
            <a:headEnd/>
            <a:tailEnd/>
          </a:ln>
        </p:spPr>
        <p:txBody>
          <a:bodyPr>
            <a:spAutoFit/>
          </a:bodyPr>
          <a:lstStyle/>
          <a:p>
            <a:r>
              <a:rPr lang="cs-CZ" sz="1600" b="1" dirty="0">
                <a:latin typeface="Times New Roman" pitchFamily="18" charset="0"/>
                <a:cs typeface="Times New Roman" pitchFamily="18" charset="0"/>
              </a:rPr>
              <a:t>1 TEORETICKÁ ČÁST</a:t>
            </a:r>
            <a:endParaRPr lang="cs-CZ" b="1" dirty="0">
              <a:latin typeface="Times New Roman" pitchFamily="18" charset="0"/>
              <a:cs typeface="Times New Roman" pitchFamily="18" charset="0"/>
            </a:endParaRPr>
          </a:p>
        </p:txBody>
      </p:sp>
      <p:sp>
        <p:nvSpPr>
          <p:cNvPr id="12" name="TextovéPole 11"/>
          <p:cNvSpPr txBox="1"/>
          <p:nvPr/>
        </p:nvSpPr>
        <p:spPr>
          <a:xfrm>
            <a:off x="285750" y="1571625"/>
            <a:ext cx="4071938" cy="3170099"/>
          </a:xfrm>
          <a:prstGeom prst="rect">
            <a:avLst/>
          </a:prstGeom>
          <a:noFill/>
        </p:spPr>
        <p:txBody>
          <a:bodyPr>
            <a:spAutoFit/>
          </a:bodyPr>
          <a:lstStyle/>
          <a:p>
            <a:pPr>
              <a:defRPr/>
            </a:pPr>
            <a:r>
              <a:rPr lang="cs-CZ" sz="2000" dirty="0">
                <a:latin typeface="+mn-lt"/>
              </a:rPr>
              <a:t>Teoretická část práce se </a:t>
            </a:r>
            <a:r>
              <a:rPr lang="cs-CZ" sz="2000" dirty="0" smtClean="0">
                <a:latin typeface="+mn-lt"/>
              </a:rPr>
              <a:t>(nezkušeným autorům) </a:t>
            </a:r>
            <a:r>
              <a:rPr lang="cs-CZ" sz="2000" dirty="0">
                <a:latin typeface="+mn-lt"/>
              </a:rPr>
              <a:t>píše lépe než část </a:t>
            </a:r>
            <a:r>
              <a:rPr lang="cs-CZ" sz="2000" dirty="0" smtClean="0">
                <a:latin typeface="+mn-lt"/>
              </a:rPr>
              <a:t>empirická – je lepší začít tady </a:t>
            </a:r>
          </a:p>
          <a:p>
            <a:pPr marL="342900" indent="-342900">
              <a:buFontTx/>
              <a:buChar char="-"/>
              <a:defRPr/>
            </a:pPr>
            <a:r>
              <a:rPr lang="cs-CZ" sz="2000" dirty="0" smtClean="0">
                <a:latin typeface="+mn-lt"/>
              </a:rPr>
              <a:t>Nejprve stanovení osnovy, </a:t>
            </a:r>
            <a:r>
              <a:rPr lang="cs-CZ" sz="2000" dirty="0">
                <a:latin typeface="+mn-lt"/>
              </a:rPr>
              <a:t>o čem všem chcete psát a v jakém </a:t>
            </a:r>
            <a:r>
              <a:rPr lang="cs-CZ" sz="2000" dirty="0" smtClean="0">
                <a:latin typeface="+mn-lt"/>
              </a:rPr>
              <a:t>rozsahu</a:t>
            </a:r>
          </a:p>
          <a:p>
            <a:pPr marL="342900" indent="-342900">
              <a:buFontTx/>
              <a:buChar char="-"/>
              <a:defRPr/>
            </a:pPr>
            <a:r>
              <a:rPr lang="cs-CZ" sz="2000" dirty="0" smtClean="0">
                <a:latin typeface="+mn-lt"/>
              </a:rPr>
              <a:t>Teoretická </a:t>
            </a:r>
            <a:r>
              <a:rPr lang="cs-CZ" sz="2000" dirty="0">
                <a:latin typeface="+mn-lt"/>
              </a:rPr>
              <a:t>část by měla tvořit rozsahem </a:t>
            </a:r>
            <a:r>
              <a:rPr lang="cs-CZ" sz="2000" b="1" dirty="0" smtClean="0">
                <a:latin typeface="+mn-lt"/>
              </a:rPr>
              <a:t>minimálně 1/3 </a:t>
            </a:r>
            <a:r>
              <a:rPr lang="cs-CZ" sz="2000" b="1" dirty="0">
                <a:latin typeface="+mn-lt"/>
              </a:rPr>
              <a:t>celé </a:t>
            </a:r>
            <a:r>
              <a:rPr lang="cs-CZ" sz="2000" b="1" dirty="0" smtClean="0">
                <a:latin typeface="+mn-lt"/>
              </a:rPr>
              <a:t>práce  </a:t>
            </a:r>
            <a:endParaRPr lang="cs-CZ" sz="2000" b="1" dirty="0">
              <a:latin typeface="+mn-lt"/>
            </a:endParaRPr>
          </a:p>
        </p:txBody>
      </p:sp>
      <p:sp>
        <p:nvSpPr>
          <p:cNvPr id="38919" name="TextovéPole 9"/>
          <p:cNvSpPr txBox="1">
            <a:spLocks noChangeArrowheads="1"/>
          </p:cNvSpPr>
          <p:nvPr/>
        </p:nvSpPr>
        <p:spPr bwMode="auto">
          <a:xfrm>
            <a:off x="6643688" y="6357938"/>
            <a:ext cx="500062" cy="277812"/>
          </a:xfrm>
          <a:prstGeom prst="rect">
            <a:avLst/>
          </a:prstGeom>
          <a:noFill/>
          <a:ln w="9525">
            <a:noFill/>
            <a:miter lim="800000"/>
            <a:headEnd/>
            <a:tailEnd/>
          </a:ln>
        </p:spPr>
        <p:txBody>
          <a:bodyPr>
            <a:spAutoFit/>
          </a:bodyPr>
          <a:lstStyle/>
          <a:p>
            <a:r>
              <a:rPr lang="cs-CZ" sz="1200">
                <a:latin typeface="Times New Roman" pitchFamily="18" charset="0"/>
                <a:cs typeface="Times New Roman" pitchFamily="18" charset="0"/>
              </a:rPr>
              <a:t>- 9-</a:t>
            </a:r>
          </a:p>
        </p:txBody>
      </p:sp>
      <p:sp>
        <p:nvSpPr>
          <p:cNvPr id="38920" name="TextovéPole 13"/>
          <p:cNvSpPr txBox="1">
            <a:spLocks noChangeArrowheads="1"/>
          </p:cNvSpPr>
          <p:nvPr/>
        </p:nvSpPr>
        <p:spPr bwMode="auto">
          <a:xfrm>
            <a:off x="4786313" y="928688"/>
            <a:ext cx="3857625" cy="5478423"/>
          </a:xfrm>
          <a:prstGeom prst="rect">
            <a:avLst/>
          </a:prstGeom>
          <a:noFill/>
          <a:ln w="9525">
            <a:noFill/>
            <a:miter lim="800000"/>
            <a:headEnd/>
            <a:tailEnd/>
          </a:ln>
        </p:spPr>
        <p:txBody>
          <a:bodyPr>
            <a:spAutoFit/>
          </a:bodyPr>
          <a:lstStyle/>
          <a:p>
            <a:pPr algn="just"/>
            <a:r>
              <a:rPr lang="cs-CZ" sz="1400" dirty="0">
                <a:latin typeface="Times New Roman" pitchFamily="18" charset="0"/>
                <a:cs typeface="Times New Roman" pitchFamily="18" charset="0"/>
              </a:rPr>
              <a:t>     Jedná se o shrnutí současného stavu řešení vymezené problematiky, kterou se ve své kvalifikační práci zabýváte. Toto shrnutí se provádí </a:t>
            </a:r>
            <a:r>
              <a:rPr lang="cs-CZ" sz="1400" b="1" dirty="0">
                <a:latin typeface="Times New Roman" pitchFamily="18" charset="0"/>
                <a:cs typeface="Times New Roman" pitchFamily="18" charset="0"/>
              </a:rPr>
              <a:t>na  základě provedené literární rešerše</a:t>
            </a:r>
            <a:r>
              <a:rPr lang="cs-CZ" sz="1400" dirty="0">
                <a:latin typeface="Times New Roman" pitchFamily="18" charset="0"/>
                <a:cs typeface="Times New Roman" pitchFamily="18" charset="0"/>
              </a:rPr>
              <a:t>, a to jak ze zdrojů domácích (</a:t>
            </a:r>
            <a:r>
              <a:rPr lang="cs-CZ" sz="1400" dirty="0" err="1">
                <a:latin typeface="Times New Roman" pitchFamily="18" charset="0"/>
                <a:cs typeface="Times New Roman" pitchFamily="18" charset="0"/>
              </a:rPr>
              <a:t>českojazyčných</a:t>
            </a:r>
            <a:r>
              <a:rPr lang="cs-CZ" sz="1400" dirty="0">
                <a:latin typeface="Times New Roman" pitchFamily="18" charset="0"/>
                <a:cs typeface="Times New Roman" pitchFamily="18" charset="0"/>
              </a:rPr>
              <a:t>), tak </a:t>
            </a:r>
            <a:r>
              <a:rPr lang="cs-CZ" sz="1400" dirty="0" smtClean="0">
                <a:latin typeface="Times New Roman" pitchFamily="18" charset="0"/>
                <a:cs typeface="Times New Roman" pitchFamily="18" charset="0"/>
              </a:rPr>
              <a:t>i </a:t>
            </a:r>
            <a:r>
              <a:rPr lang="cs-CZ" sz="1400" dirty="0">
                <a:latin typeface="Times New Roman" pitchFamily="18" charset="0"/>
                <a:cs typeface="Times New Roman" pitchFamily="18" charset="0"/>
              </a:rPr>
              <a:t>ze zdrojů zahraničních. </a:t>
            </a:r>
          </a:p>
          <a:p>
            <a:pPr algn="just"/>
            <a:r>
              <a:rPr lang="cs-CZ" sz="1400" dirty="0">
                <a:latin typeface="Times New Roman" pitchFamily="18" charset="0"/>
                <a:cs typeface="Times New Roman" pitchFamily="18" charset="0"/>
              </a:rPr>
              <a:t>     Je vhodné uvést, které myšlenky a s jakými vylepšeními by mohly být použity při dalším zpracování dané problematiky. Teoretická část práce by neměla být tvořena pouhými vedle sebe položenými výpisky z použité literatury. Jde </a:t>
            </a:r>
            <a:r>
              <a:rPr lang="cs-CZ" sz="1400" dirty="0" smtClean="0">
                <a:latin typeface="Times New Roman" pitchFamily="18" charset="0"/>
                <a:cs typeface="Times New Roman" pitchFamily="18" charset="0"/>
              </a:rPr>
              <a:t/>
            </a:r>
            <a:br>
              <a:rPr lang="cs-CZ" sz="1400" dirty="0" smtClean="0">
                <a:latin typeface="Times New Roman" pitchFamily="18" charset="0"/>
                <a:cs typeface="Times New Roman" pitchFamily="18" charset="0"/>
              </a:rPr>
            </a:br>
            <a:r>
              <a:rPr lang="cs-CZ" sz="1400" dirty="0" smtClean="0">
                <a:latin typeface="Times New Roman" pitchFamily="18" charset="0"/>
                <a:cs typeface="Times New Roman" pitchFamily="18" charset="0"/>
              </a:rPr>
              <a:t>o </a:t>
            </a:r>
            <a:r>
              <a:rPr lang="cs-CZ" sz="1400" b="1" dirty="0">
                <a:latin typeface="Times New Roman" pitchFamily="18" charset="0"/>
                <a:cs typeface="Times New Roman" pitchFamily="18" charset="0"/>
              </a:rPr>
              <a:t>kritickou analýzu a konfrontaci </a:t>
            </a:r>
            <a:r>
              <a:rPr lang="cs-CZ" sz="1400" dirty="0">
                <a:latin typeface="Times New Roman" pitchFamily="18" charset="0"/>
                <a:cs typeface="Times New Roman" pitchFamily="18" charset="0"/>
              </a:rPr>
              <a:t>těchto dostupných  pramenů. </a:t>
            </a:r>
          </a:p>
          <a:p>
            <a:pPr algn="just"/>
            <a:r>
              <a:rPr lang="cs-CZ" sz="1400" dirty="0">
                <a:latin typeface="Times New Roman" pitchFamily="18" charset="0"/>
                <a:cs typeface="Times New Roman" pitchFamily="18" charset="0"/>
              </a:rPr>
              <a:t>     V teoretické části práce musí být zřejmé, co jsou myšlenky převzaté (pak je nutná jejich citace – viz dále) a co jsou analýzy a vývody vlastní. </a:t>
            </a:r>
            <a:r>
              <a:rPr lang="cs-CZ" sz="1400" b="1" dirty="0">
                <a:latin typeface="Times New Roman" pitchFamily="18" charset="0"/>
                <a:cs typeface="Times New Roman" pitchFamily="18" charset="0"/>
              </a:rPr>
              <a:t>Teoretická část práce ale nesmí být vlastní úvahou nad daným tématem</a:t>
            </a:r>
            <a:r>
              <a:rPr lang="cs-CZ" sz="1400" dirty="0">
                <a:latin typeface="Times New Roman" pitchFamily="18" charset="0"/>
                <a:cs typeface="Times New Roman" pitchFamily="18" charset="0"/>
              </a:rPr>
              <a:t>! Pro psaní teoretické části práce nepoužívejte jako informační zdroj skripta, populární literaturu, omezte používání webových stránek. </a:t>
            </a:r>
            <a:r>
              <a:rPr lang="cs-CZ" sz="1400" b="1" dirty="0">
                <a:latin typeface="Times New Roman" pitchFamily="18" charset="0"/>
                <a:cs typeface="Times New Roman" pitchFamily="18" charset="0"/>
              </a:rPr>
              <a:t>Opírejte se zejména o monografie, vědecké a odborné časopisy</a:t>
            </a:r>
            <a:r>
              <a:rPr lang="cs-CZ" sz="1400" dirty="0">
                <a:latin typeface="Times New Roman" pitchFamily="18" charset="0"/>
                <a:cs typeface="Times New Roman" pitchFamily="18" charset="0"/>
              </a:rPr>
              <a:t>. Dejte pozor i na </a:t>
            </a:r>
            <a:r>
              <a:rPr lang="cs-CZ" sz="1400" dirty="0" smtClean="0">
                <a:latin typeface="Times New Roman" pitchFamily="18" charset="0"/>
                <a:cs typeface="Times New Roman" pitchFamily="18" charset="0"/>
              </a:rPr>
              <a:t>stáří zdrojů. </a:t>
            </a:r>
            <a:r>
              <a:rPr lang="cs-CZ" sz="1400" dirty="0">
                <a:latin typeface="Times New Roman" pitchFamily="18" charset="0"/>
                <a:cs typeface="Times New Roman" pitchFamily="18" charset="0"/>
              </a:rPr>
              <a:t>Informační zdroje starší než 15 let již považujte za zastaralé a v práci se jim spíše vyhýbejte!</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délník 2"/>
          <p:cNvSpPr/>
          <p:nvPr/>
        </p:nvSpPr>
        <p:spPr>
          <a:xfrm>
            <a:off x="4500563" y="214313"/>
            <a:ext cx="4500562" cy="6500812"/>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a:defRPr/>
            </a:pPr>
            <a:endParaRPr lang="cs-CZ"/>
          </a:p>
        </p:txBody>
      </p:sp>
      <p:sp>
        <p:nvSpPr>
          <p:cNvPr id="39939" name="TextovéPole 1"/>
          <p:cNvSpPr txBox="1">
            <a:spLocks noChangeArrowheads="1"/>
          </p:cNvSpPr>
          <p:nvPr/>
        </p:nvSpPr>
        <p:spPr bwMode="auto">
          <a:xfrm>
            <a:off x="214313" y="214313"/>
            <a:ext cx="3643312" cy="523875"/>
          </a:xfrm>
          <a:prstGeom prst="rect">
            <a:avLst/>
          </a:prstGeom>
          <a:noFill/>
          <a:ln w="9525">
            <a:noFill/>
            <a:miter lim="800000"/>
            <a:headEnd/>
            <a:tailEnd/>
          </a:ln>
        </p:spPr>
        <p:txBody>
          <a:bodyPr>
            <a:spAutoFit/>
          </a:bodyPr>
          <a:lstStyle/>
          <a:p>
            <a:r>
              <a:rPr lang="cs-CZ" sz="2800" b="1"/>
              <a:t>Struktura práce</a:t>
            </a:r>
          </a:p>
        </p:txBody>
      </p:sp>
      <p:sp>
        <p:nvSpPr>
          <p:cNvPr id="15" name="TextovéPole 14"/>
          <p:cNvSpPr txBox="1"/>
          <p:nvPr/>
        </p:nvSpPr>
        <p:spPr>
          <a:xfrm>
            <a:off x="214313" y="857250"/>
            <a:ext cx="4071937" cy="523875"/>
          </a:xfrm>
          <a:prstGeom prst="rect">
            <a:avLst/>
          </a:prstGeom>
          <a:noFill/>
        </p:spPr>
        <p:txBody>
          <a:bodyPr>
            <a:spAutoFit/>
          </a:bodyPr>
          <a:lstStyle/>
          <a:p>
            <a:pPr>
              <a:defRPr/>
            </a:pPr>
            <a:r>
              <a:rPr lang="cs-CZ" sz="2800" b="1" dirty="0">
                <a:solidFill>
                  <a:srgbClr val="7030A0"/>
                </a:solidFill>
                <a:latin typeface="+mn-lt"/>
              </a:rPr>
              <a:t>Empirická část práce</a:t>
            </a:r>
          </a:p>
        </p:txBody>
      </p:sp>
      <p:sp>
        <p:nvSpPr>
          <p:cNvPr id="39941" name="TextovéPole 6"/>
          <p:cNvSpPr txBox="1">
            <a:spLocks noChangeArrowheads="1"/>
          </p:cNvSpPr>
          <p:nvPr/>
        </p:nvSpPr>
        <p:spPr bwMode="auto">
          <a:xfrm>
            <a:off x="4714875" y="500063"/>
            <a:ext cx="2357438" cy="338137"/>
          </a:xfrm>
          <a:prstGeom prst="rect">
            <a:avLst/>
          </a:prstGeom>
          <a:noFill/>
          <a:ln w="9525">
            <a:noFill/>
            <a:miter lim="800000"/>
            <a:headEnd/>
            <a:tailEnd/>
          </a:ln>
        </p:spPr>
        <p:txBody>
          <a:bodyPr>
            <a:spAutoFit/>
          </a:bodyPr>
          <a:lstStyle/>
          <a:p>
            <a:r>
              <a:rPr lang="cs-CZ" sz="1600" b="1">
                <a:latin typeface="Times New Roman" pitchFamily="18" charset="0"/>
                <a:cs typeface="Times New Roman" pitchFamily="18" charset="0"/>
              </a:rPr>
              <a:t>2 EMPIRICKÁ ČÁST</a:t>
            </a:r>
            <a:endParaRPr lang="cs-CZ" b="1">
              <a:latin typeface="Times New Roman" pitchFamily="18" charset="0"/>
              <a:cs typeface="Times New Roman" pitchFamily="18" charset="0"/>
            </a:endParaRPr>
          </a:p>
        </p:txBody>
      </p:sp>
      <p:sp>
        <p:nvSpPr>
          <p:cNvPr id="12" name="TextovéPole 11"/>
          <p:cNvSpPr txBox="1"/>
          <p:nvPr/>
        </p:nvSpPr>
        <p:spPr>
          <a:xfrm>
            <a:off x="285750" y="1500188"/>
            <a:ext cx="4071938" cy="3785652"/>
          </a:xfrm>
          <a:prstGeom prst="rect">
            <a:avLst/>
          </a:prstGeom>
          <a:noFill/>
        </p:spPr>
        <p:txBody>
          <a:bodyPr>
            <a:spAutoFit/>
          </a:bodyPr>
          <a:lstStyle/>
          <a:p>
            <a:pPr>
              <a:defRPr/>
            </a:pPr>
            <a:r>
              <a:rPr lang="cs-CZ" sz="2000" dirty="0" smtClean="0">
                <a:latin typeface="+mn-lt"/>
              </a:rPr>
              <a:t>Mějte </a:t>
            </a:r>
            <a:r>
              <a:rPr lang="cs-CZ" sz="2000" dirty="0">
                <a:latin typeface="+mn-lt"/>
              </a:rPr>
              <a:t>na paměti, </a:t>
            </a:r>
            <a:r>
              <a:rPr lang="cs-CZ" sz="2000" dirty="0" smtClean="0">
                <a:latin typeface="+mn-lt"/>
              </a:rPr>
              <a:t>že:</a:t>
            </a:r>
          </a:p>
          <a:p>
            <a:pPr marL="342900" indent="-342900">
              <a:buFontTx/>
              <a:buChar char="-"/>
              <a:defRPr/>
            </a:pPr>
            <a:r>
              <a:rPr lang="cs-CZ" sz="2000" dirty="0" smtClean="0">
                <a:latin typeface="+mn-lt"/>
              </a:rPr>
              <a:t>vy </a:t>
            </a:r>
            <a:r>
              <a:rPr lang="cs-CZ" sz="2000" dirty="0">
                <a:latin typeface="+mn-lt"/>
              </a:rPr>
              <a:t>sami znáte práci dobře a spousta věcí je vám </a:t>
            </a:r>
            <a:r>
              <a:rPr lang="cs-CZ" sz="2000" dirty="0" smtClean="0">
                <a:latin typeface="+mn-lt"/>
              </a:rPr>
              <a:t>jasných</a:t>
            </a:r>
          </a:p>
          <a:p>
            <a:pPr marL="342900" indent="-342900">
              <a:buFontTx/>
              <a:buChar char="-"/>
              <a:defRPr/>
            </a:pPr>
            <a:r>
              <a:rPr lang="cs-CZ" sz="2000" dirty="0" smtClean="0">
                <a:latin typeface="+mn-lt"/>
              </a:rPr>
              <a:t>nezasvěceným čtenářům – je jím i OPONENT práce - spousta </a:t>
            </a:r>
            <a:r>
              <a:rPr lang="cs-CZ" sz="2000" dirty="0">
                <a:latin typeface="+mn-lt"/>
              </a:rPr>
              <a:t>věcí jasná nebude a budou chtít vědět i detaily, které vy sami považujete za </a:t>
            </a:r>
            <a:r>
              <a:rPr lang="cs-CZ" sz="2000" dirty="0" smtClean="0">
                <a:latin typeface="+mn-lt"/>
              </a:rPr>
              <a:t>nepodstatné</a:t>
            </a:r>
          </a:p>
          <a:p>
            <a:pPr marL="342900" indent="-342900">
              <a:buFontTx/>
              <a:buChar char="-"/>
              <a:defRPr/>
            </a:pPr>
            <a:r>
              <a:rPr lang="cs-CZ" sz="2000" dirty="0" smtClean="0">
                <a:latin typeface="+mn-lt"/>
              </a:rPr>
              <a:t>preciznost a dodržování  naznačeného postupu je cesta k úspěchu </a:t>
            </a:r>
            <a:endParaRPr lang="cs-CZ" sz="2000" dirty="0">
              <a:latin typeface="+mn-lt"/>
            </a:endParaRPr>
          </a:p>
        </p:txBody>
      </p:sp>
      <p:sp>
        <p:nvSpPr>
          <p:cNvPr id="39943" name="TextovéPole 9"/>
          <p:cNvSpPr txBox="1">
            <a:spLocks noChangeArrowheads="1"/>
          </p:cNvSpPr>
          <p:nvPr/>
        </p:nvSpPr>
        <p:spPr bwMode="auto">
          <a:xfrm>
            <a:off x="6572250" y="6357938"/>
            <a:ext cx="500063" cy="277812"/>
          </a:xfrm>
          <a:prstGeom prst="rect">
            <a:avLst/>
          </a:prstGeom>
          <a:noFill/>
          <a:ln w="9525">
            <a:noFill/>
            <a:miter lim="800000"/>
            <a:headEnd/>
            <a:tailEnd/>
          </a:ln>
        </p:spPr>
        <p:txBody>
          <a:bodyPr>
            <a:spAutoFit/>
          </a:bodyPr>
          <a:lstStyle/>
          <a:p>
            <a:r>
              <a:rPr lang="cs-CZ" sz="1200">
                <a:latin typeface="Times New Roman" pitchFamily="18" charset="0"/>
                <a:cs typeface="Times New Roman" pitchFamily="18" charset="0"/>
              </a:rPr>
              <a:t>- 24-</a:t>
            </a:r>
          </a:p>
        </p:txBody>
      </p:sp>
      <p:sp>
        <p:nvSpPr>
          <p:cNvPr id="14" name="TextovéPole 13"/>
          <p:cNvSpPr txBox="1"/>
          <p:nvPr/>
        </p:nvSpPr>
        <p:spPr>
          <a:xfrm>
            <a:off x="4786313" y="928688"/>
            <a:ext cx="3857625" cy="5262979"/>
          </a:xfrm>
          <a:prstGeom prst="rect">
            <a:avLst/>
          </a:prstGeom>
          <a:noFill/>
        </p:spPr>
        <p:txBody>
          <a:bodyPr>
            <a:spAutoFit/>
          </a:bodyPr>
          <a:lstStyle/>
          <a:p>
            <a:pPr algn="just">
              <a:defRPr/>
            </a:pPr>
            <a:r>
              <a:rPr lang="cs-CZ" sz="1400" dirty="0">
                <a:latin typeface="Times New Roman" pitchFamily="18" charset="0"/>
                <a:cs typeface="Times New Roman" pitchFamily="18" charset="0"/>
              </a:rPr>
              <a:t>     Empirickou část práce je také možné nazvat jako </a:t>
            </a:r>
            <a:r>
              <a:rPr lang="cs-CZ" sz="1400" b="1" dirty="0">
                <a:latin typeface="Times New Roman" pitchFamily="18" charset="0"/>
                <a:cs typeface="Times New Roman" pitchFamily="18" charset="0"/>
              </a:rPr>
              <a:t>praktickou část nebo </a:t>
            </a:r>
            <a:r>
              <a:rPr lang="cs-CZ" sz="1400" b="1" dirty="0" smtClean="0">
                <a:latin typeface="Times New Roman" pitchFamily="18" charset="0"/>
                <a:cs typeface="Times New Roman" pitchFamily="18" charset="0"/>
              </a:rPr>
              <a:t>metodologickou</a:t>
            </a:r>
            <a:r>
              <a:rPr lang="cs-CZ" sz="1400" dirty="0" smtClean="0">
                <a:latin typeface="Times New Roman" pitchFamily="18" charset="0"/>
                <a:cs typeface="Times New Roman" pitchFamily="18" charset="0"/>
              </a:rPr>
              <a:t> </a:t>
            </a:r>
            <a:r>
              <a:rPr lang="cs-CZ" sz="1400" dirty="0">
                <a:latin typeface="Times New Roman" pitchFamily="18" charset="0"/>
                <a:cs typeface="Times New Roman" pitchFamily="18" charset="0"/>
              </a:rPr>
              <a:t>část. Pokud v rámci své práce provádíte nějaké výzkumné šetření, zejména kvantitativního typu, je v této části práce vhodné uvést zejména:</a:t>
            </a:r>
          </a:p>
          <a:p>
            <a:pPr marL="342900" indent="-342900" algn="just">
              <a:buFontTx/>
              <a:buAutoNum type="arabicPeriod"/>
              <a:defRPr/>
            </a:pPr>
            <a:r>
              <a:rPr lang="cs-CZ" sz="1400" dirty="0">
                <a:latin typeface="Times New Roman" pitchFamily="18" charset="0"/>
                <a:cs typeface="Times New Roman" pitchFamily="18" charset="0"/>
              </a:rPr>
              <a:t>Vymezení a formulaci výzkumného problému.</a:t>
            </a:r>
          </a:p>
          <a:p>
            <a:pPr marL="342900" indent="-342900" algn="just">
              <a:buFontTx/>
              <a:buAutoNum type="arabicPeriod"/>
              <a:defRPr/>
            </a:pPr>
            <a:r>
              <a:rPr lang="cs-CZ" sz="1400" dirty="0">
                <a:latin typeface="Times New Roman" pitchFamily="18" charset="0"/>
                <a:cs typeface="Times New Roman" pitchFamily="18" charset="0"/>
              </a:rPr>
              <a:t>Jednoznačné vymezení a explicitní formulaci cílů výzkumu.</a:t>
            </a:r>
          </a:p>
          <a:p>
            <a:pPr marL="342900" indent="-342900" algn="just">
              <a:buFontTx/>
              <a:buAutoNum type="arabicPeriod"/>
              <a:defRPr/>
            </a:pPr>
            <a:r>
              <a:rPr lang="cs-CZ" sz="1400" dirty="0">
                <a:latin typeface="Times New Roman" pitchFamily="18" charset="0"/>
                <a:cs typeface="Times New Roman" pitchFamily="18" charset="0"/>
              </a:rPr>
              <a:t>Formulaci výzkumných otázek.</a:t>
            </a:r>
          </a:p>
          <a:p>
            <a:pPr marL="342900" indent="-342900" algn="just">
              <a:buFontTx/>
              <a:buAutoNum type="arabicPeriod"/>
              <a:defRPr/>
            </a:pPr>
            <a:r>
              <a:rPr lang="cs-CZ" sz="1400" dirty="0">
                <a:latin typeface="Times New Roman" pitchFamily="18" charset="0"/>
                <a:cs typeface="Times New Roman" pitchFamily="18" charset="0"/>
              </a:rPr>
              <a:t>Formulaci výzkumných </a:t>
            </a:r>
            <a:r>
              <a:rPr lang="cs-CZ" sz="1400" dirty="0" smtClean="0">
                <a:latin typeface="Times New Roman" pitchFamily="18" charset="0"/>
                <a:cs typeface="Times New Roman" pitchFamily="18" charset="0"/>
              </a:rPr>
              <a:t>hypotéz (ne u kvalitativního).</a:t>
            </a:r>
            <a:endParaRPr lang="cs-CZ" sz="1400" dirty="0">
              <a:latin typeface="Times New Roman" pitchFamily="18" charset="0"/>
              <a:cs typeface="Times New Roman" pitchFamily="18" charset="0"/>
            </a:endParaRPr>
          </a:p>
          <a:p>
            <a:pPr marL="342900" indent="-342900" algn="just">
              <a:buFontTx/>
              <a:buAutoNum type="arabicPeriod"/>
              <a:defRPr/>
            </a:pPr>
            <a:r>
              <a:rPr lang="cs-CZ" sz="1400" dirty="0">
                <a:latin typeface="Times New Roman" pitchFamily="18" charset="0"/>
                <a:cs typeface="Times New Roman" pitchFamily="18" charset="0"/>
              </a:rPr>
              <a:t>Popis výzkumného vzorku a způsobu jeho pořízení.</a:t>
            </a:r>
          </a:p>
          <a:p>
            <a:pPr marL="342900" indent="-342900" algn="just">
              <a:buFontTx/>
              <a:buAutoNum type="arabicPeriod"/>
              <a:defRPr/>
            </a:pPr>
            <a:r>
              <a:rPr lang="cs-CZ" sz="1400" dirty="0">
                <a:latin typeface="Times New Roman" pitchFamily="18" charset="0"/>
                <a:cs typeface="Times New Roman" pitchFamily="18" charset="0"/>
              </a:rPr>
              <a:t>Popis použitých výzkumných metod, technik a konkrétních výzkumných nástrojů.</a:t>
            </a:r>
          </a:p>
          <a:p>
            <a:pPr marL="342900" indent="-342900" algn="just">
              <a:buFontTx/>
              <a:buAutoNum type="arabicPeriod"/>
              <a:defRPr/>
            </a:pPr>
            <a:r>
              <a:rPr lang="cs-CZ" sz="1400" dirty="0">
                <a:latin typeface="Times New Roman" pitchFamily="18" charset="0"/>
                <a:cs typeface="Times New Roman" pitchFamily="18" charset="0"/>
              </a:rPr>
              <a:t>Popis použitých technik statistické analýzy dat. </a:t>
            </a:r>
          </a:p>
          <a:p>
            <a:pPr marL="342900" indent="-342900" algn="just">
              <a:buFontTx/>
              <a:buAutoNum type="arabicPeriod"/>
              <a:defRPr/>
            </a:pPr>
            <a:r>
              <a:rPr lang="cs-CZ" sz="1400" dirty="0" smtClean="0">
                <a:latin typeface="Times New Roman" pitchFamily="18" charset="0"/>
                <a:cs typeface="Times New Roman" pitchFamily="18" charset="0"/>
              </a:rPr>
              <a:t>(Popis </a:t>
            </a:r>
            <a:r>
              <a:rPr lang="cs-CZ" sz="1400" dirty="0">
                <a:latin typeface="Times New Roman" pitchFamily="18" charset="0"/>
                <a:cs typeface="Times New Roman" pitchFamily="18" charset="0"/>
              </a:rPr>
              <a:t>provedení </a:t>
            </a:r>
            <a:r>
              <a:rPr lang="cs-CZ" sz="1400" dirty="0" err="1">
                <a:latin typeface="Times New Roman" pitchFamily="18" charset="0"/>
                <a:cs typeface="Times New Roman" pitchFamily="18" charset="0"/>
              </a:rPr>
              <a:t>předvýzkumu</a:t>
            </a:r>
            <a:r>
              <a:rPr lang="cs-CZ" sz="1400" dirty="0">
                <a:latin typeface="Times New Roman" pitchFamily="18" charset="0"/>
                <a:cs typeface="Times New Roman" pitchFamily="18" charset="0"/>
              </a:rPr>
              <a:t> a jeho závěrů</a:t>
            </a:r>
            <a:r>
              <a:rPr lang="cs-CZ" sz="1400" dirty="0" smtClean="0">
                <a:latin typeface="Times New Roman" pitchFamily="18" charset="0"/>
                <a:cs typeface="Times New Roman" pitchFamily="18" charset="0"/>
              </a:rPr>
              <a:t>.)</a:t>
            </a:r>
            <a:endParaRPr lang="cs-CZ" sz="1400" dirty="0">
              <a:latin typeface="Times New Roman" pitchFamily="18" charset="0"/>
              <a:cs typeface="Times New Roman" pitchFamily="18" charset="0"/>
            </a:endParaRPr>
          </a:p>
          <a:p>
            <a:pPr marL="342900" indent="-342900" algn="just">
              <a:buFontTx/>
              <a:buAutoNum type="arabicPeriod"/>
              <a:defRPr/>
            </a:pPr>
            <a:r>
              <a:rPr lang="cs-CZ" sz="1400" dirty="0">
                <a:latin typeface="Times New Roman" pitchFamily="18" charset="0"/>
                <a:cs typeface="Times New Roman" pitchFamily="18" charset="0"/>
              </a:rPr>
              <a:t>Charakteristika způsobu provedení vlastního výzkumného šetření</a:t>
            </a:r>
          </a:p>
          <a:p>
            <a:pPr marL="342900" indent="-342900" algn="just">
              <a:defRPr/>
            </a:pPr>
            <a:endParaRPr lang="cs-CZ" sz="1400" dirty="0">
              <a:latin typeface="Times New Roman" pitchFamily="18" charset="0"/>
              <a:cs typeface="Times New Roman" pitchFamily="18" charset="0"/>
            </a:endParaRPr>
          </a:p>
          <a:p>
            <a:pPr marL="342900" indent="-342900" algn="just">
              <a:defRPr/>
            </a:pPr>
            <a:r>
              <a:rPr lang="cs-CZ" sz="1400" dirty="0">
                <a:latin typeface="Times New Roman" pitchFamily="18" charset="0"/>
                <a:cs typeface="Times New Roman" pitchFamily="18" charset="0"/>
              </a:rPr>
              <a:t>     </a:t>
            </a:r>
          </a:p>
          <a:p>
            <a:pPr marL="342900" indent="-342900" algn="just">
              <a:defRPr/>
            </a:pPr>
            <a:endParaRPr lang="cs-CZ" sz="1400" dirty="0">
              <a:latin typeface="Times New Roman" pitchFamily="18" charset="0"/>
              <a:cs typeface="Times New Roman" pitchFamily="18" charset="0"/>
            </a:endParaRPr>
          </a:p>
          <a:p>
            <a:pPr marL="342900" indent="-342900" algn="just">
              <a:defRPr/>
            </a:pPr>
            <a:r>
              <a:rPr lang="cs-CZ" sz="1400" dirty="0">
                <a:latin typeface="Times New Roman" pitchFamily="18" charset="0"/>
                <a:cs typeface="Times New Roman" pitchFamily="18" charset="0"/>
              </a:rPr>
              <a:t>     </a:t>
            </a:r>
          </a:p>
        </p:txBody>
      </p:sp>
      <p:sp>
        <p:nvSpPr>
          <p:cNvPr id="39945" name="TextovéPole 8"/>
          <p:cNvSpPr txBox="1">
            <a:spLocks noChangeArrowheads="1"/>
          </p:cNvSpPr>
          <p:nvPr/>
        </p:nvSpPr>
        <p:spPr bwMode="auto">
          <a:xfrm>
            <a:off x="4786313" y="5143500"/>
            <a:ext cx="4000500" cy="954107"/>
          </a:xfrm>
          <a:prstGeom prst="rect">
            <a:avLst/>
          </a:prstGeom>
          <a:noFill/>
          <a:ln w="9525">
            <a:noFill/>
            <a:miter lim="800000"/>
            <a:headEnd/>
            <a:tailEnd/>
          </a:ln>
        </p:spPr>
        <p:txBody>
          <a:bodyPr>
            <a:spAutoFit/>
          </a:bodyPr>
          <a:lstStyle/>
          <a:p>
            <a:pPr algn="just"/>
            <a:r>
              <a:rPr lang="cs-CZ" sz="1400" dirty="0">
                <a:latin typeface="Times New Roman" pitchFamily="18" charset="0"/>
                <a:cs typeface="Times New Roman" pitchFamily="18" charset="0"/>
              </a:rPr>
              <a:t>     Zkrátka v empirické části práce popíšete, jak jste práci realizovali. Svůj </a:t>
            </a:r>
            <a:r>
              <a:rPr lang="cs-CZ" sz="1400" b="1" dirty="0">
                <a:latin typeface="Times New Roman" pitchFamily="18" charset="0"/>
                <a:cs typeface="Times New Roman" pitchFamily="18" charset="0"/>
              </a:rPr>
              <a:t>postup popíšete </a:t>
            </a:r>
            <a:r>
              <a:rPr lang="cs-CZ" sz="1400" b="1" dirty="0" smtClean="0">
                <a:latin typeface="Times New Roman" pitchFamily="18" charset="0"/>
                <a:cs typeface="Times New Roman" pitchFamily="18" charset="0"/>
              </a:rPr>
              <a:t>do té míry podrobně, aby </a:t>
            </a:r>
            <a:r>
              <a:rPr lang="cs-CZ" sz="1400" b="1" dirty="0">
                <a:latin typeface="Times New Roman" pitchFamily="18" charset="0"/>
                <a:cs typeface="Times New Roman" pitchFamily="18" charset="0"/>
              </a:rPr>
              <a:t>byl reprodukovatelný a bylo možné jej ověřit.</a:t>
            </a:r>
            <a:endParaRPr lang="cs-CZ" sz="1400" b="1"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Jak psát kvalifika">
  <a:themeElements>
    <a:clrScheme name="Původ">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Shluk">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Shluk">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Původ">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themeOverride>
</file>

<file path=ppt/theme/themeOverride2.xml><?xml version="1.0" encoding="utf-8"?>
<a:themeOverride xmlns:a="http://schemas.openxmlformats.org/drawingml/2006/main">
  <a:clrScheme name="Původ">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themeOverride>
</file>

<file path=ppt/theme/themeOverride3.xml><?xml version="1.0" encoding="utf-8"?>
<a:themeOverride xmlns:a="http://schemas.openxmlformats.org/drawingml/2006/main">
  <a:clrScheme name="Původ">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themeOverride>
</file>

<file path=ppt/theme/themeOverride4.xml><?xml version="1.0" encoding="utf-8"?>
<a:themeOverride xmlns:a="http://schemas.openxmlformats.org/drawingml/2006/main">
  <a:clrScheme name="Původ">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themeOverride>
</file>

<file path=docProps/app.xml><?xml version="1.0" encoding="utf-8"?>
<Properties xmlns="http://schemas.openxmlformats.org/officeDocument/2006/extended-properties" xmlns:vt="http://schemas.openxmlformats.org/officeDocument/2006/docPropsVTypes">
  <Template>Jak psát kvalifika</Template>
  <TotalTime>321</TotalTime>
  <Words>4874</Words>
  <Application>Microsoft Office PowerPoint</Application>
  <PresentationFormat>Předvádění na obrazovce (4:3)</PresentationFormat>
  <Paragraphs>401</Paragraphs>
  <Slides>37</Slides>
  <Notes>20</Notes>
  <HiddenSlides>0</HiddenSlides>
  <MMClips>0</MMClips>
  <ScaleCrop>false</ScaleCrop>
  <HeadingPairs>
    <vt:vector size="6" baseType="variant">
      <vt:variant>
        <vt:lpstr>Použitá písma</vt:lpstr>
      </vt:variant>
      <vt:variant>
        <vt:i4>10</vt:i4>
      </vt:variant>
      <vt:variant>
        <vt:lpstr>Motiv</vt:lpstr>
      </vt:variant>
      <vt:variant>
        <vt:i4>1</vt:i4>
      </vt:variant>
      <vt:variant>
        <vt:lpstr>Nadpisy snímků</vt:lpstr>
      </vt:variant>
      <vt:variant>
        <vt:i4>37</vt:i4>
      </vt:variant>
    </vt:vector>
  </HeadingPairs>
  <TitlesOfParts>
    <vt:vector size="48" baseType="lpstr">
      <vt:lpstr>Arial</vt:lpstr>
      <vt:lpstr>Arial Narrow</vt:lpstr>
      <vt:lpstr>Calibri</vt:lpstr>
      <vt:lpstr>Cambria</vt:lpstr>
      <vt:lpstr>Lucida Sans Unicode</vt:lpstr>
      <vt:lpstr>Times New Roman</vt:lpstr>
      <vt:lpstr>Verdana</vt:lpstr>
      <vt:lpstr>Wingdings</vt:lpstr>
      <vt:lpstr>Wingdings 2</vt:lpstr>
      <vt:lpstr>Wingdings 3</vt:lpstr>
      <vt:lpstr>Jak psát kvalifika</vt:lpstr>
      <vt:lpstr>Poznámky k cestě za  magisterskou diplomovou prací</vt:lpstr>
      <vt:lpstr>Jak začít?</vt:lpstr>
      <vt:lpstr>Název práce</vt:lpstr>
      <vt:lpstr>Kdy asi tak začít pracovat?</vt:lpstr>
      <vt:lpstr>Náležitosti Mgr. práce</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Kterak nebýt plagiátorem</vt:lpstr>
      <vt:lpstr>Kterak nebýt plagiátorem</vt:lpstr>
      <vt:lpstr>Bibliografická citace</vt:lpstr>
      <vt:lpstr>Knižní (monografická) publikace</vt:lpstr>
      <vt:lpstr>Knižní (monografická) publikace</vt:lpstr>
      <vt:lpstr>Kapitola v knize</vt:lpstr>
      <vt:lpstr>Příspěvek ve sborníku</vt:lpstr>
      <vt:lpstr>Článek v časopise (seriálová publikace)</vt:lpstr>
      <vt:lpstr>EIZ /elektronické informační zdroje </vt:lpstr>
      <vt:lpstr>Posudek vedoucího práce</vt:lpstr>
      <vt:lpstr>Posudek oponenta práce</vt:lpstr>
      <vt:lpstr>Obhajoba kvalifikační práce</vt:lpstr>
      <vt:lpstr>Průběh obhajoby</vt:lpstr>
      <vt:lpstr>Čeho se vyvarovat!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Průvodce pro nezkušené panny a panice vysokoškolských kvalifikačních prací</dc:title>
  <dc:creator>slechtova</dc:creator>
  <cp:lastModifiedBy>Projekt INTERES</cp:lastModifiedBy>
  <cp:revision>27</cp:revision>
  <dcterms:created xsi:type="dcterms:W3CDTF">2013-03-19T08:07:44Z</dcterms:created>
  <dcterms:modified xsi:type="dcterms:W3CDTF">2019-05-17T04:41:53Z</dcterms:modified>
</cp:coreProperties>
</file>