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9" r:id="rId3"/>
    <p:sldId id="268" r:id="rId4"/>
    <p:sldId id="320" r:id="rId5"/>
    <p:sldId id="327" r:id="rId6"/>
    <p:sldId id="282" r:id="rId7"/>
    <p:sldId id="283" r:id="rId8"/>
    <p:sldId id="284" r:id="rId9"/>
    <p:sldId id="285" r:id="rId10"/>
    <p:sldId id="286" r:id="rId11"/>
    <p:sldId id="287" r:id="rId12"/>
    <p:sldId id="288" r:id="rId13"/>
    <p:sldId id="289" r:id="rId14"/>
    <p:sldId id="290" r:id="rId15"/>
    <p:sldId id="293" r:id="rId16"/>
    <p:sldId id="294" r:id="rId17"/>
    <p:sldId id="296" r:id="rId18"/>
    <p:sldId id="297" r:id="rId19"/>
    <p:sldId id="298" r:id="rId20"/>
    <p:sldId id="300" r:id="rId21"/>
    <p:sldId id="301" r:id="rId22"/>
    <p:sldId id="302" r:id="rId23"/>
    <p:sldId id="303" r:id="rId24"/>
    <p:sldId id="323" r:id="rId25"/>
    <p:sldId id="325" r:id="rId26"/>
    <p:sldId id="304" r:id="rId27"/>
    <p:sldId id="305" r:id="rId28"/>
    <p:sldId id="306" r:id="rId29"/>
    <p:sldId id="307" r:id="rId30"/>
    <p:sldId id="308" r:id="rId31"/>
    <p:sldId id="309" r:id="rId32"/>
    <p:sldId id="310" r:id="rId33"/>
    <p:sldId id="313" r:id="rId34"/>
    <p:sldId id="314" r:id="rId35"/>
    <p:sldId id="315" r:id="rId36"/>
    <p:sldId id="316" r:id="rId37"/>
    <p:sldId id="317" r:id="rId3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75" d="100"/>
          <a:sy n="75" d="100"/>
        </p:scale>
        <p:origin x="10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17. 5. 2019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smtClean="0"/>
          </a:p>
        </p:txBody>
      </p:sp>
    </p:spTree>
    <p:extLst>
      <p:ext uri="{BB962C8B-B14F-4D97-AF65-F5344CB8AC3E}">
        <p14:creationId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14</a:t>
            </a:fld>
            <a:endParaRPr lang="cs-CZ" smtClean="0"/>
          </a:p>
        </p:txBody>
      </p:sp>
    </p:spTree>
    <p:extLst>
      <p:ext uri="{BB962C8B-B14F-4D97-AF65-F5344CB8AC3E}">
        <p14:creationId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15</a:t>
            </a:fld>
            <a:endParaRPr lang="cs-CZ" smtClean="0"/>
          </a:p>
        </p:txBody>
      </p:sp>
    </p:spTree>
    <p:extLst>
      <p:ext uri="{BB962C8B-B14F-4D97-AF65-F5344CB8AC3E}">
        <p14:creationId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16</a:t>
            </a:fld>
            <a:endParaRPr lang="cs-CZ" smtClean="0"/>
          </a:p>
        </p:txBody>
      </p:sp>
    </p:spTree>
    <p:extLst>
      <p:ext uri="{BB962C8B-B14F-4D97-AF65-F5344CB8AC3E}">
        <p14:creationId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17</a:t>
            </a:fld>
            <a:endParaRPr lang="cs-CZ" smtClean="0"/>
          </a:p>
        </p:txBody>
      </p:sp>
    </p:spTree>
    <p:extLst>
      <p:ext uri="{BB962C8B-B14F-4D97-AF65-F5344CB8AC3E}">
        <p14:creationId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18</a:t>
            </a:fld>
            <a:endParaRPr lang="cs-CZ" smtClean="0"/>
          </a:p>
        </p:txBody>
      </p:sp>
    </p:spTree>
    <p:extLst>
      <p:ext uri="{BB962C8B-B14F-4D97-AF65-F5344CB8AC3E}">
        <p14:creationId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19</a:t>
            </a:fld>
            <a:endParaRPr lang="cs-CZ" smtClean="0"/>
          </a:p>
        </p:txBody>
      </p:sp>
    </p:spTree>
    <p:extLst>
      <p:ext uri="{BB962C8B-B14F-4D97-AF65-F5344CB8AC3E}">
        <p14:creationId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20</a:t>
            </a:fld>
            <a:endParaRPr lang="cs-CZ" smtClean="0"/>
          </a:p>
        </p:txBody>
      </p:sp>
    </p:spTree>
    <p:extLst>
      <p:ext uri="{BB962C8B-B14F-4D97-AF65-F5344CB8AC3E}">
        <p14:creationId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21</a:t>
            </a:fld>
            <a:endParaRPr lang="cs-CZ" smtClean="0"/>
          </a:p>
        </p:txBody>
      </p:sp>
    </p:spTree>
    <p:extLst>
      <p:ext uri="{BB962C8B-B14F-4D97-AF65-F5344CB8AC3E}">
        <p14:creationId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22</a:t>
            </a:fld>
            <a:endParaRPr lang="cs-CZ" smtClean="0"/>
          </a:p>
        </p:txBody>
      </p:sp>
    </p:spTree>
    <p:extLst>
      <p:ext uri="{BB962C8B-B14F-4D97-AF65-F5344CB8AC3E}">
        <p14:creationId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23</a:t>
            </a:fld>
            <a:endParaRPr lang="cs-CZ" smtClean="0"/>
          </a:p>
        </p:txBody>
      </p:sp>
    </p:spTree>
    <p:extLst>
      <p:ext uri="{BB962C8B-B14F-4D97-AF65-F5344CB8AC3E}">
        <p14:creationId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6</a:t>
            </a:fld>
            <a:endParaRPr lang="cs-CZ" smtClean="0"/>
          </a:p>
        </p:txBody>
      </p:sp>
    </p:spTree>
    <p:extLst>
      <p:ext uri="{BB962C8B-B14F-4D97-AF65-F5344CB8AC3E}">
        <p14:creationId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35</a:t>
            </a:fld>
            <a:endParaRPr lang="cs-CZ" smtClean="0"/>
          </a:p>
        </p:txBody>
      </p:sp>
    </p:spTree>
    <p:extLst>
      <p:ext uri="{BB962C8B-B14F-4D97-AF65-F5344CB8AC3E}">
        <p14:creationId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7</a:t>
            </a:fld>
            <a:endParaRPr lang="cs-CZ" smtClean="0"/>
          </a:p>
        </p:txBody>
      </p:sp>
    </p:spTree>
    <p:extLst>
      <p:ext uri="{BB962C8B-B14F-4D97-AF65-F5344CB8AC3E}">
        <p14:creationId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8</a:t>
            </a:fld>
            <a:endParaRPr lang="cs-CZ" smtClean="0"/>
          </a:p>
        </p:txBody>
      </p:sp>
    </p:spTree>
    <p:extLst>
      <p:ext uri="{BB962C8B-B14F-4D97-AF65-F5344CB8AC3E}">
        <p14:creationId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9</a:t>
            </a:fld>
            <a:endParaRPr lang="cs-CZ" smtClean="0"/>
          </a:p>
        </p:txBody>
      </p:sp>
    </p:spTree>
    <p:extLst>
      <p:ext uri="{BB962C8B-B14F-4D97-AF65-F5344CB8AC3E}">
        <p14:creationId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10</a:t>
            </a:fld>
            <a:endParaRPr lang="cs-CZ" smtClean="0"/>
          </a:p>
        </p:txBody>
      </p:sp>
    </p:spTree>
    <p:extLst>
      <p:ext uri="{BB962C8B-B14F-4D97-AF65-F5344CB8AC3E}">
        <p14:creationId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11</a:t>
            </a:fld>
            <a:endParaRPr lang="cs-CZ" smtClean="0"/>
          </a:p>
        </p:txBody>
      </p:sp>
    </p:spTree>
    <p:extLst>
      <p:ext uri="{BB962C8B-B14F-4D97-AF65-F5344CB8AC3E}">
        <p14:creationId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12</a:t>
            </a:fld>
            <a:endParaRPr lang="cs-CZ" smtClean="0"/>
          </a:p>
        </p:txBody>
      </p:sp>
    </p:spTree>
    <p:extLst>
      <p:ext uri="{BB962C8B-B14F-4D97-AF65-F5344CB8AC3E}">
        <p14:creationId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13</a:t>
            </a:fld>
            <a:endParaRPr lang="cs-CZ" smtClean="0"/>
          </a:p>
        </p:txBody>
      </p:sp>
    </p:spTree>
    <p:extLst>
      <p:ext uri="{BB962C8B-B14F-4D97-AF65-F5344CB8AC3E}">
        <p14:creationId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17. 5. 2019</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17. 5. 2019</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17. 5. 2019</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extLst/>
          </a:lstStyle>
          <a:p>
            <a:r>
              <a:rPr lang="cs-CZ" smtClean="0"/>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17. 5. 2019</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17. 5. 2019</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extLst/>
          </a:lstStyle>
          <a:p>
            <a:r>
              <a:rPr lang="cs-CZ" smtClean="0"/>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17. 5. 2019</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17. 5. 2019</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17. 5. 2019</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17. 5. 2019</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17. 5. 2019</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17. 5. 2019</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cs-CZ" smtClean="0"/>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17. 5. 2019</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itace.com/vytvorit-citaci"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smtClean="0"/>
              <a:t>Poznámky k cestě za  magisterskou diplomovou prací</a:t>
            </a:r>
            <a:endParaRPr lang="cs-CZ" sz="5400" dirty="0"/>
          </a:p>
        </p:txBody>
      </p:sp>
      <p:sp>
        <p:nvSpPr>
          <p:cNvPr id="9220" name="TextovéPole 4"/>
          <p:cNvSpPr txBox="1">
            <a:spLocks noChangeArrowheads="1"/>
          </p:cNvSpPr>
          <p:nvPr/>
        </p:nvSpPr>
        <p:spPr bwMode="auto">
          <a:xfrm>
            <a:off x="642938" y="6143644"/>
            <a:ext cx="8143875" cy="369332"/>
          </a:xfrm>
          <a:prstGeom prst="rect">
            <a:avLst/>
          </a:prstGeom>
          <a:noFill/>
          <a:ln w="9525">
            <a:noFill/>
            <a:miter lim="800000"/>
            <a:headEnd/>
            <a:tailEnd/>
          </a:ln>
        </p:spPr>
        <p:txBody>
          <a:bodyPr wrap="square">
            <a:spAutoFit/>
          </a:bodyPr>
          <a:lstStyle/>
          <a:p>
            <a:r>
              <a:rPr lang="cs-CZ" dirty="0" smtClean="0">
                <a:solidFill>
                  <a:schemeClr val="bg1"/>
                </a:solidFill>
              </a:rPr>
              <a:t>Seminář k diplomové práci</a:t>
            </a:r>
            <a:endParaRPr lang="cs-CZ"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smtClean="0">
                <a:latin typeface="+mn-lt"/>
              </a:rPr>
              <a:t>- množství </a:t>
            </a:r>
            <a:r>
              <a:rPr lang="cs-CZ" sz="2000" dirty="0">
                <a:latin typeface="+mn-lt"/>
              </a:rPr>
              <a:t>tabulek a grafů </a:t>
            </a:r>
            <a:r>
              <a:rPr lang="cs-CZ" sz="2000" dirty="0" smtClean="0">
                <a:latin typeface="+mn-lt"/>
              </a:rPr>
              <a:t>– volit přísně účelně</a:t>
            </a:r>
          </a:p>
          <a:p>
            <a:pPr>
              <a:defRPr/>
            </a:pPr>
            <a:r>
              <a:rPr lang="cs-CZ" sz="2000" dirty="0" smtClean="0">
                <a:latin typeface="+mn-lt"/>
              </a:rPr>
              <a:t>- jednotná grafická </a:t>
            </a:r>
            <a:r>
              <a:rPr lang="cs-CZ" sz="2000" dirty="0">
                <a:latin typeface="+mn-lt"/>
              </a:rPr>
              <a:t>a vizuální </a:t>
            </a:r>
            <a:r>
              <a:rPr lang="cs-CZ" sz="2000" dirty="0" smtClean="0">
                <a:latin typeface="+mn-lt"/>
              </a:rPr>
              <a:t>úprava </a:t>
            </a:r>
            <a:r>
              <a:rPr lang="cs-CZ" sz="2000" dirty="0">
                <a:latin typeface="+mn-lt"/>
              </a:rPr>
              <a:t>používaných tabulek a </a:t>
            </a:r>
            <a:r>
              <a:rPr lang="cs-CZ" sz="2000" dirty="0" smtClean="0">
                <a:latin typeface="+mn-lt"/>
              </a:rPr>
              <a:t>grafů</a:t>
            </a:r>
          </a:p>
          <a:p>
            <a:pPr>
              <a:defRPr/>
            </a:pPr>
            <a:r>
              <a:rPr lang="cs-CZ" sz="2000" dirty="0" smtClean="0">
                <a:latin typeface="+mn-lt"/>
              </a:rPr>
              <a:t>- rozlišení grafů </a:t>
            </a:r>
            <a:r>
              <a:rPr lang="cs-CZ" sz="2000" dirty="0">
                <a:latin typeface="+mn-lt"/>
              </a:rPr>
              <a:t>a </a:t>
            </a:r>
            <a:r>
              <a:rPr lang="cs-CZ" sz="2000" dirty="0" smtClean="0">
                <a:latin typeface="+mn-lt"/>
              </a:rPr>
              <a:t>diagramů! </a:t>
            </a:r>
            <a:endParaRPr lang="cs-CZ" sz="2000" dirty="0">
              <a:latin typeface="+mn-lt"/>
            </a:endParaRP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472437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smtClean="0">
                <a:solidFill>
                  <a:srgbClr val="FF0000"/>
                </a:solidFill>
                <a:latin typeface="Times New Roman" pitchFamily="18" charset="0"/>
                <a:cs typeface="Times New Roman" pitchFamily="18" charset="0"/>
              </a:rPr>
              <a:t>Číselné údaje </a:t>
            </a:r>
            <a:r>
              <a:rPr lang="cs-CZ" sz="1300" dirty="0">
                <a:solidFill>
                  <a:srgbClr val="FF0000"/>
                </a:solidFill>
                <a:latin typeface="Times New Roman" pitchFamily="18" charset="0"/>
                <a:cs typeface="Times New Roman" pitchFamily="18" charset="0"/>
              </a:rPr>
              <a:t>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a:t>
            </a:r>
            <a:r>
              <a:rPr lang="cs-CZ" sz="1300" dirty="0" smtClean="0">
                <a:latin typeface="Times New Roman" pitchFamily="18" charset="0"/>
                <a:cs typeface="Times New Roman" pitchFamily="18" charset="0"/>
              </a:rPr>
              <a:t>zkontrolujte </a:t>
            </a:r>
            <a:r>
              <a:rPr lang="cs-CZ" sz="1300" dirty="0">
                <a:latin typeface="Times New Roman" pitchFamily="18" charset="0"/>
                <a:cs typeface="Times New Roman" pitchFamily="18" charset="0"/>
              </a:rPr>
              <a:t>popis os v grafech. Tabulky by měly být co nejjednodušší. </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a:t>
            </a:r>
            <a:r>
              <a:rPr lang="cs-CZ" sz="1300" b="1" dirty="0">
                <a:latin typeface="Times New Roman" pitchFamily="18" charset="0"/>
                <a:cs typeface="Times New Roman" pitchFamily="18" charset="0"/>
              </a:rPr>
              <a:t>Pokud použijete barevné grafy, měly by být (pokud možno) rozlišitelné i v černobílém provedení</a:t>
            </a:r>
            <a:r>
              <a:rPr lang="cs-CZ" sz="1300" dirty="0">
                <a:latin typeface="Times New Roman" pitchFamily="18" charset="0"/>
                <a:cs typeface="Times New Roman" pitchFamily="18" charset="0"/>
              </a:rPr>
              <a:t>.</a:t>
            </a:r>
            <a:r>
              <a:rPr lang="cs-CZ" sz="1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4 </a:t>
            </a:r>
            <a:r>
              <a:rPr lang="cs-CZ" sz="1600" b="1" dirty="0" smtClean="0">
                <a:latin typeface="Times New Roman" pitchFamily="18" charset="0"/>
                <a:cs typeface="Times New Roman" pitchFamily="18" charset="0"/>
              </a:rPr>
              <a:t>DISKUSE</a:t>
            </a:r>
            <a:endParaRPr lang="cs-CZ" b="1" dirty="0">
              <a:latin typeface="Times New Roman" pitchFamily="18" charset="0"/>
              <a:cs typeface="Times New Roman" pitchFamily="18" charset="0"/>
            </a:endParaRPr>
          </a:p>
        </p:txBody>
      </p:sp>
      <p:sp>
        <p:nvSpPr>
          <p:cNvPr id="12" name="TextovéPole 11"/>
          <p:cNvSpPr txBox="1"/>
          <p:nvPr/>
        </p:nvSpPr>
        <p:spPr>
          <a:xfrm>
            <a:off x="285750" y="1500188"/>
            <a:ext cx="4071938" cy="2862322"/>
          </a:xfrm>
          <a:prstGeom prst="rect">
            <a:avLst/>
          </a:prstGeom>
          <a:noFill/>
        </p:spPr>
        <p:txBody>
          <a:bodyPr>
            <a:spAutoFit/>
          </a:bodyPr>
          <a:lstStyle/>
          <a:p>
            <a:pPr marL="342900" indent="-342900">
              <a:buFontTx/>
              <a:buChar char="-"/>
              <a:defRPr/>
            </a:pPr>
            <a:r>
              <a:rPr lang="cs-CZ" sz="2000" b="1" dirty="0" smtClean="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a:t>
            </a:r>
            <a:r>
              <a:rPr lang="cs-CZ" sz="2000" dirty="0" smtClean="0">
                <a:latin typeface="+mn-lt"/>
              </a:rPr>
              <a:t>práce</a:t>
            </a:r>
          </a:p>
          <a:p>
            <a:pPr marL="342900" indent="-342900">
              <a:buFontTx/>
              <a:buChar char="-"/>
              <a:defRPr/>
            </a:pPr>
            <a:r>
              <a:rPr lang="cs-CZ" sz="2000" dirty="0" smtClean="0">
                <a:latin typeface="+mn-lt"/>
              </a:rPr>
              <a:t>Napsání vyžaduje </a:t>
            </a:r>
            <a:r>
              <a:rPr lang="cs-CZ" sz="2000" dirty="0">
                <a:latin typeface="+mn-lt"/>
              </a:rPr>
              <a:t>velké množství </a:t>
            </a:r>
            <a:r>
              <a:rPr lang="cs-CZ" sz="2000" dirty="0" smtClean="0">
                <a:latin typeface="+mn-lt"/>
              </a:rPr>
              <a:t>času</a:t>
            </a:r>
          </a:p>
          <a:p>
            <a:pPr marL="342900" indent="-342900">
              <a:buFontTx/>
              <a:buChar char="-"/>
              <a:defRPr/>
            </a:pPr>
            <a:r>
              <a:rPr lang="cs-CZ" sz="2000" dirty="0" smtClean="0">
                <a:latin typeface="+mn-lt"/>
              </a:rPr>
              <a:t>musí </a:t>
            </a:r>
            <a:r>
              <a:rPr lang="cs-CZ" sz="2000" b="1" dirty="0">
                <a:solidFill>
                  <a:srgbClr val="FF0000"/>
                </a:solidFill>
                <a:latin typeface="+mn-lt"/>
              </a:rPr>
              <a:t>korespondovat s otázkami a cíli </a:t>
            </a:r>
            <a:r>
              <a:rPr lang="cs-CZ" sz="2000" dirty="0">
                <a:latin typeface="+mn-lt"/>
              </a:rPr>
              <a:t>uvedenými </a:t>
            </a:r>
            <a:r>
              <a:rPr lang="cs-CZ" sz="2000" dirty="0" smtClean="0">
                <a:latin typeface="+mn-lt"/>
              </a:rPr>
              <a:t/>
            </a:r>
            <a:br>
              <a:rPr lang="cs-CZ" sz="2000" dirty="0" smtClean="0">
                <a:latin typeface="+mn-lt"/>
              </a:rPr>
            </a:br>
            <a:r>
              <a:rPr lang="cs-CZ" sz="2000" dirty="0" smtClean="0">
                <a:latin typeface="+mn-lt"/>
              </a:rPr>
              <a:t>v </a:t>
            </a:r>
            <a:r>
              <a:rPr lang="cs-CZ" sz="2000" dirty="0">
                <a:latin typeface="+mn-lt"/>
              </a:rPr>
              <a:t>úvodu </a:t>
            </a:r>
            <a:r>
              <a:rPr lang="cs-CZ" sz="2000" dirty="0" smtClean="0">
                <a:latin typeface="+mn-lt"/>
              </a:rPr>
              <a:t>práce a také </a:t>
            </a:r>
            <a:br>
              <a:rPr lang="cs-CZ" sz="2000" dirty="0" smtClean="0">
                <a:latin typeface="+mn-lt"/>
              </a:rPr>
            </a:br>
            <a:r>
              <a:rPr lang="cs-CZ" sz="2000" dirty="0" smtClean="0">
                <a:latin typeface="+mn-lt"/>
              </a:rPr>
              <a:t>v projektu</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a:t>
            </a:r>
            <a:r>
              <a:rPr lang="cs-CZ" sz="1400" b="1" dirty="0">
                <a:latin typeface="Times New Roman" pitchFamily="18" charset="0"/>
                <a:cs typeface="Times New Roman" pitchFamily="18" charset="0"/>
              </a:rPr>
              <a:t>Smyslem diskuse je interpretace, tedy vysvětlení získaných výsledků</a:t>
            </a:r>
            <a:r>
              <a:rPr lang="cs-CZ" sz="1400" dirty="0">
                <a:latin typeface="Times New Roman" pitchFamily="18" charset="0"/>
                <a:cs typeface="Times New Roman" pitchFamily="18" charset="0"/>
              </a:rPr>
              <a:t>.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t>
            </a:r>
            <a:r>
              <a:rPr lang="cs-CZ" sz="1400" dirty="0" err="1" smtClean="0">
                <a:latin typeface="Times New Roman" pitchFamily="18" charset="0"/>
                <a:cs typeface="Times New Roman" pitchFamily="18" charset="0"/>
              </a:rPr>
              <a:t>usí</a:t>
            </a:r>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také </a:t>
            </a:r>
            <a:r>
              <a:rPr lang="cs-CZ" sz="1400" dirty="0" smtClean="0">
                <a:latin typeface="Times New Roman" pitchFamily="18" charset="0"/>
                <a:cs typeface="Times New Roman" pitchFamily="18" charset="0"/>
              </a:rPr>
              <a:t>ukázat, </a:t>
            </a:r>
            <a:r>
              <a:rPr lang="cs-CZ" sz="1400" b="1" dirty="0">
                <a:latin typeface="Times New Roman" pitchFamily="18" charset="0"/>
                <a:cs typeface="Times New Roman" pitchFamily="18" charset="0"/>
              </a:rPr>
              <a:t>jak výsledky zapadají do toho, co je o dané problematice známo</a:t>
            </a:r>
            <a:r>
              <a:rPr lang="cs-CZ" sz="1400" dirty="0">
                <a:latin typeface="Times New Roman" pitchFamily="18" charset="0"/>
                <a:cs typeface="Times New Roman" pitchFamily="18" charset="0"/>
              </a:rPr>
              <a:t>. Musíte diskutovat jak soulad získaných výsledků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s </a:t>
            </a:r>
            <a:r>
              <a:rPr lang="cs-CZ" sz="1400" dirty="0">
                <a:latin typeface="Times New Roman" pitchFamily="18" charset="0"/>
                <a:cs typeface="Times New Roman" pitchFamily="18" charset="0"/>
              </a:rPr>
              <a:t>výsledky již publikovanými a uvedenými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literatuře, tak ale i jejich nesoulad. Domníváte-li se, že jsou vaše výsledky zcela nové, pak </a:t>
            </a:r>
            <a:r>
              <a:rPr lang="cs-CZ" sz="1400" dirty="0" smtClean="0">
                <a:latin typeface="Times New Roman" pitchFamily="18" charset="0"/>
                <a:cs typeface="Times New Roman" pitchFamily="18" charset="0"/>
              </a:rPr>
              <a:t>vysvětlete, </a:t>
            </a:r>
            <a:r>
              <a:rPr lang="cs-CZ" sz="1400" dirty="0">
                <a:latin typeface="Times New Roman" pitchFamily="18" charset="0"/>
                <a:cs typeface="Times New Roman" pitchFamily="18" charset="0"/>
              </a:rPr>
              <a:t>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smtClean="0">
                <a:latin typeface="+mn-lt"/>
              </a:rPr>
              <a:t>vhodné psát jako předposlední </a:t>
            </a:r>
            <a:r>
              <a:rPr lang="cs-CZ" sz="2000" dirty="0">
                <a:latin typeface="+mn-lt"/>
              </a:rPr>
              <a:t>část </a:t>
            </a:r>
            <a:r>
              <a:rPr lang="cs-CZ" sz="2000" dirty="0" smtClean="0">
                <a:latin typeface="+mn-lt"/>
              </a:rPr>
              <a:t>práce</a:t>
            </a:r>
          </a:p>
          <a:p>
            <a:pPr marL="342900" indent="-342900">
              <a:buFontTx/>
              <a:buChar char="-"/>
              <a:defRPr/>
            </a:pPr>
            <a:r>
              <a:rPr lang="cs-CZ" sz="2000" dirty="0" smtClean="0">
                <a:latin typeface="+mn-lt"/>
              </a:rPr>
              <a:t>nepíše se lehce (tendence opakovat se)</a:t>
            </a:r>
          </a:p>
          <a:p>
            <a:pPr marL="342900" indent="-342900">
              <a:buFontTx/>
              <a:buChar char="-"/>
              <a:defRPr/>
            </a:pPr>
            <a:r>
              <a:rPr lang="cs-CZ" sz="2000" dirty="0" smtClean="0">
                <a:latin typeface="+mn-lt"/>
              </a:rPr>
              <a:t>spíše stručný a výstižný</a:t>
            </a:r>
          </a:p>
          <a:p>
            <a:pPr marL="342900" indent="-342900">
              <a:buFontTx/>
              <a:buChar char="-"/>
              <a:defRPr/>
            </a:pPr>
            <a:r>
              <a:rPr lang="cs-CZ" sz="2000" dirty="0" smtClean="0">
                <a:latin typeface="+mn-lt"/>
              </a:rPr>
              <a:t>shrnutí dosažených výsledků </a:t>
            </a:r>
            <a:r>
              <a:rPr lang="cs-CZ" sz="2000" dirty="0">
                <a:latin typeface="+mn-lt"/>
              </a:rPr>
              <a:t>a </a:t>
            </a:r>
            <a:r>
              <a:rPr lang="cs-CZ" sz="2000" dirty="0" smtClean="0">
                <a:latin typeface="+mn-lt"/>
              </a:rPr>
              <a:t>poznatků</a:t>
            </a:r>
          </a:p>
          <a:p>
            <a:pPr marL="342900" indent="-342900">
              <a:buFontTx/>
              <a:buChar char="-"/>
              <a:defRPr/>
            </a:pPr>
            <a:r>
              <a:rPr lang="cs-CZ" sz="2000" dirty="0" smtClean="0">
                <a:latin typeface="+mn-lt"/>
              </a:rPr>
              <a:t>zabírá </a:t>
            </a:r>
            <a:r>
              <a:rPr lang="cs-CZ" sz="2000" b="1" dirty="0" smtClean="0">
                <a:latin typeface="+mn-lt"/>
              </a:rPr>
              <a:t>cca </a:t>
            </a:r>
            <a:r>
              <a:rPr lang="cs-CZ" sz="2000" b="1" dirty="0">
                <a:latin typeface="+mn-lt"/>
              </a:rPr>
              <a:t>2 stránky </a:t>
            </a:r>
            <a:r>
              <a:rPr lang="cs-CZ" sz="2000" b="1" dirty="0" smtClean="0">
                <a:latin typeface="+mn-lt"/>
              </a:rPr>
              <a:t>textu  </a:t>
            </a:r>
            <a:endParaRPr lang="cs-CZ" sz="2000" b="1" dirty="0">
              <a:latin typeface="+mn-lt"/>
            </a:endParaRP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185761"/>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a:t>
            </a:r>
            <a:r>
              <a:rPr lang="cs-CZ" sz="1400" b="1" dirty="0">
                <a:latin typeface="Times New Roman" pitchFamily="18" charset="0"/>
                <a:cs typeface="Times New Roman" pitchFamily="18" charset="0"/>
              </a:rPr>
              <a:t>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smtClean="0">
                <a:latin typeface="Times New Roman" pitchFamily="18" charset="0"/>
                <a:cs typeface="Times New Roman" pitchFamily="18" charset="0"/>
              </a:rPr>
              <a:t>Závěry </a:t>
            </a:r>
            <a:r>
              <a:rPr lang="cs-CZ" sz="1400" dirty="0">
                <a:latin typeface="Times New Roman" pitchFamily="18" charset="0"/>
                <a:cs typeface="Times New Roman" pitchFamily="18" charset="0"/>
              </a:rPr>
              <a:t>vaší práce a doporučení pro praxi </a:t>
            </a:r>
            <a:r>
              <a:rPr lang="cs-CZ" sz="1400" dirty="0" smtClean="0">
                <a:latin typeface="Times New Roman" pitchFamily="18" charset="0"/>
                <a:cs typeface="Times New Roman" pitchFamily="18" charset="0"/>
              </a:rPr>
              <a:t>by měly být v souladu s profilem absolventa obou. To znamená, že například praktické využití svých výsledků byste měli orientovat do oborového kontextu, do kontextu pracovních pozic a prostředí  daných profilem.   </a:t>
            </a: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smtClean="0">
                <a:latin typeface="+mn-lt"/>
              </a:rPr>
              <a:t>všechny </a:t>
            </a:r>
            <a:r>
              <a:rPr lang="cs-CZ" sz="2000" dirty="0">
                <a:latin typeface="+mn-lt"/>
              </a:rPr>
              <a:t>citované informační zdroje </a:t>
            </a:r>
            <a:r>
              <a:rPr lang="cs-CZ" sz="2000" dirty="0" smtClean="0">
                <a:latin typeface="+mn-lt"/>
              </a:rPr>
              <a:t>jsou použity </a:t>
            </a:r>
            <a:r>
              <a:rPr lang="cs-CZ" sz="2000" dirty="0">
                <a:latin typeface="+mn-lt"/>
              </a:rPr>
              <a:t>v textu </a:t>
            </a:r>
            <a:r>
              <a:rPr lang="cs-CZ" sz="2000" dirty="0" smtClean="0">
                <a:latin typeface="+mn-lt"/>
              </a:rPr>
              <a:t>práce</a:t>
            </a:r>
          </a:p>
          <a:p>
            <a:pPr marL="342900" indent="-342900">
              <a:buFontTx/>
              <a:buChar char="-"/>
              <a:defRPr/>
            </a:pPr>
            <a:r>
              <a:rPr lang="cs-CZ" sz="2000" dirty="0" smtClean="0">
                <a:latin typeface="+mn-lt"/>
              </a:rPr>
              <a:t>nestane se, že v textu  je citován </a:t>
            </a:r>
            <a:r>
              <a:rPr lang="cs-CZ" sz="2000" dirty="0">
                <a:latin typeface="+mn-lt"/>
              </a:rPr>
              <a:t>pramen, který není uveden v přehledu použitých informačních </a:t>
            </a:r>
            <a:r>
              <a:rPr lang="cs-CZ" sz="2000" dirty="0" smtClean="0">
                <a:latin typeface="+mn-lt"/>
              </a:rPr>
              <a:t>zdrojů</a:t>
            </a:r>
          </a:p>
          <a:p>
            <a:pPr marL="342900" indent="-342900">
              <a:buFontTx/>
              <a:buChar char="-"/>
              <a:defRPr/>
            </a:pPr>
            <a:r>
              <a:rPr lang="cs-CZ" sz="2000" dirty="0" smtClean="0">
                <a:latin typeface="+mn-lt"/>
              </a:rPr>
              <a:t>v </a:t>
            </a:r>
            <a:r>
              <a:rPr lang="cs-CZ" sz="2000" dirty="0">
                <a:latin typeface="+mn-lt"/>
              </a:rPr>
              <a:t>přehledu by se neměl objevit pramen, o kterém není řeč v </a:t>
            </a:r>
            <a:r>
              <a:rPr lang="cs-CZ" sz="2000" dirty="0" smtClean="0">
                <a:latin typeface="+mn-lt"/>
              </a:rPr>
              <a:t>textu</a:t>
            </a:r>
            <a:endParaRPr lang="cs-CZ" sz="2000" dirty="0">
              <a:latin typeface="+mn-lt"/>
            </a:endParaRP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3816429"/>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a:t>
            </a:r>
            <a:r>
              <a:rPr lang="cs-CZ" sz="1400" dirty="0" smtClean="0">
                <a:latin typeface="Times New Roman" pitchFamily="18" charset="0"/>
                <a:cs typeface="Times New Roman" pitchFamily="18" charset="0"/>
              </a:rPr>
              <a:t>690-2 nebo APA. </a:t>
            </a:r>
            <a:r>
              <a:rPr lang="cs-CZ" sz="1400" dirty="0">
                <a:latin typeface="Times New Roman" pitchFamily="18" charset="0"/>
                <a:cs typeface="Times New Roman" pitchFamily="18" charset="0"/>
              </a:rPr>
              <a:t>Počet použitých pramenů by neměl klesat pod 30, protože jinak to svědčí o nedostatečné teoretické přípravě autora práce. Měly by se objevovat zejména publikace monografické a časopisecké. </a:t>
            </a:r>
            <a:r>
              <a:rPr lang="cs-CZ" sz="1400" dirty="0" smtClean="0">
                <a:latin typeface="Times New Roman" pitchFamily="18" charset="0"/>
                <a:cs typeface="Times New Roman" pitchFamily="18" charset="0"/>
              </a:rPr>
              <a:t>Dobře </a:t>
            </a:r>
            <a:r>
              <a:rPr lang="cs-CZ" sz="1400" dirty="0">
                <a:latin typeface="Times New Roman" pitchFamily="18" charset="0"/>
                <a:cs typeface="Times New Roman" pitchFamily="18" charset="0"/>
              </a:rPr>
              <a:t>působí uvedení </a:t>
            </a:r>
            <a:r>
              <a:rPr lang="cs-CZ" sz="1400" dirty="0" smtClean="0">
                <a:latin typeface="Times New Roman" pitchFamily="18" charset="0"/>
                <a:cs typeface="Times New Roman" pitchFamily="18" charset="0"/>
              </a:rPr>
              <a:t>cizojazyčných zdrojů. </a:t>
            </a:r>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smtClean="0">
                <a:latin typeface="Times New Roman" pitchFamily="18" charset="0"/>
                <a:cs typeface="Times New Roman" pitchFamily="18" charset="0"/>
              </a:rPr>
              <a:t>Opatrně a s nanejvýš kritickým přístupem pracujte se zdroji  z internetu! Na </a:t>
            </a:r>
            <a:r>
              <a:rPr lang="cs-CZ" sz="1400" dirty="0">
                <a:latin typeface="Times New Roman" pitchFamily="18" charset="0"/>
                <a:cs typeface="Times New Roman" pitchFamily="18" charset="0"/>
              </a:rPr>
              <a:t>rozdíl od monografií, </a:t>
            </a:r>
            <a:r>
              <a:rPr lang="cs-CZ" sz="1400" dirty="0" smtClean="0">
                <a:latin typeface="Times New Roman" pitchFamily="18" charset="0"/>
                <a:cs typeface="Times New Roman" pitchFamily="18" charset="0"/>
              </a:rPr>
              <a:t>učebnic </a:t>
            </a:r>
            <a:r>
              <a:rPr lang="cs-CZ" sz="1400" dirty="0">
                <a:latin typeface="Times New Roman" pitchFamily="18" charset="0"/>
                <a:cs typeface="Times New Roman" pitchFamily="18" charset="0"/>
              </a:rPr>
              <a:t>nebo odborných časopisů nepodléhají texty vyvěšované na internetu zpravidla žádnému recenznímu řízení nebo odborné </a:t>
            </a:r>
            <a:r>
              <a:rPr lang="cs-CZ" sz="1400" dirty="0" smtClean="0">
                <a:latin typeface="Times New Roman" pitchFamily="18" charset="0"/>
                <a:cs typeface="Times New Roman" pitchFamily="18" charset="0"/>
              </a:rPr>
              <a:t>supervizi (citační a publikační etika).   </a:t>
            </a:r>
            <a:endParaRPr lang="cs-CZ" sz="1400" dirty="0">
              <a:latin typeface="Times New Roman" pitchFamily="18" charset="0"/>
              <a:cs typeface="Times New Roman" pitchFamily="18" charset="0"/>
            </a:endParaRP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smtClean="0">
                <a:latin typeface="+mn-lt"/>
              </a:rPr>
              <a:t>mají </a:t>
            </a:r>
            <a:r>
              <a:rPr lang="cs-CZ" sz="2000" dirty="0">
                <a:latin typeface="+mn-lt"/>
              </a:rPr>
              <a:t>samostatný obsah se samostatným číslováním </a:t>
            </a:r>
            <a:r>
              <a:rPr lang="cs-CZ" sz="2000" dirty="0" smtClean="0">
                <a:latin typeface="+mn-lt"/>
              </a:rPr>
              <a:t>částí</a:t>
            </a:r>
          </a:p>
          <a:p>
            <a:pPr marL="342900" indent="-342900">
              <a:buFontTx/>
              <a:buChar char="-"/>
              <a:defRPr/>
            </a:pPr>
            <a:r>
              <a:rPr lang="cs-CZ" sz="2000" dirty="0" smtClean="0">
                <a:latin typeface="+mn-lt"/>
              </a:rPr>
              <a:t>obvykle se značí </a:t>
            </a:r>
            <a:r>
              <a:rPr lang="cs-CZ" sz="2000" dirty="0">
                <a:latin typeface="+mn-lt"/>
              </a:rPr>
              <a:t>římskými </a:t>
            </a:r>
            <a:r>
              <a:rPr lang="cs-CZ" sz="2000" dirty="0" smtClean="0">
                <a:latin typeface="+mn-lt"/>
              </a:rPr>
              <a:t>číslicemi</a:t>
            </a:r>
          </a:p>
          <a:p>
            <a:pPr marL="342900" indent="-342900">
              <a:buFontTx/>
              <a:buChar char="-"/>
              <a:defRPr/>
            </a:pPr>
            <a:r>
              <a:rPr lang="cs-CZ" sz="2000" dirty="0" smtClean="0">
                <a:latin typeface="+mn-lt"/>
              </a:rPr>
              <a:t>také stránky </a:t>
            </a:r>
            <a:r>
              <a:rPr lang="cs-CZ" sz="2000" dirty="0">
                <a:latin typeface="+mn-lt"/>
              </a:rPr>
              <a:t>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a:t>
            </a:r>
            <a:r>
              <a:rPr lang="cs-CZ" sz="1400" dirty="0" smtClean="0">
                <a:latin typeface="Times New Roman" pitchFamily="18" charset="0"/>
                <a:cs typeface="Times New Roman" pitchFamily="18" charset="0"/>
              </a:rPr>
              <a:t>textu, </a:t>
            </a:r>
            <a:r>
              <a:rPr lang="cs-CZ" sz="1400" dirty="0">
                <a:latin typeface="Times New Roman" pitchFamily="18" charset="0"/>
                <a:cs typeface="Times New Roman" pitchFamily="18" charset="0"/>
              </a:rPr>
              <a:t>nebo do </a:t>
            </a:r>
            <a:r>
              <a:rPr lang="cs-CZ" sz="1400" dirty="0" smtClean="0">
                <a:latin typeface="Times New Roman" pitchFamily="18" charset="0"/>
                <a:cs typeface="Times New Roman" pitchFamily="18" charset="0"/>
              </a:rPr>
              <a:t>přílohy, </a:t>
            </a:r>
            <a:r>
              <a:rPr lang="cs-CZ" sz="1400" dirty="0">
                <a:latin typeface="Times New Roman" pitchFamily="18" charset="0"/>
                <a:cs typeface="Times New Roman" pitchFamily="18" charset="0"/>
              </a:rPr>
              <a:t>by měla sloužit tato otázka: </a:t>
            </a:r>
            <a:r>
              <a:rPr lang="cs-CZ" sz="1400" b="1" dirty="0">
                <a:latin typeface="Times New Roman" pitchFamily="18" charset="0"/>
                <a:cs typeface="Times New Roman" pitchFamily="18" charset="0"/>
              </a:rPr>
              <a:t>Nakolik je tato tabulka (graf, obrázek...) nezbytná pro porozumění textu? </a:t>
            </a:r>
            <a:r>
              <a:rPr lang="cs-CZ" sz="1400" dirty="0">
                <a:latin typeface="Times New Roman" pitchFamily="18" charset="0"/>
                <a:cs typeface="Times New Roman" pitchFamily="18" charset="0"/>
              </a:rPr>
              <a:t>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a:t>
            </a:r>
            <a:r>
              <a:rPr lang="cs-CZ" sz="2000" dirty="0" smtClean="0">
                <a:latin typeface="+mn-lt"/>
              </a:rPr>
              <a:t>případě</a:t>
            </a:r>
            <a:r>
              <a:rPr lang="cs-CZ" sz="2000" dirty="0">
                <a:latin typeface="+mn-lt"/>
              </a:rPr>
              <a:t>, </a:t>
            </a:r>
            <a:endParaRPr lang="cs-CZ" sz="2000" dirty="0" smtClean="0">
              <a:latin typeface="+mn-lt"/>
            </a:endParaRPr>
          </a:p>
          <a:p>
            <a:pPr>
              <a:defRPr/>
            </a:pPr>
            <a:r>
              <a:rPr lang="cs-CZ" sz="2000" dirty="0" smtClean="0">
                <a:latin typeface="+mn-lt"/>
              </a:rPr>
              <a:t>pokud </a:t>
            </a:r>
            <a:r>
              <a:rPr lang="cs-CZ" sz="2000" dirty="0">
                <a:latin typeface="+mn-lt"/>
              </a:rPr>
              <a:t>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3754874"/>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a:t>
            </a:r>
            <a:r>
              <a:rPr lang="cs-CZ" dirty="0" smtClean="0">
                <a:latin typeface="+mn-lt"/>
              </a:rPr>
              <a:t/>
            </a:r>
            <a:br>
              <a:rPr lang="cs-CZ" dirty="0" smtClean="0">
                <a:latin typeface="+mn-lt"/>
              </a:rPr>
            </a:br>
            <a:r>
              <a:rPr lang="cs-CZ" dirty="0" smtClean="0">
                <a:latin typeface="+mn-lt"/>
              </a:rPr>
              <a:t>1</a:t>
            </a:r>
            <a:r>
              <a:rPr lang="cs-CZ" dirty="0">
                <a:latin typeface="+mn-lt"/>
              </a:rPr>
              <a:t>.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a:t>
            </a:r>
            <a:r>
              <a:rPr lang="cs-CZ" b="1" dirty="0" smtClean="0">
                <a:solidFill>
                  <a:srgbClr val="FF0000"/>
                </a:solidFill>
                <a:latin typeface="+mn-lt"/>
              </a:rPr>
              <a:t>trpném </a:t>
            </a:r>
            <a:r>
              <a:rPr lang="cs-CZ" b="1" dirty="0">
                <a:solidFill>
                  <a:srgbClr val="FF0000"/>
                </a:solidFill>
                <a:latin typeface="+mn-lt"/>
              </a:rPr>
              <a:t>pasivu </a:t>
            </a:r>
            <a:r>
              <a:rPr lang="cs-CZ" dirty="0">
                <a:latin typeface="+mn-lt"/>
              </a:rPr>
              <a:t>(viz 2. příklad). </a:t>
            </a:r>
            <a:r>
              <a:rPr lang="cs-CZ" dirty="0" smtClean="0">
                <a:latin typeface="+mn-lt"/>
              </a:rPr>
              <a:t>Nejméně obvykle </a:t>
            </a:r>
            <a:r>
              <a:rPr lang="cs-CZ" dirty="0" smtClean="0">
                <a:latin typeface="+mn-lt"/>
              </a:rPr>
              <a:t>se používá 1. osoba čísla jednotného (viz 3. příklad).  </a:t>
            </a:r>
            <a:endParaRPr lang="cs-CZ" b="1" dirty="0">
              <a:solidFill>
                <a:srgbClr val="7030A0"/>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smtClean="0"/>
              <a:t>Nejdřív znát </a:t>
            </a:r>
            <a:r>
              <a:rPr lang="cs-CZ" b="1" dirty="0">
                <a:solidFill>
                  <a:srgbClr val="FF0000"/>
                </a:solidFill>
              </a:rPr>
              <a:t>pravidla hry</a:t>
            </a:r>
          </a:p>
          <a:p>
            <a:r>
              <a:rPr lang="cs-CZ" dirty="0" smtClean="0"/>
              <a:t>Postup </a:t>
            </a:r>
            <a:r>
              <a:rPr lang="cs-CZ" dirty="0"/>
              <a:t>při zadávání a vedení kvalifikačních prací upravuje směrnice děkana</a:t>
            </a:r>
            <a:endParaRPr lang="cs-CZ" sz="2400" dirty="0">
              <a:latin typeface="Arial" charset="0"/>
              <a:cs typeface="Arial" charset="0"/>
            </a:endParaRPr>
          </a:p>
          <a:p>
            <a:pPr eaLnBrk="1" hangingPunct="1">
              <a:defRPr/>
            </a:pPr>
            <a:r>
              <a:rPr lang="cs-CZ" dirty="0" smtClean="0"/>
              <a:t>Nejdůležitějším počinem je </a:t>
            </a:r>
            <a:r>
              <a:rPr lang="cs-CZ" b="1" dirty="0" smtClean="0">
                <a:solidFill>
                  <a:srgbClr val="7030A0"/>
                </a:solidFill>
              </a:rPr>
              <a:t>volba tématu práce</a:t>
            </a:r>
            <a:r>
              <a:rPr lang="cs-CZ" b="1" dirty="0" smtClean="0">
                <a:solidFill>
                  <a:srgbClr val="FF0000"/>
                </a:solidFill>
              </a:rPr>
              <a:t> </a:t>
            </a:r>
            <a:r>
              <a:rPr lang="cs-CZ" dirty="0" smtClean="0"/>
              <a:t>a s tím úzce související </a:t>
            </a:r>
            <a:r>
              <a:rPr lang="cs-CZ" b="1" dirty="0" smtClean="0">
                <a:solidFill>
                  <a:srgbClr val="7030A0"/>
                </a:solidFill>
              </a:rPr>
              <a:t>volba vedoucího práce (školitele)</a:t>
            </a:r>
            <a:r>
              <a:rPr lang="cs-CZ" dirty="0" smtClean="0"/>
              <a:t> </a:t>
            </a:r>
          </a:p>
          <a:p>
            <a:pPr eaLnBrk="1" hangingPunct="1">
              <a:defRPr/>
            </a:pPr>
            <a:r>
              <a:rPr lang="cs-CZ" dirty="0" smtClean="0"/>
              <a:t>Téma si volíte po dohodě s vedoucím práce na základě vlastního zájmu a zaměření, ale     </a:t>
            </a:r>
            <a:r>
              <a:rPr lang="cs-CZ" b="1" dirty="0" smtClean="0">
                <a:solidFill>
                  <a:srgbClr val="7030A0"/>
                </a:solidFill>
              </a:rPr>
              <a:t>v souladu s profilem absolventa studijního oboru ISK + případně profilační = větvové </a:t>
            </a:r>
            <a:r>
              <a:rPr lang="cs-CZ" b="1" dirty="0" err="1" smtClean="0">
                <a:solidFill>
                  <a:srgbClr val="7030A0"/>
                </a:solidFill>
              </a:rPr>
              <a:t>t</a:t>
            </a:r>
            <a:r>
              <a:rPr lang="cs-CZ" b="1" dirty="0" smtClean="0">
                <a:solidFill>
                  <a:srgbClr val="7030A0"/>
                </a:solidFill>
              </a:rPr>
              <a:t>.</a:t>
            </a:r>
            <a:r>
              <a:rPr lang="cs-CZ" dirty="0" smtClean="0"/>
              <a:t> </a:t>
            </a:r>
          </a:p>
        </p:txBody>
      </p:sp>
      <p:sp>
        <p:nvSpPr>
          <p:cNvPr id="3" name="Nadpis 2"/>
          <p:cNvSpPr>
            <a:spLocks noGrp="1"/>
          </p:cNvSpPr>
          <p:nvPr>
            <p:ph type="title"/>
          </p:nvPr>
        </p:nvSpPr>
        <p:spPr/>
        <p:txBody>
          <a:bodyPr/>
          <a:lstStyle/>
          <a:p>
            <a:pPr eaLnBrk="1" hangingPunct="1">
              <a:defRPr/>
            </a:pPr>
            <a:r>
              <a:rPr lang="cs-CZ" dirty="0" smtClean="0"/>
              <a:t>Jak začít?</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79156" y="342900"/>
            <a:ext cx="4214812" cy="3539430"/>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a:t>
            </a:r>
            <a:r>
              <a:rPr lang="cs-CZ" sz="1400" b="1" dirty="0">
                <a:latin typeface="Times New Roman" pitchFamily="18" charset="0"/>
                <a:cs typeface="Times New Roman" pitchFamily="18" charset="0"/>
              </a:rPr>
              <a:t>Titulek, který charakterizuje obrázek, společně s číslem umisťujeme </a:t>
            </a:r>
            <a:r>
              <a:rPr lang="cs-CZ" sz="1400" b="1" dirty="0" smtClean="0">
                <a:solidFill>
                  <a:srgbClr val="FF0000"/>
                </a:solidFill>
                <a:latin typeface="Times New Roman" pitchFamily="18" charset="0"/>
                <a:cs typeface="Times New Roman" pitchFamily="18" charset="0"/>
              </a:rPr>
              <a:t>pod </a:t>
            </a:r>
            <a:r>
              <a:rPr lang="cs-CZ" sz="1400" b="1" dirty="0">
                <a:solidFill>
                  <a:srgbClr val="FF0000"/>
                </a:solidFill>
                <a:latin typeface="Times New Roman" pitchFamily="18" charset="0"/>
                <a:cs typeface="Times New Roman" pitchFamily="18" charset="0"/>
              </a:rPr>
              <a:t>obrázek</a:t>
            </a:r>
            <a:r>
              <a:rPr lang="cs-CZ" sz="1400" dirty="0">
                <a:latin typeface="Times New Roman" pitchFamily="18" charset="0"/>
                <a:cs typeface="Times New Roman" pitchFamily="18" charset="0"/>
              </a:rPr>
              <a:t>.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endParaRPr lang="cs-CZ" sz="1400" dirty="0">
              <a:latin typeface="Times New Roman" pitchFamily="18" charset="0"/>
              <a:cs typeface="Times New Roman" pitchFamily="18" charset="0"/>
            </a:endParaRP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a:t>
            </a:r>
            <a:r>
              <a:rPr lang="cs-CZ" b="1" dirty="0">
                <a:solidFill>
                  <a:srgbClr val="FF0000"/>
                </a:solidFill>
                <a:latin typeface="+mn-lt"/>
              </a:rPr>
              <a:t>umístěný v textu by měl zaujímat max. třetinu stránky. </a:t>
            </a:r>
            <a:r>
              <a:rPr lang="cs-CZ" dirty="0">
                <a:latin typeface="+mn-lt"/>
              </a:rPr>
              <a:t>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2" y="3355827"/>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1" y="5581650"/>
            <a:ext cx="3857624" cy="646331"/>
          </a:xfrm>
          <a:prstGeom prst="rect">
            <a:avLst/>
          </a:prstGeom>
          <a:noFill/>
          <a:ln w="9525">
            <a:noFill/>
            <a:miter lim="800000"/>
            <a:headEnd/>
            <a:tailEnd/>
          </a:ln>
        </p:spPr>
        <p:txBody>
          <a:bodyPr wrap="square">
            <a:spAutoFit/>
          </a:bodyPr>
          <a:lstStyle/>
          <a:p>
            <a:r>
              <a:rPr lang="cs-CZ" sz="1200" b="1" dirty="0">
                <a:latin typeface="Times New Roman" pitchFamily="18" charset="0"/>
                <a:cs typeface="Times New Roman" pitchFamily="18" charset="0"/>
              </a:rPr>
              <a:t>Obr. 1 </a:t>
            </a:r>
            <a:r>
              <a:rPr lang="cs-CZ" sz="1200" dirty="0">
                <a:latin typeface="Times New Roman" pitchFamily="18" charset="0"/>
                <a:cs typeface="Times New Roman" pitchFamily="18" charset="0"/>
              </a:rPr>
              <a:t>Gaussova křivka rozložení IQ v </a:t>
            </a:r>
            <a:r>
              <a:rPr lang="cs-CZ" sz="1200" dirty="0" smtClean="0">
                <a:latin typeface="Times New Roman" pitchFamily="18" charset="0"/>
                <a:cs typeface="Times New Roman" pitchFamily="18" charset="0"/>
              </a:rPr>
              <a:t>populaci</a:t>
            </a:r>
          </a:p>
          <a:p>
            <a:r>
              <a:rPr lang="cs-CZ" sz="1200" dirty="0" smtClean="0">
                <a:latin typeface="Times New Roman" pitchFamily="18" charset="0"/>
                <a:cs typeface="Times New Roman" pitchFamily="18" charset="0"/>
              </a:rPr>
              <a:t> </a:t>
            </a:r>
            <a:endParaRPr lang="cs-CZ" sz="1200" dirty="0">
              <a:latin typeface="Times New Roman" pitchFamily="18" charset="0"/>
              <a:cs typeface="Times New Roman" pitchFamily="18" charset="0"/>
            </a:endParaRPr>
          </a:p>
          <a:p>
            <a:r>
              <a:rPr lang="cs-CZ" sz="1200" i="1" dirty="0" smtClean="0">
                <a:latin typeface="Times New Roman" pitchFamily="18" charset="0"/>
                <a:cs typeface="Times New Roman" pitchFamily="18" charset="0"/>
              </a:rPr>
              <a:t>Vysvětlivky</a:t>
            </a:r>
            <a:r>
              <a:rPr lang="cs-CZ" sz="1200" i="1" dirty="0">
                <a:latin typeface="Times New Roman" pitchFamily="18" charset="0"/>
                <a:cs typeface="Times New Roman" pitchFamily="18" charset="0"/>
              </a:rPr>
              <a:t>:</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b="1" dirty="0">
                <a:latin typeface="Times New Roman" pitchFamily="18" charset="0"/>
                <a:cs typeface="Times New Roman" pitchFamily="18" charset="0"/>
              </a:rPr>
              <a:t>Tabulky se značí obvykle římskými číslicemi a popisem umístěnými nad tabulku</a:t>
            </a:r>
            <a:r>
              <a:rPr lang="cs-CZ" sz="1400" dirty="0">
                <a:latin typeface="Times New Roman" pitchFamily="18" charset="0"/>
                <a:cs typeface="Times New Roman" pitchFamily="18" charset="0"/>
              </a:rPr>
              <a:t>.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gridCol w="2000250"/>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smtClean="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smtClean="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F1x.0.</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F1x.1.</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F1x.2.</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F1x.3.</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F1x.4.</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F1x.5.</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F1x.6.</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text, lze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a:t>
            </a:r>
            <a:r>
              <a:rPr lang="cs-CZ" sz="1400" i="1" dirty="0">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a:t>
            </a:r>
            <a:r>
              <a:rPr lang="cs-CZ" sz="1400" dirty="0" smtClean="0">
                <a:latin typeface="Times New Roman" pitchFamily="18" charset="0"/>
                <a:cs typeface="Times New Roman" pitchFamily="18" charset="0"/>
              </a:rPr>
              <a:t>text, </a:t>
            </a:r>
            <a:r>
              <a:rPr lang="cs-CZ" sz="1400" dirty="0">
                <a:latin typeface="Times New Roman" pitchFamily="18" charset="0"/>
                <a:cs typeface="Times New Roman" pitchFamily="18" charset="0"/>
              </a:rPr>
              <a:t>a pokud je jméno autora přímo součástí textu, jde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(2004, s. 548) uvádí, že syndrom závislosti lze definovat jako soubor psychických (kognitivních, emočních, behaviorálních) a somatických změn, které se rozvinuly v důsledku opakovaného užívání psychoaktivní látky.</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Při odkazech přímo v textu se uvádějí vždy maximálně tři </a:t>
            </a:r>
            <a:r>
              <a:rPr lang="cs-CZ" sz="1400" dirty="0" smtClean="0">
                <a:latin typeface="Times New Roman" pitchFamily="18" charset="0"/>
                <a:cs typeface="Times New Roman" pitchFamily="18" charset="0"/>
              </a:rPr>
              <a:t>autoři, </a:t>
            </a:r>
            <a:r>
              <a:rPr lang="cs-CZ" sz="1400" dirty="0">
                <a:latin typeface="Times New Roman" pitchFamily="18" charset="0"/>
                <a:cs typeface="Times New Roman" pitchFamily="18" charset="0"/>
              </a:rPr>
              <a:t>jejichž jména jsou oddělena čárkou: (</a:t>
            </a:r>
            <a:r>
              <a:rPr lang="cs-CZ" sz="1400" dirty="0" err="1">
                <a:latin typeface="Times New Roman" pitchFamily="18" charset="0"/>
                <a:cs typeface="Times New Roman" pitchFamily="18" charset="0"/>
              </a:rPr>
              <a:t>Henningfield</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Keenan</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Clarke</a:t>
            </a:r>
            <a:r>
              <a:rPr lang="cs-CZ" sz="1400" dirty="0">
                <a:latin typeface="Times New Roman" pitchFamily="18" charset="0"/>
                <a:cs typeface="Times New Roman" pitchFamily="18" charset="0"/>
              </a:rPr>
              <a:t>, 1996, s. 252).</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Je-li autorů práce více než tři, používá se při odkazu v textu zkratky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(pocházející z latinského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alii</a:t>
            </a:r>
            <a:r>
              <a:rPr lang="cs-CZ" sz="1400" dirty="0">
                <a:latin typeface="Times New Roman" pitchFamily="18" charset="0"/>
                <a:cs typeface="Times New Roman" pitchFamily="18" charset="0"/>
              </a:rPr>
              <a:t> = a ostatní): (</a:t>
            </a:r>
            <a:r>
              <a:rPr lang="cs-CZ" sz="1400" dirty="0" err="1">
                <a:latin typeface="Times New Roman" pitchFamily="18" charset="0"/>
                <a:cs typeface="Times New Roman" pitchFamily="18" charset="0"/>
              </a:rPr>
              <a:t>Wolkow</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2001, s. 1875). V přehledu použitých informačních zdrojů na konci práce se však již uvede kompletní výčet autorů, pokud je součástí citovaného díla.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smtClean="0">
                <a:solidFill>
                  <a:srgbClr val="FF0000"/>
                </a:solidFill>
                <a:effectLst>
                  <a:outerShdw blurRad="38100" dist="38100" dir="2700000" algn="tl">
                    <a:srgbClr val="000000">
                      <a:alpha val="43137"/>
                    </a:srgbClr>
                  </a:outerShdw>
                </a:effectLst>
              </a:rPr>
              <a:t>Citujte, </a:t>
            </a:r>
            <a:r>
              <a:rPr lang="cs-CZ" sz="2000" b="1" dirty="0" err="1" smtClean="0">
                <a:solidFill>
                  <a:srgbClr val="FF0000"/>
                </a:solidFill>
                <a:effectLst>
                  <a:outerShdw blurRad="38100" dist="38100" dir="2700000" algn="tl">
                    <a:srgbClr val="000000">
                      <a:alpha val="43137"/>
                    </a:srgbClr>
                  </a:outerShdw>
                </a:effectLst>
              </a:rPr>
              <a:t>citujte</a:t>
            </a:r>
            <a:r>
              <a:rPr lang="cs-CZ" sz="2000" b="1" dirty="0" smtClean="0">
                <a:solidFill>
                  <a:srgbClr val="FF0000"/>
                </a:solidFill>
                <a:effectLst>
                  <a:outerShdw blurRad="38100" dist="38100" dir="2700000" algn="tl">
                    <a:srgbClr val="000000">
                      <a:alpha val="43137"/>
                    </a:srgbClr>
                  </a:outerShdw>
                </a:effectLst>
              </a:rPr>
              <a:t>, </a:t>
            </a:r>
            <a:r>
              <a:rPr lang="cs-CZ" sz="2000" b="1" dirty="0" err="1" smtClean="0">
                <a:solidFill>
                  <a:srgbClr val="FF0000"/>
                </a:solidFill>
                <a:effectLst>
                  <a:outerShdw blurRad="38100" dist="38100" dir="2700000" algn="tl">
                    <a:srgbClr val="000000">
                      <a:alpha val="43137"/>
                    </a:srgbClr>
                  </a:outerShdw>
                </a:effectLst>
              </a:rPr>
              <a:t>citujte</a:t>
            </a:r>
            <a:r>
              <a:rPr lang="cs-CZ" sz="2000" dirty="0" smtClean="0"/>
              <a:t>. Vše, co v práci není vaše originální původní myšlenka, musí být ocitováno s uvedením zdroje, kde jste danou informaci získali.</a:t>
            </a:r>
          </a:p>
          <a:p>
            <a:pPr>
              <a:defRPr/>
            </a:pPr>
            <a:r>
              <a:rPr lang="cs-CZ" sz="2000" dirty="0" smtClean="0"/>
              <a:t>Teoretickou část práce sestavte především z již publikovaných a ověřených poznatků a informací. Na vlastní úvahy a vývody zde není příliš místo. </a:t>
            </a:r>
          </a:p>
          <a:p>
            <a:pPr>
              <a:defRPr/>
            </a:pPr>
            <a:r>
              <a:rPr lang="cs-CZ" sz="2000" dirty="0" smtClean="0"/>
              <a:t>Praktickou část práce postavte naopak především na vlastních závěrech, vlastních interpretacích a vlastních myšlenkách.</a:t>
            </a:r>
          </a:p>
          <a:p>
            <a:pPr>
              <a:defRPr/>
            </a:pPr>
            <a:r>
              <a:rPr lang="cs-CZ" sz="2000" dirty="0" smtClean="0"/>
              <a:t>V diskusi </a:t>
            </a:r>
            <a:r>
              <a:rPr lang="cs-CZ" sz="2000" b="1" dirty="0" smtClean="0">
                <a:solidFill>
                  <a:srgbClr val="0070C0"/>
                </a:solidFill>
              </a:rPr>
              <a:t>komparujte</a:t>
            </a:r>
            <a:r>
              <a:rPr lang="cs-CZ" sz="2000" dirty="0" smtClean="0"/>
              <a:t> vámi zjištěné výsledky s těmi již publikovanými a s teoretickými předpoklady.</a:t>
            </a:r>
          </a:p>
          <a:p>
            <a:pPr>
              <a:defRPr/>
            </a:pPr>
            <a:r>
              <a:rPr lang="cs-CZ" sz="2000" dirty="0" smtClean="0"/>
              <a:t>Nevypadá vůbec dobře, když citujete celé </a:t>
            </a:r>
            <a:r>
              <a:rPr lang="cs-CZ" sz="2000" b="1" dirty="0" smtClean="0">
                <a:solidFill>
                  <a:srgbClr val="0070C0"/>
                </a:solidFill>
              </a:rPr>
              <a:t>dlouhé pasáže z jednoho díla</a:t>
            </a:r>
            <a:r>
              <a:rPr lang="cs-CZ" sz="2000" dirty="0" smtClean="0"/>
              <a:t>. Nesvědčí to ani o vaší invenci, ani o vaší píli, ani o množství prostudované literatury.  </a:t>
            </a: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smtClean="0"/>
              <a:t>Vedoucí kvalifikační práce je povinen se ve svém posudku vyjádřit k jakékoliv zjištěné nenulové míře shody. </a:t>
            </a:r>
          </a:p>
          <a:p>
            <a:pPr>
              <a:defRPr/>
            </a:pPr>
            <a:r>
              <a:rPr lang="cs-CZ" sz="2800" b="1" dirty="0" smtClean="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smtClean="0"/>
              <a:t>Míru shody </a:t>
            </a:r>
            <a:r>
              <a:rPr lang="cs-CZ" sz="2000" dirty="0"/>
              <a:t>n</a:t>
            </a:r>
            <a:r>
              <a:rPr lang="cs-CZ" sz="2000" dirty="0" smtClean="0"/>
              <a:t>elze posuzovat mechanicky. Vždy tak musí učinit člověk. I vysoká míra shody může být v pořádku (např. při rozborech dokumentů, literárních děl, legislativních norem atd.).</a:t>
            </a:r>
          </a:p>
          <a:p>
            <a:pPr>
              <a:defRPr/>
            </a:pPr>
            <a:r>
              <a:rPr lang="cs-CZ" sz="2000" b="1" dirty="0" smtClean="0">
                <a:effectLst>
                  <a:outerShdw blurRad="38100" dist="38100" dir="2700000" algn="tl">
                    <a:srgbClr val="000000">
                      <a:alpha val="43137"/>
                    </a:srgbClr>
                  </a:outerShdw>
                </a:effectLst>
              </a:rPr>
              <a:t>Nejste-li si jisti svým svědomím, použijte před odevzdáním práce pro kontrolu služeb </a:t>
            </a:r>
            <a:r>
              <a:rPr lang="cs-CZ" sz="2800" dirty="0" err="1" smtClean="0">
                <a:solidFill>
                  <a:srgbClr val="003399"/>
                </a:solidFill>
              </a:rPr>
              <a:t>jakovejcevejci</a:t>
            </a:r>
            <a:r>
              <a:rPr lang="cs-CZ" sz="2800" dirty="0" smtClean="0">
                <a:solidFill>
                  <a:srgbClr val="003399"/>
                </a:solidFill>
              </a:rPr>
              <a:t>,</a:t>
            </a:r>
            <a:r>
              <a:rPr lang="cs-CZ" sz="2000" b="1" dirty="0" smtClean="0">
                <a:effectLst>
                  <a:outerShdw blurRad="38100" dist="38100" dir="2700000" algn="tl">
                    <a:srgbClr val="000000">
                      <a:alpha val="43137"/>
                    </a:srgbClr>
                  </a:outerShdw>
                </a:effectLst>
              </a:rPr>
              <a:t> která vám práci překontroluje. </a:t>
            </a:r>
          </a:p>
          <a:p>
            <a:pPr>
              <a:defRPr/>
            </a:pPr>
            <a:r>
              <a:rPr lang="cs-CZ" sz="2800" b="1" dirty="0" smtClean="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dirty="0" smtClean="0"/>
              <a:t>Způsob, jakým se provádí zápis (citace) použitých informačních zdrojů, upravuje norma </a:t>
            </a:r>
            <a:r>
              <a:rPr lang="cs-CZ" dirty="0" smtClean="0">
                <a:solidFill>
                  <a:srgbClr val="FF0000"/>
                </a:solidFill>
              </a:rPr>
              <a:t>ČSN ISO 690</a:t>
            </a:r>
            <a:r>
              <a:rPr lang="cs-CZ" dirty="0" smtClean="0"/>
              <a:t>, která se zabývá tištěnými informačními </a:t>
            </a:r>
            <a:r>
              <a:rPr lang="cs-CZ" dirty="0" smtClean="0"/>
              <a:t>zdroji, </a:t>
            </a:r>
            <a:r>
              <a:rPr lang="cs-CZ" dirty="0" smtClean="0"/>
              <a:t>a norma </a:t>
            </a:r>
            <a:r>
              <a:rPr lang="cs-CZ" dirty="0" smtClean="0">
                <a:solidFill>
                  <a:srgbClr val="FF0000"/>
                </a:solidFill>
              </a:rPr>
              <a:t>ČSN ISO 690-2</a:t>
            </a:r>
            <a:r>
              <a:rPr lang="cs-CZ" dirty="0" smtClean="0"/>
              <a:t>, která se zabývá elektronickými informačními zdroji. </a:t>
            </a:r>
          </a:p>
          <a:p>
            <a:r>
              <a:rPr lang="cs-CZ" dirty="0" smtClean="0"/>
              <a:t>Pokud si s citacemi nevíte rady, nebo si nejste jisti, použijte elektronický </a:t>
            </a:r>
            <a:r>
              <a:rPr lang="cs-CZ" dirty="0" smtClean="0">
                <a:solidFill>
                  <a:srgbClr val="7030A0"/>
                </a:solidFill>
              </a:rPr>
              <a:t>Generátor citací</a:t>
            </a:r>
            <a:r>
              <a:rPr lang="cs-CZ" dirty="0" smtClean="0"/>
              <a:t>, který po vložení údajů vygeneruje citaci za vás:</a:t>
            </a:r>
          </a:p>
          <a:p>
            <a:r>
              <a:rPr lang="cs-CZ" dirty="0" smtClean="0">
                <a:hlinkClick r:id="rId2"/>
              </a:rPr>
              <a:t>http://www.citace.</a:t>
            </a:r>
            <a:r>
              <a:rPr lang="cs-CZ" dirty="0" err="1" smtClean="0">
                <a:hlinkClick r:id="rId2"/>
              </a:rPr>
              <a:t>com</a:t>
            </a:r>
            <a:r>
              <a:rPr lang="cs-CZ" dirty="0" smtClean="0">
                <a:hlinkClick r:id="rId2"/>
              </a:rPr>
              <a:t>/</a:t>
            </a:r>
            <a:r>
              <a:rPr lang="cs-CZ" dirty="0" err="1" smtClean="0">
                <a:hlinkClick r:id="rId2"/>
              </a:rPr>
              <a:t>vytvorit</a:t>
            </a:r>
            <a:r>
              <a:rPr lang="cs-CZ" dirty="0" smtClean="0">
                <a:hlinkClick r:id="rId2"/>
              </a:rPr>
              <a:t>-citaci</a:t>
            </a:r>
            <a:endParaRPr lang="cs-CZ" dirty="0" smtClean="0"/>
          </a:p>
          <a:p>
            <a:pPr>
              <a:buFont typeface="Wingdings 3" pitchFamily="18" charset="2"/>
              <a:buNone/>
            </a:pPr>
            <a:endParaRPr lang="cs-CZ" dirty="0" smtClean="0"/>
          </a:p>
        </p:txBody>
      </p:sp>
      <p:sp>
        <p:nvSpPr>
          <p:cNvPr id="3" name="Nadpis 2"/>
          <p:cNvSpPr>
            <a:spLocks noGrp="1"/>
          </p:cNvSpPr>
          <p:nvPr>
            <p:ph type="title"/>
          </p:nvPr>
        </p:nvSpPr>
        <p:spPr>
          <a:xfrm>
            <a:off x="457200" y="274638"/>
            <a:ext cx="8229600" cy="868346"/>
          </a:xfrm>
        </p:spPr>
        <p:txBody>
          <a:bodyPr/>
          <a:lstStyle/>
          <a:p>
            <a:pPr>
              <a:defRPr/>
            </a:pPr>
            <a:r>
              <a:rPr lang="cs-CZ" dirty="0" smtClean="0"/>
              <a:t>Bibliografická citace</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dirty="0" smtClean="0">
                <a:solidFill>
                  <a:srgbClr val="7030A0"/>
                </a:solidFill>
              </a:rPr>
              <a:t>Model citace:</a:t>
            </a:r>
          </a:p>
          <a:p>
            <a:pPr>
              <a:buFont typeface="Wingdings 3" pitchFamily="18" charset="2"/>
              <a:buNone/>
            </a:pPr>
            <a:r>
              <a:rPr lang="cs-CZ" dirty="0" smtClean="0"/>
              <a:t>  PŘÍJMENÍ, Jméno. </a:t>
            </a:r>
            <a:r>
              <a:rPr lang="cs-CZ" i="1" dirty="0" smtClean="0"/>
              <a:t>Název díla: podnázev díla</a:t>
            </a:r>
            <a:r>
              <a:rPr lang="cs-CZ" dirty="0" smtClean="0"/>
              <a:t>. Označení vydání. Místo vydání: Jméno nakladatele, rok vydání. Rozsah díla. Standardní číslo </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GAVORA, Peter. </a:t>
            </a:r>
            <a:r>
              <a:rPr lang="cs-CZ" i="1" dirty="0">
                <a:latin typeface="Times New Roman" pitchFamily="18" charset="0"/>
                <a:cs typeface="Times New Roman" pitchFamily="18" charset="0"/>
              </a:rPr>
              <a:t>Úvod do pedagogického výzkumu.</a:t>
            </a:r>
            <a:r>
              <a:rPr lang="cs-CZ" dirty="0">
                <a:latin typeface="Times New Roman" pitchFamily="18" charset="0"/>
                <a:cs typeface="Times New Roman" pitchFamily="18" charset="0"/>
              </a:rPr>
              <a:t> Brno: </a:t>
            </a:r>
            <a:r>
              <a:rPr lang="cs-CZ" dirty="0" err="1">
                <a:latin typeface="Times New Roman" pitchFamily="18" charset="0"/>
                <a:cs typeface="Times New Roman" pitchFamily="18" charset="0"/>
              </a:rPr>
              <a:t>Paido</a:t>
            </a:r>
            <a:r>
              <a:rPr lang="cs-CZ" dirty="0">
                <a:latin typeface="Times New Roman" pitchFamily="18" charset="0"/>
                <a:cs typeface="Times New Roman" pitchFamily="18" charset="0"/>
              </a:rPr>
              <a:t>, 2000. 207 s. ISBN </a:t>
            </a:r>
            <a:r>
              <a:rPr lang="cs-CZ" dirty="0" smtClean="0">
                <a:latin typeface="Times New Roman" pitchFamily="18" charset="0"/>
                <a:cs typeface="Times New Roman" pitchFamily="18" charset="0"/>
              </a:rPr>
              <a:t>80-85931-79-6.</a:t>
            </a:r>
            <a:endParaRPr lang="cs-CZ" dirty="0">
              <a:latin typeface="Times New Roman" pitchFamily="18" charset="0"/>
              <a:cs typeface="Times New Roman" pitchFamily="18" charset="0"/>
            </a:endParaRPr>
          </a:p>
          <a:p>
            <a:endParaRPr lang="cs-CZ" dirty="0"/>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CHRÁSKA, M. </a:t>
            </a:r>
            <a:r>
              <a:rPr lang="cs-CZ" i="1" dirty="0">
                <a:latin typeface="Times New Roman" pitchFamily="18" charset="0"/>
                <a:cs typeface="Times New Roman" pitchFamily="18" charset="0"/>
              </a:rPr>
              <a:t>Didaktické testy</a:t>
            </a:r>
            <a:r>
              <a:rPr lang="cs-CZ" dirty="0">
                <a:latin typeface="Times New Roman" pitchFamily="18" charset="0"/>
                <a:cs typeface="Times New Roman" pitchFamily="18" charset="0"/>
              </a:rPr>
              <a:t>. 2. doplněné vydání. Brno: </a:t>
            </a:r>
            <a:r>
              <a:rPr lang="cs-CZ" dirty="0" err="1">
                <a:latin typeface="Times New Roman" pitchFamily="18" charset="0"/>
                <a:cs typeface="Times New Roman" pitchFamily="18" charset="0"/>
              </a:rPr>
              <a:t>Paido</a:t>
            </a:r>
            <a:r>
              <a:rPr lang="cs-CZ" dirty="0">
                <a:latin typeface="Times New Roman" pitchFamily="18" charset="0"/>
                <a:cs typeface="Times New Roman" pitchFamily="18" charset="0"/>
              </a:rPr>
              <a:t>, 1999. ISBN </a:t>
            </a:r>
            <a:r>
              <a:rPr lang="cs-CZ" dirty="0" smtClean="0">
                <a:latin typeface="Times New Roman" pitchFamily="18" charset="0"/>
                <a:cs typeface="Times New Roman" pitchFamily="18" charset="0"/>
              </a:rPr>
              <a:t>80-85931-68-0.</a:t>
            </a:r>
            <a:endParaRPr lang="cs-CZ" dirty="0">
              <a:latin typeface="Times New Roman" pitchFamily="18" charset="0"/>
              <a:cs typeface="Times New Roman" pitchFamily="18" charset="0"/>
            </a:endParaRPr>
          </a:p>
          <a:p>
            <a:endParaRPr lang="cs-CZ" dirty="0"/>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a:t>
            </a:r>
            <a:r>
              <a:rPr lang="cs-CZ" sz="2400" dirty="0" smtClean="0">
                <a:solidFill>
                  <a:srgbClr val="FF0000"/>
                </a:solidFill>
                <a:latin typeface="+mj-lt"/>
              </a:rPr>
              <a:t>znění, </a:t>
            </a:r>
            <a:r>
              <a:rPr lang="cs-CZ" sz="2400" dirty="0">
                <a:solidFill>
                  <a:srgbClr val="FF0000"/>
                </a:solidFill>
                <a:latin typeface="+mj-lt"/>
              </a:rPr>
              <a:t>nebo pouze iniciálou.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smtClean="0"/>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5540" name="TextovéPole 3"/>
          <p:cNvSpPr txBox="1">
            <a:spLocks noChangeArrowheads="1"/>
          </p:cNvSpPr>
          <p:nvPr/>
        </p:nvSpPr>
        <p:spPr bwMode="auto">
          <a:xfrm>
            <a:off x="285750" y="1714500"/>
            <a:ext cx="8429625" cy="1477328"/>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KOLÁŘ, Zdeněk, </a:t>
            </a:r>
            <a:r>
              <a:rPr lang="cs-CZ" dirty="0" smtClean="0">
                <a:latin typeface="Times New Roman" pitchFamily="18" charset="0"/>
                <a:cs typeface="Times New Roman" pitchFamily="18" charset="0"/>
              </a:rPr>
              <a:t>Věra RAUDENSKÁ a Věra FRÜHAUFOVÁ. </a:t>
            </a:r>
            <a:r>
              <a:rPr lang="cs-CZ" i="1" dirty="0">
                <a:latin typeface="Times New Roman" pitchFamily="18" charset="0"/>
                <a:cs typeface="Times New Roman" pitchFamily="18" charset="0"/>
              </a:rPr>
              <a:t>Didaktické znalosti a dovednosti učitele</a:t>
            </a:r>
            <a:r>
              <a:rPr lang="cs-CZ" dirty="0">
                <a:latin typeface="Times New Roman" pitchFamily="18" charset="0"/>
                <a:cs typeface="Times New Roman" pitchFamily="18" charset="0"/>
              </a:rPr>
              <a:t>. Ústí nad Labem: PF UJEP, 2001. 199 s. ISBN </a:t>
            </a:r>
            <a:r>
              <a:rPr lang="cs-CZ" dirty="0" smtClean="0">
                <a:latin typeface="Times New Roman" pitchFamily="18" charset="0"/>
                <a:cs typeface="Times New Roman" pitchFamily="18" charset="0"/>
              </a:rPr>
              <a:t>80-7044-361-8.</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dirty="0">
                <a:latin typeface="Times New Roman" pitchFamily="18" charset="0"/>
                <a:cs typeface="Times New Roman" pitchFamily="18" charset="0"/>
              </a:rPr>
              <a:t>KOLÁŘ, Z., RAUDENSKÁ, V., FRÜHAUFOVÁ, V. </a:t>
            </a:r>
            <a:r>
              <a:rPr lang="cs-CZ" i="1" dirty="0">
                <a:latin typeface="Times New Roman" pitchFamily="18" charset="0"/>
                <a:cs typeface="Times New Roman" pitchFamily="18" charset="0"/>
              </a:rPr>
              <a:t>Didaktické znalosti a dovednosti učitele</a:t>
            </a:r>
            <a:r>
              <a:rPr lang="cs-CZ" dirty="0">
                <a:latin typeface="Times New Roman" pitchFamily="18" charset="0"/>
                <a:cs typeface="Times New Roman" pitchFamily="18" charset="0"/>
              </a:rPr>
              <a:t>. Ústí nad Labem: PF UJEP, 2001. 199 s. ISBN </a:t>
            </a:r>
            <a:r>
              <a:rPr lang="cs-CZ" dirty="0" smtClean="0">
                <a:latin typeface="Times New Roman" pitchFamily="18" charset="0"/>
                <a:cs typeface="Times New Roman" pitchFamily="18" charset="0"/>
              </a:rPr>
              <a:t>80-7044-361-8.</a:t>
            </a:r>
            <a:endParaRPr lang="cs-CZ" dirty="0">
              <a:latin typeface="Times New Roman" pitchFamily="18" charset="0"/>
              <a:cs typeface="Times New Roman" pitchFamily="18" charset="0"/>
            </a:endParaRP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PASCH, </a:t>
            </a:r>
            <a:r>
              <a:rPr lang="cs-CZ" dirty="0" err="1">
                <a:latin typeface="Times New Roman" pitchFamily="18" charset="0"/>
                <a:cs typeface="Times New Roman" pitchFamily="18" charset="0"/>
              </a:rPr>
              <a:t>Marwin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al</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Od vzdělávacího programu k vyučovací hodině</a:t>
            </a:r>
            <a:r>
              <a:rPr lang="cs-CZ" dirty="0">
                <a:latin typeface="Times New Roman" pitchFamily="18" charset="0"/>
                <a:cs typeface="Times New Roman" pitchFamily="18" charset="0"/>
              </a:rPr>
              <a:t>. Praha: Portál, 1998. 416 s. ISBN </a:t>
            </a:r>
            <a:r>
              <a:rPr lang="cs-CZ" dirty="0" smtClean="0">
                <a:latin typeface="Times New Roman" pitchFamily="18" charset="0"/>
                <a:cs typeface="Times New Roman" pitchFamily="18" charset="0"/>
              </a:rPr>
              <a:t>80-7178-127-4.</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dirty="0">
                <a:latin typeface="Times New Roman" pitchFamily="18" charset="0"/>
                <a:cs typeface="Times New Roman" pitchFamily="18" charset="0"/>
              </a:rPr>
              <a:t>PASCH, M. </a:t>
            </a:r>
            <a:r>
              <a:rPr lang="cs-CZ" dirty="0" err="1">
                <a:latin typeface="Times New Roman" pitchFamily="18" charset="0"/>
                <a:cs typeface="Times New Roman" pitchFamily="18" charset="0"/>
              </a:rPr>
              <a:t>et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al</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Od vzdělávacího programu k vyučovací hodině</a:t>
            </a:r>
            <a:r>
              <a:rPr lang="cs-CZ" dirty="0">
                <a:latin typeface="Times New Roman" pitchFamily="18" charset="0"/>
                <a:cs typeface="Times New Roman" pitchFamily="18" charset="0"/>
              </a:rPr>
              <a:t>. Praha: Portál, 1998. 416 s. ISBN </a:t>
            </a:r>
            <a:r>
              <a:rPr lang="cs-CZ" dirty="0" smtClean="0">
                <a:latin typeface="Times New Roman" pitchFamily="18" charset="0"/>
                <a:cs typeface="Times New Roman" pitchFamily="18" charset="0"/>
              </a:rPr>
              <a:t>80-7178-127-4.</a:t>
            </a:r>
            <a:endParaRPr lang="cs-CZ" dirty="0">
              <a:latin typeface="Times New Roman" pitchFamily="18" charset="0"/>
              <a:cs typeface="Times New Roman" pitchFamily="18" charset="0"/>
            </a:endParaRP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smtClean="0"/>
              <a:t>Kapitola v knize</a:t>
            </a:r>
            <a:endParaRPr lang="cs-CZ" dirty="0"/>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Název kapitoly. In </a:t>
            </a:r>
            <a:r>
              <a:rPr lang="cs-CZ" i="1" smtClean="0"/>
              <a:t>Název díla. </a:t>
            </a:r>
            <a:r>
              <a:rPr lang="cs-CZ" smtClean="0"/>
              <a:t>Označení vydání. Místo vydání: Jméno nakladatele, rok vydání. Rozsah kapitoly. Standardní číslo. </a:t>
            </a:r>
          </a:p>
          <a:p>
            <a:endParaRPr lang="cs-CZ" smtClean="0"/>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POKORNÝ, Jan. Fyziologie chování a paměti. In </a:t>
            </a:r>
            <a:r>
              <a:rPr lang="cs-CZ" i="1" dirty="0">
                <a:latin typeface="Times New Roman" pitchFamily="18" charset="0"/>
                <a:cs typeface="Times New Roman" pitchFamily="18" charset="0"/>
              </a:rPr>
              <a:t>Lékařská fyziologie</a:t>
            </a:r>
            <a:r>
              <a:rPr lang="cs-CZ" dirty="0">
                <a:latin typeface="Times New Roman" pitchFamily="18" charset="0"/>
                <a:cs typeface="Times New Roman" pitchFamily="18" charset="0"/>
              </a:rPr>
              <a:t>. Praha: </a:t>
            </a:r>
            <a:r>
              <a:rPr lang="cs-CZ" dirty="0" err="1">
                <a:latin typeface="Times New Roman" pitchFamily="18" charset="0"/>
                <a:cs typeface="Times New Roman" pitchFamily="18" charset="0"/>
              </a:rPr>
              <a:t>Grada</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Avicenum</a:t>
            </a:r>
            <a:r>
              <a:rPr lang="cs-CZ" dirty="0">
                <a:latin typeface="Times New Roman" pitchFamily="18" charset="0"/>
                <a:cs typeface="Times New Roman" pitchFamily="18" charset="0"/>
              </a:rPr>
              <a:t>, 1994. s. </a:t>
            </a:r>
            <a:r>
              <a:rPr lang="cs-CZ" dirty="0" smtClean="0">
                <a:latin typeface="Times New Roman" pitchFamily="18" charset="0"/>
                <a:cs typeface="Times New Roman" pitchFamily="18" charset="0"/>
              </a:rPr>
              <a:t>418-426</a:t>
            </a:r>
            <a:r>
              <a:rPr lang="cs-CZ" dirty="0">
                <a:latin typeface="Times New Roman" pitchFamily="18" charset="0"/>
                <a:cs typeface="Times New Roman" pitchFamily="18" charset="0"/>
              </a:rPr>
              <a:t>. ISBN </a:t>
            </a:r>
            <a:r>
              <a:rPr lang="cs-CZ" dirty="0" smtClean="0">
                <a:latin typeface="Times New Roman" pitchFamily="18" charset="0"/>
                <a:cs typeface="Times New Roman" pitchFamily="18" charset="0"/>
              </a:rPr>
              <a:t>80-7169-036-8. </a:t>
            </a:r>
            <a:endParaRPr lang="cs-CZ" dirty="0">
              <a:latin typeface="Times New Roman" pitchFamily="18" charset="0"/>
              <a:cs typeface="Times New Roman" pitchFamily="18" charset="0"/>
            </a:endParaRP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BUREŠ, J. Učení a paměť. In HÖSCHL, C., LIBIGER, J., ŠVESTKA, J. </a:t>
            </a:r>
            <a:r>
              <a:rPr lang="cs-CZ" i="1" dirty="0">
                <a:latin typeface="Times New Roman" pitchFamily="18" charset="0"/>
                <a:cs typeface="Times New Roman" pitchFamily="18" charset="0"/>
              </a:rPr>
              <a:t>Psychiatrie</a:t>
            </a:r>
            <a:r>
              <a:rPr lang="cs-CZ" dirty="0">
                <a:latin typeface="Times New Roman" pitchFamily="18" charset="0"/>
                <a:cs typeface="Times New Roman" pitchFamily="18" charset="0"/>
              </a:rPr>
              <a:t>. 3. vydání. Praha: </a:t>
            </a:r>
            <a:r>
              <a:rPr lang="cs-CZ" dirty="0" err="1">
                <a:latin typeface="Times New Roman" pitchFamily="18" charset="0"/>
                <a:cs typeface="Times New Roman" pitchFamily="18" charset="0"/>
              </a:rPr>
              <a:t>Tigis</a:t>
            </a:r>
            <a:r>
              <a:rPr lang="cs-CZ" dirty="0">
                <a:latin typeface="Times New Roman" pitchFamily="18" charset="0"/>
                <a:cs typeface="Times New Roman" pitchFamily="18" charset="0"/>
              </a:rPr>
              <a:t>, 2002. s. </a:t>
            </a:r>
            <a:r>
              <a:rPr lang="cs-CZ" dirty="0" smtClean="0">
                <a:latin typeface="Times New Roman" pitchFamily="18" charset="0"/>
                <a:cs typeface="Times New Roman" pitchFamily="18" charset="0"/>
              </a:rPr>
              <a:t>158-159</a:t>
            </a:r>
            <a:r>
              <a:rPr lang="cs-CZ" dirty="0">
                <a:latin typeface="Times New Roman" pitchFamily="18" charset="0"/>
                <a:cs typeface="Times New Roman" pitchFamily="18" charset="0"/>
              </a:rPr>
              <a:t>. ISBN </a:t>
            </a:r>
            <a:r>
              <a:rPr lang="cs-CZ" dirty="0" smtClean="0">
                <a:latin typeface="Times New Roman" pitchFamily="18" charset="0"/>
                <a:cs typeface="Times New Roman" pitchFamily="18" charset="0"/>
              </a:rPr>
              <a:t>80-900130-1-5.</a:t>
            </a:r>
            <a:endParaRPr lang="cs-CZ" dirty="0">
              <a:latin typeface="Times New Roman" pitchFamily="18" charset="0"/>
              <a:cs typeface="Times New Roman" pitchFamily="18" charset="0"/>
            </a:endParaRP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2"/>
            <a:ext cx="8229600" cy="4357707"/>
          </a:xfrm>
        </p:spPr>
        <p:txBody>
          <a:bodyPr/>
          <a:lstStyle/>
          <a:p>
            <a:pPr eaLnBrk="1" hangingPunct="1"/>
            <a:r>
              <a:rPr lang="cs-CZ" sz="2400" dirty="0" smtClean="0"/>
              <a:t>Stručný, ale výstižný (pro čtenáře), navíc: </a:t>
            </a:r>
            <a:r>
              <a:rPr lang="cs-CZ" sz="2400" dirty="0" smtClean="0">
                <a:solidFill>
                  <a:srgbClr val="FF0000"/>
                </a:solidFill>
              </a:rPr>
              <a:t>Název je výkladní skříní práce! </a:t>
            </a:r>
            <a:endParaRPr lang="cs-CZ" sz="2400" dirty="0" smtClean="0"/>
          </a:p>
          <a:p>
            <a:pPr lvl="1"/>
            <a:r>
              <a:rPr lang="cs-CZ" sz="2000" dirty="0" smtClean="0"/>
              <a:t>Např. název práce </a:t>
            </a:r>
            <a:r>
              <a:rPr lang="cs-CZ" sz="2000" b="1" dirty="0" smtClean="0">
                <a:solidFill>
                  <a:srgbClr val="7030A0"/>
                </a:solidFill>
              </a:rPr>
              <a:t>Šikana </a:t>
            </a:r>
            <a:r>
              <a:rPr lang="cs-CZ" sz="2000" dirty="0" smtClean="0"/>
              <a:t>je zcela nevhodný, neboť je příliš stručný a čtenář nepozná ani to, jestli se práce bude týkat školní třídy nebo závodních silničních okruhů. </a:t>
            </a:r>
          </a:p>
          <a:p>
            <a:r>
              <a:rPr lang="cs-CZ" sz="2400" dirty="0" smtClean="0"/>
              <a:t>Nezapomeňte: Delší </a:t>
            </a:r>
            <a:r>
              <a:rPr lang="cs-CZ" sz="2400" dirty="0"/>
              <a:t>názvy se hůře překládají do </a:t>
            </a:r>
            <a:r>
              <a:rPr lang="cs-CZ" sz="2400" dirty="0" smtClean="0"/>
              <a:t>angličtiny! </a:t>
            </a:r>
          </a:p>
          <a:p>
            <a:r>
              <a:rPr lang="cs-CZ" sz="2400" b="1" u="sng" dirty="0" smtClean="0"/>
              <a:t>Název v </a:t>
            </a:r>
            <a:r>
              <a:rPr lang="cs-CZ" sz="2400" b="1" u="sng" dirty="0" err="1" smtClean="0"/>
              <a:t>Čj</a:t>
            </a:r>
            <a:r>
              <a:rPr lang="cs-CZ" sz="2400" b="1" u="sng" dirty="0" smtClean="0"/>
              <a:t> i Aj musí být definitivně zadán v IS MUNI  do 31. 3., </a:t>
            </a:r>
            <a:r>
              <a:rPr lang="cs-CZ" sz="2400" b="1" dirty="0" smtClean="0"/>
              <a:t>pokud je prvním (řádným) termínem obhajoby červen nebo září, případně později s ohledem na další termíny obhajob </a:t>
            </a:r>
            <a:endParaRPr lang="cs-CZ" sz="2400" b="1" dirty="0"/>
          </a:p>
          <a:p>
            <a:pPr eaLnBrk="1" hangingPunct="1"/>
            <a:endParaRPr lang="cs-CZ" b="1" dirty="0" smtClean="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smtClean="0"/>
              <a:t>Název práce</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smtClean="0"/>
              <a:t>Příspěvek ve sborníku</a:t>
            </a:r>
            <a:endParaRPr lang="cs-CZ" dirty="0"/>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In PŘÍJMENÍ, Jméno editora (ed.) </a:t>
            </a:r>
            <a:r>
              <a:rPr lang="cs-CZ" sz="2400" i="1" smtClean="0"/>
              <a:t>Název díla. </a:t>
            </a:r>
            <a:r>
              <a:rPr lang="cs-CZ" sz="2400" smtClean="0"/>
              <a:t>Označení vydání. Místo vydání: Jméno nakladatele, rok vydání. Rozsah kapitoly. Standardní číslo. </a:t>
            </a:r>
          </a:p>
          <a:p>
            <a:endParaRPr lang="cs-CZ" smtClean="0"/>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ŠKODA, J., DOULÍK, P. Vliv sociálních faktorů na utváření image základní školy. </a:t>
            </a:r>
            <a:r>
              <a:rPr lang="cs-CZ" u="sng" dirty="0">
                <a:solidFill>
                  <a:srgbClr val="FF0000"/>
                </a:solidFill>
                <a:latin typeface="Times New Roman" pitchFamily="18" charset="0"/>
                <a:cs typeface="Times New Roman" pitchFamily="18" charset="0"/>
              </a:rPr>
              <a:t>In </a:t>
            </a:r>
            <a:r>
              <a:rPr lang="cs-CZ" dirty="0">
                <a:latin typeface="Times New Roman" pitchFamily="18" charset="0"/>
                <a:cs typeface="Times New Roman" pitchFamily="18" charset="0"/>
              </a:rPr>
              <a:t>JANDOVÁ, R. (</a:t>
            </a:r>
            <a:r>
              <a:rPr lang="cs-CZ" dirty="0" err="1">
                <a:latin typeface="Times New Roman" pitchFamily="18" charset="0"/>
                <a:cs typeface="Times New Roman" pitchFamily="18" charset="0"/>
              </a:rPr>
              <a:t>ed</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Svět výchovy a vzdělávání v reflexi současného pedagogického výzkumu. </a:t>
            </a:r>
            <a:r>
              <a:rPr lang="cs-CZ" dirty="0">
                <a:latin typeface="Times New Roman" pitchFamily="18" charset="0"/>
                <a:cs typeface="Times New Roman" pitchFamily="18" charset="0"/>
              </a:rPr>
              <a:t>České Budějovice: Jihočeská Univerzita, 2007. s. </a:t>
            </a:r>
            <a:r>
              <a:rPr lang="cs-CZ" dirty="0" smtClean="0">
                <a:latin typeface="Times New Roman" pitchFamily="18" charset="0"/>
                <a:cs typeface="Times New Roman" pitchFamily="18" charset="0"/>
              </a:rPr>
              <a:t>52-55</a:t>
            </a:r>
            <a:r>
              <a:rPr lang="cs-CZ" dirty="0">
                <a:latin typeface="Times New Roman" pitchFamily="18" charset="0"/>
                <a:cs typeface="Times New Roman" pitchFamily="18" charset="0"/>
              </a:rPr>
              <a:t>. ISBN </a:t>
            </a:r>
            <a:r>
              <a:rPr lang="cs-CZ" dirty="0" smtClean="0">
                <a:latin typeface="Times New Roman" pitchFamily="18" charset="0"/>
                <a:cs typeface="Times New Roman" pitchFamily="18" charset="0"/>
              </a:rPr>
              <a:t>978-80-7040-987-9.</a:t>
            </a:r>
            <a:endParaRPr lang="cs-CZ" dirty="0">
              <a:latin typeface="Times New Roman" pitchFamily="18" charset="0"/>
              <a:cs typeface="Times New Roman" pitchFamily="18" charset="0"/>
            </a:endParaRP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DOULÍK, P., ŠKODA, J. Uplatnění prvků environmentální výchovy jako průřezového tématu RVP ZV v učebnici chemie pro ZŠ. </a:t>
            </a:r>
            <a:r>
              <a:rPr lang="cs-CZ" u="sng" dirty="0">
                <a:solidFill>
                  <a:srgbClr val="FF0000"/>
                </a:solidFill>
                <a:latin typeface="Times New Roman" pitchFamily="18" charset="0"/>
                <a:cs typeface="Times New Roman" pitchFamily="18" charset="0"/>
              </a:rPr>
              <a:t>In</a:t>
            </a:r>
            <a:r>
              <a:rPr lang="cs-CZ" dirty="0">
                <a:latin typeface="Times New Roman" pitchFamily="18" charset="0"/>
                <a:cs typeface="Times New Roman" pitchFamily="18" charset="0"/>
              </a:rPr>
              <a:t> TÓTHOVÁ, A., VESELSKÝ, M. (</a:t>
            </a:r>
            <a:r>
              <a:rPr lang="cs-CZ" dirty="0" err="1">
                <a:latin typeface="Times New Roman" pitchFamily="18" charset="0"/>
                <a:cs typeface="Times New Roman" pitchFamily="18" charset="0"/>
              </a:rPr>
              <a:t>eds</a:t>
            </a:r>
            <a:r>
              <a:rPr lang="cs-CZ" dirty="0">
                <a:latin typeface="Times New Roman" pitchFamily="18" charset="0"/>
                <a:cs typeface="Times New Roman" pitchFamily="18" charset="0"/>
              </a:rPr>
              <a:t>.) </a:t>
            </a:r>
            <a:r>
              <a:rPr lang="cs-CZ" i="1" dirty="0" err="1">
                <a:latin typeface="Times New Roman" pitchFamily="18" charset="0"/>
                <a:cs typeface="Times New Roman" pitchFamily="18" charset="0"/>
              </a:rPr>
              <a:t>ScienEdu</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Aktuálne</a:t>
            </a:r>
            <a:r>
              <a:rPr lang="cs-CZ" i="1" dirty="0">
                <a:latin typeface="Times New Roman" pitchFamily="18" charset="0"/>
                <a:cs typeface="Times New Roman" pitchFamily="18" charset="0"/>
              </a:rPr>
              <a:t> trendy </a:t>
            </a:r>
            <a:r>
              <a:rPr lang="cs-CZ" i="1" dirty="0" err="1">
                <a:latin typeface="Times New Roman" pitchFamily="18" charset="0"/>
                <a:cs typeface="Times New Roman" pitchFamily="18" charset="0"/>
              </a:rPr>
              <a:t>vo</a:t>
            </a:r>
            <a:r>
              <a:rPr lang="cs-CZ" i="1" dirty="0">
                <a:latin typeface="Times New Roman" pitchFamily="18" charset="0"/>
                <a:cs typeface="Times New Roman" pitchFamily="18" charset="0"/>
              </a:rPr>
              <a:t> vyučovaní </a:t>
            </a:r>
            <a:r>
              <a:rPr lang="cs-CZ" i="1" dirty="0" err="1">
                <a:latin typeface="Times New Roman" pitchFamily="18" charset="0"/>
                <a:cs typeface="Times New Roman" pitchFamily="18" charset="0"/>
              </a:rPr>
              <a:t>prírodovedných</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predmetov</a:t>
            </a:r>
            <a:r>
              <a:rPr lang="cs-CZ" i="1" dirty="0">
                <a:latin typeface="Times New Roman" pitchFamily="18" charset="0"/>
                <a:cs typeface="Times New Roman" pitchFamily="18" charset="0"/>
              </a:rPr>
              <a:t>. </a:t>
            </a:r>
            <a:r>
              <a:rPr lang="cs-CZ" dirty="0">
                <a:latin typeface="Times New Roman" pitchFamily="18" charset="0"/>
                <a:cs typeface="Times New Roman" pitchFamily="18" charset="0"/>
              </a:rPr>
              <a:t>Bratislava: Univerzita Komenského, 2007. s. 333-336. ISBN </a:t>
            </a:r>
            <a:r>
              <a:rPr lang="cs-CZ" dirty="0" smtClean="0">
                <a:latin typeface="Times New Roman" pitchFamily="18" charset="0"/>
                <a:cs typeface="Times New Roman" pitchFamily="18" charset="0"/>
              </a:rPr>
              <a:t>978-80-88707-90-5.</a:t>
            </a:r>
            <a:endParaRPr lang="cs-CZ" dirty="0">
              <a:latin typeface="Times New Roman" pitchFamily="18" charset="0"/>
              <a:cs typeface="Times New Roman" pitchFamily="18" charset="0"/>
            </a:endParaRPr>
          </a:p>
          <a:p>
            <a:endParaRPr lang="cs-CZ" dirty="0"/>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smtClean="0"/>
              <a:t>Článek v časopise (seriálová publikace)</a:t>
            </a:r>
            <a:endParaRPr lang="cs-CZ" sz="3400" dirty="0"/>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a:t>
            </a:r>
            <a:r>
              <a:rPr lang="cs-CZ" sz="2400" i="1" smtClean="0"/>
              <a:t>Název časopisu, </a:t>
            </a:r>
            <a:r>
              <a:rPr lang="cs-CZ" sz="2400" smtClean="0"/>
              <a:t>Rok vydání, ročník, číslo svazku, rozsah stránek. Standardní číslo. </a:t>
            </a:r>
          </a:p>
          <a:p>
            <a:endParaRPr lang="cs-CZ" smtClean="0"/>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001056" cy="868346"/>
          </a:xfrm>
        </p:spPr>
        <p:txBody>
          <a:bodyPr>
            <a:normAutofit/>
          </a:bodyPr>
          <a:lstStyle/>
          <a:p>
            <a:pPr>
              <a:defRPr/>
            </a:pPr>
            <a:r>
              <a:rPr lang="cs-CZ" sz="3200" dirty="0" smtClean="0"/>
              <a:t>EIZ /elektronické informační zdroje </a:t>
            </a:r>
            <a:endParaRPr lang="cs-CZ" sz="3200" dirty="0"/>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dirty="0" smtClean="0">
                <a:solidFill>
                  <a:srgbClr val="7030A0"/>
                </a:solidFill>
              </a:rPr>
              <a:t>Citace webového sídla:</a:t>
            </a:r>
          </a:p>
          <a:p>
            <a:pPr>
              <a:buNone/>
            </a:pPr>
            <a:r>
              <a:rPr lang="cs-CZ" sz="2000" dirty="0" smtClean="0">
                <a:latin typeface="+mj-lt"/>
              </a:rPr>
              <a:t>Primární odpovědnost.  </a:t>
            </a:r>
            <a:r>
              <a:rPr lang="cs-CZ" sz="2000" i="1" dirty="0" smtClean="0">
                <a:latin typeface="+mj-lt"/>
              </a:rPr>
              <a:t>Název webu. Podnázev webu </a:t>
            </a:r>
            <a:r>
              <a:rPr lang="en-US" sz="2000" dirty="0" smtClean="0">
                <a:latin typeface="+mj-lt"/>
                <a:cs typeface="Times New Roman" pitchFamily="18" charset="0"/>
              </a:rPr>
              <a:t>[</a:t>
            </a:r>
            <a:r>
              <a:rPr lang="cs-CZ" sz="2000" dirty="0" smtClean="0">
                <a:latin typeface="+mj-lt"/>
                <a:cs typeface="Times New Roman" pitchFamily="18" charset="0"/>
              </a:rPr>
              <a:t>nosič</a:t>
            </a:r>
            <a:r>
              <a:rPr lang="en-US" sz="2000" dirty="0" smtClean="0">
                <a:latin typeface="+mj-lt"/>
                <a:cs typeface="Times New Roman" pitchFamily="18" charset="0"/>
              </a:rPr>
              <a:t>]</a:t>
            </a:r>
            <a:r>
              <a:rPr lang="cs-CZ" sz="2000" dirty="0" smtClean="0">
                <a:latin typeface="+mj-lt"/>
                <a:cs typeface="Times New Roman" pitchFamily="18" charset="0"/>
              </a:rPr>
              <a:t>. Sekundární odpovědnost. Vydání/verze. Místo vydání: Nakladatelství, rok/datum vydání, datum aktualizace </a:t>
            </a:r>
            <a:r>
              <a:rPr lang="en-US" sz="2000" dirty="0" smtClean="0">
                <a:latin typeface="+mj-lt"/>
                <a:cs typeface="Times New Roman" pitchFamily="18" charset="0"/>
              </a:rPr>
              <a:t>[</a:t>
            </a:r>
            <a:r>
              <a:rPr lang="cs-CZ" sz="2000" dirty="0" smtClean="0">
                <a:latin typeface="+mj-lt"/>
                <a:cs typeface="Times New Roman" pitchFamily="18" charset="0"/>
              </a:rPr>
              <a:t>datum citování</a:t>
            </a:r>
            <a:r>
              <a:rPr lang="en-US" sz="2000" dirty="0" smtClean="0">
                <a:latin typeface="+mj-lt"/>
                <a:cs typeface="Times New Roman" pitchFamily="18" charset="0"/>
              </a:rPr>
              <a:t>]</a:t>
            </a:r>
            <a:r>
              <a:rPr lang="cs-CZ" sz="2000" dirty="0" smtClean="0">
                <a:latin typeface="+mj-lt"/>
                <a:cs typeface="Times New Roman" pitchFamily="18" charset="0"/>
              </a:rPr>
              <a:t>. Identifikátor. Dostupnost</a:t>
            </a:r>
            <a:endParaRPr lang="cs-CZ" sz="2000" dirty="0" smtClean="0">
              <a:latin typeface="+mj-lt"/>
            </a:endParaRPr>
          </a:p>
          <a:p>
            <a:endParaRPr lang="cs-CZ" dirty="0" smtClean="0"/>
          </a:p>
        </p:txBody>
      </p:sp>
      <p:sp>
        <p:nvSpPr>
          <p:cNvPr id="69637" name="TextovéPole 8"/>
          <p:cNvSpPr txBox="1">
            <a:spLocks noChangeArrowheads="1"/>
          </p:cNvSpPr>
          <p:nvPr/>
        </p:nvSpPr>
        <p:spPr bwMode="auto">
          <a:xfrm>
            <a:off x="214313" y="3000375"/>
            <a:ext cx="8643937" cy="646331"/>
          </a:xfrm>
          <a:prstGeom prst="rect">
            <a:avLst/>
          </a:prstGeom>
          <a:noFill/>
          <a:ln w="9525">
            <a:noFill/>
            <a:miter lim="800000"/>
            <a:headEnd/>
            <a:tailEnd/>
          </a:ln>
        </p:spPr>
        <p:txBody>
          <a:bodyPr>
            <a:spAutoFit/>
          </a:bodyPr>
          <a:lstStyle/>
          <a:p>
            <a:r>
              <a:rPr lang="cs-CZ" i="1" dirty="0" smtClean="0">
                <a:latin typeface="Times New Roman" pitchFamily="18" charset="0"/>
                <a:cs typeface="Times New Roman" pitchFamily="18" charset="0"/>
              </a:rPr>
              <a:t>Ministerstvo školství, mládeže a tělovýchovy </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online</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Praha: Ministerstvo školství, mládeže a tělovýchovy. C2013-2015 </a:t>
            </a:r>
            <a:r>
              <a:rPr lang="en-US" dirty="0" smtClean="0">
                <a:latin typeface="Times New Roman" pitchFamily="18" charset="0"/>
                <a:cs typeface="Times New Roman" pitchFamily="18" charset="0"/>
              </a:rPr>
              <a:t>[cit</a:t>
            </a:r>
            <a:r>
              <a:rPr lang="cs-CZ" dirty="0" smtClean="0">
                <a:latin typeface="Times New Roman" pitchFamily="18" charset="0"/>
                <a:cs typeface="Times New Roman" pitchFamily="18" charset="0"/>
              </a:rPr>
              <a:t>. 2016-08-09</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Dostupné z: http://www.</a:t>
            </a:r>
            <a:r>
              <a:rPr lang="cs-CZ" dirty="0" err="1" smtClean="0">
                <a:latin typeface="Times New Roman" pitchFamily="18" charset="0"/>
                <a:cs typeface="Times New Roman" pitchFamily="18" charset="0"/>
              </a:rPr>
              <a:t>msmt.cz</a:t>
            </a:r>
            <a:endParaRPr lang="cs-CZ" dirty="0">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477328"/>
          </a:xfrm>
          <a:prstGeom prst="rect">
            <a:avLst/>
          </a:prstGeom>
          <a:noFill/>
          <a:ln w="9525">
            <a:noFill/>
            <a:miter lim="800000"/>
            <a:headEnd/>
            <a:tailEnd/>
          </a:ln>
        </p:spPr>
        <p:txBody>
          <a:bodyPr>
            <a:spAutoFit/>
          </a:bodyPr>
          <a:lstStyle/>
          <a:p>
            <a:r>
              <a:rPr lang="cs-CZ" dirty="0">
                <a:solidFill>
                  <a:srgbClr val="FF0000"/>
                </a:solidFill>
              </a:rPr>
              <a:t>U všech citací platí, že se uvádějí jména autorů vždy bez titulů.</a:t>
            </a:r>
          </a:p>
          <a:p>
            <a:r>
              <a:rPr lang="cs-CZ" dirty="0">
                <a:solidFill>
                  <a:srgbClr val="FF0000"/>
                </a:solidFill>
              </a:rPr>
              <a:t>U citací dalších informačních zdrojů (hudebních nahrávek, not, katalogů, výstav, počítačových programů, e-mailů, ústních sdělení atd.) </a:t>
            </a:r>
            <a:r>
              <a:rPr lang="cs-CZ" dirty="0" smtClean="0">
                <a:solidFill>
                  <a:srgbClr val="FF0000"/>
                </a:solidFill>
              </a:rPr>
              <a:t>doporučení </a:t>
            </a:r>
            <a:r>
              <a:rPr lang="cs-CZ" dirty="0">
                <a:solidFill>
                  <a:srgbClr val="FF0000"/>
                </a:solidFill>
              </a:rPr>
              <a:t>vyhledat způsob citace v ČSN ISO 690 nebo ČSN ISO 690-2. </a:t>
            </a:r>
          </a:p>
        </p:txBody>
      </p:sp>
      <p:sp>
        <p:nvSpPr>
          <p:cNvPr id="6" name="Obdélník 5"/>
          <p:cNvSpPr/>
          <p:nvPr/>
        </p:nvSpPr>
        <p:spPr>
          <a:xfrm>
            <a:off x="2742012" y="5460326"/>
            <a:ext cx="5473326" cy="461665"/>
          </a:xfrm>
          <a:prstGeom prst="rect">
            <a:avLst/>
          </a:prstGeom>
        </p:spPr>
        <p:txBody>
          <a:bodyPr wrap="square">
            <a:spAutoFit/>
          </a:bodyPr>
          <a:lstStyle/>
          <a:p>
            <a:r>
              <a:rPr lang="cs-CZ" sz="2400" b="1" dirty="0" smtClean="0"/>
              <a:t>http://kniha.citace.</a:t>
            </a:r>
            <a:r>
              <a:rPr lang="cs-CZ" sz="2400" b="1" dirty="0" err="1" smtClean="0"/>
              <a:t>com</a:t>
            </a:r>
            <a:r>
              <a:rPr lang="cs-CZ" sz="2400" b="1" dirty="0" smtClean="0"/>
              <a:t>/ke-</a:t>
            </a:r>
            <a:r>
              <a:rPr lang="cs-CZ" sz="2400" b="1" dirty="0" err="1" smtClean="0"/>
              <a:t>stazeni</a:t>
            </a:r>
            <a:r>
              <a:rPr lang="cs-CZ" sz="2400" b="1" dirty="0" smtClean="0"/>
              <a:t>/</a:t>
            </a:r>
            <a:endParaRPr lang="cs-CZ" sz="24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dirty="0" smtClean="0">
                <a:solidFill>
                  <a:srgbClr val="FF0000"/>
                </a:solidFill>
                <a:latin typeface="Times New Roman" pitchFamily="18" charset="0"/>
                <a:cs typeface="Times New Roman" pitchFamily="18" charset="0"/>
              </a:rPr>
              <a:t>Obecně hodnotí:</a:t>
            </a:r>
          </a:p>
          <a:p>
            <a:r>
              <a:rPr lang="cs-CZ" sz="1800" dirty="0" smtClean="0">
                <a:latin typeface="Times New Roman" pitchFamily="18" charset="0"/>
                <a:cs typeface="Times New Roman" pitchFamily="18" charset="0"/>
              </a:rPr>
              <a:t>přístup studenta k řešení úkolu,</a:t>
            </a:r>
          </a:p>
          <a:p>
            <a:r>
              <a:rPr lang="cs-CZ" sz="1800" dirty="0" smtClean="0">
                <a:latin typeface="Times New Roman" pitchFamily="18" charset="0"/>
                <a:cs typeface="Times New Roman" pitchFamily="18" charset="0"/>
              </a:rPr>
              <a:t>připravenost, iniciativu a pracovní morálku studenta,</a:t>
            </a:r>
          </a:p>
          <a:p>
            <a:r>
              <a:rPr lang="cs-CZ" sz="1800" dirty="0" smtClean="0">
                <a:latin typeface="Times New Roman" pitchFamily="18" charset="0"/>
                <a:cs typeface="Times New Roman" pitchFamily="18" charset="0"/>
              </a:rPr>
              <a:t>způsob a úroveň zpracování úkolu,</a:t>
            </a:r>
          </a:p>
          <a:p>
            <a:r>
              <a:rPr lang="cs-CZ" sz="1800" dirty="0" smtClean="0">
                <a:latin typeface="Times New Roman" pitchFamily="18" charset="0"/>
                <a:cs typeface="Times New Roman" pitchFamily="18" charset="0"/>
              </a:rPr>
              <a:t>přínos, popř. nedostatky práce,</a:t>
            </a:r>
          </a:p>
          <a:p>
            <a:r>
              <a:rPr lang="cs-CZ" sz="1800" dirty="0" smtClean="0">
                <a:latin typeface="Times New Roman" pitchFamily="18" charset="0"/>
                <a:cs typeface="Times New Roman" pitchFamily="18" charset="0"/>
              </a:rPr>
              <a:t>upozornění na případné potíže vzniklé v průběhu řešení práce.</a:t>
            </a:r>
          </a:p>
          <a:p>
            <a:pPr>
              <a:buFont typeface="Wingdings 3" pitchFamily="18" charset="2"/>
              <a:buNone/>
            </a:pPr>
            <a:r>
              <a:rPr lang="cs-CZ" sz="1800" b="1" dirty="0" smtClean="0">
                <a:solidFill>
                  <a:srgbClr val="FF0000"/>
                </a:solidFill>
                <a:latin typeface="Times New Roman" pitchFamily="18" charset="0"/>
                <a:cs typeface="Times New Roman" pitchFamily="18" charset="0"/>
              </a:rPr>
              <a:t>Konkrétně:</a:t>
            </a:r>
          </a:p>
          <a:p>
            <a:r>
              <a:rPr lang="cs-CZ" sz="1800" dirty="0" smtClean="0">
                <a:latin typeface="Times New Roman" pitchFamily="18" charset="0"/>
                <a:cs typeface="Times New Roman" pitchFamily="18" charset="0"/>
              </a:rPr>
              <a:t>Hodnotí především celkový přístup studenta k plnění úkolu.</a:t>
            </a:r>
          </a:p>
          <a:p>
            <a:r>
              <a:rPr lang="cs-CZ" sz="1800" dirty="0" smtClean="0">
                <a:latin typeface="Times New Roman" pitchFamily="18" charset="0"/>
                <a:cs typeface="Times New Roman" pitchFamily="18" charset="0"/>
              </a:rPr>
              <a:t>Hodnotí ochotu a spolehlivost při plnění dílčích úkolů.</a:t>
            </a:r>
          </a:p>
          <a:p>
            <a:r>
              <a:rPr lang="cs-CZ" sz="1800" dirty="0" smtClean="0">
                <a:latin typeface="Times New Roman" pitchFamily="18" charset="0"/>
                <a:cs typeface="Times New Roman" pitchFamily="18" charset="0"/>
              </a:rPr>
              <a:t>Uvádí vhodné využití vědomostí a dovedností získaných během studia, popř. zvláštní, které získal student individuálně.</a:t>
            </a:r>
          </a:p>
          <a:p>
            <a:r>
              <a:rPr lang="cs-CZ" sz="1800" dirty="0" smtClean="0">
                <a:latin typeface="Times New Roman" pitchFamily="18" charset="0"/>
                <a:cs typeface="Times New Roman" pitchFamily="18" charset="0"/>
              </a:rPr>
              <a:t>Zmiňuje případnou souvislost s tématem týmového projektu, či jiné návaznosti.</a:t>
            </a:r>
          </a:p>
          <a:p>
            <a:r>
              <a:rPr lang="cs-CZ" sz="1800" dirty="0" smtClean="0">
                <a:latin typeface="Times New Roman" pitchFamily="18" charset="0"/>
                <a:cs typeface="Times New Roman" pitchFamily="18" charset="0"/>
              </a:rPr>
              <a:t>Zdůvodňuje případné potíže nezávislé na vůli studenta.</a:t>
            </a:r>
          </a:p>
          <a:p>
            <a:r>
              <a:rPr lang="cs-CZ" sz="1800" dirty="0" smtClean="0">
                <a:latin typeface="Times New Roman" pitchFamily="18" charset="0"/>
                <a:cs typeface="Times New Roman" pitchFamily="18" charset="0"/>
              </a:rPr>
              <a:t>Zdůvodňuje drobné změny či odchylky v zadání</a:t>
            </a:r>
            <a:r>
              <a:rPr lang="cs-CZ" sz="1800" dirty="0" smtClean="0">
                <a:latin typeface="Arial Narrow" pitchFamily="34" charset="0"/>
                <a:cs typeface="Times New Roman" pitchFamily="18" charset="0"/>
              </a:rPr>
              <a:t>.</a:t>
            </a:r>
          </a:p>
          <a:p>
            <a:r>
              <a:rPr lang="cs-CZ" sz="1800" dirty="0" smtClean="0">
                <a:latin typeface="Times New Roman" pitchFamily="18" charset="0"/>
                <a:cs typeface="Times New Roman" pitchFamily="18" charset="0"/>
              </a:rPr>
              <a:t>V závěru práci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vedoucího práce</a:t>
            </a:r>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dirty="0" smtClean="0">
                <a:solidFill>
                  <a:srgbClr val="FF0000"/>
                </a:solidFill>
                <a:latin typeface="Arial Narrow" pitchFamily="34" charset="0"/>
                <a:cs typeface="Times New Roman" pitchFamily="18" charset="0"/>
              </a:rPr>
              <a:t>Konkrétně:</a:t>
            </a:r>
          </a:p>
          <a:p>
            <a:r>
              <a:rPr lang="cs-CZ" sz="2200" dirty="0" smtClean="0">
                <a:latin typeface="Times New Roman" pitchFamily="18" charset="0"/>
                <a:cs typeface="Times New Roman" pitchFamily="18" charset="0"/>
              </a:rPr>
              <a:t>Hodnotí především odbornou stránku celé práce, a to komplexně. Tedy zvažuje jak stránku teoretickou a obsahovou, tak stránku empirickou. Zvláště se zaměřuje na interpretaci získaných výsledků a diskusi. </a:t>
            </a:r>
          </a:p>
          <a:p>
            <a:r>
              <a:rPr lang="cs-CZ" sz="2200" dirty="0" smtClean="0">
                <a:latin typeface="Times New Roman" pitchFamily="18" charset="0"/>
                <a:cs typeface="Times New Roman" pitchFamily="18" charset="0"/>
              </a:rPr>
              <a:t>Pokud uzná za vhodné, může si vyžádat další materiály, např. zdrojová data, nepublikované statistické analýzy, záznamové protokoly atd. </a:t>
            </a:r>
          </a:p>
          <a:p>
            <a:r>
              <a:rPr lang="cs-CZ" sz="2200" dirty="0" smtClean="0">
                <a:latin typeface="Times New Roman" pitchFamily="18" charset="0"/>
                <a:cs typeface="Times New Roman" pitchFamily="18" charset="0"/>
              </a:rPr>
              <a:t>Vyjadřuje se k formální a jazykové úrovni práce. </a:t>
            </a:r>
          </a:p>
          <a:p>
            <a:r>
              <a:rPr lang="cs-CZ" sz="2200" dirty="0" smtClean="0">
                <a:latin typeface="Times New Roman" pitchFamily="18" charset="0"/>
                <a:cs typeface="Times New Roman" pitchFamily="18" charset="0"/>
              </a:rPr>
              <a:t>Hodnotí celkový přínos práce, její závěry, vyjadřuje se k praktické aplikaci získaných poznatků a hodnotí reálnost vámi navržených doporučení pro praxi. </a:t>
            </a:r>
          </a:p>
          <a:p>
            <a:r>
              <a:rPr lang="cs-CZ" sz="2200" dirty="0" smtClean="0">
                <a:latin typeface="Times New Roman" pitchFamily="18" charset="0"/>
                <a:cs typeface="Times New Roman" pitchFamily="18" charset="0"/>
              </a:rPr>
              <a:t>V závěru hodnotí 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oponenta práce</a:t>
            </a: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smtClean="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smtClean="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smtClean="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smtClean="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smtClean="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smtClean="0"/>
              <a:t>Obhajoba kvalifikační práce</a:t>
            </a: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dirty="0" smtClean="0"/>
              <a:t>1. Stručné představení práce </a:t>
            </a:r>
          </a:p>
          <a:p>
            <a:pPr lvl="1"/>
            <a:r>
              <a:rPr lang="cs-CZ" b="1" dirty="0" smtClean="0">
                <a:solidFill>
                  <a:srgbClr val="0070C0"/>
                </a:solidFill>
              </a:rPr>
              <a:t>10 minut </a:t>
            </a:r>
            <a:r>
              <a:rPr lang="cs-CZ" dirty="0" smtClean="0">
                <a:solidFill>
                  <a:srgbClr val="0070C0"/>
                </a:solidFill>
              </a:rPr>
              <a:t>– zaměřte se zejména na dosažené výsledky. Připravte si vhodnou prezentaci, která zaujme věcností, uvedením konkrétních faktů a závěrů. </a:t>
            </a:r>
          </a:p>
          <a:p>
            <a:r>
              <a:rPr lang="cs-CZ" dirty="0" smtClean="0"/>
              <a:t>2. Čtení posudků vedoucího práce a oponenta</a:t>
            </a:r>
          </a:p>
          <a:p>
            <a:r>
              <a:rPr lang="cs-CZ" dirty="0" smtClean="0"/>
              <a:t>3. Reakce studenta na posudky</a:t>
            </a:r>
          </a:p>
          <a:p>
            <a:pPr lvl="1"/>
            <a:r>
              <a:rPr lang="cs-CZ" dirty="0" smtClean="0">
                <a:solidFill>
                  <a:srgbClr val="FF0000"/>
                </a:solidFill>
              </a:rPr>
              <a:t>reakci mějte předem připravenou</a:t>
            </a:r>
            <a:r>
              <a:rPr lang="cs-CZ" dirty="0" smtClean="0">
                <a:solidFill>
                  <a:srgbClr val="0070C0"/>
                </a:solidFill>
              </a:rPr>
              <a:t>, může to být i několik snímků v MS PowerPoint. Ukažte, že jste se připomínkami v posudcích důkladně zabývali.</a:t>
            </a:r>
          </a:p>
          <a:p>
            <a:r>
              <a:rPr lang="cs-CZ" dirty="0" smtClean="0"/>
              <a:t>4. Rozprava v plénu</a:t>
            </a:r>
          </a:p>
          <a:p>
            <a:pPr lvl="1"/>
            <a:r>
              <a:rPr lang="cs-CZ" dirty="0" smtClean="0">
                <a:solidFill>
                  <a:srgbClr val="0070C0"/>
                </a:solidFill>
              </a:rPr>
              <a:t>je „nejriskantnější“ část obhajoby, protože během ní můžete dostat otázku, na kterou nejste připraveni. Reagujte klidně, s rozmyslem, </a:t>
            </a:r>
            <a:r>
              <a:rPr lang="cs-CZ" dirty="0" smtClean="0">
                <a:solidFill>
                  <a:srgbClr val="FF0000"/>
                </a:solidFill>
              </a:rPr>
              <a:t>nehádejte se</a:t>
            </a:r>
            <a:r>
              <a:rPr lang="cs-CZ" dirty="0" smtClean="0">
                <a:solidFill>
                  <a:srgbClr val="0070C0"/>
                </a:solidFill>
              </a:rPr>
              <a:t>.  </a:t>
            </a:r>
          </a:p>
        </p:txBody>
      </p:sp>
      <p:sp>
        <p:nvSpPr>
          <p:cNvPr id="3" name="Nadpis 2"/>
          <p:cNvSpPr>
            <a:spLocks noGrp="1"/>
          </p:cNvSpPr>
          <p:nvPr>
            <p:ph type="title"/>
          </p:nvPr>
        </p:nvSpPr>
        <p:spPr>
          <a:xfrm>
            <a:off x="457200" y="142852"/>
            <a:ext cx="8229600" cy="868346"/>
          </a:xfrm>
        </p:spPr>
        <p:txBody>
          <a:bodyPr/>
          <a:lstStyle/>
          <a:p>
            <a:pPr>
              <a:defRPr/>
            </a:pPr>
            <a:r>
              <a:rPr lang="cs-CZ" dirty="0" smtClean="0"/>
              <a:t>Průběh obhajoby</a:t>
            </a: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smtClean="0">
                <a:latin typeface="+mj-lt"/>
                <a:cs typeface="Times New Roman" pitchFamily="18" charset="0"/>
              </a:rPr>
              <a:t>Neučte se texty nazpaměť! Při obhajobě budete ve stresu, paměť vám bude vynechávat.</a:t>
            </a:r>
          </a:p>
          <a:p>
            <a:pPr>
              <a:defRPr/>
            </a:pPr>
            <a:r>
              <a:rPr lang="cs-CZ" sz="2000" dirty="0" smtClean="0">
                <a:latin typeface="+mj-lt"/>
                <a:cs typeface="Times New Roman" pitchFamily="18" charset="0"/>
              </a:rPr>
              <a:t>Nečtěte texty z předlohy! Působí to rušivým a nepřipraveným dojmem! Jako berličku použijte malé kartičky s textem, které držíte v ruce. </a:t>
            </a:r>
            <a:r>
              <a:rPr lang="cs-CZ" sz="2000" dirty="0" smtClean="0">
                <a:latin typeface="+mj-lt"/>
                <a:cs typeface="Times New Roman" pitchFamily="18" charset="0"/>
                <a:sym typeface="Wingdings" pitchFamily="2" charset="2"/>
              </a:rPr>
              <a:t></a:t>
            </a:r>
            <a:r>
              <a:rPr lang="cs-CZ" sz="2000" dirty="0" smtClean="0">
                <a:latin typeface="+mj-lt"/>
                <a:cs typeface="Times New Roman" pitchFamily="18" charset="0"/>
              </a:rPr>
              <a:t> </a:t>
            </a:r>
          </a:p>
          <a:p>
            <a:pPr>
              <a:defRPr/>
            </a:pPr>
            <a:r>
              <a:rPr lang="cs-CZ" sz="2000" dirty="0" smtClean="0">
                <a:latin typeface="+mj-lt"/>
                <a:cs typeface="Times New Roman" pitchFamily="18" charset="0"/>
              </a:rPr>
              <a:t>Nemluvte o tom, že někde to dělají takto a někde jinak, to velmi zdržuje.</a:t>
            </a:r>
          </a:p>
          <a:p>
            <a:pPr>
              <a:defRPr/>
            </a:pPr>
            <a:r>
              <a:rPr lang="cs-CZ" sz="2000" dirty="0" smtClean="0">
                <a:latin typeface="+mj-lt"/>
                <a:cs typeface="Times New Roman" pitchFamily="18" charset="0"/>
              </a:rPr>
              <a:t>Vyhněte se vynucenému přerušení prezentace předsedou komise z důvodu překročení časového limitu nebo trpělivosti členů komise. Prezentace práce musí být stručná, výstižná a zaměřit se jen na podstatné věci. </a:t>
            </a:r>
          </a:p>
          <a:p>
            <a:pPr>
              <a:defRPr/>
            </a:pPr>
            <a:r>
              <a:rPr lang="cs-CZ" sz="2000" dirty="0" smtClean="0">
                <a:latin typeface="+mj-lt"/>
                <a:cs typeface="Times New Roman" pitchFamily="18" charset="0"/>
              </a:rPr>
              <a:t>Je zásadní chybou, pokud se po ukončení prezentace někdo z komise zeptá, a co jste tedy ve své práci vlastně měl dělat!</a:t>
            </a:r>
          </a:p>
          <a:p>
            <a:pPr>
              <a:defRPr/>
            </a:pPr>
            <a:r>
              <a:rPr lang="cs-CZ" sz="2000" dirty="0" smtClean="0">
                <a:latin typeface="+mj-lt"/>
                <a:cs typeface="Times New Roman" pitchFamily="18" charset="0"/>
              </a:rPr>
              <a:t>Vyvarujte se jakéhokoli požívání psychoaktivních preparátů (alkohol, tlumící léky atd.)!!! Jediným povoleným „dopingem“ je káva a oblíbené plyšové zvířátko. </a:t>
            </a:r>
            <a:r>
              <a:rPr lang="cs-CZ" sz="2000" dirty="0" smtClean="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smtClean="0">
                <a:solidFill>
                  <a:srgbClr val="FF0000"/>
                </a:solidFill>
              </a:rPr>
              <a:t>Čeho se vyvarovat!</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smtClean="0"/>
          </a:p>
          <a:p>
            <a:pPr>
              <a:defRPr/>
            </a:pPr>
            <a:r>
              <a:rPr lang="cs-CZ" dirty="0" smtClean="0"/>
              <a:t>Platí jednoduché pravidlo: </a:t>
            </a:r>
            <a:r>
              <a:rPr lang="cs-CZ" b="1" dirty="0" smtClean="0">
                <a:solidFill>
                  <a:srgbClr val="FF0000"/>
                </a:solidFill>
                <a:effectLst>
                  <a:outerShdw blurRad="38100" dist="38100" dir="2700000" algn="tl">
                    <a:srgbClr val="000000">
                      <a:alpha val="43137"/>
                    </a:srgbClr>
                  </a:outerShdw>
                </a:effectLst>
              </a:rPr>
              <a:t>čím dříve, tím lépe!</a:t>
            </a:r>
          </a:p>
          <a:p>
            <a:pPr>
              <a:defRPr/>
            </a:pPr>
            <a:endParaRPr lang="cs-CZ" dirty="0" smtClean="0">
              <a:sym typeface="Wingdings" pitchFamily="2" charset="2"/>
            </a:endParaRPr>
          </a:p>
          <a:p>
            <a:pPr>
              <a:defRPr/>
            </a:pPr>
            <a:r>
              <a:rPr lang="cs-CZ" dirty="0" smtClean="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smtClean="0"/>
              <a:t>Kdy asi tak začít pracovat?</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22"/>
            <a:ext cx="8229600" cy="4792678"/>
          </a:xfrm>
        </p:spPr>
        <p:txBody>
          <a:bodyPr/>
          <a:lstStyle/>
          <a:p>
            <a:r>
              <a:rPr lang="cs-CZ" sz="1800" dirty="0" smtClean="0"/>
              <a:t>Rozsah</a:t>
            </a:r>
            <a:endParaRPr lang="cs-CZ" sz="1800" dirty="0" smtClean="0"/>
          </a:p>
          <a:p>
            <a:pPr lvl="1"/>
            <a:r>
              <a:rPr lang="cs-CZ" sz="1800" dirty="0" smtClean="0"/>
              <a:t>Pro diplomovou (Mgr.) práci je stanoven povinný </a:t>
            </a:r>
            <a:r>
              <a:rPr lang="cs-CZ" sz="1800" b="1" dirty="0" smtClean="0"/>
              <a:t>minimální rozsah 140 000 znaků včetně mezer</a:t>
            </a:r>
            <a:r>
              <a:rPr lang="cs-CZ" sz="1800" dirty="0" smtClean="0"/>
              <a:t>. </a:t>
            </a:r>
            <a:r>
              <a:rPr lang="cs-CZ" sz="1800" b="1" dirty="0" smtClean="0"/>
              <a:t>Započítává se obsah, vlastní text a poznámkový aparát.</a:t>
            </a:r>
          </a:p>
          <a:p>
            <a:pPr lvl="1"/>
            <a:r>
              <a:rPr lang="cs-CZ" sz="1800" b="1" dirty="0" smtClean="0"/>
              <a:t>Mimo povinný rozsah </a:t>
            </a:r>
            <a:r>
              <a:rPr lang="cs-CZ" sz="1800" dirty="0" smtClean="0"/>
              <a:t>stojí titulní listy, seznam použitých zdrojů a </a:t>
            </a:r>
            <a:r>
              <a:rPr lang="cs-CZ" sz="1800" dirty="0" smtClean="0"/>
              <a:t>přílohy (přílohy – vedoucí).</a:t>
            </a:r>
            <a:endParaRPr lang="cs-CZ" sz="1800" dirty="0" smtClean="0"/>
          </a:p>
          <a:p>
            <a:r>
              <a:rPr lang="cs-CZ" sz="1800" dirty="0" smtClean="0"/>
              <a:t>Formální náležitosti</a:t>
            </a:r>
          </a:p>
          <a:p>
            <a:pPr lvl="1"/>
            <a:r>
              <a:rPr lang="cs-CZ" sz="1800" dirty="0" smtClean="0"/>
              <a:t>Práce musí obsahovat postupně titulní list, bibliografický záznam diplomové práce, </a:t>
            </a:r>
            <a:r>
              <a:rPr lang="cs-CZ" sz="1800" b="1" dirty="0" smtClean="0"/>
              <a:t>anotaci a klíčová slova v češtině i angličtině</a:t>
            </a:r>
            <a:r>
              <a:rPr lang="cs-CZ" sz="1800" dirty="0" smtClean="0"/>
              <a:t>, podepsané prohlášení o původnosti, obsah, vlastní text, soupis použité literatury, poznámkový aparát. Bez těchto náležitostí nebude práce přijata.</a:t>
            </a:r>
          </a:p>
          <a:p>
            <a:pPr lvl="1"/>
            <a:r>
              <a:rPr lang="cs-CZ" sz="1800" dirty="0" smtClean="0"/>
              <a:t>Na konec práce před zadními deskami TIŠTĚNÉ verze je do vazby přidán </a:t>
            </a:r>
            <a:r>
              <a:rPr lang="cs-CZ" sz="1800" b="1" dirty="0" smtClean="0"/>
              <a:t>PROJEKT</a:t>
            </a:r>
            <a:r>
              <a:rPr lang="cs-CZ" sz="1800" dirty="0" smtClean="0"/>
              <a:t> diplomové </a:t>
            </a:r>
            <a:r>
              <a:rPr lang="cs-CZ" sz="1800" dirty="0" smtClean="0"/>
              <a:t>práce – nemusí být podepsaný</a:t>
            </a:r>
            <a:endParaRPr lang="cs-CZ" sz="1800" dirty="0" smtClean="0"/>
          </a:p>
          <a:p>
            <a:pPr lvl="1"/>
            <a:endParaRPr lang="cs-CZ" dirty="0" smtClean="0"/>
          </a:p>
          <a:p>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dirty="0" smtClean="0"/>
              <a:t>Náležitosti Mgr. práce</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2" y="214290"/>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4" y="500063"/>
            <a:ext cx="2071703" cy="338554"/>
          </a:xfrm>
          <a:prstGeom prst="rect">
            <a:avLst/>
          </a:prstGeom>
          <a:noFill/>
          <a:ln w="9525">
            <a:noFill/>
            <a:miter lim="800000"/>
            <a:headEnd/>
            <a:tailEnd/>
          </a:ln>
        </p:spPr>
        <p:txBody>
          <a:bodyPr wrap="square">
            <a:spAutoFit/>
          </a:bodyPr>
          <a:lstStyle/>
          <a:p>
            <a:r>
              <a:rPr lang="cs-CZ" sz="1600" b="1" dirty="0" smtClean="0">
                <a:latin typeface="Times New Roman" pitchFamily="18" charset="0"/>
                <a:cs typeface="Times New Roman" pitchFamily="18" charset="0"/>
              </a:rPr>
              <a:t>OBSAH (příklad)</a:t>
            </a:r>
            <a:endParaRPr lang="cs-CZ" b="1" dirty="0">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smtClean="0">
                <a:latin typeface="+mn-lt"/>
              </a:rPr>
              <a:t>… Při </a:t>
            </a:r>
            <a:r>
              <a:rPr lang="cs-CZ" sz="2000" dirty="0">
                <a:latin typeface="+mn-lt"/>
              </a:rPr>
              <a:t>desetinném číslování se za poslední číslicí </a:t>
            </a:r>
            <a:r>
              <a:rPr lang="cs-CZ" sz="2000" b="1" dirty="0">
                <a:latin typeface="+mn-lt"/>
              </a:rPr>
              <a:t>nikdy nedělá tečka</a:t>
            </a:r>
            <a:r>
              <a:rPr lang="cs-CZ" sz="2000" dirty="0">
                <a:latin typeface="+mn-lt"/>
              </a:rPr>
              <a:t>, a to ani v názvech kapitol v textu </a:t>
            </a:r>
            <a:r>
              <a:rPr lang="cs-CZ" sz="2000" dirty="0" smtClean="0">
                <a:latin typeface="+mn-lt"/>
              </a:rPr>
              <a:t>práce! </a:t>
            </a:r>
            <a:endParaRPr lang="cs-CZ" sz="2000" dirty="0">
              <a:latin typeface="+mn-lt"/>
            </a:endParaRP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170099"/>
          </a:xfrm>
          <a:prstGeom prst="rect">
            <a:avLst/>
          </a:prstGeom>
          <a:noFill/>
        </p:spPr>
        <p:txBody>
          <a:bodyPr>
            <a:spAutoFit/>
          </a:bodyPr>
          <a:lstStyle/>
          <a:p>
            <a:pPr>
              <a:defRPr/>
            </a:pPr>
            <a:r>
              <a:rPr lang="cs-CZ" sz="2000" dirty="0" smtClean="0">
                <a:latin typeface="+mn-lt"/>
              </a:rPr>
              <a:t>Nepříliš zkušení </a:t>
            </a:r>
            <a:r>
              <a:rPr lang="cs-CZ" sz="2000" dirty="0">
                <a:latin typeface="+mn-lt"/>
              </a:rPr>
              <a:t>autoři by </a:t>
            </a:r>
            <a:r>
              <a:rPr lang="cs-CZ" sz="2000" dirty="0" smtClean="0">
                <a:latin typeface="+mn-lt"/>
              </a:rPr>
              <a:t>měli </a:t>
            </a:r>
            <a:r>
              <a:rPr lang="cs-CZ" sz="2000" b="1" dirty="0">
                <a:solidFill>
                  <a:srgbClr val="FF0000"/>
                </a:solidFill>
                <a:latin typeface="+mn-lt"/>
              </a:rPr>
              <a:t>psát úvod až na konec</a:t>
            </a:r>
            <a:r>
              <a:rPr lang="cs-CZ" sz="2000" dirty="0">
                <a:latin typeface="+mn-lt"/>
              </a:rPr>
              <a:t>! </a:t>
            </a:r>
            <a:endParaRPr lang="cs-CZ" sz="2000" dirty="0" smtClean="0">
              <a:latin typeface="+mn-lt"/>
            </a:endParaRPr>
          </a:p>
          <a:p>
            <a:pPr>
              <a:defRPr/>
            </a:pPr>
            <a:r>
              <a:rPr lang="cs-CZ" sz="2000" dirty="0" smtClean="0">
                <a:latin typeface="+mn-lt"/>
              </a:rPr>
              <a:t>Doporučovaný </a:t>
            </a:r>
            <a:r>
              <a:rPr lang="cs-CZ" sz="2000" dirty="0">
                <a:latin typeface="+mn-lt"/>
              </a:rPr>
              <a:t>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a:t>
            </a:r>
            <a:r>
              <a:rPr lang="cs-CZ" sz="2000" dirty="0" smtClean="0">
                <a:latin typeface="+mn-lt"/>
              </a:rPr>
              <a:t>úvod - </a:t>
            </a:r>
            <a:r>
              <a:rPr lang="cs-CZ" sz="2000" dirty="0">
                <a:latin typeface="+mn-lt"/>
              </a:rPr>
              <a:t>sepsat cíle tak, aby </a:t>
            </a:r>
            <a:r>
              <a:rPr lang="cs-CZ" sz="2000" dirty="0" smtClean="0">
                <a:latin typeface="+mn-lt"/>
              </a:rPr>
              <a:t>korespondovaly </a:t>
            </a:r>
            <a:br>
              <a:rPr lang="cs-CZ" sz="2000" dirty="0" smtClean="0">
                <a:latin typeface="+mn-lt"/>
              </a:rPr>
            </a:br>
            <a:r>
              <a:rPr lang="cs-CZ" sz="2000" dirty="0" smtClean="0">
                <a:latin typeface="+mn-lt"/>
              </a:rPr>
              <a:t>s </a:t>
            </a:r>
            <a:r>
              <a:rPr lang="cs-CZ" sz="2000" dirty="0">
                <a:latin typeface="+mn-lt"/>
              </a:rPr>
              <a:t>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40120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a:t>
            </a:r>
            <a:r>
              <a:rPr lang="cs-CZ" sz="1400" dirty="0" smtClean="0">
                <a:latin typeface="Times New Roman" pitchFamily="18" charset="0"/>
                <a:cs typeface="Times New Roman" pitchFamily="18" charset="0"/>
              </a:rPr>
              <a:t>práce, </a:t>
            </a:r>
            <a:r>
              <a:rPr lang="cs-CZ" sz="1400" dirty="0">
                <a:latin typeface="Times New Roman" pitchFamily="18" charset="0"/>
                <a:cs typeface="Times New Roman" pitchFamily="18" charset="0"/>
              </a:rPr>
              <a:t>je úvod. Obvykle se úvod nečísluje, </a:t>
            </a:r>
            <a:r>
              <a:rPr lang="cs-CZ" sz="1400" dirty="0" smtClean="0">
                <a:latin typeface="Times New Roman" pitchFamily="18" charset="0"/>
                <a:cs typeface="Times New Roman" pitchFamily="18" charset="0"/>
              </a:rPr>
              <a:t>ale když se rozhodnete uvést 1 ÚVOD, je to v pořádku. Tato </a:t>
            </a:r>
            <a:r>
              <a:rPr lang="cs-CZ" sz="1400" dirty="0">
                <a:latin typeface="Times New Roman" pitchFamily="18" charset="0"/>
                <a:cs typeface="Times New Roman" pitchFamily="18" charset="0"/>
              </a:rPr>
              <a:t>kapitola má čtenáře uvést do problematiky a blíže popsat předmět vlastní kvalifikační práce. Autor by měl zhodnotit aktuálnost řešené problematiky, základní východiska a načrtnout to, co má práce přinést. Součástí úvodu jsou i základní </a:t>
            </a:r>
            <a:r>
              <a:rPr lang="cs-CZ" sz="1400" dirty="0" smtClean="0">
                <a:latin typeface="Times New Roman" pitchFamily="18" charset="0"/>
                <a:cs typeface="Times New Roman" pitchFamily="18" charset="0"/>
              </a:rPr>
              <a:t>teze čili hypotézy, </a:t>
            </a:r>
            <a:r>
              <a:rPr lang="cs-CZ" sz="1400" dirty="0">
                <a:latin typeface="Times New Roman" pitchFamily="18" charset="0"/>
                <a:cs typeface="Times New Roman" pitchFamily="18" charset="0"/>
              </a:rPr>
              <a:t>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1 </a:t>
            </a:r>
            <a:r>
              <a:rPr lang="cs-CZ" sz="1400" dirty="0">
                <a:latin typeface="Times New Roman" pitchFamily="18" charset="0"/>
                <a:cs typeface="Times New Roman" pitchFamily="18" charset="0"/>
              </a:rPr>
              <a:t>stránku A4. Pokud jste milovníci citátů a mott,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úvodu je možné motto využít, jinde v textu práce by již působilo rušivě.</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170099"/>
          </a:xfrm>
          <a:prstGeom prst="rect">
            <a:avLst/>
          </a:prstGeom>
          <a:noFill/>
        </p:spPr>
        <p:txBody>
          <a:bodyPr>
            <a:spAutoFit/>
          </a:bodyPr>
          <a:lstStyle/>
          <a:p>
            <a:pPr>
              <a:defRPr/>
            </a:pPr>
            <a:r>
              <a:rPr lang="cs-CZ" sz="2000" dirty="0">
                <a:latin typeface="+mn-lt"/>
              </a:rPr>
              <a:t>Teoretická část práce se </a:t>
            </a:r>
            <a:r>
              <a:rPr lang="cs-CZ" sz="2000" dirty="0" smtClean="0">
                <a:latin typeface="+mn-lt"/>
              </a:rPr>
              <a:t>(nezkušeným autorům) </a:t>
            </a:r>
            <a:r>
              <a:rPr lang="cs-CZ" sz="2000" dirty="0">
                <a:latin typeface="+mn-lt"/>
              </a:rPr>
              <a:t>píše lépe než část </a:t>
            </a:r>
            <a:r>
              <a:rPr lang="cs-CZ" sz="2000" dirty="0" smtClean="0">
                <a:latin typeface="+mn-lt"/>
              </a:rPr>
              <a:t>empirická – je lepší začít tady </a:t>
            </a:r>
          </a:p>
          <a:p>
            <a:pPr marL="342900" indent="-342900">
              <a:buFontTx/>
              <a:buChar char="-"/>
              <a:defRPr/>
            </a:pPr>
            <a:r>
              <a:rPr lang="cs-CZ" sz="2000" dirty="0" smtClean="0">
                <a:latin typeface="+mn-lt"/>
              </a:rPr>
              <a:t>Nejprve stanovení osnovy, </a:t>
            </a:r>
            <a:r>
              <a:rPr lang="cs-CZ" sz="2000" dirty="0">
                <a:latin typeface="+mn-lt"/>
              </a:rPr>
              <a:t>o čem všem chcete psát a v jakém </a:t>
            </a:r>
            <a:r>
              <a:rPr lang="cs-CZ" sz="2000" dirty="0" smtClean="0">
                <a:latin typeface="+mn-lt"/>
              </a:rPr>
              <a:t>rozsahu</a:t>
            </a:r>
          </a:p>
          <a:p>
            <a:pPr marL="342900" indent="-342900">
              <a:buFontTx/>
              <a:buChar char="-"/>
              <a:defRPr/>
            </a:pPr>
            <a:r>
              <a:rPr lang="cs-CZ" sz="2000" dirty="0" smtClean="0">
                <a:latin typeface="+mn-lt"/>
              </a:rPr>
              <a:t>Teoretická </a:t>
            </a:r>
            <a:r>
              <a:rPr lang="cs-CZ" sz="2000" dirty="0">
                <a:latin typeface="+mn-lt"/>
              </a:rPr>
              <a:t>část by měla tvořit rozsahem </a:t>
            </a:r>
            <a:r>
              <a:rPr lang="cs-CZ" sz="2000" b="1" dirty="0" smtClean="0">
                <a:latin typeface="+mn-lt"/>
              </a:rPr>
              <a:t>minimálně 1/3 </a:t>
            </a:r>
            <a:r>
              <a:rPr lang="cs-CZ" sz="2000" b="1" dirty="0">
                <a:latin typeface="+mn-lt"/>
              </a:rPr>
              <a:t>celé </a:t>
            </a:r>
            <a:r>
              <a:rPr lang="cs-CZ" sz="2000" b="1" dirty="0" smtClean="0">
                <a:latin typeface="+mn-lt"/>
              </a:rPr>
              <a:t>práce  </a:t>
            </a:r>
            <a:endParaRPr lang="cs-CZ" sz="2000" b="1" dirty="0">
              <a:latin typeface="+mn-lt"/>
            </a:endParaRP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478423"/>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a:t>
            </a:r>
            <a:r>
              <a:rPr lang="cs-CZ" sz="1400" b="1" dirty="0">
                <a:latin typeface="Times New Roman" pitchFamily="18" charset="0"/>
                <a:cs typeface="Times New Roman" pitchFamily="18" charset="0"/>
              </a:rPr>
              <a:t>na  základě provedené literární rešerše</a:t>
            </a:r>
            <a:r>
              <a:rPr lang="cs-CZ" sz="1400" dirty="0">
                <a:latin typeface="Times New Roman" pitchFamily="18" charset="0"/>
                <a:cs typeface="Times New Roman" pitchFamily="18" charset="0"/>
              </a:rPr>
              <a:t>,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a:t>
            </a:r>
            <a:r>
              <a:rPr lang="cs-CZ" sz="1400" dirty="0" smtClean="0">
                <a:latin typeface="Times New Roman" pitchFamily="18" charset="0"/>
                <a:cs typeface="Times New Roman" pitchFamily="18" charset="0"/>
              </a:rPr>
              <a:t>i </a:t>
            </a:r>
            <a:r>
              <a:rPr lang="cs-CZ" sz="1400" dirty="0">
                <a:latin typeface="Times New Roman" pitchFamily="18" charset="0"/>
                <a:cs typeface="Times New Roman" pitchFamily="18" charset="0"/>
              </a:rPr>
              <a:t>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o </a:t>
            </a:r>
            <a:r>
              <a:rPr lang="cs-CZ" sz="1400" b="1" dirty="0">
                <a:latin typeface="Times New Roman" pitchFamily="18" charset="0"/>
                <a:cs typeface="Times New Roman" pitchFamily="18" charset="0"/>
              </a:rPr>
              <a:t>kritickou analýzu a konfrontaci </a:t>
            </a:r>
            <a:r>
              <a:rPr lang="cs-CZ" sz="1400" dirty="0">
                <a:latin typeface="Times New Roman" pitchFamily="18" charset="0"/>
                <a:cs typeface="Times New Roman" pitchFamily="18" charset="0"/>
              </a:rPr>
              <a:t>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a:t>
            </a:r>
            <a:r>
              <a:rPr lang="cs-CZ" sz="1400" b="1" dirty="0">
                <a:latin typeface="Times New Roman" pitchFamily="18" charset="0"/>
                <a:cs typeface="Times New Roman" pitchFamily="18" charset="0"/>
              </a:rPr>
              <a:t>Teoretická část práce ale nesmí být vlastní úvahou nad daným tématem</a:t>
            </a:r>
            <a:r>
              <a:rPr lang="cs-CZ" sz="1400" dirty="0">
                <a:latin typeface="Times New Roman" pitchFamily="18" charset="0"/>
                <a:cs typeface="Times New Roman" pitchFamily="18" charset="0"/>
              </a:rPr>
              <a:t>! Pro psaní teoretické části práce nepoužívejte jako informační zdroj skripta, populární literaturu, omezte používání webových stránek. </a:t>
            </a:r>
            <a:r>
              <a:rPr lang="cs-CZ" sz="1400" b="1" dirty="0">
                <a:latin typeface="Times New Roman" pitchFamily="18" charset="0"/>
                <a:cs typeface="Times New Roman" pitchFamily="18" charset="0"/>
              </a:rPr>
              <a:t>Opírejte se zejména o monografie, vědecké a odborné časopisy</a:t>
            </a:r>
            <a:r>
              <a:rPr lang="cs-CZ" sz="1400" dirty="0">
                <a:latin typeface="Times New Roman" pitchFamily="18" charset="0"/>
                <a:cs typeface="Times New Roman" pitchFamily="18" charset="0"/>
              </a:rPr>
              <a:t>. Dejte pozor i na </a:t>
            </a:r>
            <a:r>
              <a:rPr lang="cs-CZ" sz="1400" dirty="0" smtClean="0">
                <a:latin typeface="Times New Roman" pitchFamily="18" charset="0"/>
                <a:cs typeface="Times New Roman" pitchFamily="18" charset="0"/>
              </a:rPr>
              <a:t>stáří zdrojů. </a:t>
            </a:r>
            <a:r>
              <a:rPr lang="cs-CZ" sz="1400" dirty="0">
                <a:latin typeface="Times New Roman" pitchFamily="18" charset="0"/>
                <a:cs typeface="Times New Roman" pitchFamily="18" charset="0"/>
              </a:rPr>
              <a:t>Informační zdroje starší než 15 let již považujte za zastaralé a v práci se jim spíše vyhýbejte!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785652"/>
          </a:xfrm>
          <a:prstGeom prst="rect">
            <a:avLst/>
          </a:prstGeom>
          <a:noFill/>
        </p:spPr>
        <p:txBody>
          <a:bodyPr>
            <a:spAutoFit/>
          </a:bodyPr>
          <a:lstStyle/>
          <a:p>
            <a:pPr>
              <a:defRPr/>
            </a:pPr>
            <a:r>
              <a:rPr lang="cs-CZ" sz="2000" dirty="0" smtClean="0">
                <a:latin typeface="+mn-lt"/>
              </a:rPr>
              <a:t>Mějte </a:t>
            </a:r>
            <a:r>
              <a:rPr lang="cs-CZ" sz="2000" dirty="0">
                <a:latin typeface="+mn-lt"/>
              </a:rPr>
              <a:t>na paměti, </a:t>
            </a:r>
            <a:r>
              <a:rPr lang="cs-CZ" sz="2000" dirty="0" smtClean="0">
                <a:latin typeface="+mn-lt"/>
              </a:rPr>
              <a:t>že:</a:t>
            </a:r>
          </a:p>
          <a:p>
            <a:pPr marL="342900" indent="-342900">
              <a:buFontTx/>
              <a:buChar char="-"/>
              <a:defRPr/>
            </a:pPr>
            <a:r>
              <a:rPr lang="cs-CZ" sz="2000" dirty="0" smtClean="0">
                <a:latin typeface="+mn-lt"/>
              </a:rPr>
              <a:t>vy </a:t>
            </a:r>
            <a:r>
              <a:rPr lang="cs-CZ" sz="2000" dirty="0">
                <a:latin typeface="+mn-lt"/>
              </a:rPr>
              <a:t>sami znáte práci dobře a spousta věcí je vám </a:t>
            </a:r>
            <a:r>
              <a:rPr lang="cs-CZ" sz="2000" dirty="0" smtClean="0">
                <a:latin typeface="+mn-lt"/>
              </a:rPr>
              <a:t>jasných</a:t>
            </a:r>
          </a:p>
          <a:p>
            <a:pPr marL="342900" indent="-342900">
              <a:buFontTx/>
              <a:buChar char="-"/>
              <a:defRPr/>
            </a:pPr>
            <a:r>
              <a:rPr lang="cs-CZ" sz="2000" dirty="0" smtClean="0">
                <a:latin typeface="+mn-lt"/>
              </a:rPr>
              <a:t>nezasvěceným čtenářům – je jím i OPONENT práce - spousta </a:t>
            </a:r>
            <a:r>
              <a:rPr lang="cs-CZ" sz="2000" dirty="0">
                <a:latin typeface="+mn-lt"/>
              </a:rPr>
              <a:t>věcí jasná nebude a budou chtít vědět i detaily, které vy sami považujete za </a:t>
            </a:r>
            <a:r>
              <a:rPr lang="cs-CZ" sz="2000" dirty="0" smtClean="0">
                <a:latin typeface="+mn-lt"/>
              </a:rPr>
              <a:t>nepodstatné</a:t>
            </a:r>
          </a:p>
          <a:p>
            <a:pPr marL="342900" indent="-342900">
              <a:buFontTx/>
              <a:buChar char="-"/>
              <a:defRPr/>
            </a:pPr>
            <a:r>
              <a:rPr lang="cs-CZ" sz="2000" dirty="0" smtClean="0">
                <a:latin typeface="+mn-lt"/>
              </a:rPr>
              <a:t>preciznost a dodržování  naznačeného postupu je cesta k úspěchu </a:t>
            </a:r>
            <a:endParaRPr lang="cs-CZ" sz="2000" dirty="0">
              <a:latin typeface="+mn-lt"/>
            </a:endParaRP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262979"/>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a:t>
            </a:r>
            <a:r>
              <a:rPr lang="cs-CZ" sz="1400" b="1" dirty="0">
                <a:latin typeface="Times New Roman" pitchFamily="18" charset="0"/>
                <a:cs typeface="Times New Roman" pitchFamily="18" charset="0"/>
              </a:rPr>
              <a:t>praktickou část nebo </a:t>
            </a:r>
            <a:r>
              <a:rPr lang="cs-CZ" sz="1400" b="1" dirty="0" smtClean="0">
                <a:latin typeface="Times New Roman" pitchFamily="18" charset="0"/>
                <a:cs typeface="Times New Roman" pitchFamily="18" charset="0"/>
              </a:rPr>
              <a:t>metodologickou</a:t>
            </a:r>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a:t>
            </a:r>
            <a:r>
              <a:rPr lang="cs-CZ" sz="1400" dirty="0" smtClean="0">
                <a:latin typeface="Times New Roman" pitchFamily="18" charset="0"/>
                <a:cs typeface="Times New Roman" pitchFamily="18" charset="0"/>
              </a:rPr>
              <a:t>hypotéz (ne u kvalitativního).</a:t>
            </a:r>
            <a:endParaRPr lang="cs-CZ" sz="1400" dirty="0">
              <a:latin typeface="Times New Roman" pitchFamily="18" charset="0"/>
              <a:cs typeface="Times New Roman" pitchFamily="18" charset="0"/>
            </a:endParaRP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smtClean="0">
                <a:latin typeface="Times New Roman" pitchFamily="18" charset="0"/>
                <a:cs typeface="Times New Roman" pitchFamily="18" charset="0"/>
              </a:rPr>
              <a:t>(Popis </a:t>
            </a:r>
            <a:r>
              <a:rPr lang="cs-CZ" sz="1400" dirty="0">
                <a:latin typeface="Times New Roman" pitchFamily="18" charset="0"/>
                <a:cs typeface="Times New Roman" pitchFamily="18" charset="0"/>
              </a:rPr>
              <a:t>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a:t>
            </a:r>
            <a:r>
              <a:rPr lang="cs-CZ" sz="1400" b="1" dirty="0">
                <a:latin typeface="Times New Roman" pitchFamily="18" charset="0"/>
                <a:cs typeface="Times New Roman" pitchFamily="18" charset="0"/>
              </a:rPr>
              <a:t>postup popíšete </a:t>
            </a:r>
            <a:r>
              <a:rPr lang="cs-CZ" sz="1400" b="1" dirty="0" smtClean="0">
                <a:latin typeface="Times New Roman" pitchFamily="18" charset="0"/>
                <a:cs typeface="Times New Roman" pitchFamily="18" charset="0"/>
              </a:rPr>
              <a:t>do té míry podrobně, aby </a:t>
            </a:r>
            <a:r>
              <a:rPr lang="cs-CZ" sz="1400" b="1" dirty="0">
                <a:latin typeface="Times New Roman" pitchFamily="18" charset="0"/>
                <a:cs typeface="Times New Roman" pitchFamily="18" charset="0"/>
              </a:rPr>
              <a:t>byl reprodukovatelný a bylo možné jej ověřit.</a:t>
            </a:r>
            <a:endParaRPr lang="cs-CZ" sz="1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321</TotalTime>
  <Words>4874</Words>
  <Application>Microsoft Office PowerPoint</Application>
  <PresentationFormat>Předvádění na obrazovce (4:3)</PresentationFormat>
  <Paragraphs>401</Paragraphs>
  <Slides>37</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37</vt:i4>
      </vt:variant>
    </vt:vector>
  </HeadingPairs>
  <TitlesOfParts>
    <vt:vector size="48" baseType="lpstr">
      <vt:lpstr>Arial</vt:lpstr>
      <vt:lpstr>Arial Narrow</vt:lpstr>
      <vt:lpstr>Calibri</vt:lpstr>
      <vt:lpstr>Cambria</vt:lpstr>
      <vt:lpstr>Lucida Sans Unicode</vt:lpstr>
      <vt:lpstr>Times New Roman</vt:lpstr>
      <vt:lpstr>Verdana</vt:lpstr>
      <vt:lpstr>Wingdings</vt:lpstr>
      <vt:lpstr>Wingdings 2</vt:lpstr>
      <vt:lpstr>Wingdings 3</vt:lpstr>
      <vt:lpstr>Jak psát kvalifika</vt:lpstr>
      <vt:lpstr>Poznámky k cestě za  magisterskou diplomovou prací</vt:lpstr>
      <vt:lpstr>Jak začít?</vt:lpstr>
      <vt:lpstr>Název práce</vt:lpstr>
      <vt:lpstr>Kdy asi tak začít pracovat?</vt:lpstr>
      <vt:lpstr>Náležitosti Mgr. práce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EIZ /elektronické informační zdroje </vt:lpstr>
      <vt:lpstr>Posudek vedoucího práce</vt:lpstr>
      <vt:lpstr>Posudek oponenta práce</vt:lpstr>
      <vt:lpstr>Obhajoba kvalifikační práce</vt:lpstr>
      <vt:lpstr>Průběh obhajoby</vt:lpstr>
      <vt:lpstr>Čeho se vyvarovat!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Projekt INTERES</cp:lastModifiedBy>
  <cp:revision>27</cp:revision>
  <dcterms:created xsi:type="dcterms:W3CDTF">2013-03-19T08:07:44Z</dcterms:created>
  <dcterms:modified xsi:type="dcterms:W3CDTF">2019-05-17T04:41:53Z</dcterms:modified>
</cp:coreProperties>
</file>