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8" r:id="rId3"/>
    <p:sldId id="271" r:id="rId4"/>
    <p:sldId id="314" r:id="rId5"/>
    <p:sldId id="313" r:id="rId6"/>
    <p:sldId id="316" r:id="rId7"/>
    <p:sldId id="309" r:id="rId8"/>
    <p:sldId id="259" r:id="rId9"/>
    <p:sldId id="262" r:id="rId10"/>
    <p:sldId id="325" r:id="rId11"/>
    <p:sldId id="311" r:id="rId12"/>
    <p:sldId id="270" r:id="rId13"/>
    <p:sldId id="274" r:id="rId14"/>
    <p:sldId id="267" r:id="rId15"/>
    <p:sldId id="288" r:id="rId16"/>
    <p:sldId id="275" r:id="rId17"/>
    <p:sldId id="276" r:id="rId18"/>
    <p:sldId id="269" r:id="rId19"/>
    <p:sldId id="277" r:id="rId20"/>
    <p:sldId id="281" r:id="rId21"/>
    <p:sldId id="282" r:id="rId22"/>
    <p:sldId id="283" r:id="rId23"/>
    <p:sldId id="327" r:id="rId24"/>
    <p:sldId id="297" r:id="rId25"/>
    <p:sldId id="284" r:id="rId26"/>
    <p:sldId id="310" r:id="rId27"/>
    <p:sldId id="285" r:id="rId28"/>
    <p:sldId id="321" r:id="rId29"/>
    <p:sldId id="322" r:id="rId30"/>
    <p:sldId id="290" r:id="rId31"/>
    <p:sldId id="292" r:id="rId32"/>
    <p:sldId id="323" r:id="rId33"/>
    <p:sldId id="293" r:id="rId34"/>
    <p:sldId id="296" r:id="rId35"/>
    <p:sldId id="324" r:id="rId36"/>
    <p:sldId id="305" r:id="rId37"/>
    <p:sldId id="302" r:id="rId38"/>
    <p:sldId id="300" r:id="rId39"/>
    <p:sldId id="307" r:id="rId40"/>
    <p:sldId id="308" r:id="rId41"/>
    <p:sldId id="328" r:id="rId42"/>
    <p:sldId id="329" r:id="rId43"/>
    <p:sldId id="330" r:id="rId44"/>
    <p:sldId id="294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58B02-C071-42E0-AAE8-B3765CB87583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431-F58D-4B67-AEDC-6AE8871133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58B02-C071-42E0-AAE8-B3765CB87583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431-F58D-4B67-AEDC-6AE8871133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58B02-C071-42E0-AAE8-B3765CB87583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431-F58D-4B67-AEDC-6AE8871133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58B02-C071-42E0-AAE8-B3765CB87583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431-F58D-4B67-AEDC-6AE8871133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58B02-C071-42E0-AAE8-B3765CB87583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431-F58D-4B67-AEDC-6AE8871133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58B02-C071-42E0-AAE8-B3765CB87583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431-F58D-4B67-AEDC-6AE8871133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58B02-C071-42E0-AAE8-B3765CB87583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431-F58D-4B67-AEDC-6AE8871133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58B02-C071-42E0-AAE8-B3765CB87583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431-F58D-4B67-AEDC-6AE8871133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58B02-C071-42E0-AAE8-B3765CB87583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431-F58D-4B67-AEDC-6AE8871133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58B02-C071-42E0-AAE8-B3765CB87583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431-F58D-4B67-AEDC-6AE8871133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58B02-C071-42E0-AAE8-B3765CB87583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431-F58D-4B67-AEDC-6AE8871133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58B02-C071-42E0-AAE8-B3765CB87583}" type="datetimeFigureOut">
              <a:rPr lang="cs-CZ" smtClean="0"/>
              <a:pPr/>
              <a:t>15.03.2019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D1431-F58D-4B67-AEDC-6AE88711333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100metod.cz/post/45757084845/5-focus-group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lib.sk/files/infos_2015_prezentacie/mereni-efektivity-informacniho-vzdelavani_gabriela_simkova.pdf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ecil2016.ilconf.org/wp-content/uploads/sites/5/2016/11/ecil2016_abstracts.pdf" TargetMode="External"/><Relationship Id="rId2" Type="http://schemas.openxmlformats.org/officeDocument/2006/relationships/hyperlink" Target="http://ecil2016.ilconf.org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762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b="1" dirty="0" smtClean="0"/>
              <a:t>Výzkum </a:t>
            </a:r>
            <a:r>
              <a:rPr lang="cs-CZ" b="1" dirty="0" smtClean="0"/>
              <a:t>v kontextu </a:t>
            </a:r>
            <a:r>
              <a:rPr lang="cs-CZ" b="1" dirty="0" smtClean="0"/>
              <a:t>informačních studií a knihovnictví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 2019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Zásady kvalitativního výzkumu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Otevřenost</a:t>
            </a:r>
            <a:endParaRPr lang="cs-CZ" dirty="0" smtClean="0"/>
          </a:p>
          <a:p>
            <a:r>
              <a:rPr lang="cs-CZ" dirty="0" smtClean="0"/>
              <a:t>Vůči zkoumaným osobám, včetně jejich zvláštností</a:t>
            </a:r>
          </a:p>
          <a:p>
            <a:r>
              <a:rPr lang="cs-CZ" dirty="0" smtClean="0"/>
              <a:t>Vůči použitým metodám</a:t>
            </a:r>
          </a:p>
          <a:p>
            <a:r>
              <a:rPr lang="cs-CZ" dirty="0" smtClean="0"/>
              <a:t>V tvorbě plánu, kdy hypotézy se dotváří během výzkumu</a:t>
            </a:r>
          </a:p>
          <a:p>
            <a:pPr>
              <a:buNone/>
            </a:pPr>
            <a:r>
              <a:rPr lang="cs-CZ" b="1" dirty="0" smtClean="0"/>
              <a:t>Zahrnutí subjektivity</a:t>
            </a:r>
            <a:endParaRPr lang="cs-CZ" dirty="0" smtClean="0"/>
          </a:p>
          <a:p>
            <a:r>
              <a:rPr lang="cs-CZ" dirty="0" smtClean="0"/>
              <a:t>Identifikace výzkumníka se zkoumaným jevem</a:t>
            </a:r>
          </a:p>
          <a:p>
            <a:pPr>
              <a:buNone/>
            </a:pPr>
            <a:r>
              <a:rPr lang="cs-CZ" b="1" dirty="0" smtClean="0"/>
              <a:t>Procesuálnost</a:t>
            </a:r>
            <a:endParaRPr lang="cs-CZ" dirty="0" smtClean="0"/>
          </a:p>
          <a:p>
            <a:r>
              <a:rPr lang="cs-CZ" dirty="0" smtClean="0"/>
              <a:t>Sociální procesy i komunikace mají procesuální charakter, jeho prvky se mění (metody, způsoby interpretace výzkumníka apod.)</a:t>
            </a:r>
          </a:p>
          <a:p>
            <a:pPr>
              <a:buNone/>
            </a:pPr>
            <a:r>
              <a:rPr lang="cs-CZ" b="1" dirty="0" smtClean="0"/>
              <a:t>Reflexivita</a:t>
            </a:r>
            <a:endParaRPr lang="cs-CZ" dirty="0" smtClean="0"/>
          </a:p>
          <a:p>
            <a:r>
              <a:rPr lang="cs-CZ" dirty="0" err="1" smtClean="0"/>
              <a:t>Interpretativní</a:t>
            </a:r>
            <a:r>
              <a:rPr lang="cs-CZ" dirty="0" smtClean="0"/>
              <a:t> porozumění, schopnost reagovat na nové nečekané momenty</a:t>
            </a:r>
          </a:p>
          <a:p>
            <a:pPr>
              <a:buNone/>
            </a:pPr>
            <a:r>
              <a:rPr lang="cs-CZ" b="1" dirty="0" smtClean="0"/>
              <a:t>Zaměření na případ</a:t>
            </a:r>
            <a:endParaRPr lang="cs-CZ" dirty="0" smtClean="0"/>
          </a:p>
          <a:p>
            <a:r>
              <a:rPr lang="cs-CZ" dirty="0" smtClean="0"/>
              <a:t>Pozornost jednotlivým případům, podrobný popis, pomocí nich se navrhují teorie, které se také jimi přezkušují</a:t>
            </a:r>
          </a:p>
          <a:p>
            <a:pPr>
              <a:buNone/>
            </a:pPr>
            <a:r>
              <a:rPr lang="cs-CZ" b="1" dirty="0" smtClean="0"/>
              <a:t>Historicita a </a:t>
            </a:r>
            <a:r>
              <a:rPr lang="cs-CZ" b="1" dirty="0" err="1" smtClean="0"/>
              <a:t>kontextuálnost</a:t>
            </a:r>
            <a:endParaRPr lang="cs-CZ" dirty="0" smtClean="0"/>
          </a:p>
          <a:p>
            <a:r>
              <a:rPr lang="cs-CZ" dirty="0" smtClean="0"/>
              <a:t>Všechny závěry se musí validovat pro daný kontext</a:t>
            </a:r>
          </a:p>
          <a:p>
            <a:pPr>
              <a:buNone/>
            </a:pPr>
            <a:r>
              <a:rPr lang="cs-CZ" b="1" dirty="0" err="1" smtClean="0"/>
              <a:t>Problematizace</a:t>
            </a:r>
            <a:r>
              <a:rPr lang="cs-CZ" b="1" dirty="0" smtClean="0"/>
              <a:t> determinovanosti</a:t>
            </a:r>
            <a:endParaRPr lang="cs-CZ" dirty="0" smtClean="0"/>
          </a:p>
          <a:p>
            <a:r>
              <a:rPr lang="cs-CZ" dirty="0" smtClean="0"/>
              <a:t>Determinismus je prolamován interpretací člověka; určitý řád je nutné brát jako dohadovaný pořádek, ve kterém se lidé kontinuálně dohadují při vzájemném dorozumívání o svých záměrech a očekáváních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ln w="5715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/>
            </a:r>
            <a:br>
              <a:rPr lang="cs-CZ" sz="3600" b="1" dirty="0" smtClean="0">
                <a:solidFill>
                  <a:srgbClr val="00B050"/>
                </a:solidFill>
              </a:rPr>
            </a:br>
            <a:r>
              <a:rPr lang="cs-CZ" sz="2800" b="1" dirty="0" smtClean="0">
                <a:solidFill>
                  <a:srgbClr val="00B050"/>
                </a:solidFill>
              </a:rPr>
              <a:t>Přednosti</a:t>
            </a:r>
            <a:r>
              <a:rPr lang="cs-CZ" sz="2800" b="1" dirty="0" smtClean="0"/>
              <a:t>     /      </a:t>
            </a:r>
            <a:r>
              <a:rPr lang="cs-CZ" sz="2800" b="1" dirty="0" smtClean="0">
                <a:solidFill>
                  <a:srgbClr val="FF0000"/>
                </a:solidFill>
              </a:rPr>
              <a:t>Nevýhody</a:t>
            </a:r>
            <a:r>
              <a:rPr lang="cs-CZ" sz="2800" b="1" dirty="0" smtClean="0"/>
              <a:t> </a:t>
            </a:r>
            <a:br>
              <a:rPr lang="cs-CZ" sz="2800" b="1" dirty="0" smtClean="0"/>
            </a:br>
            <a:r>
              <a:rPr lang="cs-CZ" sz="2800" b="1" dirty="0" smtClean="0"/>
              <a:t>kvalitativního výzkumu</a:t>
            </a:r>
            <a:br>
              <a:rPr lang="cs-CZ" sz="2800" b="1" dirty="0" smtClean="0"/>
            </a:br>
            <a:r>
              <a:rPr lang="cs-CZ" sz="2000" b="1" dirty="0" smtClean="0"/>
              <a:t>(</a:t>
            </a:r>
            <a:r>
              <a:rPr lang="cs-CZ" sz="2000" dirty="0" err="1" smtClean="0"/>
              <a:t>Hendl</a:t>
            </a:r>
            <a:r>
              <a:rPr lang="cs-CZ" sz="2000" dirty="0" smtClean="0"/>
              <a:t>, J.: </a:t>
            </a:r>
            <a:r>
              <a:rPr lang="cs-CZ" sz="2000" i="1" dirty="0" smtClean="0"/>
              <a:t>Úvod do kvalitativního výzkumu) 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endParaRPr lang="cs-CZ" sz="1800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09059"/>
            <a:ext cx="8229600" cy="330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cs-CZ" sz="3600" b="1" dirty="0" smtClean="0"/>
              <a:t>Vztah kvantitativního a kvalitativního výzkumu v praxi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cs-CZ" b="1" dirty="0" smtClean="0"/>
              <a:t>Kvalitativní </a:t>
            </a:r>
            <a:r>
              <a:rPr lang="cs-CZ" b="1" dirty="0"/>
              <a:t>výzkum často </a:t>
            </a:r>
            <a:r>
              <a:rPr lang="cs-CZ" b="1" dirty="0" smtClean="0"/>
              <a:t>předchází výzkumu kvantitativnímu:</a:t>
            </a:r>
          </a:p>
          <a:p>
            <a:pPr fontAlgn="base"/>
            <a:r>
              <a:rPr lang="cs-CZ" dirty="0" smtClean="0"/>
              <a:t>kvalitativní metody – přinesou data ve formě nápadů, možností, podnětů – jejich uspořádání a protřídění</a:t>
            </a:r>
          </a:p>
          <a:p>
            <a:pPr fontAlgn="base"/>
            <a:r>
              <a:rPr lang="cs-CZ" dirty="0" smtClean="0"/>
              <a:t>kvantitativní metody – přinesou data důležitá pro rozhodnutí o řešení na větší či menší ploše – </a:t>
            </a:r>
            <a:r>
              <a:rPr lang="cs-CZ" dirty="0" err="1" smtClean="0"/>
              <a:t>impakt</a:t>
            </a:r>
            <a:r>
              <a:rPr lang="cs-CZ" dirty="0" smtClean="0"/>
              <a:t> na cílovou skupinu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Zdroj: http://vyzkumy.knihovna.cz/ucebnice/faze-vyzkumu</a:t>
            </a:r>
            <a:endParaRPr lang="cs-CZ" sz="2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1285852" y="2285991"/>
            <a:ext cx="2500330" cy="200026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5786446" y="1500175"/>
            <a:ext cx="2900354" cy="35004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Kvalitativní výzkum </a:t>
            </a:r>
          </a:p>
          <a:p>
            <a:r>
              <a:rPr lang="cs-CZ" sz="2000" dirty="0" smtClean="0"/>
              <a:t>NE lineárně</a:t>
            </a:r>
          </a:p>
          <a:p>
            <a:r>
              <a:rPr lang="cs-CZ" sz="2000" dirty="0" smtClean="0"/>
              <a:t>Děje se v cyklu (analýza</a:t>
            </a:r>
            <a:r>
              <a:rPr lang="cs-CZ" sz="2000" dirty="0"/>
              <a:t>, vzorkování a </a:t>
            </a:r>
            <a:r>
              <a:rPr lang="cs-CZ" sz="2000" dirty="0" smtClean="0"/>
              <a:t>interpretace </a:t>
            </a:r>
            <a:r>
              <a:rPr lang="cs-CZ" sz="2000" dirty="0"/>
              <a:t>probíhá </a:t>
            </a:r>
            <a:r>
              <a:rPr lang="cs-CZ" sz="2000" dirty="0" smtClean="0"/>
              <a:t>v </a:t>
            </a:r>
            <a:r>
              <a:rPr lang="cs-CZ" sz="2000" dirty="0"/>
              <a:t>cyklickém </a:t>
            </a:r>
            <a:r>
              <a:rPr lang="cs-CZ" sz="2000" dirty="0" smtClean="0"/>
              <a:t>procesu)</a:t>
            </a:r>
            <a:r>
              <a:rPr lang="cs-CZ" sz="2400" dirty="0"/>
              <a:t> 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071678"/>
            <a:ext cx="5214974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Zadání (projekt) výzkumu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cs-CZ" dirty="0" smtClean="0"/>
              <a:t>Cíl </a:t>
            </a:r>
            <a:r>
              <a:rPr lang="cs-CZ" dirty="0"/>
              <a:t>výzkumu</a:t>
            </a:r>
          </a:p>
          <a:p>
            <a:pPr fontAlgn="base"/>
            <a:r>
              <a:rPr lang="cs-CZ" dirty="0" smtClean="0"/>
              <a:t>Účel výsledných zjištění </a:t>
            </a:r>
            <a:r>
              <a:rPr lang="cs-CZ" dirty="0"/>
              <a:t>výzkumu</a:t>
            </a:r>
          </a:p>
          <a:p>
            <a:pPr fontAlgn="base"/>
            <a:r>
              <a:rPr lang="cs-CZ" dirty="0"/>
              <a:t>Kdo bude s výsledky pracovat především</a:t>
            </a:r>
          </a:p>
          <a:p>
            <a:pPr fontAlgn="base"/>
            <a:r>
              <a:rPr lang="cs-CZ" dirty="0"/>
              <a:t>Cílová skupina, základní soubor</a:t>
            </a:r>
          </a:p>
          <a:p>
            <a:pPr fontAlgn="base"/>
            <a:r>
              <a:rPr lang="cs-CZ" dirty="0"/>
              <a:t>Témata výzkumu (hypotézy, případně i otázky)</a:t>
            </a:r>
          </a:p>
          <a:p>
            <a:pPr fontAlgn="base"/>
            <a:r>
              <a:rPr lang="cs-CZ" dirty="0"/>
              <a:t>Časový harmonogram</a:t>
            </a:r>
          </a:p>
          <a:p>
            <a:pPr fontAlgn="base"/>
            <a:r>
              <a:rPr lang="cs-CZ" dirty="0"/>
              <a:t>Zdroje (lidské, finanční i nefinanční)</a:t>
            </a:r>
          </a:p>
          <a:p>
            <a:pPr fontAlgn="base"/>
            <a:r>
              <a:rPr lang="cs-CZ" dirty="0"/>
              <a:t>Požadované výstupy z </a:t>
            </a:r>
            <a:r>
              <a:rPr lang="cs-CZ" dirty="0" smtClean="0"/>
              <a:t>výzkumu</a:t>
            </a:r>
          </a:p>
          <a:p>
            <a:pPr fontAlgn="base"/>
            <a:r>
              <a:rPr lang="cs-CZ" dirty="0" smtClean="0"/>
              <a:t>Dále:</a:t>
            </a:r>
          </a:p>
          <a:p>
            <a:pPr lvl="1" fontAlgn="base"/>
            <a:r>
              <a:rPr lang="cs-CZ" dirty="0" smtClean="0"/>
              <a:t>Formát výzkumu, typ výzkumu, technika dotazování</a:t>
            </a:r>
          </a:p>
          <a:p>
            <a:pPr lvl="1" fontAlgn="base"/>
            <a:r>
              <a:rPr lang="cs-CZ" dirty="0" smtClean="0"/>
              <a:t>Způsob výběru respondentů</a:t>
            </a:r>
          </a:p>
          <a:p>
            <a:pPr lvl="1" fontAlgn="base"/>
            <a:r>
              <a:rPr lang="cs-CZ" dirty="0" smtClean="0"/>
              <a:t>Propagace výzkumu, způsob oslovení respondentů</a:t>
            </a:r>
          </a:p>
          <a:p>
            <a:pPr lvl="1" fontAlgn="base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Výzkumná zpráva (výstup) - struktura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47500" lnSpcReduction="20000"/>
          </a:bodyPr>
          <a:lstStyle/>
          <a:p>
            <a:pPr fontAlgn="base">
              <a:buNone/>
            </a:pPr>
            <a:r>
              <a:rPr lang="cs-CZ" b="1" dirty="0" smtClean="0"/>
              <a:t>Název </a:t>
            </a:r>
            <a:r>
              <a:rPr lang="cs-CZ" b="1" dirty="0"/>
              <a:t>a anotace</a:t>
            </a:r>
            <a:endParaRPr lang="cs-CZ" dirty="0"/>
          </a:p>
          <a:p>
            <a:pPr fontAlgn="base"/>
            <a:r>
              <a:rPr lang="cs-CZ" dirty="0"/>
              <a:t>název musí být výstižný</a:t>
            </a:r>
          </a:p>
          <a:p>
            <a:pPr fontAlgn="base"/>
            <a:r>
              <a:rPr lang="cs-CZ" dirty="0"/>
              <a:t>anotace obvykle popisuje zaměření výzkumu, jeho cíle a charakteristiku, ne konkrétní výsledky</a:t>
            </a:r>
          </a:p>
          <a:p>
            <a:pPr fontAlgn="base">
              <a:buNone/>
            </a:pPr>
            <a:r>
              <a:rPr lang="cs-CZ" b="1" dirty="0"/>
              <a:t>Úvod </a:t>
            </a:r>
            <a:endParaRPr lang="cs-CZ" dirty="0"/>
          </a:p>
          <a:p>
            <a:pPr fontAlgn="base"/>
            <a:r>
              <a:rPr lang="cs-CZ" dirty="0"/>
              <a:t>základní informace o výzkumu a sběru dat </a:t>
            </a:r>
          </a:p>
          <a:p>
            <a:pPr fontAlgn="base"/>
            <a:r>
              <a:rPr lang="cs-CZ" dirty="0"/>
              <a:t>přehled dosavadních výsledků v dané oblasti</a:t>
            </a:r>
          </a:p>
          <a:p>
            <a:pPr fontAlgn="base"/>
            <a:r>
              <a:rPr lang="cs-CZ" dirty="0"/>
              <a:t>seznam témat, kterým se věnujeme</a:t>
            </a:r>
          </a:p>
          <a:p>
            <a:pPr fontAlgn="base">
              <a:buNone/>
            </a:pPr>
            <a:r>
              <a:rPr lang="cs-CZ" b="1" dirty="0"/>
              <a:t>Metody výzkumu </a:t>
            </a:r>
            <a:endParaRPr lang="cs-CZ" dirty="0"/>
          </a:p>
          <a:p>
            <a:pPr fontAlgn="base"/>
            <a:r>
              <a:rPr lang="cs-CZ" dirty="0"/>
              <a:t>jak jsme prováděli výzkum</a:t>
            </a:r>
          </a:p>
          <a:p>
            <a:pPr fontAlgn="base"/>
            <a:r>
              <a:rPr lang="cs-CZ" dirty="0"/>
              <a:t>užité metody</a:t>
            </a:r>
          </a:p>
          <a:p>
            <a:pPr fontAlgn="base">
              <a:buNone/>
            </a:pPr>
            <a:r>
              <a:rPr lang="cs-CZ" b="1" dirty="0"/>
              <a:t>Výsledky výzkumu </a:t>
            </a:r>
            <a:endParaRPr lang="cs-CZ" dirty="0"/>
          </a:p>
          <a:p>
            <a:pPr fontAlgn="base"/>
            <a:r>
              <a:rPr lang="cs-CZ" dirty="0"/>
              <a:t>vyhodnocení výzkumných otázek a hypotéz </a:t>
            </a:r>
          </a:p>
          <a:p>
            <a:pPr fontAlgn="base"/>
            <a:r>
              <a:rPr lang="cs-CZ" dirty="0"/>
              <a:t>interpretace dílčích výsledků</a:t>
            </a:r>
          </a:p>
          <a:p>
            <a:pPr fontAlgn="base">
              <a:buNone/>
            </a:pPr>
            <a:r>
              <a:rPr lang="cs-CZ" b="1" dirty="0"/>
              <a:t>Závěry</a:t>
            </a:r>
            <a:endParaRPr lang="cs-CZ" dirty="0"/>
          </a:p>
          <a:p>
            <a:pPr fontAlgn="base"/>
            <a:r>
              <a:rPr lang="cs-CZ" dirty="0"/>
              <a:t>možnosti dalšího výzkumu</a:t>
            </a:r>
          </a:p>
          <a:p>
            <a:pPr fontAlgn="base"/>
            <a:r>
              <a:rPr lang="cs-CZ" dirty="0"/>
              <a:t>nové otázky</a:t>
            </a:r>
          </a:p>
          <a:p>
            <a:pPr fontAlgn="base">
              <a:buNone/>
            </a:pPr>
            <a:r>
              <a:rPr lang="cs-CZ" b="1" dirty="0"/>
              <a:t>Literatura</a:t>
            </a:r>
            <a:endParaRPr lang="cs-CZ" dirty="0"/>
          </a:p>
          <a:p>
            <a:pPr fontAlgn="base"/>
            <a:r>
              <a:rPr lang="cs-CZ" dirty="0"/>
              <a:t>veškerá použitá i citovaná literatura</a:t>
            </a:r>
          </a:p>
          <a:p>
            <a:pPr fontAlgn="base"/>
            <a:r>
              <a:rPr lang="cs-CZ" dirty="0" smtClean="0"/>
              <a:t>přílohy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Výzkumný problém</a:t>
            </a:r>
            <a:endParaRPr lang="cs-CZ" sz="36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cs-CZ" dirty="0" smtClean="0"/>
              <a:t>Stojí </a:t>
            </a:r>
            <a:r>
              <a:rPr lang="cs-CZ" dirty="0"/>
              <a:t>na počátku a udává směr celému </a:t>
            </a:r>
            <a:r>
              <a:rPr lang="cs-CZ" dirty="0" smtClean="0"/>
              <a:t>výzkumu</a:t>
            </a:r>
          </a:p>
          <a:p>
            <a:pPr fontAlgn="base"/>
            <a:r>
              <a:rPr lang="cs-CZ" dirty="0" smtClean="0"/>
              <a:t>Sděluje </a:t>
            </a:r>
            <a:r>
              <a:rPr lang="cs-CZ" dirty="0"/>
              <a:t>informaci o tématu a ve zkratce říká, jak se šetření </a:t>
            </a:r>
            <a:r>
              <a:rPr lang="cs-CZ" dirty="0" smtClean="0"/>
              <a:t>provede</a:t>
            </a:r>
          </a:p>
          <a:p>
            <a:pPr fontAlgn="base"/>
            <a:r>
              <a:rPr lang="cs-CZ" dirty="0" smtClean="0"/>
              <a:t>Při </a:t>
            </a:r>
            <a:r>
              <a:rPr lang="cs-CZ" dirty="0"/>
              <a:t>stanovení výzkumného </a:t>
            </a:r>
            <a:r>
              <a:rPr lang="cs-CZ" dirty="0" smtClean="0"/>
              <a:t>problému je třeba:</a:t>
            </a:r>
            <a:endParaRPr lang="cs-CZ" dirty="0"/>
          </a:p>
          <a:p>
            <a:pPr lvl="1" fontAlgn="base"/>
            <a:r>
              <a:rPr lang="cs-CZ" dirty="0" smtClean="0"/>
              <a:t>Ujasnit </a:t>
            </a:r>
            <a:r>
              <a:rPr lang="cs-CZ" dirty="0"/>
              <a:t>si cíle </a:t>
            </a:r>
            <a:r>
              <a:rPr lang="cs-CZ" dirty="0" smtClean="0"/>
              <a:t>výzkumu</a:t>
            </a:r>
          </a:p>
          <a:p>
            <a:pPr lvl="1" fontAlgn="base"/>
            <a:r>
              <a:rPr lang="cs-CZ" dirty="0" smtClean="0"/>
              <a:t>Seznámit se s </a:t>
            </a:r>
            <a:r>
              <a:rPr lang="cs-CZ" dirty="0"/>
              <a:t>předchozími výzkumy na dané </a:t>
            </a:r>
            <a:r>
              <a:rPr lang="cs-CZ" dirty="0" smtClean="0"/>
              <a:t>téma</a:t>
            </a:r>
          </a:p>
          <a:p>
            <a:pPr lvl="1" fontAlgn="base"/>
            <a:r>
              <a:rPr lang="cs-CZ" dirty="0" smtClean="0"/>
              <a:t>Diskutovat o ideji </a:t>
            </a:r>
            <a:r>
              <a:rPr lang="cs-CZ" dirty="0"/>
              <a:t>výzkumu s </a:t>
            </a:r>
            <a:r>
              <a:rPr lang="cs-CZ" dirty="0" smtClean="0"/>
              <a:t>kolegy</a:t>
            </a:r>
          </a:p>
          <a:p>
            <a:pPr lvl="1" fontAlgn="base"/>
            <a:r>
              <a:rPr lang="cs-CZ" dirty="0" smtClean="0"/>
              <a:t>Objasnit si </a:t>
            </a:r>
            <a:r>
              <a:rPr lang="cs-CZ" dirty="0"/>
              <a:t>rozsah a náročnost zkoumané </a:t>
            </a:r>
            <a:r>
              <a:rPr lang="cs-CZ" dirty="0" smtClean="0"/>
              <a:t>problematiky</a:t>
            </a:r>
          </a:p>
          <a:p>
            <a:pPr lvl="1" fontAlgn="base"/>
            <a:r>
              <a:rPr lang="cs-CZ" dirty="0" smtClean="0"/>
              <a:t>Formulovat výzkumný </a:t>
            </a:r>
            <a:r>
              <a:rPr lang="cs-CZ" dirty="0"/>
              <a:t>problém jasně a </a:t>
            </a:r>
            <a:r>
              <a:rPr lang="cs-CZ" dirty="0" smtClean="0"/>
              <a:t>srozumitelně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b="1" dirty="0" smtClean="0"/>
              <a:t>Typologie (kvalitativního) výzkumu </a:t>
            </a:r>
            <a:br>
              <a:rPr lang="cs-CZ" sz="4000" b="1" dirty="0" smtClean="0"/>
            </a:br>
            <a:r>
              <a:rPr lang="cs-CZ" sz="4000" b="1" dirty="0" smtClean="0"/>
              <a:t>podle cíle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cs-CZ" b="1" dirty="0" smtClean="0"/>
              <a:t>Orientační výzkum</a:t>
            </a:r>
          </a:p>
          <a:p>
            <a:pPr lvl="1" fontAlgn="base"/>
            <a:r>
              <a:rPr lang="cs-CZ" dirty="0" smtClean="0"/>
              <a:t>Mívá </a:t>
            </a:r>
            <a:r>
              <a:rPr lang="cs-CZ" dirty="0"/>
              <a:t>podobu tzv. </a:t>
            </a:r>
            <a:r>
              <a:rPr lang="cs-CZ" dirty="0" err="1"/>
              <a:t>předvýzkumu</a:t>
            </a:r>
            <a:r>
              <a:rPr lang="cs-CZ" dirty="0"/>
              <a:t> (pilotního výzkumu, sondáže</a:t>
            </a:r>
            <a:r>
              <a:rPr lang="cs-CZ" dirty="0" smtClean="0"/>
              <a:t>)</a:t>
            </a:r>
          </a:p>
          <a:p>
            <a:pPr lvl="1" fontAlgn="base"/>
            <a:r>
              <a:rPr lang="cs-CZ" dirty="0" smtClean="0"/>
              <a:t>Využití: je-li </a:t>
            </a:r>
            <a:r>
              <a:rPr lang="cs-CZ" dirty="0"/>
              <a:t>znalost badatele o problému </a:t>
            </a:r>
            <a:r>
              <a:rPr lang="cs-CZ" dirty="0" smtClean="0"/>
              <a:t>minimální</a:t>
            </a:r>
            <a:endParaRPr lang="cs-CZ" dirty="0"/>
          </a:p>
          <a:p>
            <a:pPr fontAlgn="base"/>
            <a:r>
              <a:rPr lang="cs-CZ" b="1" dirty="0"/>
              <a:t>Deskriptivní </a:t>
            </a:r>
            <a:r>
              <a:rPr lang="cs-CZ" b="1" dirty="0" smtClean="0"/>
              <a:t>výzkum</a:t>
            </a:r>
          </a:p>
          <a:p>
            <a:pPr lvl="1" fontAlgn="base"/>
            <a:r>
              <a:rPr lang="cs-CZ" dirty="0" smtClean="0"/>
              <a:t>Má </a:t>
            </a:r>
            <a:r>
              <a:rPr lang="cs-CZ" dirty="0"/>
              <a:t>popisný charakter, zabývá se pouze dílčími otázkami </a:t>
            </a:r>
            <a:endParaRPr lang="cs-CZ" dirty="0" smtClean="0"/>
          </a:p>
          <a:p>
            <a:pPr lvl="1" fontAlgn="base"/>
            <a:r>
              <a:rPr lang="cs-CZ" dirty="0" smtClean="0"/>
              <a:t>Cíl: zjistit</a:t>
            </a:r>
            <a:r>
              <a:rPr lang="cs-CZ" dirty="0"/>
              <a:t>, jak se již šetřené parametry proměnily v </a:t>
            </a:r>
            <a:r>
              <a:rPr lang="cs-CZ" dirty="0" smtClean="0"/>
              <a:t>čase</a:t>
            </a:r>
            <a:endParaRPr lang="cs-CZ" dirty="0"/>
          </a:p>
          <a:p>
            <a:pPr fontAlgn="base"/>
            <a:r>
              <a:rPr lang="cs-CZ" b="1" dirty="0"/>
              <a:t>Explanační</a:t>
            </a:r>
            <a:r>
              <a:rPr lang="cs-CZ" dirty="0"/>
              <a:t> (výkladový, objasňovací) </a:t>
            </a:r>
            <a:r>
              <a:rPr lang="cs-CZ" b="1" dirty="0" smtClean="0"/>
              <a:t>výzkum</a:t>
            </a:r>
          </a:p>
          <a:p>
            <a:pPr lvl="1" fontAlgn="base"/>
            <a:r>
              <a:rPr lang="cs-CZ" dirty="0" smtClean="0"/>
              <a:t>Předpokládá </a:t>
            </a:r>
            <a:r>
              <a:rPr lang="cs-CZ" dirty="0"/>
              <a:t>uchopení problematiky na základě rozsáhlých výzkumných </a:t>
            </a:r>
            <a:r>
              <a:rPr lang="cs-CZ" dirty="0" smtClean="0"/>
              <a:t>činností</a:t>
            </a:r>
          </a:p>
          <a:p>
            <a:pPr lvl="1" fontAlgn="base"/>
            <a:r>
              <a:rPr lang="cs-CZ" dirty="0" smtClean="0"/>
              <a:t>Cíl: výklad </a:t>
            </a:r>
            <a:r>
              <a:rPr lang="cs-CZ" dirty="0"/>
              <a:t>určitého </a:t>
            </a:r>
            <a:r>
              <a:rPr lang="cs-CZ" dirty="0" smtClean="0"/>
              <a:t>problému</a:t>
            </a:r>
            <a:endParaRPr lang="cs-CZ" dirty="0"/>
          </a:p>
          <a:p>
            <a:pPr fontAlgn="base"/>
            <a:r>
              <a:rPr lang="cs-CZ" b="1" dirty="0"/>
              <a:t>Prognostický</a:t>
            </a:r>
            <a:r>
              <a:rPr lang="cs-CZ" dirty="0"/>
              <a:t> (predikční) </a:t>
            </a:r>
            <a:r>
              <a:rPr lang="cs-CZ" b="1" dirty="0" smtClean="0"/>
              <a:t>výzkum</a:t>
            </a:r>
          </a:p>
          <a:p>
            <a:pPr lvl="1" fontAlgn="base"/>
            <a:r>
              <a:rPr lang="cs-CZ" dirty="0" smtClean="0"/>
              <a:t>Přináší </a:t>
            </a:r>
            <a:r>
              <a:rPr lang="cs-CZ" dirty="0"/>
              <a:t>výpověď o budoucnosti na základě zjištěných empirických </a:t>
            </a:r>
            <a:r>
              <a:rPr lang="cs-CZ" dirty="0" smtClean="0"/>
              <a:t>poznatků</a:t>
            </a:r>
          </a:p>
          <a:p>
            <a:pPr lvl="1" fontAlgn="base"/>
            <a:r>
              <a:rPr lang="cs-CZ" dirty="0" smtClean="0"/>
              <a:t>Zpracovává </a:t>
            </a:r>
            <a:r>
              <a:rPr lang="cs-CZ" dirty="0"/>
              <a:t>názory odborníků pro určitou </a:t>
            </a:r>
            <a:r>
              <a:rPr lang="cs-CZ" dirty="0" smtClean="0"/>
              <a:t>oblast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Otázky v kvalitativním výzkumu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Výzkumník NEMÁ p</a:t>
            </a:r>
            <a:r>
              <a:rPr lang="cs-CZ" b="1" dirty="0" smtClean="0"/>
              <a:t>ředstavu o tom, </a:t>
            </a:r>
            <a:r>
              <a:rPr lang="cs-CZ" b="1" dirty="0"/>
              <a:t>jak by </a:t>
            </a:r>
            <a:r>
              <a:rPr lang="cs-CZ" b="1" dirty="0" smtClean="0"/>
              <a:t>mohly vypadat odpovědi na výzkumné otázky (obecné otázky, zájem o to, jak široké jsou možnosti odpovědí,</a:t>
            </a:r>
            <a:r>
              <a:rPr lang="cs-CZ" dirty="0" smtClean="0"/>
              <a:t> </a:t>
            </a:r>
            <a:r>
              <a:rPr lang="cs-CZ" dirty="0"/>
              <a:t>nové podněty, </a:t>
            </a:r>
            <a:r>
              <a:rPr lang="cs-CZ" dirty="0" smtClean="0"/>
              <a:t>nápady</a:t>
            </a:r>
            <a:r>
              <a:rPr lang="cs-CZ" dirty="0"/>
              <a:t>, </a:t>
            </a:r>
            <a:r>
              <a:rPr lang="cs-CZ" dirty="0" smtClean="0"/>
              <a:t>souvislosti) </a:t>
            </a:r>
          </a:p>
          <a:p>
            <a:pPr lvl="1"/>
            <a:r>
              <a:rPr lang="cs-CZ" b="1" dirty="0" smtClean="0"/>
              <a:t>vytyčuje </a:t>
            </a:r>
            <a:r>
              <a:rPr lang="cs-CZ" b="1" dirty="0"/>
              <a:t>pouze široce formulované otázky a témata</a:t>
            </a:r>
            <a:r>
              <a:rPr lang="cs-CZ" dirty="0"/>
              <a:t> a poté odpovědi </a:t>
            </a:r>
            <a:r>
              <a:rPr lang="cs-CZ" dirty="0" smtClean="0"/>
              <a:t>analyzuje</a:t>
            </a:r>
          </a:p>
          <a:p>
            <a:pPr lvl="1"/>
            <a:r>
              <a:rPr lang="cs-CZ" dirty="0" smtClean="0"/>
              <a:t>vybírá to zajímavé </a:t>
            </a:r>
            <a:r>
              <a:rPr lang="cs-CZ" dirty="0"/>
              <a:t>a podstatné, co </a:t>
            </a:r>
            <a:r>
              <a:rPr lang="cs-CZ" b="1" dirty="0"/>
              <a:t>se opakuje</a:t>
            </a:r>
            <a:r>
              <a:rPr lang="cs-CZ" dirty="0"/>
              <a:t>, </a:t>
            </a:r>
            <a:r>
              <a:rPr lang="cs-CZ" dirty="0" smtClean="0"/>
              <a:t>a </a:t>
            </a:r>
            <a:r>
              <a:rPr lang="cs-CZ" b="1" dirty="0" smtClean="0"/>
              <a:t>hledá </a:t>
            </a:r>
            <a:r>
              <a:rPr lang="cs-CZ" b="1" dirty="0"/>
              <a:t>vzorce v </a:t>
            </a:r>
            <a:r>
              <a:rPr lang="cs-CZ" b="1" dirty="0" smtClean="0"/>
              <a:t>odpovědích</a:t>
            </a:r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Výzkumné otázky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cs-CZ" dirty="0" smtClean="0"/>
              <a:t>Vycházejí z </a:t>
            </a:r>
            <a:r>
              <a:rPr lang="cs-CZ" dirty="0"/>
              <a:t>obecného určení cíle </a:t>
            </a:r>
            <a:r>
              <a:rPr lang="cs-CZ" dirty="0" smtClean="0"/>
              <a:t>výzkumu</a:t>
            </a:r>
          </a:p>
          <a:p>
            <a:pPr fontAlgn="base"/>
            <a:r>
              <a:rPr lang="cs-CZ" dirty="0" smtClean="0"/>
              <a:t>Převádějí obecný cíl do </a:t>
            </a:r>
            <a:r>
              <a:rPr lang="cs-CZ" dirty="0"/>
              <a:t>konkrétnější </a:t>
            </a:r>
            <a:r>
              <a:rPr lang="cs-CZ" dirty="0" smtClean="0"/>
              <a:t>podoby</a:t>
            </a:r>
          </a:p>
          <a:p>
            <a:pPr fontAlgn="base"/>
            <a:r>
              <a:rPr lang="cs-CZ" dirty="0" smtClean="0"/>
              <a:t>Obvyklý přístup k výzkumným otázkám:</a:t>
            </a:r>
          </a:p>
          <a:p>
            <a:pPr lvl="1" fontAlgn="base"/>
            <a:r>
              <a:rPr lang="cs-CZ" dirty="0" smtClean="0"/>
              <a:t>Formulace jedné </a:t>
            </a:r>
            <a:r>
              <a:rPr lang="cs-CZ" dirty="0"/>
              <a:t>zastřešující </a:t>
            </a:r>
            <a:r>
              <a:rPr lang="cs-CZ" dirty="0" smtClean="0"/>
              <a:t>výzkumné otázky, </a:t>
            </a:r>
            <a:r>
              <a:rPr lang="cs-CZ" dirty="0"/>
              <a:t>ke které lze stanovit dílčí výzkumné </a:t>
            </a:r>
            <a:r>
              <a:rPr lang="cs-CZ" dirty="0" smtClean="0"/>
              <a:t>otázky</a:t>
            </a:r>
          </a:p>
          <a:p>
            <a:pPr lvl="1" fontAlgn="base">
              <a:buNone/>
            </a:pPr>
            <a:r>
              <a:rPr lang="cs-CZ" dirty="0"/>
              <a:t> </a:t>
            </a:r>
          </a:p>
          <a:p>
            <a:pPr fontAlgn="base"/>
            <a:r>
              <a:rPr lang="cs-CZ" b="1" dirty="0"/>
              <a:t>Příklad hlavní výzkumné otázky:</a:t>
            </a:r>
            <a:r>
              <a:rPr lang="cs-CZ" dirty="0"/>
              <a:t>  </a:t>
            </a:r>
            <a:endParaRPr lang="cs-CZ" dirty="0" smtClean="0"/>
          </a:p>
          <a:p>
            <a:pPr lvl="1" fontAlgn="base"/>
            <a:r>
              <a:rPr lang="cs-CZ" i="1" dirty="0" smtClean="0"/>
              <a:t>Jak  se učící knihovníci při edukaci žáků primární školy v informační gramotnosti vyrovnávají se situací integrace dítěte se středně těžkou nebo těžkou mentální retardací?</a:t>
            </a:r>
          </a:p>
          <a:p>
            <a:pPr lvl="1" fontAlgn="base"/>
            <a:r>
              <a:rPr lang="cs-CZ" i="1" dirty="0" smtClean="0"/>
              <a:t>Jak jsou uživatelé spokojeni </a:t>
            </a:r>
            <a:r>
              <a:rPr lang="cs-CZ" i="1" dirty="0"/>
              <a:t>se službami fakultní knihovny</a:t>
            </a:r>
            <a:r>
              <a:rPr lang="cs-CZ" i="1" dirty="0" smtClean="0"/>
              <a:t>?</a:t>
            </a:r>
          </a:p>
          <a:p>
            <a:pPr fontAlgn="base"/>
            <a:endParaRPr lang="cs-CZ" dirty="0"/>
          </a:p>
          <a:p>
            <a:pPr fontAlgn="base"/>
            <a:r>
              <a:rPr lang="cs-CZ" b="1" dirty="0" smtClean="0"/>
              <a:t>Příklad podotázek (jimiž bude směřován sběr dat): </a:t>
            </a:r>
            <a:endParaRPr lang="cs-CZ" b="1" dirty="0"/>
          </a:p>
          <a:p>
            <a:pPr lvl="1" fontAlgn="base"/>
            <a:r>
              <a:rPr lang="cs-CZ" dirty="0"/>
              <a:t>Jsou </a:t>
            </a:r>
            <a:r>
              <a:rPr lang="cs-CZ" dirty="0" smtClean="0"/>
              <a:t>uživatelé </a:t>
            </a:r>
            <a:r>
              <a:rPr lang="cs-CZ" dirty="0"/>
              <a:t>spokojeni s referenčními službami?</a:t>
            </a:r>
          </a:p>
          <a:p>
            <a:pPr lvl="1" fontAlgn="base"/>
            <a:r>
              <a:rPr lang="cs-CZ" dirty="0"/>
              <a:t>Jsou </a:t>
            </a:r>
            <a:r>
              <a:rPr lang="cs-CZ" dirty="0" smtClean="0"/>
              <a:t>uživatelé </a:t>
            </a:r>
            <a:r>
              <a:rPr lang="cs-CZ" dirty="0"/>
              <a:t>spokojeni s výpůjčními službami?</a:t>
            </a:r>
          </a:p>
          <a:p>
            <a:pPr lvl="1" fontAlgn="base"/>
            <a:r>
              <a:rPr lang="cs-CZ" dirty="0"/>
              <a:t>Liší se celková spokojenost </a:t>
            </a:r>
            <a:r>
              <a:rPr lang="cs-CZ" dirty="0" smtClean="0"/>
              <a:t>uživatelů </a:t>
            </a:r>
            <a:r>
              <a:rPr lang="cs-CZ" dirty="0"/>
              <a:t>podle socioekonomických charakteristik?</a:t>
            </a:r>
          </a:p>
          <a:p>
            <a:pPr lvl="1" fontAlgn="base"/>
            <a:r>
              <a:rPr lang="cs-CZ" dirty="0"/>
              <a:t>Liší se celková spokojenost </a:t>
            </a:r>
            <a:r>
              <a:rPr lang="cs-CZ" dirty="0" smtClean="0"/>
              <a:t>uživatelů podle jejich věku</a:t>
            </a:r>
            <a:r>
              <a:rPr lang="cs-CZ" dirty="0"/>
              <a:t>? (atd.)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cs-CZ" sz="3600" b="1" dirty="0" smtClean="0"/>
              <a:t>Výzkumy obecně </a:t>
            </a:r>
            <a:br>
              <a:rPr lang="cs-CZ" sz="3600" b="1" dirty="0" smtClean="0"/>
            </a:br>
            <a:r>
              <a:rPr lang="cs-CZ" sz="3600" b="1" dirty="0" smtClean="0"/>
              <a:t>(viz předchozí hodiny)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fontAlgn="base">
              <a:buNone/>
            </a:pPr>
            <a:r>
              <a:rPr lang="cs-CZ" cap="all" dirty="0" smtClean="0"/>
              <a:t>Kritéria výběru:</a:t>
            </a:r>
          </a:p>
          <a:p>
            <a:pPr fontAlgn="base"/>
            <a:r>
              <a:rPr lang="cs-CZ" dirty="0" smtClean="0"/>
              <a:t>cíl, podmínky, prostředí apod. </a:t>
            </a:r>
          </a:p>
          <a:p>
            <a:pPr fontAlgn="base"/>
            <a:endParaRPr lang="cs-CZ" dirty="0" smtClean="0"/>
          </a:p>
          <a:p>
            <a:pPr fontAlgn="base">
              <a:buNone/>
            </a:pPr>
            <a:r>
              <a:rPr lang="cs-CZ" b="1" i="1" dirty="0" smtClean="0"/>
              <a:t>Základní výzkum</a:t>
            </a:r>
          </a:p>
          <a:p>
            <a:pPr fontAlgn="base"/>
            <a:r>
              <a:rPr lang="cs-CZ" dirty="0" smtClean="0"/>
              <a:t>pomáhá rozvíjet vědu a je svázán s teorií</a:t>
            </a:r>
          </a:p>
          <a:p>
            <a:pPr fontAlgn="base"/>
            <a:r>
              <a:rPr lang="cs-CZ" dirty="0" smtClean="0"/>
              <a:t>výsledky přispívají k rozvoji vědy (rozšíření její metodologické výbavy nebo stavu teoretického poznán)</a:t>
            </a:r>
          </a:p>
          <a:p>
            <a:pPr fontAlgn="base"/>
            <a:r>
              <a:rPr lang="cs-CZ" dirty="0" smtClean="0"/>
              <a:t>obvykle financován z veřejných zdrojů (státní rozpočet)</a:t>
            </a:r>
          </a:p>
          <a:p>
            <a:pPr fontAlgn="base">
              <a:buNone/>
            </a:pPr>
            <a:r>
              <a:rPr lang="cs-CZ" b="1" i="1" dirty="0" smtClean="0"/>
              <a:t>Aplikovaný výzkum</a:t>
            </a:r>
          </a:p>
          <a:p>
            <a:pPr fontAlgn="base"/>
            <a:r>
              <a:rPr lang="cs-CZ" dirty="0" smtClean="0"/>
              <a:t>zaměřen na praktické řešení problémů</a:t>
            </a:r>
          </a:p>
          <a:p>
            <a:pPr fontAlgn="base"/>
            <a:r>
              <a:rPr lang="cs-CZ" dirty="0" smtClean="0"/>
              <a:t>cíl: použít výsledky v praxi (např. komerční výzkum)</a:t>
            </a:r>
          </a:p>
          <a:p>
            <a:pPr fontAlgn="base"/>
            <a:endParaRPr lang="cs-CZ" dirty="0" smtClean="0"/>
          </a:p>
          <a:p>
            <a:pPr fontAlgn="base">
              <a:buNone/>
            </a:pPr>
            <a:r>
              <a:rPr lang="cs-CZ" b="1" dirty="0" smtClean="0"/>
              <a:t>Kvantitativní</a:t>
            </a:r>
          </a:p>
          <a:p>
            <a:pPr fontAlgn="base"/>
            <a:r>
              <a:rPr lang="cs-CZ" b="1" dirty="0" smtClean="0"/>
              <a:t>cílem: </a:t>
            </a:r>
            <a:r>
              <a:rPr lang="cs-CZ" dirty="0" smtClean="0"/>
              <a:t>testování hypotéz = jejich potvrzení či vyvrácení</a:t>
            </a:r>
          </a:p>
          <a:p>
            <a:pPr fontAlgn="base"/>
            <a:r>
              <a:rPr lang="cs-CZ" dirty="0" smtClean="0"/>
              <a:t>využívá kvantifikační či statistické metody</a:t>
            </a:r>
          </a:p>
          <a:p>
            <a:pPr fontAlgn="base">
              <a:buNone/>
            </a:pPr>
            <a:r>
              <a:rPr lang="cs-CZ" b="1" dirty="0" smtClean="0"/>
              <a:t>Kvalitativní</a:t>
            </a:r>
            <a:r>
              <a:rPr lang="cs-CZ" dirty="0" smtClean="0"/>
              <a:t> </a:t>
            </a:r>
            <a:endParaRPr lang="cs-CZ" b="1" dirty="0" smtClean="0"/>
          </a:p>
          <a:p>
            <a:pPr fontAlgn="base"/>
            <a:r>
              <a:rPr lang="cs-CZ" b="1" dirty="0" smtClean="0"/>
              <a:t>cílem</a:t>
            </a:r>
            <a:r>
              <a:rPr lang="cs-CZ" dirty="0" smtClean="0"/>
              <a:t>: hlubší porozumění zkoumané skutečnosti a následné vytváření nových hypotéz, nového porozumění, nové teorie</a:t>
            </a:r>
          </a:p>
          <a:p>
            <a:pPr fontAlgn="base"/>
            <a:endParaRPr lang="cs-CZ" dirty="0" smtClean="0"/>
          </a:p>
          <a:p>
            <a:pPr fontAlgn="base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Výzkumná hypotéza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55000" lnSpcReduction="20000"/>
          </a:bodyPr>
          <a:lstStyle/>
          <a:p>
            <a:pPr fontAlgn="base">
              <a:buNone/>
            </a:pPr>
            <a:r>
              <a:rPr lang="cs-CZ" b="1" dirty="0"/>
              <a:t>Výzkumná hypotéza</a:t>
            </a:r>
            <a:r>
              <a:rPr lang="cs-CZ" dirty="0"/>
              <a:t>: Forma studia má vliv na celkovou spokojenost se službami knihovny.</a:t>
            </a:r>
          </a:p>
          <a:p>
            <a:pPr fontAlgn="base">
              <a:buNone/>
            </a:pPr>
            <a:r>
              <a:rPr lang="cs-CZ" dirty="0" smtClean="0"/>
              <a:t>Dvě proměnné: forma studia / celková spokojenost</a:t>
            </a:r>
          </a:p>
          <a:p>
            <a:pPr fontAlgn="base">
              <a:buNone/>
            </a:pPr>
            <a:r>
              <a:rPr lang="cs-CZ" dirty="0" smtClean="0"/>
              <a:t>Zjištění formy studia:</a:t>
            </a:r>
          </a:p>
          <a:p>
            <a:pPr fontAlgn="base">
              <a:buNone/>
            </a:pPr>
            <a:r>
              <a:rPr lang="cs-CZ" dirty="0" smtClean="0"/>
              <a:t>Zjištění celkové spokojenosti???  </a:t>
            </a:r>
            <a:endParaRPr lang="cs-CZ" dirty="0"/>
          </a:p>
          <a:p>
            <a:pPr fontAlgn="base">
              <a:buNone/>
            </a:pPr>
            <a:r>
              <a:rPr lang="cs-CZ" dirty="0" smtClean="0"/>
              <a:t>Dekompozice (podle </a:t>
            </a:r>
            <a:r>
              <a:rPr lang="cs-CZ" dirty="0" err="1" smtClean="0"/>
              <a:t>Martensena</a:t>
            </a:r>
            <a:r>
              <a:rPr lang="cs-CZ" dirty="0" smtClean="0"/>
              <a:t> a </a:t>
            </a:r>
            <a:r>
              <a:rPr lang="cs-CZ" dirty="0" err="1" smtClean="0"/>
              <a:t>Gronholdta</a:t>
            </a:r>
            <a:r>
              <a:rPr lang="cs-CZ" dirty="0" smtClean="0"/>
              <a:t>, 2003) </a:t>
            </a:r>
            <a:r>
              <a:rPr lang="cs-CZ" b="1" dirty="0" smtClean="0"/>
              <a:t>celkové spokojenosti </a:t>
            </a:r>
            <a:r>
              <a:rPr lang="cs-CZ" b="1" dirty="0"/>
              <a:t>uživatele</a:t>
            </a:r>
            <a:r>
              <a:rPr lang="cs-CZ" dirty="0"/>
              <a:t> </a:t>
            </a:r>
            <a:r>
              <a:rPr lang="cs-CZ" dirty="0" smtClean="0"/>
              <a:t>knihovny:</a:t>
            </a:r>
          </a:p>
          <a:p>
            <a:pPr lvl="1" fontAlgn="base"/>
            <a:r>
              <a:rPr lang="cs-CZ" dirty="0" smtClean="0"/>
              <a:t>Spokojenost s elektronickými </a:t>
            </a:r>
            <a:r>
              <a:rPr lang="cs-CZ" dirty="0"/>
              <a:t>zdroji</a:t>
            </a:r>
            <a:r>
              <a:rPr lang="cs-CZ" dirty="0" smtClean="0"/>
              <a:t>,</a:t>
            </a:r>
          </a:p>
          <a:p>
            <a:pPr lvl="1" fontAlgn="base"/>
            <a:r>
              <a:rPr lang="cs-CZ" dirty="0" smtClean="0"/>
              <a:t>Spokojenost s tištěnými </a:t>
            </a:r>
            <a:r>
              <a:rPr lang="cs-CZ" dirty="0"/>
              <a:t>publikacemi</a:t>
            </a:r>
            <a:r>
              <a:rPr lang="cs-CZ" dirty="0" smtClean="0"/>
              <a:t>,</a:t>
            </a:r>
          </a:p>
          <a:p>
            <a:pPr lvl="1" fontAlgn="base"/>
            <a:r>
              <a:rPr lang="cs-CZ" dirty="0" smtClean="0"/>
              <a:t>Spokojenost s technickým </a:t>
            </a:r>
            <a:r>
              <a:rPr lang="cs-CZ" dirty="0"/>
              <a:t>zázemím, </a:t>
            </a:r>
            <a:endParaRPr lang="cs-CZ" dirty="0" smtClean="0"/>
          </a:p>
          <a:p>
            <a:pPr lvl="1" fontAlgn="base"/>
            <a:r>
              <a:rPr lang="cs-CZ" dirty="0" smtClean="0"/>
              <a:t>Spokojenost  s knihovním </a:t>
            </a:r>
            <a:r>
              <a:rPr lang="cs-CZ" dirty="0"/>
              <a:t>prostředím</a:t>
            </a:r>
            <a:r>
              <a:rPr lang="cs-CZ" dirty="0" smtClean="0"/>
              <a:t>,</a:t>
            </a:r>
          </a:p>
          <a:p>
            <a:pPr lvl="1" fontAlgn="base"/>
            <a:r>
              <a:rPr lang="cs-CZ" dirty="0" smtClean="0"/>
              <a:t>Spokojenost s personálem </a:t>
            </a:r>
            <a:r>
              <a:rPr lang="cs-CZ" dirty="0"/>
              <a:t>(případně s dalšími službami, které knihovna poskytuje).</a:t>
            </a:r>
          </a:p>
          <a:p>
            <a:pPr fontAlgn="base"/>
            <a:r>
              <a:rPr lang="cs-CZ" dirty="0"/>
              <a:t>Každou z těchto komponent můžeme například změřit v dotazníku mírou souhlasu s výrokem. Spokojenost s elektronickými zdroji měříme tedy mírou souhlasu s výrokem "</a:t>
            </a:r>
            <a:r>
              <a:rPr lang="cs-CZ" i="1" dirty="0"/>
              <a:t>Knihovna disponuje dostačujícím počtem kvalitních elektronických zdrojů"</a:t>
            </a:r>
            <a:r>
              <a:rPr lang="cs-CZ" dirty="0"/>
              <a:t>. </a:t>
            </a:r>
          </a:p>
          <a:p>
            <a:pPr fontAlgn="base"/>
            <a:r>
              <a:rPr lang="cs-CZ" dirty="0"/>
              <a:t>Pro příklad postačí tato </a:t>
            </a:r>
            <a:r>
              <a:rPr lang="cs-CZ" b="1" dirty="0"/>
              <a:t>baterie otázek</a:t>
            </a:r>
            <a:r>
              <a:rPr lang="cs-CZ" dirty="0"/>
              <a:t> (ve skutečnosti </a:t>
            </a:r>
            <a:r>
              <a:rPr lang="cs-CZ" dirty="0" smtClean="0"/>
              <a:t>je možné s </a:t>
            </a:r>
            <a:r>
              <a:rPr lang="cs-CZ" dirty="0"/>
              <a:t>kompozicí pokračovat a dále zjemnit znaky a indikátory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cap="all" dirty="0" smtClean="0"/>
              <a:t/>
            </a:r>
            <a:br>
              <a:rPr lang="cs-CZ" cap="all" dirty="0" smtClean="0"/>
            </a:br>
            <a:r>
              <a:rPr lang="cs-CZ" sz="4000" b="1" dirty="0" smtClean="0"/>
              <a:t>Typy proměnných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>
              <a:buNone/>
            </a:pPr>
            <a:r>
              <a:rPr lang="cs-CZ" dirty="0" smtClean="0"/>
              <a:t>Proměnná </a:t>
            </a:r>
            <a:r>
              <a:rPr lang="cs-CZ" dirty="0"/>
              <a:t>je měřenou vlastností, kterou můžeme vyjádřit konkrétní </a:t>
            </a:r>
            <a:r>
              <a:rPr lang="cs-CZ" dirty="0" smtClean="0"/>
              <a:t>hodnotu.</a:t>
            </a:r>
            <a:r>
              <a:rPr lang="cs-CZ" dirty="0"/>
              <a:t> </a:t>
            </a:r>
          </a:p>
          <a:p>
            <a:pPr fontAlgn="base">
              <a:buNone/>
            </a:pPr>
            <a:r>
              <a:rPr lang="cs-CZ" b="1" dirty="0"/>
              <a:t>Znaky </a:t>
            </a:r>
            <a:r>
              <a:rPr lang="cs-CZ" b="1" dirty="0" smtClean="0"/>
              <a:t>proměnné - </a:t>
            </a:r>
            <a:r>
              <a:rPr lang="cs-CZ" dirty="0" smtClean="0"/>
              <a:t>podoby</a:t>
            </a:r>
            <a:r>
              <a:rPr lang="cs-CZ" dirty="0"/>
              <a:t>: </a:t>
            </a:r>
          </a:p>
          <a:p>
            <a:pPr fontAlgn="base"/>
            <a:r>
              <a:rPr lang="cs-CZ" dirty="0"/>
              <a:t>fyzických a demografických vlastnosti lidí (např. věk, vzdělání, pohlaví),</a:t>
            </a:r>
          </a:p>
          <a:p>
            <a:pPr fontAlgn="base"/>
            <a:r>
              <a:rPr lang="cs-CZ" dirty="0"/>
              <a:t>vztahových vlastností jedinců (např. vztah ke službám poskytovaných knihovnou).</a:t>
            </a:r>
          </a:p>
          <a:p>
            <a:pPr fontAlgn="base">
              <a:buNone/>
            </a:pPr>
            <a:endParaRPr lang="cs-CZ" dirty="0" smtClean="0"/>
          </a:p>
          <a:p>
            <a:pPr fontAlgn="base">
              <a:buNone/>
            </a:pPr>
            <a:r>
              <a:rPr lang="cs-CZ" dirty="0" smtClean="0"/>
              <a:t>Rozlišujeme </a:t>
            </a:r>
            <a:r>
              <a:rPr lang="cs-CZ" dirty="0"/>
              <a:t>tyto druhy proměnných:</a:t>
            </a:r>
          </a:p>
          <a:p>
            <a:pPr fontAlgn="base">
              <a:buNone/>
            </a:pPr>
            <a:r>
              <a:rPr lang="cs-CZ" b="1" dirty="0"/>
              <a:t>Proměnné nominální</a:t>
            </a:r>
          </a:p>
          <a:p>
            <a:pPr fontAlgn="base"/>
            <a:r>
              <a:rPr lang="cs-CZ" dirty="0"/>
              <a:t>Jejich hodnoty se většinou vyjadřují slovně (např. hodnoty proměnné pohlaví jsou žena a muž). Příkladem nominální proměnné je třeba pohlaví nebo rodinný stav.</a:t>
            </a:r>
          </a:p>
          <a:p>
            <a:pPr fontAlgn="base">
              <a:buNone/>
            </a:pPr>
            <a:r>
              <a:rPr lang="cs-CZ" b="1" dirty="0"/>
              <a:t>Proměnné ordinální</a:t>
            </a:r>
          </a:p>
          <a:p>
            <a:pPr fontAlgn="base"/>
            <a:r>
              <a:rPr lang="cs-CZ" dirty="0"/>
              <a:t>Mohou se také vyjadřovat slovně, ale oproti nominálním proměnným můžeme určit pořadí hodnot. Typickou ordinální proměnnou je třeba vzdělání (můžeme říci, že </a:t>
            </a:r>
            <a:r>
              <a:rPr lang="cs-CZ" dirty="0" smtClean="0"/>
              <a:t>existuje pořadí </a:t>
            </a:r>
            <a:r>
              <a:rPr lang="cs-CZ" dirty="0"/>
              <a:t>hodnot, ale nelze přesně říci, o kolik je například vysoká škola vyšší hodnota než škola základní).</a:t>
            </a:r>
          </a:p>
          <a:p>
            <a:pPr fontAlgn="base">
              <a:buNone/>
            </a:pPr>
            <a:r>
              <a:rPr lang="cs-CZ" b="1" dirty="0"/>
              <a:t>Proměnné intervalové (kardinální)</a:t>
            </a:r>
          </a:p>
          <a:p>
            <a:pPr fontAlgn="base"/>
            <a:r>
              <a:rPr lang="cs-CZ" dirty="0"/>
              <a:t>Hodnotou bývá zpravidla číslo a můžeme i přesně říci, o kolik je jedna hodnota vyšší než druhá. Typickými intervalovými proměnnými jsou např. věk nebo plat.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100" b="1" dirty="0" smtClean="0"/>
              <a:t>Strategie výběru vzorku v kvalitativním výzkumu </a:t>
            </a:r>
            <a:r>
              <a:rPr lang="cs-CZ" cap="all" dirty="0" smtClean="0"/>
              <a:t/>
            </a:r>
            <a:br>
              <a:rPr lang="cs-CZ" cap="all" dirty="0" smtClean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412776"/>
            <a:ext cx="8258204" cy="5159496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cs-CZ" dirty="0" smtClean="0"/>
              <a:t>Nejedná se o  reprezentativnost </a:t>
            </a:r>
            <a:r>
              <a:rPr lang="cs-CZ" dirty="0"/>
              <a:t>směrem k </a:t>
            </a:r>
            <a:r>
              <a:rPr lang="cs-CZ" dirty="0" smtClean="0"/>
              <a:t>populaci</a:t>
            </a:r>
          </a:p>
          <a:p>
            <a:pPr fontAlgn="base"/>
            <a:r>
              <a:rPr lang="cs-CZ" dirty="0" smtClean="0"/>
              <a:t>Jedná se o  </a:t>
            </a:r>
            <a:r>
              <a:rPr lang="cs-CZ" dirty="0"/>
              <a:t>reprezentaci konkrétního </a:t>
            </a:r>
            <a:r>
              <a:rPr lang="cs-CZ" dirty="0" smtClean="0"/>
              <a:t>problému (např. sledování </a:t>
            </a:r>
            <a:r>
              <a:rPr lang="cs-CZ" dirty="0"/>
              <a:t>strategie výběru partnerky u mužů starších padesáti </a:t>
            </a:r>
            <a:r>
              <a:rPr lang="cs-CZ" dirty="0" smtClean="0"/>
              <a:t>let)</a:t>
            </a:r>
          </a:p>
          <a:p>
            <a:pPr fontAlgn="base">
              <a:buNone/>
            </a:pPr>
            <a:r>
              <a:rPr lang="cs-CZ" dirty="0"/>
              <a:t> </a:t>
            </a:r>
          </a:p>
          <a:p>
            <a:pPr fontAlgn="base">
              <a:buNone/>
            </a:pPr>
            <a:r>
              <a:rPr lang="cs-CZ" b="1" dirty="0" smtClean="0"/>
              <a:t>Př.: Metoda </a:t>
            </a:r>
            <a:r>
              <a:rPr lang="cs-CZ" b="1" dirty="0"/>
              <a:t>nabalování (metoda sněhové koule)</a:t>
            </a:r>
          </a:p>
          <a:p>
            <a:pPr fontAlgn="base"/>
            <a:r>
              <a:rPr lang="cs-CZ" dirty="0"/>
              <a:t>pokud neznáme dobře naši populaci (neexistují například žádné seznamy skalních fanoušků hororů), můžeme začít výzkum u jednoho </a:t>
            </a:r>
            <a:r>
              <a:rPr lang="cs-CZ" dirty="0" err="1" smtClean="0"/>
              <a:t>informanta</a:t>
            </a:r>
            <a:r>
              <a:rPr lang="cs-CZ" dirty="0" smtClean="0"/>
              <a:t>; od </a:t>
            </a:r>
            <a:r>
              <a:rPr lang="cs-CZ" dirty="0"/>
              <a:t>něj se dozvíme o dalších příslušnících komunity, </a:t>
            </a:r>
            <a:r>
              <a:rPr lang="cs-CZ" dirty="0" smtClean="0"/>
              <a:t>od těch o </a:t>
            </a:r>
            <a:r>
              <a:rPr lang="cs-CZ" dirty="0"/>
              <a:t>dalších...</a:t>
            </a:r>
          </a:p>
          <a:p>
            <a:pPr fontAlgn="base"/>
            <a:r>
              <a:rPr lang="cs-CZ" dirty="0"/>
              <a:t>klíčový při výběru je první </a:t>
            </a:r>
            <a:r>
              <a:rPr lang="cs-CZ" dirty="0" err="1" smtClean="0"/>
              <a:t>informant</a:t>
            </a:r>
            <a:endParaRPr lang="cs-CZ" dirty="0" smtClean="0"/>
          </a:p>
          <a:p>
            <a:pPr fontAlgn="base"/>
            <a:endParaRPr lang="cs-CZ" dirty="0"/>
          </a:p>
          <a:p>
            <a:pPr fontAlgn="base">
              <a:buNone/>
            </a:pPr>
            <a:r>
              <a:rPr lang="cs-CZ" b="1" dirty="0" smtClean="0"/>
              <a:t>Př.: Účelové </a:t>
            </a:r>
            <a:r>
              <a:rPr lang="cs-CZ" b="1" dirty="0"/>
              <a:t>vzorkování</a:t>
            </a:r>
          </a:p>
          <a:p>
            <a:pPr fontAlgn="base"/>
            <a:r>
              <a:rPr lang="cs-CZ" dirty="0"/>
              <a:t>při tomto typu výzkumník rozhoduje o tom, co má být pozorováno</a:t>
            </a:r>
          </a:p>
          <a:p>
            <a:pPr fontAlgn="base"/>
            <a:r>
              <a:rPr lang="cs-CZ" dirty="0"/>
              <a:t>tento výběr lze doporučit jen expertům na danou problematiku</a:t>
            </a:r>
          </a:p>
          <a:p>
            <a:pPr fontAlgn="base"/>
            <a:endParaRPr lang="cs-CZ" dirty="0" smtClean="0"/>
          </a:p>
          <a:p>
            <a:pPr fontAlgn="base">
              <a:buNone/>
            </a:pPr>
            <a:r>
              <a:rPr lang="cs-CZ" b="1" dirty="0" smtClean="0"/>
              <a:t>Př.: Ankety</a:t>
            </a:r>
          </a:p>
          <a:p>
            <a:pPr fontAlgn="base"/>
            <a:r>
              <a:rPr lang="cs-CZ" dirty="0" smtClean="0"/>
              <a:t>založeny </a:t>
            </a:r>
            <a:r>
              <a:rPr lang="cs-CZ" dirty="0"/>
              <a:t>na </a:t>
            </a:r>
            <a:r>
              <a:rPr lang="cs-CZ" dirty="0" err="1"/>
              <a:t>samovýběru</a:t>
            </a:r>
            <a:r>
              <a:rPr lang="cs-CZ" dirty="0"/>
              <a:t>, ochotě jednotlivců participovat na výzkumu a také na tom, kdo je právě "při </a:t>
            </a:r>
            <a:r>
              <a:rPr lang="cs-CZ" dirty="0" smtClean="0"/>
              <a:t>ruce„</a:t>
            </a:r>
          </a:p>
          <a:p>
            <a:pPr fontAlgn="base"/>
            <a:r>
              <a:rPr lang="cs-CZ" dirty="0" smtClean="0"/>
              <a:t>poskytují </a:t>
            </a:r>
            <a:r>
              <a:rPr lang="cs-CZ" dirty="0"/>
              <a:t>nereprezentativní, zkreslené </a:t>
            </a:r>
            <a:r>
              <a:rPr lang="cs-CZ" dirty="0" smtClean="0"/>
              <a:t>vzorky</a:t>
            </a:r>
          </a:p>
          <a:p>
            <a:pPr fontAlgn="base"/>
            <a:r>
              <a:rPr lang="cs-CZ" dirty="0" smtClean="0"/>
              <a:t>o </a:t>
            </a:r>
            <a:r>
              <a:rPr lang="cs-CZ" dirty="0"/>
              <a:t>výsledky anket se nelze opírat při důležitém </a:t>
            </a:r>
            <a:r>
              <a:rPr lang="cs-CZ" dirty="0" smtClean="0"/>
              <a:t>rozhodování</a:t>
            </a:r>
            <a:endParaRPr lang="cs-CZ" dirty="0"/>
          </a:p>
          <a:p>
            <a:pPr fontAlgn="base"/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Strategie výběru vzorku v kvalitativním výzkumu – základní přehled</a:t>
            </a:r>
            <a:br>
              <a:rPr lang="cs-CZ" sz="3200" b="1" dirty="0" smtClean="0"/>
            </a:br>
            <a:r>
              <a:rPr lang="cs-CZ" sz="2400" dirty="0" smtClean="0"/>
              <a:t>(K. F. </a:t>
            </a:r>
            <a:r>
              <a:rPr lang="cs-CZ" sz="2400" dirty="0" err="1" smtClean="0"/>
              <a:t>Punch</a:t>
            </a:r>
            <a:r>
              <a:rPr lang="cs-CZ" sz="2400" dirty="0" smtClean="0"/>
              <a:t>: Úspěšný návrh výzkumu)</a:t>
            </a:r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373" y="1988840"/>
            <a:ext cx="4180409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6838" y="2492895"/>
            <a:ext cx="4257650" cy="266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2204864"/>
            <a:ext cx="4227274" cy="311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2800" b="1" dirty="0" smtClean="0"/>
              <a:t>Výběr vzorku (kvalitativního) výzkumu - podrobněji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Kvótní </a:t>
            </a:r>
            <a:r>
              <a:rPr lang="cs-CZ" b="1" dirty="0"/>
              <a:t>výběr </a:t>
            </a:r>
            <a:r>
              <a:rPr lang="cs-CZ" dirty="0"/>
              <a:t>– ve vzorku jsou zastoupeny známé vlastnosti populace podle kvót populace,</a:t>
            </a:r>
          </a:p>
          <a:p>
            <a:r>
              <a:rPr lang="cs-CZ" b="1" dirty="0" smtClean="0"/>
              <a:t>Náhodný </a:t>
            </a:r>
            <a:r>
              <a:rPr lang="cs-CZ" b="1" dirty="0"/>
              <a:t>výběr </a:t>
            </a:r>
            <a:r>
              <a:rPr lang="cs-CZ" dirty="0"/>
              <a:t>– každá vlastnost populace má stejnou pravděpodobnost, že bude zastoupena ve vzorku,</a:t>
            </a:r>
          </a:p>
          <a:p>
            <a:r>
              <a:rPr lang="cs-CZ" b="1" dirty="0" smtClean="0"/>
              <a:t>Náhodný </a:t>
            </a:r>
            <a:r>
              <a:rPr lang="cs-CZ" b="1" dirty="0"/>
              <a:t>stratifikovaný výběr </a:t>
            </a:r>
            <a:r>
              <a:rPr lang="cs-CZ" dirty="0"/>
              <a:t>– populace je podle stanovených kritérií rozdělena do homogenních skupin, ze kterých je vzorek náhodně vybrán,</a:t>
            </a:r>
          </a:p>
          <a:p>
            <a:r>
              <a:rPr lang="cs-CZ" b="1" dirty="0" smtClean="0"/>
              <a:t>Systematický </a:t>
            </a:r>
            <a:r>
              <a:rPr lang="cs-CZ" b="1" dirty="0"/>
              <a:t>výběr </a:t>
            </a:r>
            <a:r>
              <a:rPr lang="cs-CZ" dirty="0"/>
              <a:t>– v populaci je náhodně určen první jedinec a od něj každý N-</a:t>
            </a:r>
            <a:r>
              <a:rPr lang="cs-CZ" dirty="0" err="1"/>
              <a:t>tý</a:t>
            </a:r>
            <a:r>
              <a:rPr lang="cs-CZ" dirty="0"/>
              <a:t> (podle požadované velikosti vzorku),</a:t>
            </a:r>
          </a:p>
          <a:p>
            <a:r>
              <a:rPr lang="cs-CZ" b="1" dirty="0" smtClean="0"/>
              <a:t>Účelový </a:t>
            </a:r>
            <a:r>
              <a:rPr lang="cs-CZ" b="1" dirty="0"/>
              <a:t>výběr </a:t>
            </a:r>
            <a:r>
              <a:rPr lang="cs-CZ" dirty="0"/>
              <a:t>– reprezentuje obvykle pouze určitou, jasně definovanou část populace; výběr založený na úsudku výzkumníka o tom, co by mělo být pozorováno a zkoumáno,</a:t>
            </a:r>
          </a:p>
          <a:p>
            <a:r>
              <a:rPr lang="cs-CZ" b="1" dirty="0" smtClean="0"/>
              <a:t>Technika </a:t>
            </a:r>
            <a:r>
              <a:rPr lang="cs-CZ" b="1" dirty="0"/>
              <a:t>sněhové koule </a:t>
            </a:r>
            <a:r>
              <a:rPr lang="cs-CZ" dirty="0"/>
              <a:t>– významná role informátora, který do vzorku přivádí další jedince cílové </a:t>
            </a:r>
            <a:r>
              <a:rPr lang="cs-CZ" dirty="0" smtClean="0"/>
              <a:t>skupiny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3600" b="1" dirty="0" smtClean="0"/>
              <a:t>Metody sběru dat v kvalitativním výzkumu</a:t>
            </a:r>
            <a:r>
              <a:rPr lang="cs-CZ" b="1" cap="all" dirty="0"/>
              <a:t/>
            </a:r>
            <a:br>
              <a:rPr lang="cs-CZ" b="1" cap="all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47500" lnSpcReduction="20000"/>
          </a:bodyPr>
          <a:lstStyle/>
          <a:p>
            <a:pPr fontAlgn="base">
              <a:buNone/>
            </a:pPr>
            <a:r>
              <a:rPr lang="cs-CZ" dirty="0" smtClean="0"/>
              <a:t>Kvalitativní data = nejčastěji SLOVA </a:t>
            </a:r>
          </a:p>
          <a:p>
            <a:pPr fontAlgn="base">
              <a:buNone/>
            </a:pPr>
            <a:r>
              <a:rPr lang="cs-CZ" dirty="0" smtClean="0"/>
              <a:t>Metody sběru dat - definovány při návrhu výzkumu</a:t>
            </a:r>
          </a:p>
          <a:p>
            <a:pPr fontAlgn="base">
              <a:buNone/>
            </a:pPr>
            <a:r>
              <a:rPr lang="cs-CZ" dirty="0" smtClean="0"/>
              <a:t>Kritéria výběru metod:</a:t>
            </a:r>
          </a:p>
          <a:p>
            <a:pPr fontAlgn="base"/>
            <a:r>
              <a:rPr lang="cs-CZ" dirty="0" smtClean="0"/>
              <a:t>výzkumné potřeby a záměry výzkumníka</a:t>
            </a:r>
          </a:p>
          <a:p>
            <a:pPr fontAlgn="base"/>
            <a:r>
              <a:rPr lang="cs-CZ" dirty="0" smtClean="0"/>
              <a:t>finanční a časové možnosti výzkumníka</a:t>
            </a:r>
          </a:p>
          <a:p>
            <a:pPr fontAlgn="base">
              <a:buNone/>
            </a:pPr>
            <a:endParaRPr lang="cs-CZ" dirty="0" smtClean="0"/>
          </a:p>
          <a:p>
            <a:pPr fontAlgn="base">
              <a:buNone/>
            </a:pPr>
            <a:r>
              <a:rPr lang="cs-CZ" sz="4500" b="1" dirty="0" smtClean="0">
                <a:solidFill>
                  <a:srgbClr val="00B050"/>
                </a:solidFill>
              </a:rPr>
              <a:t>Metody sběru dat TYPICKÉ v kvalitativním výzkumu</a:t>
            </a:r>
            <a:r>
              <a:rPr lang="cs-CZ" sz="4500" dirty="0" smtClean="0"/>
              <a:t>:</a:t>
            </a:r>
          </a:p>
          <a:p>
            <a:pPr fontAlgn="base"/>
            <a:r>
              <a:rPr lang="cs-CZ" sz="4500" b="1" dirty="0" smtClean="0"/>
              <a:t>Pozorování</a:t>
            </a:r>
          </a:p>
          <a:p>
            <a:pPr fontAlgn="base"/>
            <a:r>
              <a:rPr lang="cs-CZ" sz="4500" b="1" dirty="0" smtClean="0"/>
              <a:t>Analýza dokumentů</a:t>
            </a:r>
          </a:p>
          <a:p>
            <a:pPr fontAlgn="base"/>
            <a:r>
              <a:rPr lang="cs-CZ" sz="4500" b="1" dirty="0" smtClean="0"/>
              <a:t>Dotazování (</a:t>
            </a:r>
            <a:r>
              <a:rPr lang="cs-CZ" sz="4500" dirty="0" smtClean="0"/>
              <a:t>osobní</a:t>
            </a:r>
            <a:r>
              <a:rPr lang="cs-CZ" sz="4500" dirty="0"/>
              <a:t>, </a:t>
            </a:r>
            <a:r>
              <a:rPr lang="cs-CZ" sz="4500" dirty="0" smtClean="0"/>
              <a:t>telefonická, </a:t>
            </a:r>
            <a:r>
              <a:rPr lang="cs-CZ" sz="4500" dirty="0"/>
              <a:t>poštovní či  on-line </a:t>
            </a:r>
            <a:r>
              <a:rPr lang="cs-CZ" sz="4500" dirty="0" smtClean="0"/>
              <a:t>varianta)</a:t>
            </a:r>
          </a:p>
          <a:p>
            <a:r>
              <a:rPr lang="cs-CZ" sz="4500" b="1" dirty="0" smtClean="0"/>
              <a:t>Případová studie</a:t>
            </a:r>
          </a:p>
          <a:p>
            <a:r>
              <a:rPr lang="cs-CZ" sz="4500" dirty="0" smtClean="0"/>
              <a:t>Biografický výzkum</a:t>
            </a:r>
          </a:p>
          <a:p>
            <a:r>
              <a:rPr lang="cs-CZ" sz="4500" dirty="0" smtClean="0"/>
              <a:t>Zakotvená teorie</a:t>
            </a:r>
          </a:p>
          <a:p>
            <a:r>
              <a:rPr lang="cs-CZ" sz="4500" b="1" dirty="0" smtClean="0"/>
              <a:t>Etnografický terénní výzkum (zahrnuje pozorování a </a:t>
            </a:r>
            <a:r>
              <a:rPr lang="cs-CZ" sz="4500" b="1" dirty="0" err="1" smtClean="0"/>
              <a:t>participantní</a:t>
            </a:r>
            <a:r>
              <a:rPr lang="cs-CZ" sz="4500" b="1" dirty="0" smtClean="0"/>
              <a:t> pozorování)</a:t>
            </a:r>
          </a:p>
          <a:p>
            <a:r>
              <a:rPr lang="cs-CZ" sz="4500" b="1" dirty="0" smtClean="0"/>
              <a:t>Akční a kritický výzkum …</a:t>
            </a:r>
          </a:p>
          <a:p>
            <a:r>
              <a:rPr lang="cs-CZ" sz="4500" b="1" dirty="0" smtClean="0"/>
              <a:t>Analýza </a:t>
            </a:r>
            <a:r>
              <a:rPr lang="cs-CZ" sz="4500" b="1" dirty="0" err="1" smtClean="0"/>
              <a:t>diskurzu</a:t>
            </a:r>
            <a:r>
              <a:rPr lang="cs-CZ" sz="4500" b="1" dirty="0" smtClean="0"/>
              <a:t>, sémiotika</a:t>
            </a:r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Metody sběru dat v kvalitativním výzkumu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Využití metod kvantitativního výzkumu v šetření kvalitativním:</a:t>
            </a:r>
          </a:p>
          <a:p>
            <a:r>
              <a:rPr lang="cs-CZ" dirty="0" smtClean="0"/>
              <a:t>Dotazníky s otevřenými otázkami</a:t>
            </a:r>
          </a:p>
          <a:p>
            <a:r>
              <a:rPr lang="cs-CZ" dirty="0" smtClean="0"/>
              <a:t>Formuláře pro kvalitativní interview standardizované pro všechny respondenty</a:t>
            </a:r>
          </a:p>
          <a:p>
            <a:pPr>
              <a:buNone/>
            </a:pPr>
            <a:endParaRPr lang="cs-CZ" b="1" dirty="0" smtClean="0"/>
          </a:p>
          <a:p>
            <a:pPr lvl="1" fontAlgn="base"/>
            <a:endParaRPr lang="cs-CZ" dirty="0" smtClean="0"/>
          </a:p>
          <a:p>
            <a:pPr fontAlgn="base"/>
            <a:r>
              <a:rPr lang="cs-CZ" b="1" dirty="0" smtClean="0"/>
              <a:t>Sekundární analýza dat (sekundární výzkum)</a:t>
            </a:r>
          </a:p>
          <a:p>
            <a:pPr lvl="1" fontAlgn="base"/>
            <a:r>
              <a:rPr lang="cs-CZ" dirty="0" smtClean="0"/>
              <a:t>využití  (opakovaná analýza)  již shromážděných a analyzovaných dat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Pozorování 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cs-CZ" dirty="0" smtClean="0"/>
              <a:t>Předpoklad: disproporce </a:t>
            </a:r>
            <a:r>
              <a:rPr lang="cs-CZ" dirty="0"/>
              <a:t>mezi tím, co lidé tvrdí nebo co si </a:t>
            </a:r>
            <a:r>
              <a:rPr lang="cs-CZ" dirty="0" smtClean="0"/>
              <a:t>myslí, </a:t>
            </a:r>
            <a:r>
              <a:rPr lang="cs-CZ" dirty="0"/>
              <a:t>a tím, co skutečně dělají a jak se </a:t>
            </a:r>
            <a:r>
              <a:rPr lang="cs-CZ" dirty="0" smtClean="0"/>
              <a:t>chovají</a:t>
            </a:r>
          </a:p>
          <a:p>
            <a:pPr fontAlgn="base"/>
            <a:r>
              <a:rPr lang="cs-CZ" dirty="0" smtClean="0"/>
              <a:t>Účel pozorování: zachytit </a:t>
            </a:r>
            <a:r>
              <a:rPr lang="cs-CZ" dirty="0"/>
              <a:t>a analyzovat reálné jevy a procesy, které </a:t>
            </a:r>
            <a:r>
              <a:rPr lang="cs-CZ" dirty="0" smtClean="0"/>
              <a:t>nelze odhalit pomocí dotazování</a:t>
            </a:r>
            <a:endParaRPr lang="cs-CZ" dirty="0"/>
          </a:p>
          <a:p>
            <a:pPr fontAlgn="base">
              <a:buNone/>
            </a:pPr>
            <a:endParaRPr lang="cs-CZ" b="1" dirty="0" smtClean="0"/>
          </a:p>
          <a:p>
            <a:pPr fontAlgn="base">
              <a:buNone/>
            </a:pPr>
            <a:r>
              <a:rPr lang="cs-CZ" b="1" dirty="0" smtClean="0"/>
              <a:t>Pozorování zúčastněné</a:t>
            </a:r>
          </a:p>
          <a:p>
            <a:pPr lvl="1" fontAlgn="base"/>
            <a:r>
              <a:rPr lang="cs-CZ" dirty="0" smtClean="0"/>
              <a:t>pozorovatel  </a:t>
            </a:r>
            <a:r>
              <a:rPr lang="cs-CZ" b="1" dirty="0" smtClean="0"/>
              <a:t>JE</a:t>
            </a:r>
            <a:r>
              <a:rPr lang="cs-CZ" dirty="0" smtClean="0"/>
              <a:t> jedním </a:t>
            </a:r>
            <a:r>
              <a:rPr lang="cs-CZ" dirty="0"/>
              <a:t>z aktérů procesů a jevů, které </a:t>
            </a:r>
            <a:r>
              <a:rPr lang="cs-CZ" dirty="0" smtClean="0"/>
              <a:t>pozoruje</a:t>
            </a:r>
          </a:p>
          <a:p>
            <a:pPr lvl="1" fontAlgn="base">
              <a:buNone/>
            </a:pPr>
            <a:r>
              <a:rPr lang="cs-CZ" dirty="0"/>
              <a:t> </a:t>
            </a:r>
          </a:p>
          <a:p>
            <a:pPr fontAlgn="base">
              <a:buNone/>
            </a:pPr>
            <a:r>
              <a:rPr lang="cs-CZ" b="1" dirty="0"/>
              <a:t>Pozorování </a:t>
            </a:r>
            <a:r>
              <a:rPr lang="cs-CZ" b="1" dirty="0" smtClean="0"/>
              <a:t>nezúčastněné</a:t>
            </a:r>
          </a:p>
          <a:p>
            <a:pPr lvl="1" fontAlgn="base"/>
            <a:r>
              <a:rPr lang="cs-CZ" dirty="0" smtClean="0"/>
              <a:t>Pozorovatel </a:t>
            </a:r>
            <a:r>
              <a:rPr lang="cs-CZ" b="1" dirty="0" smtClean="0"/>
              <a:t>NENÍ </a:t>
            </a:r>
            <a:r>
              <a:rPr lang="cs-CZ" dirty="0" smtClean="0"/>
              <a:t>aktérem procesů a jevů, které pozoruje</a:t>
            </a:r>
          </a:p>
          <a:p>
            <a:pPr lvl="2" fontAlgn="base"/>
            <a:r>
              <a:rPr lang="cs-CZ" dirty="0" smtClean="0"/>
              <a:t>A) pozorovatel z </a:t>
            </a:r>
            <a:r>
              <a:rPr lang="cs-CZ" dirty="0"/>
              <a:t>odstupu nezaujatě sleduje jevy v jejich přirozeném prostředí (</a:t>
            </a:r>
            <a:r>
              <a:rPr lang="cs-CZ" dirty="0" smtClean="0"/>
              <a:t>naturalistické pozorování)</a:t>
            </a:r>
          </a:p>
          <a:p>
            <a:pPr lvl="2" fontAlgn="base"/>
            <a:r>
              <a:rPr lang="cs-CZ" dirty="0" smtClean="0"/>
              <a:t>B) účastníci výzkumu nejsou předem informování </a:t>
            </a:r>
            <a:r>
              <a:rPr lang="cs-CZ" dirty="0"/>
              <a:t>o tom, že jsou pozorováni (skryté pozorování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Analýza dokumentů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cs-CZ" dirty="0" smtClean="0"/>
              <a:t>Využití tehdy, nemůžeme-li se přímo dotazovat</a:t>
            </a:r>
          </a:p>
          <a:p>
            <a:pPr fontAlgn="base"/>
            <a:r>
              <a:rPr lang="cs-CZ" b="1" dirty="0" smtClean="0"/>
              <a:t>Výpovědi z minulosti</a:t>
            </a:r>
            <a:r>
              <a:rPr lang="cs-CZ" dirty="0" smtClean="0"/>
              <a:t> - jakýkoliv vytvořený artefakt, který nebyl primárně vytvořen pro účely našeho výzkumu (např. osobní deníky, korespondence, telefonní účty, historie prohlížení a vyhledávání na internetu atd.)</a:t>
            </a:r>
          </a:p>
          <a:p>
            <a:pPr fontAlgn="base"/>
            <a:r>
              <a:rPr lang="cs-CZ" dirty="0" smtClean="0"/>
              <a:t>Náročná výzkumná metoda </a:t>
            </a:r>
          </a:p>
          <a:p>
            <a:pPr fontAlgn="base"/>
            <a:r>
              <a:rPr lang="cs-CZ" dirty="0" smtClean="0"/>
              <a:t>Při existenci dostatku zdrojů potenciál nejzajímavějších výsledků výzkumu</a:t>
            </a:r>
          </a:p>
          <a:p>
            <a:pPr fontAlgn="base"/>
            <a:r>
              <a:rPr lang="cs-CZ" dirty="0" smtClean="0"/>
              <a:t>V současnosti: </a:t>
            </a:r>
            <a:r>
              <a:rPr lang="cs-CZ" b="1" dirty="0" smtClean="0"/>
              <a:t>datová žurnalistika = </a:t>
            </a:r>
            <a:r>
              <a:rPr lang="cs-CZ" dirty="0" smtClean="0"/>
              <a:t>využití a propojování veřejně dostupných (i nedostupných) databází a rejstříků – </a:t>
            </a:r>
          </a:p>
          <a:p>
            <a:pPr fontAlgn="base"/>
            <a:r>
              <a:rPr lang="cs-CZ" dirty="0" smtClean="0"/>
              <a:t>Další forma analýzy dokumentů: analýza sociálních sítí, blogů nebo komentářů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b="1" dirty="0" smtClean="0"/>
              <a:t>Dotazování / Experiment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cs-CZ" b="1" dirty="0" smtClean="0"/>
              <a:t>Dotazování</a:t>
            </a:r>
          </a:p>
          <a:p>
            <a:pPr fontAlgn="base"/>
            <a:r>
              <a:rPr lang="cs-CZ" dirty="0" smtClean="0"/>
              <a:t>Rozhovor </a:t>
            </a:r>
            <a:r>
              <a:rPr lang="cs-CZ" b="1" dirty="0" smtClean="0"/>
              <a:t>strukturovaný </a:t>
            </a:r>
          </a:p>
          <a:p>
            <a:pPr fontAlgn="base"/>
            <a:r>
              <a:rPr lang="cs-CZ" dirty="0" smtClean="0"/>
              <a:t>Rozhovor </a:t>
            </a:r>
            <a:r>
              <a:rPr lang="cs-CZ" b="1" dirty="0" err="1" smtClean="0"/>
              <a:t>polostrukturovaný</a:t>
            </a:r>
            <a:r>
              <a:rPr lang="cs-CZ" b="1" dirty="0" smtClean="0"/>
              <a:t> </a:t>
            </a:r>
          </a:p>
          <a:p>
            <a:pPr fontAlgn="base"/>
            <a:r>
              <a:rPr lang="cs-CZ" dirty="0" smtClean="0"/>
              <a:t>Rozhovor </a:t>
            </a:r>
            <a:r>
              <a:rPr lang="cs-CZ" b="1" dirty="0" smtClean="0"/>
              <a:t>nestrukturovaný</a:t>
            </a:r>
          </a:p>
          <a:p>
            <a:pPr fontAlgn="base"/>
            <a:endParaRPr lang="cs-CZ" b="1" dirty="0" smtClean="0"/>
          </a:p>
          <a:p>
            <a:pPr fontAlgn="base">
              <a:buNone/>
            </a:pPr>
            <a:r>
              <a:rPr lang="cs-CZ" b="1" dirty="0" smtClean="0"/>
              <a:t>Experiment</a:t>
            </a:r>
          </a:p>
          <a:p>
            <a:pPr fontAlgn="base"/>
            <a:r>
              <a:rPr lang="cs-CZ" dirty="0" smtClean="0"/>
              <a:t>Využívání na ústupu</a:t>
            </a:r>
          </a:p>
          <a:p>
            <a:pPr fontAlgn="base"/>
            <a:r>
              <a:rPr lang="cs-CZ" dirty="0" smtClean="0"/>
              <a:t>Příčina: etika (experiment je založen na rozdělení zkoumané populace na kontrolní skupiny, manipulaci s proměnnými a zajištění neměnného prostředí; to v přirozeném prostředí není vždy možné) </a:t>
            </a:r>
          </a:p>
          <a:p>
            <a:pPr fontAlgn="base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14290"/>
            <a:ext cx="7043765" cy="628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err="1" smtClean="0"/>
              <a:t>Focus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group</a:t>
            </a:r>
            <a:r>
              <a:rPr lang="cs-CZ" sz="3600" b="1" dirty="0" smtClean="0"/>
              <a:t>(s)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Skupinové rozhovory (typicky 5-12 lidí)</a:t>
            </a:r>
          </a:p>
          <a:p>
            <a:r>
              <a:rPr lang="cs-CZ" dirty="0" smtClean="0"/>
              <a:t>začínají širším tématem, ale končí úzkým zaměřením na jedno konkrétní téma</a:t>
            </a:r>
          </a:p>
          <a:p>
            <a:pPr fontAlgn="base"/>
            <a:r>
              <a:rPr lang="cs-CZ" dirty="0" smtClean="0"/>
              <a:t>Vhodné použití:</a:t>
            </a:r>
            <a:r>
              <a:rPr lang="cs-CZ" dirty="0"/>
              <a:t> </a:t>
            </a:r>
          </a:p>
          <a:p>
            <a:pPr lvl="1" fontAlgn="base"/>
            <a:r>
              <a:rPr lang="cs-CZ" dirty="0" smtClean="0"/>
              <a:t>zjišťování motivů jednání</a:t>
            </a:r>
          </a:p>
          <a:p>
            <a:pPr lvl="1" fontAlgn="base"/>
            <a:r>
              <a:rPr lang="cs-CZ" dirty="0" smtClean="0"/>
              <a:t>zjišťování  důvodů odmítání produktu</a:t>
            </a:r>
          </a:p>
          <a:p>
            <a:pPr lvl="1" fontAlgn="base"/>
            <a:r>
              <a:rPr lang="cs-CZ" dirty="0" smtClean="0"/>
              <a:t>zjišťování informací kvalitativního charakteru</a:t>
            </a:r>
          </a:p>
          <a:p>
            <a:pPr lvl="1" fontAlgn="base"/>
            <a:r>
              <a:rPr lang="cs-CZ" dirty="0" smtClean="0"/>
              <a:t>tvorba hypotéz </a:t>
            </a:r>
          </a:p>
          <a:p>
            <a:pPr lvl="1" fontAlgn="base"/>
            <a:r>
              <a:rPr lang="cs-CZ" dirty="0" smtClean="0"/>
              <a:t>testování </a:t>
            </a:r>
            <a:r>
              <a:rPr lang="cs-CZ" dirty="0"/>
              <a:t>nových služeb či </a:t>
            </a:r>
            <a:r>
              <a:rPr lang="cs-CZ" dirty="0" smtClean="0"/>
              <a:t>kampaní, inovací ...</a:t>
            </a:r>
            <a:endParaRPr lang="cs-CZ" dirty="0"/>
          </a:p>
          <a:p>
            <a:pPr lvl="1" fontAlgn="base"/>
            <a:r>
              <a:rPr lang="cs-CZ" dirty="0" smtClean="0"/>
              <a:t>identifikace </a:t>
            </a:r>
            <a:r>
              <a:rPr lang="cs-CZ" dirty="0"/>
              <a:t>problémů, které </a:t>
            </a:r>
            <a:r>
              <a:rPr lang="cs-CZ" dirty="0" smtClean="0"/>
              <a:t>nejvíce vadí</a:t>
            </a:r>
          </a:p>
          <a:p>
            <a:pPr lvl="1" fontAlgn="base"/>
            <a:r>
              <a:rPr lang="cs-CZ" dirty="0" smtClean="0"/>
              <a:t>evaluace efektivity / dopadu edukačních programů</a:t>
            </a:r>
          </a:p>
          <a:p>
            <a:pPr lvl="1" fontAlgn="base"/>
            <a:endParaRPr lang="cs-CZ" dirty="0" smtClean="0"/>
          </a:p>
          <a:p>
            <a:r>
              <a:rPr lang="cs-CZ" dirty="0" smtClean="0">
                <a:hlinkClick r:id="rId2"/>
              </a:rPr>
              <a:t>http://100metod.cz/post/45757084845/5-</a:t>
            </a:r>
            <a:r>
              <a:rPr lang="cs-CZ" dirty="0" err="1" smtClean="0">
                <a:hlinkClick r:id="rId2"/>
              </a:rPr>
              <a:t>focus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group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Jak na </a:t>
            </a:r>
            <a:r>
              <a:rPr lang="cs-CZ" sz="3600" b="1" dirty="0" err="1" smtClean="0"/>
              <a:t>focus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group</a:t>
            </a:r>
            <a:r>
              <a:rPr lang="cs-CZ" sz="3600" b="1" dirty="0" smtClean="0"/>
              <a:t> (FG)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cs-CZ" dirty="0" smtClean="0"/>
              <a:t>Skupina 5-12 jedinců </a:t>
            </a:r>
            <a:r>
              <a:rPr lang="cs-CZ" dirty="0"/>
              <a:t>(některé zdroje </a:t>
            </a:r>
            <a:r>
              <a:rPr lang="cs-CZ" dirty="0" smtClean="0"/>
              <a:t>3-15)</a:t>
            </a:r>
          </a:p>
          <a:p>
            <a:pPr fontAlgn="base"/>
            <a:r>
              <a:rPr lang="cs-CZ" dirty="0" smtClean="0"/>
              <a:t>Ideální </a:t>
            </a:r>
            <a:r>
              <a:rPr lang="cs-CZ" dirty="0"/>
              <a:t>počet je 6-10 účastníků </a:t>
            </a:r>
            <a:endParaRPr lang="cs-CZ" dirty="0" smtClean="0"/>
          </a:p>
          <a:p>
            <a:pPr fontAlgn="base"/>
            <a:r>
              <a:rPr lang="cs-CZ" dirty="0" smtClean="0"/>
              <a:t>Skupiny </a:t>
            </a:r>
            <a:r>
              <a:rPr lang="cs-CZ" dirty="0"/>
              <a:t>mohou být přirozené (např. </a:t>
            </a:r>
            <a:r>
              <a:rPr lang="cs-CZ" dirty="0" smtClean="0"/>
              <a:t>žáci třídy, senioři kurzu, návštěvníci </a:t>
            </a:r>
            <a:r>
              <a:rPr lang="cs-CZ" dirty="0"/>
              <a:t>knihovny) nebo uměle vybrané podle různých </a:t>
            </a:r>
            <a:r>
              <a:rPr lang="cs-CZ" dirty="0" smtClean="0"/>
              <a:t>kritérií</a:t>
            </a:r>
            <a:r>
              <a:rPr lang="cs-CZ" dirty="0"/>
              <a:t> </a:t>
            </a:r>
          </a:p>
          <a:p>
            <a:pPr fontAlgn="base"/>
            <a:r>
              <a:rPr lang="cs-CZ" dirty="0" smtClean="0"/>
              <a:t>Klíčová podmínka úspěchu použití metody FG - </a:t>
            </a:r>
            <a:r>
              <a:rPr lang="cs-CZ" b="1" dirty="0" smtClean="0"/>
              <a:t>výběr moderátora:</a:t>
            </a:r>
          </a:p>
          <a:p>
            <a:pPr lvl="1" fontAlgn="base"/>
            <a:r>
              <a:rPr lang="cs-CZ" dirty="0" smtClean="0"/>
              <a:t>najmout </a:t>
            </a:r>
            <a:r>
              <a:rPr lang="cs-CZ" dirty="0"/>
              <a:t>si profesionála z výzkumné agentury (typicky odborníka s psychologickým vzděláním), v tomto případě je nutné zasvětit experta do problematiky výzkumu</a:t>
            </a:r>
            <a:r>
              <a:rPr lang="cs-CZ" dirty="0" smtClean="0"/>
              <a:t>,</a:t>
            </a:r>
          </a:p>
          <a:p>
            <a:pPr lvl="1" fontAlgn="base"/>
            <a:r>
              <a:rPr lang="cs-CZ" dirty="0" smtClean="0"/>
              <a:t>zajistit </a:t>
            </a:r>
            <a:r>
              <a:rPr lang="cs-CZ" dirty="0"/>
              <a:t>si moderaci sami a odborník pouze pomáhá se záznamem dat a analýzou výsledků,</a:t>
            </a:r>
          </a:p>
          <a:p>
            <a:pPr lvl="1" fontAlgn="base"/>
            <a:r>
              <a:rPr lang="cs-CZ" dirty="0"/>
              <a:t>vše si zajistit vlastními silami (jedná se o ekonomicky nejméně náročnou variantu, ale riziko chyb je veliké</a:t>
            </a:r>
            <a:r>
              <a:rPr lang="cs-CZ" dirty="0" smtClean="0"/>
              <a:t>)</a:t>
            </a:r>
          </a:p>
          <a:p>
            <a:pPr lvl="1" fontAlgn="base"/>
            <a:endParaRPr lang="cs-CZ" dirty="0" smtClean="0"/>
          </a:p>
          <a:p>
            <a:pPr fontAlgn="base"/>
            <a:r>
              <a:rPr lang="cs-CZ" dirty="0" smtClean="0"/>
              <a:t>Příprava otázek  posléze kladených ohniskové skupině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err="1" smtClean="0"/>
              <a:t>Focus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group</a:t>
            </a:r>
            <a:r>
              <a:rPr lang="cs-CZ" sz="3600" b="1" dirty="0" smtClean="0"/>
              <a:t> - výhody a nevýhody</a:t>
            </a:r>
            <a:endParaRPr lang="cs-CZ" sz="3600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Využitelné na studium komplexních témat, která zahrnují velkou škálu pocitů a postojů.</a:t>
            </a:r>
          </a:p>
          <a:p>
            <a:r>
              <a:rPr lang="cs-CZ" dirty="0" smtClean="0"/>
              <a:t>Existence skupinové dynamiky = nové názory se projeví právě v interakci mezi účastníky</a:t>
            </a:r>
          </a:p>
          <a:p>
            <a:r>
              <a:rPr lang="cs-CZ" dirty="0" smtClean="0"/>
              <a:t>Využití v rámci zvyšování validity výzkumu (tzv. triangulace)</a:t>
            </a:r>
          </a:p>
          <a:p>
            <a:r>
              <a:rPr lang="cs-CZ" dirty="0" smtClean="0"/>
              <a:t>Metoda vhodná jako zpětná vazba při testování nových služeb, produktů apod. 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Uměle vytvořené prostředí</a:t>
            </a:r>
          </a:p>
          <a:p>
            <a:r>
              <a:rPr lang="cs-CZ" dirty="0" smtClean="0"/>
              <a:t>Přítomnost vůdčích typů, kteří ovlivňují diskuzi</a:t>
            </a:r>
          </a:p>
          <a:p>
            <a:r>
              <a:rPr lang="cs-CZ" dirty="0" smtClean="0"/>
              <a:t>Náročnost na provedení </a:t>
            </a:r>
          </a:p>
          <a:p>
            <a:r>
              <a:rPr lang="cs-CZ" dirty="0" smtClean="0"/>
              <a:t>Požadavek zkušeného moderátora (ideálně psychologa) hlídajícího  skupinovou dynamiku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Příklady využití </a:t>
            </a:r>
            <a:r>
              <a:rPr lang="cs-CZ" sz="3600" b="1" dirty="0" err="1" smtClean="0"/>
              <a:t>focus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group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lnSpcReduction="10000"/>
          </a:bodyPr>
          <a:lstStyle/>
          <a:p>
            <a:pPr fontAlgn="base"/>
            <a:r>
              <a:rPr lang="cs-CZ" dirty="0" smtClean="0"/>
              <a:t>V informační vědě a knihovnictví až v 80. letech pro výzkumy vyhledávání v katalozích</a:t>
            </a:r>
          </a:p>
          <a:p>
            <a:pPr fontAlgn="base"/>
            <a:r>
              <a:rPr lang="cs-CZ" dirty="0" smtClean="0"/>
              <a:t>V současné době: např</a:t>
            </a:r>
            <a:r>
              <a:rPr lang="cs-CZ" dirty="0"/>
              <a:t>. pro získání zpětné vazby na </a:t>
            </a:r>
            <a:r>
              <a:rPr lang="cs-CZ" dirty="0" smtClean="0"/>
              <a:t>testování </a:t>
            </a:r>
            <a:r>
              <a:rPr lang="cs-CZ" dirty="0"/>
              <a:t>nových </a:t>
            </a:r>
            <a:r>
              <a:rPr lang="cs-CZ" dirty="0" smtClean="0"/>
              <a:t>informačních služeb</a:t>
            </a:r>
            <a:r>
              <a:rPr lang="cs-CZ" dirty="0"/>
              <a:t>, identifikaci příležitostí atd. (</a:t>
            </a:r>
            <a:r>
              <a:rPr lang="cs-CZ" dirty="0" err="1" smtClean="0"/>
              <a:t>Connaway</a:t>
            </a:r>
            <a:r>
              <a:rPr lang="cs-CZ" dirty="0" smtClean="0"/>
              <a:t>, 2010)</a:t>
            </a:r>
            <a:endParaRPr lang="cs-CZ" dirty="0"/>
          </a:p>
          <a:p>
            <a:pPr lvl="1" fontAlgn="base"/>
            <a:r>
              <a:rPr lang="cs-CZ" b="1" dirty="0" smtClean="0"/>
              <a:t>Př.</a:t>
            </a:r>
            <a:r>
              <a:rPr lang="cs-CZ" dirty="0" smtClean="0"/>
              <a:t>: v </a:t>
            </a:r>
            <a:r>
              <a:rPr lang="cs-CZ" dirty="0"/>
              <a:t>australském Brisbane </a:t>
            </a:r>
            <a:r>
              <a:rPr lang="cs-CZ" dirty="0" smtClean="0"/>
              <a:t>výzkum  s cílem definovat vlastnosti </a:t>
            </a:r>
            <a:r>
              <a:rPr lang="cs-CZ" dirty="0"/>
              <a:t>a dovednosti knihovníka 2.0 (</a:t>
            </a:r>
            <a:r>
              <a:rPr lang="cs-CZ" dirty="0" err="1" smtClean="0"/>
              <a:t>Partridge</a:t>
            </a:r>
            <a:r>
              <a:rPr lang="cs-CZ" dirty="0" smtClean="0"/>
              <a:t>, </a:t>
            </a:r>
            <a:r>
              <a:rPr lang="cs-CZ" dirty="0"/>
              <a:t>2012</a:t>
            </a:r>
            <a:r>
              <a:rPr lang="cs-CZ" dirty="0" smtClean="0"/>
              <a:t>) - 14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, část z nich probíhala online formou </a:t>
            </a:r>
            <a:r>
              <a:rPr lang="cs-CZ" dirty="0" smtClean="0"/>
              <a:t>telekonferencí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Etnografický výzkum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Využití: zjišťování a potřeba </a:t>
            </a:r>
            <a:r>
              <a:rPr lang="cs-CZ" b="1" dirty="0" smtClean="0"/>
              <a:t>pochopit chování</a:t>
            </a:r>
            <a:r>
              <a:rPr lang="cs-CZ" dirty="0"/>
              <a:t>, postoje a názory </a:t>
            </a:r>
            <a:r>
              <a:rPr lang="cs-CZ" dirty="0" smtClean="0"/>
              <a:t>respondenta vznikající a vyvíjející se v čase (např. zpřesnění analýzy životního stylu specifické skupiny obyvatel)</a:t>
            </a:r>
          </a:p>
          <a:p>
            <a:r>
              <a:rPr lang="cs-CZ" dirty="0" smtClean="0"/>
              <a:t>Provázán především s antropologií, sociologií, psychologií a dalšími společenskými vědami</a:t>
            </a:r>
          </a:p>
          <a:p>
            <a:r>
              <a:rPr lang="cs-CZ" dirty="0" smtClean="0"/>
              <a:t>Stále více také ve výzkumech zákazníků a uživatelů služeb </a:t>
            </a:r>
            <a:r>
              <a:rPr lang="cs-CZ" b="1" dirty="0" smtClean="0"/>
              <a:t>(pochopit, nikoli pouze popsat </a:t>
            </a:r>
            <a:r>
              <a:rPr lang="cs-CZ" dirty="0" smtClean="0"/>
              <a:t>chování, postoje a názory)</a:t>
            </a:r>
          </a:p>
          <a:p>
            <a:pPr lvl="1"/>
            <a:r>
              <a:rPr lang="cs-CZ" dirty="0" smtClean="0"/>
              <a:t>(např. v USA </a:t>
            </a:r>
            <a:r>
              <a:rPr lang="cs-CZ" b="1" dirty="0" smtClean="0"/>
              <a:t>přibližně polovinu spotřebitelského výzkumu dnes tvoří etnografická individuální pozorování spotřebitelů</a:t>
            </a:r>
            <a:r>
              <a:rPr lang="cs-CZ" dirty="0" smtClean="0"/>
              <a:t>, zatímco před deseti lety většina (80 %) výzkumů byly skupinové diskuse)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Etnografický výzkum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000" dirty="0" smtClean="0"/>
              <a:t>Výzkumník součástí každodenního života respondenta = terénní pracovník</a:t>
            </a:r>
          </a:p>
          <a:p>
            <a:pPr>
              <a:buNone/>
            </a:pPr>
            <a:r>
              <a:rPr lang="cs-CZ" sz="3000" dirty="0" smtClean="0"/>
              <a:t>Etnografie používá </a:t>
            </a:r>
            <a:r>
              <a:rPr lang="cs-CZ" sz="3000" b="1" dirty="0" smtClean="0"/>
              <a:t>holistický přístup – celistvý, komplexní (</a:t>
            </a:r>
            <a:r>
              <a:rPr lang="cs-CZ" sz="3000" dirty="0" smtClean="0"/>
              <a:t>vedle přímého výzkumu v terénu výzkumníky zajímají kontextové informace o instituci získávané z různých zdrojů informací, účastní se např. různých akcí  souvisejících se životem a chováním zkoumané cílové skupiny)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Znalost detailů napomáhá dosáhnout širší interpretace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Etnografický výzkum</a:t>
            </a:r>
            <a:endParaRPr lang="cs-CZ" sz="3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1449" y="1600200"/>
            <a:ext cx="670110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cs-CZ" sz="3200" b="1" dirty="0" smtClean="0"/>
              <a:t>Etnografický výzkum – cíle a metody jejich dosažení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Cílem</a:t>
            </a:r>
            <a:r>
              <a:rPr lang="cs-CZ" dirty="0" smtClean="0"/>
              <a:t> výzkumníka nalézt v terénu </a:t>
            </a:r>
            <a:r>
              <a:rPr lang="cs-CZ" b="1" dirty="0" smtClean="0"/>
              <a:t>odpovědi na otázky:</a:t>
            </a:r>
          </a:p>
          <a:p>
            <a:pPr lvl="1"/>
            <a:r>
              <a:rPr lang="cs-CZ" dirty="0" smtClean="0"/>
              <a:t>Co se děje v daném zkoumaném prostředí? </a:t>
            </a:r>
          </a:p>
          <a:p>
            <a:pPr lvl="1"/>
            <a:r>
              <a:rPr lang="cs-CZ" dirty="0" smtClean="0"/>
              <a:t>Co znamenají události pro účastníky situace? </a:t>
            </a:r>
          </a:p>
          <a:p>
            <a:pPr lvl="1"/>
            <a:r>
              <a:rPr lang="cs-CZ" dirty="0" smtClean="0"/>
              <a:t>Co lidé musí vědět, aby byli schopni udělat to, co dělají v dané situaci? </a:t>
            </a:r>
          </a:p>
          <a:p>
            <a:pPr lvl="1"/>
            <a:r>
              <a:rPr lang="cs-CZ" dirty="0" smtClean="0"/>
              <a:t>Jak lze vztáhnout to, co se děje v dané situaci, k dění v širším sociálním kontextu? </a:t>
            </a:r>
          </a:p>
          <a:p>
            <a:pPr lvl="1"/>
            <a:r>
              <a:rPr lang="cs-CZ" dirty="0" smtClean="0"/>
              <a:t>Jak se liší organizace dění v této situaci od dění na jiných místech a v jiných časových okamžicích?</a:t>
            </a:r>
          </a:p>
          <a:p>
            <a:pPr lvl="1"/>
            <a:endParaRPr lang="cs-CZ" dirty="0" smtClean="0"/>
          </a:p>
          <a:p>
            <a:pPr>
              <a:buNone/>
            </a:pPr>
            <a:r>
              <a:rPr lang="cs-CZ" b="1" dirty="0" smtClean="0"/>
              <a:t>Metody  etnografického výzkumu</a:t>
            </a:r>
          </a:p>
          <a:p>
            <a:r>
              <a:rPr lang="cs-CZ" dirty="0" smtClean="0"/>
              <a:t>pozorování (zúčastněné)</a:t>
            </a:r>
          </a:p>
          <a:p>
            <a:r>
              <a:rPr lang="cs-CZ" dirty="0" smtClean="0"/>
              <a:t>rozhovory</a:t>
            </a:r>
          </a:p>
          <a:p>
            <a:r>
              <a:rPr lang="cs-CZ" dirty="0" smtClean="0"/>
              <a:t>analýza diskursu</a:t>
            </a:r>
          </a:p>
          <a:p>
            <a:r>
              <a:rPr lang="cs-CZ" dirty="0" smtClean="0"/>
              <a:t>sběr dokumentu </a:t>
            </a:r>
          </a:p>
          <a:p>
            <a:r>
              <a:rPr lang="cs-CZ" dirty="0" smtClean="0"/>
              <a:t>historická analýza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Metody etnografického výzkumu (konkrétněji)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Hlavní </a:t>
            </a:r>
            <a:r>
              <a:rPr lang="cs-CZ" b="1" dirty="0"/>
              <a:t>metodou </a:t>
            </a:r>
            <a:r>
              <a:rPr lang="cs-CZ" b="1" dirty="0" smtClean="0"/>
              <a:t>zúčastněné pozorování</a:t>
            </a:r>
          </a:p>
          <a:p>
            <a:r>
              <a:rPr lang="cs-CZ" dirty="0" smtClean="0"/>
              <a:t>Snaha porozumět </a:t>
            </a:r>
            <a:r>
              <a:rPr lang="cs-CZ" dirty="0"/>
              <a:t>zkoumané 'kultuře' zevnitř a </a:t>
            </a:r>
            <a:r>
              <a:rPr lang="cs-CZ" dirty="0" smtClean="0"/>
              <a:t>zblízka</a:t>
            </a:r>
          </a:p>
          <a:p>
            <a:r>
              <a:rPr lang="cs-CZ" dirty="0" smtClean="0"/>
              <a:t>Výzkumník PŘIROZENOU součástí výzkumu terénu (v oblasti vzdělávání například  přímá účast v hodinách výuky či praxe, zkoušky, knihovna, školní bufet… vztahy se subjekty pozorování, účast na dění v sociální situaci…rozhovory se studujícími</a:t>
            </a:r>
            <a:r>
              <a:rPr lang="cs-CZ" dirty="0"/>
              <a:t>, vyučujícími a </a:t>
            </a:r>
            <a:r>
              <a:rPr lang="cs-CZ" dirty="0" smtClean="0"/>
              <a:t>personálem…) </a:t>
            </a:r>
          </a:p>
          <a:p>
            <a:r>
              <a:rPr lang="cs-CZ" dirty="0" smtClean="0"/>
              <a:t>Hledání odpovědí na „otázky“ co se děje / kdo nebo co se účastní dění /  kdy a kde se věci dějí</a:t>
            </a:r>
          </a:p>
          <a:p>
            <a:r>
              <a:rPr lang="cs-CZ" dirty="0" smtClean="0"/>
              <a:t>Přístupy v zúčastněném pozorování: • rozhovory • dokumenty • přímé pozorování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Zhuštěný neboli detailní popis</a:t>
            </a:r>
          </a:p>
          <a:p>
            <a:r>
              <a:rPr lang="cs-CZ" b="1" dirty="0" smtClean="0"/>
              <a:t>Dlouhodobý </a:t>
            </a:r>
            <a:r>
              <a:rPr lang="cs-CZ" dirty="0" smtClean="0"/>
              <a:t>pobyt výzkumníka přímo v terénu a v rámci zkoumaného prostředí</a:t>
            </a:r>
          </a:p>
          <a:p>
            <a:r>
              <a:rPr lang="cs-CZ" dirty="0" smtClean="0"/>
              <a:t>Dva procesy zkoumání: </a:t>
            </a:r>
          </a:p>
          <a:p>
            <a:pPr lvl="1"/>
            <a:r>
              <a:rPr lang="cs-CZ" sz="3200" dirty="0" smtClean="0"/>
              <a:t>zapisování všech výsledku pozorování (událostí, chování apod.)</a:t>
            </a:r>
          </a:p>
          <a:p>
            <a:pPr lvl="1"/>
            <a:r>
              <a:rPr lang="cs-CZ" sz="3200" dirty="0" smtClean="0"/>
              <a:t>vlastní interpretace sesbíraných dat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Úskalí etnografického výzkumu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Získání přístupu do terénu </a:t>
            </a:r>
          </a:p>
          <a:p>
            <a:r>
              <a:rPr lang="cs-CZ" dirty="0" smtClean="0"/>
              <a:t>Provádění rozhovorů </a:t>
            </a:r>
          </a:p>
          <a:p>
            <a:r>
              <a:rPr lang="cs-CZ" dirty="0" smtClean="0"/>
              <a:t>Přípravná fáze</a:t>
            </a:r>
          </a:p>
          <a:p>
            <a:r>
              <a:rPr lang="cs-CZ" dirty="0" smtClean="0"/>
              <a:t>Správná formulace otázek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2700" b="1" dirty="0" smtClean="0">
                <a:solidFill>
                  <a:srgbClr val="92D050"/>
                </a:solidFill>
              </a:rPr>
              <a:t>Kvantitativní</a:t>
            </a:r>
            <a:r>
              <a:rPr lang="cs-CZ" sz="2700" b="1" dirty="0" smtClean="0"/>
              <a:t> výzkum VERSUS </a:t>
            </a:r>
            <a:r>
              <a:rPr lang="cs-CZ" sz="2700" b="1" dirty="0" smtClean="0">
                <a:solidFill>
                  <a:srgbClr val="92D050"/>
                </a:solidFill>
              </a:rPr>
              <a:t>Kvalitativní </a:t>
            </a:r>
            <a:r>
              <a:rPr lang="cs-CZ" sz="2700" b="1" dirty="0" smtClean="0"/>
              <a:t>výzkum</a:t>
            </a:r>
            <a:r>
              <a:rPr lang="cs-CZ" sz="2700" dirty="0" smtClean="0"/>
              <a:t> </a:t>
            </a:r>
            <a:br>
              <a:rPr lang="cs-CZ" sz="2700" dirty="0" smtClean="0"/>
            </a:br>
            <a:r>
              <a:rPr lang="cs-CZ" sz="2700" dirty="0" smtClean="0"/>
              <a:t>(K. Vlčková: Základy pedagogické metodologie)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571612"/>
            <a:ext cx="5826837" cy="5048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Záznam dat v kvalitativním výzkumu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Zahrnutí všech detailů</a:t>
            </a:r>
          </a:p>
          <a:p>
            <a:r>
              <a:rPr lang="cs-CZ" dirty="0" smtClean="0"/>
              <a:t>Pečlivost a úplnost terénních poznámek(co výzkumník slyšel, viděl, prožil / o čem uvažoval v průběhu shromažďování dat</a:t>
            </a:r>
          </a:p>
          <a:p>
            <a:r>
              <a:rPr lang="cs-CZ" dirty="0" smtClean="0"/>
              <a:t>Terénní poznámky: </a:t>
            </a:r>
          </a:p>
          <a:p>
            <a:pPr lvl="1"/>
            <a:r>
              <a:rPr lang="cs-CZ" dirty="0" smtClean="0"/>
              <a:t>popisné – popis prostředí, lidi a jejích činnosti</a:t>
            </a:r>
          </a:p>
          <a:p>
            <a:pPr lvl="1"/>
            <a:r>
              <a:rPr lang="cs-CZ" dirty="0" smtClean="0"/>
              <a:t>reflektující – úvahy výzkumníka o tom, co pozoruje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200" b="1" dirty="0" smtClean="0"/>
              <a:t>Příklady kvalitativních výzkumů informační gramotnosti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Téma výzkumu: Měření efektivity informačního vzdělávání na MU</a:t>
            </a:r>
            <a:r>
              <a:rPr lang="cs-CZ" sz="2600" dirty="0" smtClean="0"/>
              <a:t>(G. Šimková, KISK – projekt CEINVE, 2015)</a:t>
            </a:r>
          </a:p>
          <a:p>
            <a:pPr>
              <a:buNone/>
            </a:pPr>
            <a:r>
              <a:rPr lang="cs-CZ" sz="2600" b="1" dirty="0" smtClean="0"/>
              <a:t>Podrobná prezentace k výzkumným šetřením:</a:t>
            </a:r>
          </a:p>
          <a:p>
            <a:r>
              <a:rPr lang="cs-CZ" sz="2400" dirty="0" smtClean="0">
                <a:hlinkClick r:id="rId2"/>
              </a:rPr>
              <a:t>http://www.</a:t>
            </a:r>
            <a:r>
              <a:rPr lang="cs-CZ" sz="2400" dirty="0" err="1" smtClean="0">
                <a:hlinkClick r:id="rId2"/>
              </a:rPr>
              <a:t>infolib.sk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files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infos</a:t>
            </a:r>
            <a:r>
              <a:rPr lang="cs-CZ" sz="2400" dirty="0" smtClean="0">
                <a:hlinkClick r:id="rId2"/>
              </a:rPr>
              <a:t>_2015_</a:t>
            </a:r>
            <a:r>
              <a:rPr lang="cs-CZ" sz="2400" dirty="0" err="1" smtClean="0">
                <a:hlinkClick r:id="rId2"/>
              </a:rPr>
              <a:t>prezentacie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mereni</a:t>
            </a:r>
            <a:r>
              <a:rPr lang="cs-CZ" sz="2400" dirty="0" smtClean="0">
                <a:hlinkClick r:id="rId2"/>
              </a:rPr>
              <a:t>-efektivity-</a:t>
            </a:r>
            <a:r>
              <a:rPr lang="cs-CZ" sz="2400" dirty="0" err="1" smtClean="0">
                <a:hlinkClick r:id="rId2"/>
              </a:rPr>
              <a:t>informacniho</a:t>
            </a:r>
            <a:r>
              <a:rPr lang="cs-CZ" sz="2400" dirty="0" smtClean="0">
                <a:hlinkClick r:id="rId2"/>
              </a:rPr>
              <a:t>-</a:t>
            </a:r>
            <a:r>
              <a:rPr lang="cs-CZ" sz="2400" dirty="0" err="1" smtClean="0">
                <a:hlinkClick r:id="rId2"/>
              </a:rPr>
              <a:t>vzdelavani</a:t>
            </a:r>
            <a:r>
              <a:rPr lang="cs-CZ" sz="2400" dirty="0" smtClean="0">
                <a:hlinkClick r:id="rId2"/>
              </a:rPr>
              <a:t>_</a:t>
            </a:r>
            <a:r>
              <a:rPr lang="cs-CZ" sz="2400" dirty="0" err="1" smtClean="0">
                <a:hlinkClick r:id="rId2"/>
              </a:rPr>
              <a:t>gabriela</a:t>
            </a:r>
            <a:r>
              <a:rPr lang="cs-CZ" sz="2400" dirty="0" smtClean="0">
                <a:hlinkClick r:id="rId2"/>
              </a:rPr>
              <a:t>_</a:t>
            </a:r>
            <a:r>
              <a:rPr lang="cs-CZ" sz="2400" dirty="0" err="1" smtClean="0">
                <a:hlinkClick r:id="rId2"/>
              </a:rPr>
              <a:t>simkova.pdf</a:t>
            </a:r>
            <a:endParaRPr lang="cs-CZ" sz="2400" dirty="0" smtClean="0"/>
          </a:p>
          <a:p>
            <a:pPr lvl="1"/>
            <a:endParaRPr lang="cs-CZ" dirty="0" smtClean="0"/>
          </a:p>
          <a:p>
            <a:pPr>
              <a:buNone/>
            </a:pPr>
            <a:r>
              <a:rPr lang="cs-CZ" sz="2600" b="1" dirty="0" smtClean="0"/>
              <a:t>Oblasti zkoumání:</a:t>
            </a:r>
          </a:p>
          <a:p>
            <a:r>
              <a:rPr lang="cs-CZ" sz="2600" dirty="0" smtClean="0"/>
              <a:t>evaluace kontaktní výuky informační gramotnosti – semináře a workshopy IV na MU</a:t>
            </a:r>
          </a:p>
          <a:p>
            <a:r>
              <a:rPr lang="cs-CZ" sz="2600" dirty="0" smtClean="0"/>
              <a:t>evaluace distančního vzdělávání v informační gramotnosti – e-</a:t>
            </a:r>
            <a:r>
              <a:rPr lang="cs-CZ" sz="2600" dirty="0" err="1" smtClean="0"/>
              <a:t>learningový</a:t>
            </a:r>
            <a:r>
              <a:rPr lang="cs-CZ" sz="2600" dirty="0" smtClean="0"/>
              <a:t> kurz KPI 11</a:t>
            </a:r>
            <a:endParaRPr lang="cs-CZ" sz="26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/>
              <a:t>Výzkum evaluace lekcí </a:t>
            </a:r>
            <a:br>
              <a:rPr lang="cs-CZ" sz="3200" b="1" dirty="0" smtClean="0"/>
            </a:br>
            <a:r>
              <a:rPr lang="cs-CZ" sz="3200" b="1" dirty="0" smtClean="0"/>
              <a:t>informační gramotnosti na VŠ (výňatek z prezentace)</a:t>
            </a:r>
            <a:endParaRPr lang="cs-CZ" sz="32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01229"/>
            <a:ext cx="8229600" cy="412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Výstupy konference ECIL </a:t>
            </a:r>
            <a:r>
              <a:rPr lang="cs-CZ" dirty="0" smtClean="0"/>
              <a:t>2013 až 2017 – </a:t>
            </a:r>
            <a:r>
              <a:rPr lang="cs-CZ" dirty="0" smtClean="0">
                <a:hlinkClick r:id="rId2"/>
              </a:rPr>
              <a:t>http://ecil2016.ilconf.org/</a:t>
            </a:r>
            <a:endParaRPr lang="cs-CZ" dirty="0" smtClean="0"/>
          </a:p>
          <a:p>
            <a:pPr lvl="1"/>
            <a:r>
              <a:rPr lang="cs-CZ" dirty="0" smtClean="0"/>
              <a:t>Např. sborník abstraktů, viz </a:t>
            </a:r>
            <a:r>
              <a:rPr lang="cs-CZ" dirty="0" smtClean="0">
                <a:hlinkClick r:id="rId3"/>
              </a:rPr>
              <a:t>http://ecil2016.ilconf.org/</a:t>
            </a:r>
            <a:r>
              <a:rPr lang="cs-CZ" dirty="0" err="1" smtClean="0">
                <a:hlinkClick r:id="rId3"/>
              </a:rPr>
              <a:t>wp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content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uploads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sites</a:t>
            </a:r>
            <a:r>
              <a:rPr lang="cs-CZ" dirty="0" smtClean="0">
                <a:hlinkClick r:id="rId3"/>
              </a:rPr>
              <a:t>/5/2016/11/ecil2016_</a:t>
            </a:r>
            <a:r>
              <a:rPr lang="cs-CZ" dirty="0" err="1" smtClean="0">
                <a:hlinkClick r:id="rId3"/>
              </a:rPr>
              <a:t>abstracts.pdf</a:t>
            </a: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r>
              <a:rPr lang="cs-CZ" b="1" dirty="0" smtClean="0"/>
              <a:t>Kvalifikační práce</a:t>
            </a:r>
            <a:r>
              <a:rPr lang="cs-CZ" dirty="0" smtClean="0"/>
              <a:t> KISK, např. :</a:t>
            </a:r>
          </a:p>
          <a:p>
            <a:pPr lvl="1"/>
            <a:r>
              <a:rPr lang="cs-CZ" dirty="0" smtClean="0"/>
              <a:t>IG na uměleckých VŠ (Iva Kašpárková)</a:t>
            </a:r>
          </a:p>
          <a:p>
            <a:pPr lvl="1"/>
            <a:r>
              <a:rPr lang="cs-CZ" dirty="0" smtClean="0"/>
              <a:t>Rozvíjení IG v činnosti knihoven se zaměřením na inkluzi (David Kudrna)</a:t>
            </a:r>
          </a:p>
          <a:p>
            <a:pPr lvl="1"/>
            <a:r>
              <a:rPr lang="cs-CZ" dirty="0" smtClean="0"/>
              <a:t>Učící knihovník a příprava lekcí IG s využitím ICT (Radim Chalupník) …</a:t>
            </a:r>
          </a:p>
          <a:p>
            <a:pPr lvl="1"/>
            <a:r>
              <a:rPr lang="cs-CZ" dirty="0" smtClean="0"/>
              <a:t>Evaluace informačního vzdělávání na VUT (Eva Sedláková) …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Výzkumy prezentované ALA (ACRL) </a:t>
            </a:r>
            <a:r>
              <a:rPr lang="cs-CZ" dirty="0" smtClean="0"/>
              <a:t>– viz např. </a:t>
            </a:r>
            <a:r>
              <a:rPr lang="en-US" i="1" dirty="0" smtClean="0"/>
              <a:t>ACRL releases Undergraduate Research and the Academic Librarian: Case Studies and Best Practices</a:t>
            </a:r>
            <a:r>
              <a:rPr lang="cs-CZ" i="1" dirty="0" smtClean="0"/>
              <a:t>, </a:t>
            </a:r>
            <a:r>
              <a:rPr lang="cs-CZ" dirty="0" smtClean="0"/>
              <a:t>dostupné z: http://www.ala.</a:t>
            </a:r>
            <a:r>
              <a:rPr lang="cs-CZ" dirty="0" err="1" smtClean="0"/>
              <a:t>org</a:t>
            </a:r>
            <a:r>
              <a:rPr lang="cs-CZ" dirty="0" smtClean="0"/>
              <a:t>/</a:t>
            </a:r>
            <a:r>
              <a:rPr lang="cs-CZ" dirty="0" err="1" smtClean="0"/>
              <a:t>news</a:t>
            </a:r>
            <a:r>
              <a:rPr lang="cs-CZ" dirty="0" smtClean="0"/>
              <a:t>/</a:t>
            </a:r>
            <a:r>
              <a:rPr lang="cs-CZ" dirty="0" err="1" smtClean="0"/>
              <a:t>member</a:t>
            </a:r>
            <a:r>
              <a:rPr lang="cs-CZ" dirty="0" smtClean="0"/>
              <a:t>-</a:t>
            </a:r>
            <a:r>
              <a:rPr lang="cs-CZ" dirty="0" err="1" smtClean="0"/>
              <a:t>news</a:t>
            </a:r>
            <a:r>
              <a:rPr lang="cs-CZ" dirty="0" smtClean="0"/>
              <a:t>/2017/11/</a:t>
            </a:r>
            <a:r>
              <a:rPr lang="cs-CZ" dirty="0" err="1" smtClean="0"/>
              <a:t>acrl</a:t>
            </a:r>
            <a:r>
              <a:rPr lang="cs-CZ" dirty="0" smtClean="0"/>
              <a:t>-</a:t>
            </a:r>
            <a:r>
              <a:rPr lang="cs-CZ" dirty="0" err="1" smtClean="0"/>
              <a:t>releases</a:t>
            </a:r>
            <a:r>
              <a:rPr lang="cs-CZ" dirty="0" smtClean="0"/>
              <a:t>-</a:t>
            </a:r>
            <a:r>
              <a:rPr lang="cs-CZ" dirty="0" err="1" smtClean="0"/>
              <a:t>undergraduate</a:t>
            </a:r>
            <a:r>
              <a:rPr lang="cs-CZ" dirty="0" smtClean="0"/>
              <a:t>-</a:t>
            </a:r>
            <a:r>
              <a:rPr lang="cs-CZ" dirty="0" err="1" smtClean="0"/>
              <a:t>research</a:t>
            </a:r>
            <a:r>
              <a:rPr lang="cs-CZ" dirty="0" smtClean="0"/>
              <a:t>-</a:t>
            </a:r>
            <a:r>
              <a:rPr lang="cs-CZ" dirty="0" err="1" smtClean="0"/>
              <a:t>and</a:t>
            </a:r>
            <a:r>
              <a:rPr lang="cs-CZ" dirty="0" smtClean="0"/>
              <a:t>-</a:t>
            </a:r>
            <a:r>
              <a:rPr lang="cs-CZ" dirty="0" err="1" smtClean="0"/>
              <a:t>academic</a:t>
            </a:r>
            <a:r>
              <a:rPr lang="cs-CZ" dirty="0" smtClean="0"/>
              <a:t>-</a:t>
            </a:r>
            <a:r>
              <a:rPr lang="cs-CZ" dirty="0" err="1" smtClean="0"/>
              <a:t>librarian</a:t>
            </a:r>
            <a:r>
              <a:rPr lang="cs-CZ" dirty="0" smtClean="0"/>
              <a:t>-case-</a:t>
            </a:r>
            <a:r>
              <a:rPr lang="cs-CZ" dirty="0" err="1" smtClean="0"/>
              <a:t>studies</a:t>
            </a:r>
            <a:r>
              <a:rPr lang="cs-CZ" dirty="0" smtClean="0"/>
              <a:t>-</a:t>
            </a:r>
            <a:r>
              <a:rPr lang="cs-CZ" dirty="0" err="1" smtClean="0"/>
              <a:t>and</a:t>
            </a:r>
            <a:endParaRPr lang="en-US" dirty="0" smtClean="0"/>
          </a:p>
          <a:p>
            <a:endParaRPr lang="cs-CZ" dirty="0" smtClean="0"/>
          </a:p>
          <a:p>
            <a:r>
              <a:rPr lang="cs-CZ" dirty="0" smtClean="0"/>
              <a:t>Výzkumy na univerzitách, v akademických knihovnách, v primárním a sekundárním školství ve firemním a </a:t>
            </a:r>
            <a:r>
              <a:rPr lang="cs-CZ" dirty="0" err="1" smtClean="0"/>
              <a:t>korporátním</a:t>
            </a:r>
            <a:r>
              <a:rPr lang="cs-CZ" dirty="0" smtClean="0"/>
              <a:t> prostředí, ve státní správě …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200" b="1" dirty="0" smtClean="0"/>
              <a:t>Zdroje pro příklady kvalitativních výzkumů informační gramotnosti</a:t>
            </a:r>
            <a:endParaRPr lang="cs-CZ" sz="32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smtClean="0"/>
              <a:t>Zdroje k tématu (výběr</a:t>
            </a:r>
            <a:r>
              <a:rPr lang="cs-CZ" sz="3600" b="1" dirty="0" smtClean="0"/>
              <a:t>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sz="2800" dirty="0" smtClean="0"/>
              <a:t>BECK</a:t>
            </a:r>
            <a:r>
              <a:rPr lang="en-US" sz="2800" dirty="0"/>
              <a:t>, Susan E a Kate MANUEL. </a:t>
            </a:r>
            <a:r>
              <a:rPr lang="en-US" sz="2800" i="1" dirty="0"/>
              <a:t>Practical research methods for librarians and information professionals</a:t>
            </a:r>
            <a:r>
              <a:rPr lang="en-US" sz="2800" dirty="0"/>
              <a:t>. New York: Neal-Schuman Publishers, c2008, xv, 309 p. ISBN 15-557-0591-X.</a:t>
            </a:r>
          </a:p>
          <a:p>
            <a:pPr fontAlgn="base"/>
            <a:r>
              <a:rPr lang="cs-CZ" sz="2800" dirty="0" smtClean="0"/>
              <a:t>HENDL, Jan. </a:t>
            </a:r>
            <a:r>
              <a:rPr lang="cs-CZ" sz="2800" i="1" dirty="0" smtClean="0"/>
              <a:t>Úvod do kvalitativního výzkumu</a:t>
            </a:r>
            <a:r>
              <a:rPr lang="cs-CZ" sz="2800" dirty="0" smtClean="0"/>
              <a:t>. Praha: Karolinum, 1999. 278 s. ISBN 80-246-0030-7. </a:t>
            </a:r>
          </a:p>
          <a:p>
            <a:pPr fontAlgn="base"/>
            <a:r>
              <a:rPr lang="cs-CZ" sz="2800" dirty="0" smtClean="0"/>
              <a:t>PUNCH, </a:t>
            </a:r>
            <a:r>
              <a:rPr lang="cs-CZ" sz="2800" dirty="0" err="1" smtClean="0"/>
              <a:t>Keith</a:t>
            </a:r>
            <a:r>
              <a:rPr lang="cs-CZ" sz="2800" dirty="0" smtClean="0"/>
              <a:t>. </a:t>
            </a:r>
            <a:r>
              <a:rPr lang="cs-CZ" sz="2800" i="1" dirty="0" smtClean="0"/>
              <a:t>Úspěšný návrh výzkumu</a:t>
            </a:r>
            <a:r>
              <a:rPr lang="cs-CZ" sz="2800" dirty="0" smtClean="0"/>
              <a:t>. Praha: Portál, 2008. ISBN 978-80-7367-468-7.</a:t>
            </a:r>
          </a:p>
          <a:p>
            <a:pPr fontAlgn="base"/>
            <a:r>
              <a:rPr lang="en-US" sz="2800" dirty="0" smtClean="0"/>
              <a:t>WILDEMUTH</a:t>
            </a:r>
            <a:r>
              <a:rPr lang="en-US" sz="2800" dirty="0"/>
              <a:t>, Barbara M. </a:t>
            </a:r>
            <a:r>
              <a:rPr lang="en-US" sz="2800" i="1" dirty="0"/>
              <a:t>Applications of social research methods to questions in information and library science</a:t>
            </a:r>
            <a:r>
              <a:rPr lang="en-US" sz="2800" dirty="0"/>
              <a:t>. Westport, Conn.: Libraries Unlimited, 2009, 421 s</a:t>
            </a:r>
            <a:r>
              <a:rPr lang="en-US" sz="2800" dirty="0" smtClean="0"/>
              <a:t>.</a:t>
            </a:r>
            <a:r>
              <a:rPr lang="cs-CZ" sz="2800" dirty="0" smtClean="0"/>
              <a:t> </a:t>
            </a:r>
            <a:r>
              <a:rPr lang="en-US" sz="2800" dirty="0" smtClean="0"/>
              <a:t>ISBN </a:t>
            </a:r>
            <a:r>
              <a:rPr lang="en-US" sz="2800" dirty="0"/>
              <a:t>15-915-8503-1.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92D050"/>
                </a:solidFill>
              </a:rPr>
              <a:t>Kvantitativní</a:t>
            </a:r>
            <a:r>
              <a:rPr lang="cs-CZ" sz="2400" b="1" dirty="0" smtClean="0"/>
              <a:t> výzkum VERSUS </a:t>
            </a:r>
            <a:r>
              <a:rPr lang="cs-CZ" sz="2400" b="1" dirty="0" smtClean="0">
                <a:solidFill>
                  <a:srgbClr val="92D050"/>
                </a:solidFill>
              </a:rPr>
              <a:t>Kvalitativní </a:t>
            </a:r>
            <a:r>
              <a:rPr lang="cs-CZ" sz="2400" b="1" dirty="0" smtClean="0"/>
              <a:t>výzkum</a:t>
            </a:r>
            <a:br>
              <a:rPr lang="cs-CZ" sz="2400" b="1" dirty="0" smtClean="0"/>
            </a:br>
            <a:r>
              <a:rPr lang="cs-CZ" sz="2400" dirty="0" smtClean="0"/>
              <a:t>(K. Vlčková: Základy pedagogické metodologie)</a:t>
            </a:r>
            <a:endParaRPr lang="cs-CZ" sz="24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785925"/>
            <a:ext cx="6081715" cy="4675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405634"/>
            <a:ext cx="6100765" cy="39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/>
          <a:lstStyle/>
          <a:p>
            <a:r>
              <a:rPr lang="cs-CZ" b="1" dirty="0" smtClean="0"/>
              <a:t>KVALITATIVNÍ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Zabývá se </a:t>
            </a:r>
          </a:p>
          <a:p>
            <a:r>
              <a:rPr lang="cs-CZ" dirty="0" smtClean="0"/>
              <a:t>popisem procesů, vztahů, okolností, situací, systémů nebo lidí</a:t>
            </a:r>
          </a:p>
          <a:p>
            <a:r>
              <a:rPr lang="cs-CZ" dirty="0" smtClean="0"/>
              <a:t>interpretací, explanací a explorací</a:t>
            </a:r>
          </a:p>
          <a:p>
            <a:r>
              <a:rPr lang="cs-CZ" dirty="0" smtClean="0"/>
              <a:t>verifikací předpokladů, teorií nebo zobecnění</a:t>
            </a:r>
          </a:p>
          <a:p>
            <a:r>
              <a:rPr lang="cs-CZ" dirty="0" smtClean="0"/>
              <a:t>evaluací a komparací praktik, inovací programů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/>
          <a:lstStyle/>
          <a:p>
            <a:r>
              <a:rPr lang="cs-CZ" b="1" dirty="0" smtClean="0"/>
              <a:t>KVALITATIVNÍ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Zaměření: </a:t>
            </a:r>
            <a:r>
              <a:rPr lang="cs-CZ" b="1" dirty="0" smtClean="0"/>
              <a:t>JAK </a:t>
            </a:r>
            <a:r>
              <a:rPr lang="cs-CZ" dirty="0" smtClean="0"/>
              <a:t>jednotlivci a skupiny nahlížejí, chápou a interpretují svět = </a:t>
            </a:r>
            <a:r>
              <a:rPr lang="cs-CZ" b="1" dirty="0" smtClean="0"/>
              <a:t>cílem odkrýt význam informací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Ne</a:t>
            </a:r>
            <a:r>
              <a:rPr lang="cs-CZ" dirty="0" smtClean="0"/>
              <a:t>užívá statistických metod a technik kvantitativního výzkumu</a:t>
            </a:r>
          </a:p>
          <a:p>
            <a:r>
              <a:rPr lang="cs-CZ" dirty="0" smtClean="0"/>
              <a:t>Vychází </a:t>
            </a:r>
            <a:r>
              <a:rPr lang="cs-CZ" dirty="0"/>
              <a:t>z </a:t>
            </a:r>
            <a:r>
              <a:rPr lang="cs-CZ" dirty="0" smtClean="0"/>
              <a:t> </a:t>
            </a:r>
            <a:r>
              <a:rPr lang="cs-CZ" dirty="0" err="1" smtClean="0"/>
              <a:t>interpretativního</a:t>
            </a:r>
            <a:r>
              <a:rPr lang="cs-CZ" dirty="0" smtClean="0"/>
              <a:t> paradigmatu (fenomenologie</a:t>
            </a:r>
            <a:r>
              <a:rPr lang="cs-CZ" dirty="0"/>
              <a:t>, etnometodologie, </a:t>
            </a:r>
            <a:r>
              <a:rPr lang="cs-CZ" dirty="0" smtClean="0"/>
              <a:t>symbolický </a:t>
            </a:r>
            <a:r>
              <a:rPr lang="cs-CZ" dirty="0" err="1" smtClean="0"/>
              <a:t>interakcionalismus</a:t>
            </a:r>
            <a:r>
              <a:rPr lang="cs-CZ" dirty="0" smtClean="0"/>
              <a:t>)</a:t>
            </a:r>
          </a:p>
          <a:p>
            <a:r>
              <a:rPr lang="cs-CZ" dirty="0" smtClean="0"/>
              <a:t>Opírá </a:t>
            </a:r>
            <a:r>
              <a:rPr lang="cs-CZ" dirty="0"/>
              <a:t>se o </a:t>
            </a:r>
            <a:r>
              <a:rPr lang="cs-CZ" b="1" dirty="0"/>
              <a:t>indukci</a:t>
            </a:r>
            <a:r>
              <a:rPr lang="cs-CZ" dirty="0"/>
              <a:t> (pozorování - zjištění pravidelností - závěry - teorie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Nenumerické</a:t>
            </a:r>
            <a:r>
              <a:rPr lang="cs-CZ" dirty="0"/>
              <a:t> šetření a </a:t>
            </a:r>
            <a:r>
              <a:rPr lang="cs-CZ" dirty="0" smtClean="0"/>
              <a:t>interpretace</a:t>
            </a:r>
          </a:p>
          <a:p>
            <a:endParaRPr lang="cs-CZ" dirty="0" smtClean="0"/>
          </a:p>
          <a:p>
            <a:r>
              <a:rPr lang="cs-CZ" dirty="0" smtClean="0"/>
              <a:t>Sociální vědy: nejčastěji kombinace kvalitativního a kvantitativního výzkumu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/>
          <a:lstStyle/>
          <a:p>
            <a:r>
              <a:rPr lang="cs-CZ" b="1" dirty="0" smtClean="0"/>
              <a:t>KVALITATIVNÍ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Snaha </a:t>
            </a:r>
            <a:r>
              <a:rPr lang="cs-CZ" b="1" dirty="0" smtClean="0"/>
              <a:t>interpretovat </a:t>
            </a:r>
            <a:r>
              <a:rPr lang="cs-CZ" b="1" dirty="0"/>
              <a:t>pohledy subjektů </a:t>
            </a:r>
            <a:r>
              <a:rPr lang="cs-CZ" dirty="0"/>
              <a:t>na zkoumaný předmět tím, že </a:t>
            </a:r>
            <a:r>
              <a:rPr lang="cs-CZ" b="1" dirty="0"/>
              <a:t>výzkumník přejímá jejich </a:t>
            </a:r>
            <a:r>
              <a:rPr lang="cs-CZ" b="1" dirty="0" smtClean="0"/>
              <a:t>perspektivu</a:t>
            </a:r>
          </a:p>
          <a:p>
            <a:r>
              <a:rPr lang="cs-CZ" b="1" dirty="0" smtClean="0"/>
              <a:t>Využití podrobného popisu každodenních situací </a:t>
            </a:r>
            <a:r>
              <a:rPr lang="cs-CZ" dirty="0" smtClean="0"/>
              <a:t>s cílem </a:t>
            </a:r>
            <a:r>
              <a:rPr lang="cs-CZ" b="1" dirty="0" smtClean="0"/>
              <a:t>porozumět akcím a významům v </a:t>
            </a:r>
            <a:r>
              <a:rPr lang="cs-CZ" b="1" dirty="0"/>
              <a:t>jejich sociálním </a:t>
            </a:r>
            <a:r>
              <a:rPr lang="cs-CZ" b="1" dirty="0" smtClean="0"/>
              <a:t>kontextu</a:t>
            </a:r>
          </a:p>
          <a:p>
            <a:r>
              <a:rPr lang="cs-CZ" dirty="0" smtClean="0"/>
              <a:t>NEREDUKUJE SE počet </a:t>
            </a:r>
            <a:r>
              <a:rPr lang="cs-CZ" dirty="0"/>
              <a:t>proměnných ani vztahy mezi nimi, o jejich redukci rozhodují samy zkoumané subjekty</a:t>
            </a:r>
            <a:r>
              <a:rPr lang="cs-CZ" dirty="0" smtClean="0"/>
              <a:t>.</a:t>
            </a:r>
          </a:p>
          <a:p>
            <a:r>
              <a:rPr lang="cs-CZ" dirty="0" smtClean="0"/>
              <a:t>AKCENT na otevřené </a:t>
            </a:r>
            <a:r>
              <a:rPr lang="cs-CZ" dirty="0"/>
              <a:t>a nestrukturované výzkumné </a:t>
            </a:r>
            <a:r>
              <a:rPr lang="cs-CZ" dirty="0" smtClean="0"/>
              <a:t>plány</a:t>
            </a:r>
          </a:p>
          <a:p>
            <a:r>
              <a:rPr lang="cs-CZ" dirty="0" smtClean="0"/>
              <a:t>ANALÝZA vychází </a:t>
            </a:r>
            <a:r>
              <a:rPr lang="cs-CZ" dirty="0"/>
              <a:t>z velkého množství informací o malém počtu </a:t>
            </a:r>
            <a:r>
              <a:rPr lang="cs-CZ" dirty="0" smtClean="0"/>
              <a:t>jedinců</a:t>
            </a:r>
          </a:p>
          <a:p>
            <a:r>
              <a:rPr lang="cs-CZ" dirty="0" smtClean="0"/>
              <a:t>Zájem o reálné </a:t>
            </a:r>
            <a:r>
              <a:rPr lang="cs-CZ" dirty="0"/>
              <a:t>celky, interakce mezi aktéry a individuální </a:t>
            </a:r>
            <a:r>
              <a:rPr lang="cs-CZ" dirty="0" smtClean="0"/>
              <a:t>osudy</a:t>
            </a:r>
          </a:p>
          <a:p>
            <a:r>
              <a:rPr lang="cs-CZ" b="1" dirty="0" smtClean="0"/>
              <a:t>ÚČEL kvalitativního výzkumu:  vytvořit holistický obraz </a:t>
            </a:r>
            <a:r>
              <a:rPr lang="cs-CZ" b="1" dirty="0"/>
              <a:t>zkoumaného </a:t>
            </a:r>
            <a:r>
              <a:rPr lang="cs-CZ" b="1" dirty="0" smtClean="0"/>
              <a:t>předmětu / zachytit, jak </a:t>
            </a:r>
            <a:r>
              <a:rPr lang="cs-CZ" b="1" dirty="0"/>
              <a:t>účastníci procesů situace </a:t>
            </a:r>
            <a:r>
              <a:rPr lang="cs-CZ" b="1" dirty="0" smtClean="0"/>
              <a:t>interpretují / zachytit interpretace </a:t>
            </a:r>
            <a:r>
              <a:rPr lang="cs-CZ" b="1" dirty="0"/>
              <a:t>těchto </a:t>
            </a:r>
            <a:r>
              <a:rPr lang="cs-CZ" b="1" dirty="0" smtClean="0"/>
              <a:t>interpretací</a:t>
            </a:r>
            <a:endParaRPr lang="cs-CZ" b="1" dirty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KVALITATIVNÍ výzkum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Systematické </a:t>
            </a:r>
            <a:r>
              <a:rPr lang="cs-CZ" dirty="0"/>
              <a:t>či disciplinované použití mnoha metod, které nejsou apriorně kalibrovány na určitý typ </a:t>
            </a:r>
            <a:r>
              <a:rPr lang="cs-CZ" dirty="0" smtClean="0"/>
              <a:t>interpretace</a:t>
            </a:r>
          </a:p>
          <a:p>
            <a:r>
              <a:rPr lang="cs-CZ" dirty="0" smtClean="0"/>
              <a:t>Výzva pro výzkumníka: bez předpokladů a přirozeně  přistupovat </a:t>
            </a:r>
            <a:r>
              <a:rPr lang="cs-CZ" dirty="0"/>
              <a:t>k interpretaci většinou narativního materiálu </a:t>
            </a:r>
            <a:endParaRPr lang="cs-CZ" dirty="0" smtClean="0"/>
          </a:p>
          <a:p>
            <a:r>
              <a:rPr lang="cs-CZ" dirty="0" smtClean="0"/>
              <a:t>Implikace </a:t>
            </a:r>
            <a:r>
              <a:rPr lang="cs-CZ" dirty="0"/>
              <a:t>pro výzkumnou </a:t>
            </a:r>
            <a:r>
              <a:rPr lang="cs-CZ" dirty="0" smtClean="0"/>
              <a:t>praxi: kvalitativní </a:t>
            </a:r>
            <a:r>
              <a:rPr lang="cs-CZ" dirty="0"/>
              <a:t>výzkumníci studují jevy ve svých přirozených podmínkách a pokoušejí se jim dát smysl nebo je interpretovat v termínech významů, které jim lidé </a:t>
            </a:r>
            <a:r>
              <a:rPr lang="cs-CZ" dirty="0" smtClean="0"/>
              <a:t>dávají</a:t>
            </a:r>
          </a:p>
          <a:p>
            <a:r>
              <a:rPr lang="cs-CZ" dirty="0" smtClean="0"/>
              <a:t>Kvalitativní výzkum = kolekce rozsáhlého empirického materiálu:</a:t>
            </a:r>
          </a:p>
          <a:p>
            <a:pPr lvl="1">
              <a:buNone/>
            </a:pPr>
            <a:r>
              <a:rPr lang="cs-CZ" dirty="0" smtClean="0"/>
              <a:t>     texty zachycující každodennost a problematické momenty a významy v životě jednotlivce:  založené </a:t>
            </a:r>
            <a:r>
              <a:rPr lang="cs-CZ" dirty="0"/>
              <a:t>na případové </a:t>
            </a:r>
            <a:r>
              <a:rPr lang="cs-CZ" dirty="0" smtClean="0"/>
              <a:t>studii / osobní zkušenosti / </a:t>
            </a:r>
            <a:r>
              <a:rPr lang="cs-CZ" dirty="0"/>
              <a:t>životním </a:t>
            </a:r>
            <a:r>
              <a:rPr lang="cs-CZ" dirty="0" smtClean="0"/>
              <a:t>příběhu /  interview / pozorování / historii / vizuálních </a:t>
            </a:r>
            <a:r>
              <a:rPr lang="cs-CZ" dirty="0"/>
              <a:t>a interakčních </a:t>
            </a:r>
            <a:r>
              <a:rPr lang="cs-CZ" dirty="0" smtClean="0"/>
              <a:t>textech</a:t>
            </a:r>
          </a:p>
          <a:p>
            <a:pPr>
              <a:buNone/>
            </a:pPr>
            <a:r>
              <a:rPr lang="cs-CZ" b="1" dirty="0" smtClean="0"/>
              <a:t>Metodologická tradice dotazování = explorace </a:t>
            </a:r>
            <a:r>
              <a:rPr lang="cs-CZ" dirty="0" smtClean="0"/>
              <a:t>sociálního problému </a:t>
            </a:r>
            <a:r>
              <a:rPr lang="cs-CZ" dirty="0"/>
              <a:t>nebo </a:t>
            </a:r>
            <a:r>
              <a:rPr lang="cs-CZ" dirty="0" smtClean="0"/>
              <a:t>problému jedince</a:t>
            </a:r>
          </a:p>
          <a:p>
            <a:pPr>
              <a:buNone/>
            </a:pPr>
            <a:r>
              <a:rPr lang="cs-CZ" dirty="0" smtClean="0"/>
              <a:t>- analýza slov </a:t>
            </a:r>
            <a:r>
              <a:rPr lang="cs-CZ" dirty="0"/>
              <a:t>i </a:t>
            </a:r>
            <a:r>
              <a:rPr lang="cs-CZ" dirty="0" smtClean="0"/>
              <a:t>rozsáhlejších verbálních </a:t>
            </a:r>
            <a:r>
              <a:rPr lang="cs-CZ" dirty="0"/>
              <a:t>i </a:t>
            </a:r>
            <a:r>
              <a:rPr lang="cs-CZ" dirty="0" smtClean="0"/>
              <a:t>neverbálních významových jednotek, zachycení podrobných názorů </a:t>
            </a:r>
            <a:r>
              <a:rPr lang="cs-CZ" dirty="0" err="1" smtClean="0"/>
              <a:t>informantů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provádění studie v přirozených podmínkách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1929</Words>
  <Application>Microsoft Office PowerPoint</Application>
  <PresentationFormat>Předvádění na obrazovce (4:3)</PresentationFormat>
  <Paragraphs>369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7" baseType="lpstr">
      <vt:lpstr>Arial</vt:lpstr>
      <vt:lpstr>Calibri</vt:lpstr>
      <vt:lpstr>Motiv sady Office</vt:lpstr>
      <vt:lpstr>Výzkum v kontextu informačních studií a knihovnictví </vt:lpstr>
      <vt:lpstr>Výzkumy obecně  (viz předchozí hodiny)</vt:lpstr>
      <vt:lpstr>Prezentace aplikace PowerPoint</vt:lpstr>
      <vt:lpstr>Kvantitativní výzkum VERSUS Kvalitativní výzkum  (K. Vlčková: Základy pedagogické metodologie)</vt:lpstr>
      <vt:lpstr>Kvantitativní výzkum VERSUS Kvalitativní výzkum (K. Vlčková: Základy pedagogické metodologie)</vt:lpstr>
      <vt:lpstr>KVALITATIVNÍ výzkum</vt:lpstr>
      <vt:lpstr>KVALITATIVNÍ výzkum</vt:lpstr>
      <vt:lpstr>KVALITATIVNÍ výzkum</vt:lpstr>
      <vt:lpstr>KVALITATIVNÍ výzkum</vt:lpstr>
      <vt:lpstr>Zásady kvalitativního výzkumu</vt:lpstr>
      <vt:lpstr> Přednosti     /      Nevýhody  kvalitativního výzkumu (Hendl, J.: Úvod do kvalitativního výzkumu)   </vt:lpstr>
      <vt:lpstr>Vztah kvantitativního a kvalitativního výzkumu v praxi</vt:lpstr>
      <vt:lpstr>Zdroj: http://vyzkumy.knihovna.cz/ucebnice/faze-vyzkumu</vt:lpstr>
      <vt:lpstr> Zadání (projekt) výzkumu </vt:lpstr>
      <vt:lpstr>Výzkumná zpráva (výstup) - struktura</vt:lpstr>
      <vt:lpstr>Výzkumný problém</vt:lpstr>
      <vt:lpstr> Typologie (kvalitativního) výzkumu  podle cíle </vt:lpstr>
      <vt:lpstr>Otázky v kvalitativním výzkumu</vt:lpstr>
      <vt:lpstr> Výzkumné otázky </vt:lpstr>
      <vt:lpstr>Výzkumná hypotéza</vt:lpstr>
      <vt:lpstr> Typy proměnných </vt:lpstr>
      <vt:lpstr> Strategie výběru vzorku v kvalitativním výzkumu  </vt:lpstr>
      <vt:lpstr>Strategie výběru vzorku v kvalitativním výzkumu – základní přehled (K. F. Punch: Úspěšný návrh výzkumu)</vt:lpstr>
      <vt:lpstr>Výběr vzorku (kvalitativního) výzkumu - podrobněji</vt:lpstr>
      <vt:lpstr> Metody sběru dat v kvalitativním výzkumu </vt:lpstr>
      <vt:lpstr>Metody sběru dat v kvalitativním výzkumu</vt:lpstr>
      <vt:lpstr> Pozorování  </vt:lpstr>
      <vt:lpstr>Analýza dokumentů </vt:lpstr>
      <vt:lpstr> Dotazování / Experiment </vt:lpstr>
      <vt:lpstr>Focus group(s)</vt:lpstr>
      <vt:lpstr>Jak na focus group (FG)</vt:lpstr>
      <vt:lpstr>Focus group - výhody a nevýhody</vt:lpstr>
      <vt:lpstr> Příklady využití focus group </vt:lpstr>
      <vt:lpstr>Etnografický výzkum</vt:lpstr>
      <vt:lpstr>Etnografický výzkum</vt:lpstr>
      <vt:lpstr>Etnografický výzkum</vt:lpstr>
      <vt:lpstr>Etnografický výzkum – cíle a metody jejich dosažení</vt:lpstr>
      <vt:lpstr>Metody etnografického výzkumu (konkrétněji)</vt:lpstr>
      <vt:lpstr>Úskalí etnografického výzkumu</vt:lpstr>
      <vt:lpstr>Záznam dat v kvalitativním výzkumu </vt:lpstr>
      <vt:lpstr>Příklady kvalitativních výzkumů informační gramotnosti</vt:lpstr>
      <vt:lpstr>Výzkum evaluace lekcí  informační gramotnosti na VŠ (výňatek z prezentace)</vt:lpstr>
      <vt:lpstr>Zdroje pro příklady kvalitativních výzkumů informační gramotnosti</vt:lpstr>
      <vt:lpstr>Zdroje k tématu (výběr)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Kvalitativní výzkum v kontextu informační gramotnosti</dc:title>
  <dc:creator>Pavlína Pavík</dc:creator>
  <cp:lastModifiedBy>Pavlína Mazáčová</cp:lastModifiedBy>
  <cp:revision>29</cp:revision>
  <dcterms:created xsi:type="dcterms:W3CDTF">2016-12-11T18:50:59Z</dcterms:created>
  <dcterms:modified xsi:type="dcterms:W3CDTF">2019-03-15T07:06:17Z</dcterms:modified>
</cp:coreProperties>
</file>