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57" r:id="rId7"/>
    <p:sldId id="258" r:id="rId8"/>
    <p:sldId id="259" r:id="rId9"/>
    <p:sldId id="261" r:id="rId10"/>
    <p:sldId id="260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36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13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03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93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649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69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23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911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08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66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12BFF-51BE-4317-ADA1-AFC528AEBFAA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2A272-C7E2-4681-8833-AEF33AB2DE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34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Typologie kvalifikačních prací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Seminář k diplomové práci I</a:t>
            </a:r>
          </a:p>
          <a:p>
            <a:r>
              <a:rPr lang="cs-CZ" sz="2800" dirty="0" smtClean="0"/>
              <a:t>Semestr jaro 2019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80150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Obsahové náležitosti a struktura 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1. Úvod</a:t>
            </a:r>
            <a:endParaRPr lang="cs-CZ" dirty="0"/>
          </a:p>
          <a:p>
            <a:r>
              <a:rPr lang="cs-CZ" dirty="0" smtClean="0"/>
              <a:t>zdůvodnění </a:t>
            </a:r>
            <a:r>
              <a:rPr lang="cs-CZ" dirty="0"/>
              <a:t>výběru a aktuálnosti tématu a nastínění problému, který student bude řešit (popř. jak téma zapadá do výzkumné práce pracoviště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současný </a:t>
            </a:r>
            <a:r>
              <a:rPr lang="cs-CZ" dirty="0"/>
              <a:t>stav řešení </a:t>
            </a:r>
            <a:r>
              <a:rPr lang="cs-CZ" dirty="0" smtClean="0"/>
              <a:t>problematiky</a:t>
            </a:r>
          </a:p>
          <a:p>
            <a:r>
              <a:rPr lang="cs-CZ" dirty="0" smtClean="0"/>
              <a:t>stanovení </a:t>
            </a:r>
            <a:r>
              <a:rPr lang="cs-CZ" dirty="0"/>
              <a:t>cíle </a:t>
            </a:r>
            <a:endParaRPr lang="cs-CZ" dirty="0" smtClean="0"/>
          </a:p>
          <a:p>
            <a:r>
              <a:rPr lang="cs-CZ" dirty="0" smtClean="0"/>
              <a:t>očekávaný </a:t>
            </a:r>
            <a:r>
              <a:rPr lang="cs-CZ" dirty="0"/>
              <a:t>přínos práce.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 </a:t>
            </a:r>
            <a:r>
              <a:rPr lang="cs-CZ" b="1" dirty="0"/>
              <a:t>úvodu se necitují a nerozebírají díla jiných </a:t>
            </a:r>
            <a:r>
              <a:rPr lang="cs-CZ" b="1" dirty="0" smtClean="0"/>
              <a:t>autorů</a:t>
            </a:r>
            <a:endParaRPr lang="cs-CZ" dirty="0"/>
          </a:p>
          <a:p>
            <a:r>
              <a:rPr lang="cs-CZ" dirty="0"/>
              <a:t>Úvod by měl mít rozsah cca 1–1,5 strany.</a:t>
            </a:r>
          </a:p>
        </p:txBody>
      </p:sp>
    </p:spTree>
    <p:extLst>
      <p:ext uri="{BB962C8B-B14F-4D97-AF65-F5344CB8AC3E}">
        <p14:creationId xmlns:p14="http://schemas.microsoft.com/office/powerpoint/2010/main" val="439288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Obsahové náležitosti a struktura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2. Současný stav bádání</a:t>
            </a:r>
            <a:endParaRPr lang="cs-CZ" dirty="0"/>
          </a:p>
          <a:p>
            <a:r>
              <a:rPr lang="cs-CZ" dirty="0" smtClean="0"/>
              <a:t>podrobná zpráva </a:t>
            </a:r>
            <a:r>
              <a:rPr lang="cs-CZ" dirty="0"/>
              <a:t>o tom, co je v domácí i zahraniční literatuře o zvolené problematice až do současnosti </a:t>
            </a:r>
            <a:r>
              <a:rPr lang="cs-CZ" dirty="0" smtClean="0"/>
              <a:t>publikováno</a:t>
            </a:r>
          </a:p>
          <a:p>
            <a:r>
              <a:rPr lang="cs-CZ" dirty="0" smtClean="0"/>
              <a:t>student </a:t>
            </a:r>
            <a:r>
              <a:rPr lang="cs-CZ" dirty="0"/>
              <a:t>prokazuje schopnost vyhledat, prostudovat, </a:t>
            </a:r>
            <a:r>
              <a:rPr lang="cs-CZ" dirty="0" smtClean="0"/>
              <a:t>tematicky </a:t>
            </a:r>
            <a:r>
              <a:rPr lang="cs-CZ" dirty="0"/>
              <a:t>utřídit a analyzovat odbornou literaturu, periodika, popř. dobové dokumenty z dané </a:t>
            </a:r>
            <a:r>
              <a:rPr lang="cs-CZ" dirty="0" smtClean="0"/>
              <a:t>oblasti</a:t>
            </a:r>
          </a:p>
          <a:p>
            <a:r>
              <a:rPr lang="cs-CZ" dirty="0" smtClean="0"/>
              <a:t>nezbytnou </a:t>
            </a:r>
            <a:r>
              <a:rPr lang="cs-CZ" dirty="0"/>
              <a:t>součástí jsou citace literatury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Celkový </a:t>
            </a:r>
            <a:r>
              <a:rPr lang="cs-CZ" dirty="0"/>
              <a:t>rozsah této části práce se pohybuje kolem 5–10 </a:t>
            </a:r>
            <a:r>
              <a:rPr lang="cs-CZ" dirty="0" smtClean="0"/>
              <a:t>stran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539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Obsahové náležitosti a struktura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3. Cíle, úkoly a metodika práce</a:t>
            </a:r>
            <a:endParaRPr lang="cs-CZ" dirty="0"/>
          </a:p>
          <a:p>
            <a:r>
              <a:rPr lang="cs-CZ" dirty="0" smtClean="0"/>
              <a:t>student </a:t>
            </a:r>
            <a:r>
              <a:rPr lang="cs-CZ" dirty="0"/>
              <a:t>přesně, stručně a srozumitelně definuje cíl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formuluje </a:t>
            </a:r>
            <a:r>
              <a:rPr lang="cs-CZ" dirty="0"/>
              <a:t>úkoly práce krok po </a:t>
            </a:r>
            <a:r>
              <a:rPr lang="cs-CZ" dirty="0" smtClean="0"/>
              <a:t>kroku</a:t>
            </a:r>
          </a:p>
          <a:p>
            <a:r>
              <a:rPr lang="cs-CZ" dirty="0" smtClean="0"/>
              <a:t>popisuje celkový </a:t>
            </a:r>
            <a:r>
              <a:rPr lang="cs-CZ" dirty="0"/>
              <a:t>metodologický přístup a uvádí konkrétní metody, jichž použil a na jejichž základě došel k uvedeným </a:t>
            </a:r>
            <a:r>
              <a:rPr lang="cs-CZ" dirty="0" smtClean="0"/>
              <a:t>závěrům</a:t>
            </a:r>
          </a:p>
          <a:p>
            <a:endParaRPr lang="cs-CZ" dirty="0"/>
          </a:p>
          <a:p>
            <a:r>
              <a:rPr lang="cs-CZ" dirty="0"/>
              <a:t>Podle zaměření závěrečné práce se rozsah této části může pohybovat v rozmezí cca 3–5 stran.</a:t>
            </a:r>
          </a:p>
        </p:txBody>
      </p:sp>
    </p:spTree>
    <p:extLst>
      <p:ext uri="{BB962C8B-B14F-4D97-AF65-F5344CB8AC3E}">
        <p14:creationId xmlns:p14="http://schemas.microsoft.com/office/powerpoint/2010/main" val="852275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Obsahové náležitosti a struktura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4. Deskriptivně-analytická část práce</a:t>
            </a:r>
            <a:endParaRPr lang="cs-CZ" dirty="0"/>
          </a:p>
          <a:p>
            <a:r>
              <a:rPr lang="cs-CZ" dirty="0" smtClean="0"/>
              <a:t>stěžejní </a:t>
            </a:r>
            <a:r>
              <a:rPr lang="cs-CZ" dirty="0"/>
              <a:t>část závěrečné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obsahuje např. :</a:t>
            </a:r>
          </a:p>
          <a:p>
            <a:pPr lvl="1"/>
            <a:r>
              <a:rPr lang="cs-CZ" dirty="0" smtClean="0"/>
              <a:t>popis </a:t>
            </a:r>
            <a:r>
              <a:rPr lang="cs-CZ" dirty="0"/>
              <a:t>a rozbor vývoje historických </a:t>
            </a:r>
            <a:r>
              <a:rPr lang="cs-CZ" dirty="0" smtClean="0"/>
              <a:t>skutečností</a:t>
            </a:r>
          </a:p>
          <a:p>
            <a:pPr lvl="1"/>
            <a:r>
              <a:rPr lang="cs-CZ" dirty="0" smtClean="0"/>
              <a:t>filozofických problémů</a:t>
            </a:r>
          </a:p>
          <a:p>
            <a:pPr lvl="1"/>
            <a:r>
              <a:rPr lang="cs-CZ" dirty="0" smtClean="0"/>
              <a:t>sociologických problémů apod.</a:t>
            </a:r>
          </a:p>
          <a:p>
            <a:r>
              <a:rPr lang="cs-CZ" dirty="0" smtClean="0"/>
              <a:t>konkrétnější </a:t>
            </a:r>
            <a:r>
              <a:rPr lang="cs-CZ" dirty="0"/>
              <a:t>vymezení samozřejmě závisí na tématu </a:t>
            </a:r>
            <a:r>
              <a:rPr lang="cs-CZ" dirty="0" smtClean="0"/>
              <a:t>práce</a:t>
            </a:r>
          </a:p>
          <a:p>
            <a:endParaRPr lang="cs-CZ" dirty="0"/>
          </a:p>
          <a:p>
            <a:r>
              <a:rPr lang="cs-CZ" dirty="0"/>
              <a:t>Celkový rozsah této části práce činí cca 30–50 stran</a:t>
            </a:r>
          </a:p>
        </p:txBody>
      </p:sp>
    </p:spTree>
    <p:extLst>
      <p:ext uri="{BB962C8B-B14F-4D97-AF65-F5344CB8AC3E}">
        <p14:creationId xmlns:p14="http://schemas.microsoft.com/office/powerpoint/2010/main" val="1782028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Obsahové náležitosti a struktura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5. Závěr</a:t>
            </a:r>
            <a:endParaRPr lang="cs-CZ" dirty="0"/>
          </a:p>
          <a:p>
            <a:r>
              <a:rPr lang="cs-CZ" dirty="0" smtClean="0"/>
              <a:t>stručný </a:t>
            </a:r>
            <a:r>
              <a:rPr lang="cs-CZ" dirty="0"/>
              <a:t>souhrn dosažených výsledků, závěrů a poznatků v porovnání se stanoveným </a:t>
            </a:r>
            <a:r>
              <a:rPr lang="cs-CZ" dirty="0" smtClean="0"/>
              <a:t>cílem</a:t>
            </a:r>
          </a:p>
          <a:p>
            <a:r>
              <a:rPr lang="cs-CZ" dirty="0" smtClean="0"/>
              <a:t>ze </a:t>
            </a:r>
            <a:r>
              <a:rPr lang="cs-CZ" dirty="0"/>
              <a:t>závěru </a:t>
            </a:r>
            <a:r>
              <a:rPr lang="cs-CZ" dirty="0" smtClean="0"/>
              <a:t>je jasné</a:t>
            </a:r>
            <a:r>
              <a:rPr lang="cs-CZ" dirty="0"/>
              <a:t>, jakou problematikou se student zabýval a zejména k jakým závěrům </a:t>
            </a:r>
            <a:r>
              <a:rPr lang="cs-CZ" dirty="0" smtClean="0"/>
              <a:t>dospěl</a:t>
            </a:r>
          </a:p>
          <a:p>
            <a:r>
              <a:rPr lang="cs-CZ" dirty="0" smtClean="0"/>
              <a:t>na </a:t>
            </a:r>
            <a:r>
              <a:rPr lang="cs-CZ" dirty="0"/>
              <a:t>základě zjištěných výsledků </a:t>
            </a:r>
            <a:r>
              <a:rPr lang="cs-CZ" dirty="0" smtClean="0"/>
              <a:t>student naznačí směry</a:t>
            </a:r>
            <a:r>
              <a:rPr lang="cs-CZ" dirty="0"/>
              <a:t>, jimiž by se mohlo další bádání v </a:t>
            </a:r>
            <a:r>
              <a:rPr lang="cs-CZ" dirty="0" smtClean="0"/>
              <a:t>tematické </a:t>
            </a:r>
            <a:r>
              <a:rPr lang="cs-CZ" dirty="0"/>
              <a:t>oblasti, kterou </a:t>
            </a:r>
            <a:r>
              <a:rPr lang="cs-CZ" dirty="0" smtClean="0"/>
              <a:t>zpracoval</a:t>
            </a:r>
            <a:r>
              <a:rPr lang="cs-CZ" dirty="0"/>
              <a:t>, </a:t>
            </a:r>
            <a:r>
              <a:rPr lang="cs-CZ" dirty="0" smtClean="0"/>
              <a:t>ubírat</a:t>
            </a:r>
          </a:p>
          <a:p>
            <a:r>
              <a:rPr lang="cs-CZ" dirty="0" smtClean="0"/>
              <a:t>stejně </a:t>
            </a:r>
            <a:r>
              <a:rPr lang="cs-CZ" dirty="0"/>
              <a:t>jako v Úvodu se neuvádějí citace </a:t>
            </a:r>
            <a:r>
              <a:rPr lang="cs-CZ" dirty="0" smtClean="0"/>
              <a:t>jiných autorů</a:t>
            </a:r>
          </a:p>
          <a:p>
            <a:endParaRPr lang="cs-CZ" dirty="0"/>
          </a:p>
          <a:p>
            <a:r>
              <a:rPr lang="cs-CZ" dirty="0"/>
              <a:t>Doporučená délka je cca 2–4 strany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708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Struktura a obsah diplomové práce - poznámky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Úvod</a:t>
            </a:r>
          </a:p>
          <a:p>
            <a:r>
              <a:rPr lang="cs-CZ" dirty="0" smtClean="0"/>
              <a:t>přestavení zpracovávaného tématu / problému</a:t>
            </a:r>
          </a:p>
          <a:p>
            <a:r>
              <a:rPr lang="cs-CZ" dirty="0" smtClean="0"/>
              <a:t>zdůvodnění </a:t>
            </a:r>
            <a:r>
              <a:rPr lang="cs-CZ" dirty="0"/>
              <a:t>volby tohoto tématu i výzkumné </a:t>
            </a:r>
            <a:r>
              <a:rPr lang="cs-CZ" dirty="0" smtClean="0"/>
              <a:t>otázky</a:t>
            </a:r>
          </a:p>
          <a:p>
            <a:r>
              <a:rPr lang="cs-CZ" dirty="0" smtClean="0"/>
              <a:t>má vytvořit </a:t>
            </a:r>
            <a:r>
              <a:rPr lang="cs-CZ" dirty="0"/>
              <a:t>vztah se současnou teoretickou diskusí nebo aktuální problematikou v praktické </a:t>
            </a:r>
            <a:r>
              <a:rPr lang="cs-CZ" dirty="0" smtClean="0"/>
              <a:t>sféře (s ohledem na konkrétní téma)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5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Struktura a obsah diplomové práce - 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Úvod: pomocí </a:t>
            </a:r>
            <a:r>
              <a:rPr lang="cs-CZ" b="1" dirty="0"/>
              <a:t>podkapitol </a:t>
            </a:r>
            <a:r>
              <a:rPr lang="cs-CZ" b="1" dirty="0" smtClean="0"/>
              <a:t>má zodpovědět </a:t>
            </a:r>
            <a:r>
              <a:rPr lang="cs-CZ" b="1" dirty="0"/>
              <a:t>pět aspektů:</a:t>
            </a:r>
          </a:p>
          <a:p>
            <a:pPr marL="0" lvl="0" indent="0">
              <a:buNone/>
            </a:pPr>
            <a:r>
              <a:rPr lang="cs-CZ" dirty="0" smtClean="0"/>
              <a:t>1) Zdůvodnění </a:t>
            </a:r>
            <a:r>
              <a:rPr lang="cs-CZ" dirty="0"/>
              <a:t>tématu (proč je téma vůbec důležité?).</a:t>
            </a:r>
          </a:p>
          <a:p>
            <a:pPr marL="0" lvl="0" indent="0">
              <a:buNone/>
            </a:pPr>
            <a:r>
              <a:rPr lang="cs-CZ" dirty="0" smtClean="0"/>
              <a:t>2) Výzkumnou </a:t>
            </a:r>
            <a:r>
              <a:rPr lang="cs-CZ" dirty="0"/>
              <a:t>otázku nebo specifikaci problému (Jaké otázky bude práce řešit? Jaké je specifické určení tématu nebo problému?).</a:t>
            </a:r>
          </a:p>
          <a:p>
            <a:pPr marL="0" lvl="0" indent="0">
              <a:buNone/>
            </a:pPr>
            <a:r>
              <a:rPr lang="cs-CZ" dirty="0" smtClean="0"/>
              <a:t>3) Kontext </a:t>
            </a:r>
            <a:r>
              <a:rPr lang="cs-CZ" dirty="0"/>
              <a:t>problému (Přehled literatury o dosavadním stavu výzkumu a znalostí v dané oblasti).</a:t>
            </a:r>
          </a:p>
          <a:p>
            <a:pPr marL="0" lvl="0" indent="0">
              <a:buNone/>
            </a:pPr>
            <a:r>
              <a:rPr lang="cs-CZ" dirty="0" smtClean="0"/>
              <a:t>4) Jak </a:t>
            </a:r>
            <a:r>
              <a:rPr lang="cs-CZ" dirty="0"/>
              <a:t>se bude postupovat (jakých metod se využije při řešení otázek?).</a:t>
            </a:r>
          </a:p>
          <a:p>
            <a:pPr marL="0" lvl="0" indent="0">
              <a:buNone/>
            </a:pPr>
            <a:r>
              <a:rPr lang="cs-CZ" dirty="0" smtClean="0"/>
              <a:t>5) Jaká </a:t>
            </a:r>
            <a:r>
              <a:rPr lang="cs-CZ" dirty="0"/>
              <a:t>bude organizace hlavní části práce (stručný popis organizace a obsahu jednotlivých kapitol).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53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Struktura a obsah diplomové práce - 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Stěžejní část práce:</a:t>
            </a:r>
          </a:p>
          <a:p>
            <a:r>
              <a:rPr lang="cs-CZ" dirty="0" smtClean="0"/>
              <a:t>Doporučuje se nejdříve jasně popsat základní body práce (problémy, otázky, teorie atd.) a teprve pak se propracovávat k jednotlivým </a:t>
            </a:r>
            <a:r>
              <a:rPr lang="cs-CZ" dirty="0" err="1" smtClean="0"/>
              <a:t>subproblémům</a:t>
            </a:r>
            <a:r>
              <a:rPr lang="cs-CZ" dirty="0" smtClean="0"/>
              <a:t>. Obrácená cesta od zvláštního k obecnému se nedoporučuje.</a:t>
            </a:r>
          </a:p>
          <a:p>
            <a:r>
              <a:rPr lang="cs-CZ" dirty="0"/>
              <a:t>Tato část také obsahuje zpracovaný přehled literatury o dosavadním stavu bádání.</a:t>
            </a:r>
            <a:endParaRPr lang="cs-CZ" dirty="0" smtClean="0"/>
          </a:p>
          <a:p>
            <a:r>
              <a:rPr lang="cs-CZ" dirty="0" smtClean="0"/>
              <a:t>Celé zpracování je vedeno vůdčí představou, která byla sdělena v úvodu.</a:t>
            </a:r>
          </a:p>
          <a:p>
            <a:r>
              <a:rPr lang="cs-CZ" dirty="0" smtClean="0"/>
              <a:t>Téma a řešené problémy mají být zasazeny do kontextu </a:t>
            </a:r>
            <a:r>
              <a:rPr lang="cs-CZ" b="1" dirty="0" smtClean="0"/>
              <a:t>současné vědecké diskuse nebo problémů praxe - proto se také na vhodném místě uvádí přehled definic a pojmů a ohraničení k jiným příbuzným tématům a pojmům.</a:t>
            </a:r>
          </a:p>
          <a:p>
            <a:r>
              <a:rPr lang="cs-CZ" b="1" dirty="0" smtClean="0"/>
              <a:t>Podkapitoly</a:t>
            </a:r>
            <a:r>
              <a:rPr lang="cs-CZ" dirty="0" smtClean="0"/>
              <a:t> se doporučuje dělit na části typu </a:t>
            </a:r>
            <a:r>
              <a:rPr lang="cs-CZ" b="1" dirty="0" smtClean="0"/>
              <a:t>úvod, hlavní část a souhrn</a:t>
            </a:r>
            <a:r>
              <a:rPr lang="cs-CZ" dirty="0" smtClean="0"/>
              <a:t>. To přispívá k přehlednosti a dělá dobrý dojem při posuzování práce.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624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Struktura a obsah diplomové práce - 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Závěrečná kapitola</a:t>
            </a:r>
          </a:p>
          <a:p>
            <a:pPr>
              <a:buFontTx/>
              <a:buChar char="-"/>
            </a:pPr>
            <a:r>
              <a:rPr lang="cs-CZ" dirty="0" smtClean="0"/>
              <a:t>stručný </a:t>
            </a:r>
            <a:r>
              <a:rPr lang="cs-CZ" dirty="0"/>
              <a:t>přehled výsledků </a:t>
            </a:r>
            <a:r>
              <a:rPr lang="cs-CZ" dirty="0" smtClean="0"/>
              <a:t>práce a odpovědí na </a:t>
            </a:r>
            <a:r>
              <a:rPr lang="cs-CZ" dirty="0"/>
              <a:t>výzkumné otázky, které byly položeny v </a:t>
            </a:r>
            <a:r>
              <a:rPr lang="cs-CZ" dirty="0" smtClean="0"/>
              <a:t>úvodu</a:t>
            </a:r>
          </a:p>
          <a:p>
            <a:pPr>
              <a:buFontTx/>
              <a:buChar char="-"/>
            </a:pPr>
            <a:r>
              <a:rPr lang="cs-CZ" dirty="0" smtClean="0"/>
              <a:t>zcela </a:t>
            </a:r>
            <a:r>
              <a:rPr lang="cs-CZ" dirty="0"/>
              <a:t>na konec ve zvláštní kapitolce se student vyjadřuje k možnostem dalšího výzkumu nebo uplatnění výsledků a uvádí osobní </a:t>
            </a:r>
            <a:r>
              <a:rPr lang="cs-CZ" dirty="0" smtClean="0"/>
              <a:t>poznámky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78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Diplomová práce teoretického charakteru 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Odborný </a:t>
            </a:r>
            <a:r>
              <a:rPr lang="cs-CZ" dirty="0"/>
              <a:t>text, který relevantním způsobem rozšiřuje vědecké poznání </a:t>
            </a:r>
            <a:r>
              <a:rPr lang="cs-CZ" dirty="0" smtClean="0"/>
              <a:t>zvoleného fenoménu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427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00B0F0"/>
                </a:solidFill>
              </a:rPr>
              <a:t>Náležitosti teoretické DP</a:t>
            </a:r>
            <a:br>
              <a:rPr lang="cs-CZ" b="1" dirty="0" smtClean="0">
                <a:solidFill>
                  <a:srgbClr val="00B0F0"/>
                </a:solidFill>
              </a:rPr>
            </a:b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Vhodně </a:t>
            </a:r>
            <a:r>
              <a:rPr lang="cs-CZ" dirty="0"/>
              <a:t>zvolený teoretický problém či otázku (nikoliv pouze téma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zajímavý</a:t>
            </a:r>
            <a:r>
              <a:rPr lang="cs-CZ" dirty="0" smtClean="0"/>
              <a:t> a </a:t>
            </a:r>
            <a:r>
              <a:rPr lang="cs-CZ" b="1" dirty="0"/>
              <a:t>nedostatečně zmapovaný </a:t>
            </a:r>
            <a:r>
              <a:rPr lang="cs-CZ" dirty="0" smtClean="0"/>
              <a:t>teoretický problém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dirty="0"/>
              <a:t>pojmenovatelnou a zřetelně využitou teoretickou metodu </a:t>
            </a:r>
          </a:p>
          <a:p>
            <a:pPr>
              <a:buFontTx/>
              <a:buChar char="-"/>
            </a:pPr>
            <a:r>
              <a:rPr lang="cs-CZ" dirty="0" smtClean="0"/>
              <a:t>Obsahová analýza</a:t>
            </a:r>
          </a:p>
          <a:p>
            <a:pPr>
              <a:buFontTx/>
              <a:buChar char="-"/>
            </a:pPr>
            <a:r>
              <a:rPr lang="cs-CZ" dirty="0" smtClean="0"/>
              <a:t>Komparativní analýza </a:t>
            </a:r>
          </a:p>
          <a:p>
            <a:pPr lvl="1">
              <a:buFontTx/>
              <a:buChar char="-"/>
            </a:pPr>
            <a:r>
              <a:rPr lang="cs-CZ" dirty="0" smtClean="0"/>
              <a:t>dle pojetí práce a konzultace s vedoucím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668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/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>Náležitosti teoretické DP</a:t>
            </a:r>
            <a:br>
              <a:rPr lang="cs-CZ" b="1" dirty="0" smtClean="0">
                <a:solidFill>
                  <a:srgbClr val="00B0F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3) Bohatá </a:t>
            </a:r>
            <a:r>
              <a:rPr lang="cs-CZ" dirty="0"/>
              <a:t>a relevantní </a:t>
            </a:r>
            <a:r>
              <a:rPr lang="cs-CZ" dirty="0" smtClean="0"/>
              <a:t>zdrojová základna </a:t>
            </a:r>
          </a:p>
          <a:p>
            <a:r>
              <a:rPr lang="cs-CZ" dirty="0" smtClean="0"/>
              <a:t>především </a:t>
            </a:r>
            <a:r>
              <a:rPr lang="cs-CZ" dirty="0"/>
              <a:t>vědecké monografie a články z </a:t>
            </a:r>
            <a:r>
              <a:rPr lang="cs-CZ" dirty="0" smtClean="0"/>
              <a:t>recenzovaných časopisů</a:t>
            </a:r>
          </a:p>
          <a:p>
            <a:r>
              <a:rPr lang="cs-CZ" dirty="0" smtClean="0"/>
              <a:t>učebnice </a:t>
            </a:r>
            <a:r>
              <a:rPr lang="cs-CZ" dirty="0"/>
              <a:t>a populární příručky mohou tvořit </a:t>
            </a:r>
            <a:r>
              <a:rPr lang="cs-CZ" dirty="0" smtClean="0"/>
              <a:t>pouze doplněk</a:t>
            </a:r>
          </a:p>
          <a:p>
            <a:r>
              <a:rPr lang="cs-CZ" dirty="0" smtClean="0"/>
              <a:t>několik cizojazyčných titulů</a:t>
            </a:r>
          </a:p>
          <a:p>
            <a:r>
              <a:rPr lang="cs-CZ" dirty="0" smtClean="0"/>
              <a:t>převládají </a:t>
            </a:r>
            <a:r>
              <a:rPr lang="cs-CZ" dirty="0"/>
              <a:t>primární prameny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4) Práce se zdroji</a:t>
            </a:r>
          </a:p>
          <a:p>
            <a:r>
              <a:rPr lang="cs-CZ" dirty="0" smtClean="0"/>
              <a:t>analytický </a:t>
            </a:r>
            <a:r>
              <a:rPr lang="cs-CZ" dirty="0"/>
              <a:t>a kritický přístup ke </a:t>
            </a:r>
            <a:r>
              <a:rPr lang="cs-CZ" dirty="0" smtClean="0"/>
              <a:t>zdrojům</a:t>
            </a:r>
          </a:p>
          <a:p>
            <a:r>
              <a:rPr lang="cs-CZ" dirty="0" smtClean="0"/>
              <a:t>tvůrčí práce </a:t>
            </a:r>
            <a:r>
              <a:rPr lang="cs-CZ" dirty="0"/>
              <a:t>se zdroji, jejich porovnávání a </a:t>
            </a:r>
            <a:r>
              <a:rPr lang="cs-CZ" dirty="0" smtClean="0"/>
              <a:t>hodnocení </a:t>
            </a:r>
            <a:r>
              <a:rPr lang="cs-CZ" dirty="0"/>
              <a:t>(za velmi důsledného dodržování citační </a:t>
            </a:r>
            <a:r>
              <a:rPr lang="cs-CZ" dirty="0" smtClean="0"/>
              <a:t>normy)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21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/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>Náležitosti teoretické DP</a:t>
            </a:r>
            <a:br>
              <a:rPr lang="cs-CZ" b="1" dirty="0" smtClean="0">
                <a:solidFill>
                  <a:srgbClr val="00B0F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Autorský  přínos </a:t>
            </a:r>
            <a:r>
              <a:rPr lang="cs-CZ" dirty="0" smtClean="0"/>
              <a:t>v teoretické práci – ve 2 oblastech: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arenBoth"/>
            </a:pPr>
            <a:r>
              <a:rPr lang="cs-CZ" dirty="0" smtClean="0"/>
              <a:t>autor </a:t>
            </a:r>
            <a:r>
              <a:rPr lang="cs-CZ" dirty="0"/>
              <a:t>pracuje s dostupnou </a:t>
            </a:r>
            <a:r>
              <a:rPr lang="cs-CZ" dirty="0" smtClean="0"/>
              <a:t>literaturou </a:t>
            </a:r>
            <a:r>
              <a:rPr lang="cs-CZ" b="1" dirty="0"/>
              <a:t>novým způsobem</a:t>
            </a:r>
            <a:r>
              <a:rPr lang="cs-CZ" dirty="0"/>
              <a:t>, využívá ji k odpovědi na nově položenou </a:t>
            </a:r>
            <a:r>
              <a:rPr lang="cs-CZ" dirty="0" smtClean="0"/>
              <a:t>otázku</a:t>
            </a:r>
          </a:p>
          <a:p>
            <a:pPr marL="514350" indent="-514350">
              <a:buAutoNum type="arabicParenBoth"/>
            </a:pPr>
            <a:r>
              <a:rPr lang="cs-CZ" dirty="0" smtClean="0"/>
              <a:t>autor pracuje </a:t>
            </a:r>
            <a:r>
              <a:rPr lang="cs-CZ" dirty="0"/>
              <a:t>s literaturou, která u nás </a:t>
            </a:r>
            <a:r>
              <a:rPr lang="cs-CZ" b="1" dirty="0"/>
              <a:t>není dostupná či běžně využívaná</a:t>
            </a:r>
            <a:r>
              <a:rPr lang="cs-CZ" dirty="0"/>
              <a:t>. </a:t>
            </a:r>
            <a:endParaRPr lang="cs-CZ" dirty="0" smtClean="0"/>
          </a:p>
          <a:p>
            <a:pPr marL="514350" indent="-514350">
              <a:buAutoNum type="arabicParenBoth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Cílem teoretické práce </a:t>
            </a:r>
            <a:r>
              <a:rPr lang="cs-CZ" b="1" dirty="0" smtClean="0"/>
              <a:t>NENÍ sumarizace </a:t>
            </a:r>
            <a:r>
              <a:rPr lang="cs-CZ" b="1" dirty="0"/>
              <a:t>a utřídění běžně dostupné </a:t>
            </a:r>
            <a:r>
              <a:rPr lang="cs-CZ" b="1" dirty="0" smtClean="0"/>
              <a:t>literatury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4061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660</Words>
  <Application>Microsoft Office PowerPoint</Application>
  <PresentationFormat>Širokoúhlá obrazovka</PresentationFormat>
  <Paragraphs>93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Typologie kvalifikačních prací</vt:lpstr>
      <vt:lpstr>Struktura a obsah diplomové práce - poznámky</vt:lpstr>
      <vt:lpstr>Struktura a obsah diplomové práce - poznámky</vt:lpstr>
      <vt:lpstr>Struktura a obsah diplomové práce - poznámky</vt:lpstr>
      <vt:lpstr>Struktura a obsah diplomové práce - poznámky</vt:lpstr>
      <vt:lpstr>Diplomová práce teoretického charakteru </vt:lpstr>
      <vt:lpstr> Náležitosti teoretické DP </vt:lpstr>
      <vt:lpstr> Náležitosti teoretické DP </vt:lpstr>
      <vt:lpstr> Náležitosti teoretické DP </vt:lpstr>
      <vt:lpstr>Obsahové náležitosti a struktura </vt:lpstr>
      <vt:lpstr>Obsahové náležitosti a struktura </vt:lpstr>
      <vt:lpstr>Obsahové náležitosti a struktura </vt:lpstr>
      <vt:lpstr>Obsahové náležitosti a struktura </vt:lpstr>
      <vt:lpstr>Obsahové náležitosti a struktura  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Typologie kvalifikačních prací</dc:title>
  <dc:creator>Projekt INTERES</dc:creator>
  <cp:lastModifiedBy>Projekt INTERES</cp:lastModifiedBy>
  <cp:revision>5</cp:revision>
  <dcterms:created xsi:type="dcterms:W3CDTF">2019-04-26T04:15:07Z</dcterms:created>
  <dcterms:modified xsi:type="dcterms:W3CDTF">2019-04-26T04:48:40Z</dcterms:modified>
</cp:coreProperties>
</file>