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3" r:id="rId2"/>
    <p:sldId id="258" r:id="rId3"/>
    <p:sldId id="259" r:id="rId4"/>
    <p:sldId id="260" r:id="rId5"/>
    <p:sldId id="261" r:id="rId6"/>
    <p:sldId id="298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99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300" r:id="rId28"/>
    <p:sldId id="284" r:id="rId29"/>
    <p:sldId id="285" r:id="rId30"/>
    <p:sldId id="286" r:id="rId31"/>
    <p:sldId id="302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301" r:id="rId42"/>
  </p:sldIdLst>
  <p:sldSz cx="12192000" cy="6858000"/>
  <p:notesSz cx="6858000" cy="9144000"/>
  <p:custDataLst>
    <p:tags r:id="rId43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7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>
                <a:solidFill>
                  <a:prstClr val="white"/>
                </a:solidFill>
              </a:rPr>
              <a:pPr/>
              <a:t>5/4/2017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FFCA08"/>
                </a:solidFill>
              </a:rPr>
              <a:pPr/>
              <a:t>‹#›</a:t>
            </a:fld>
            <a:endParaRPr lang="en-US" dirty="0">
              <a:solidFill>
                <a:srgbClr val="FFCA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849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>
                <a:solidFill>
                  <a:prstClr val="white"/>
                </a:solidFill>
              </a:rPr>
              <a:pPr/>
              <a:t>5/4/2017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FFCA08"/>
                </a:solidFill>
              </a:rPr>
              <a:pPr/>
              <a:t>‹#›</a:t>
            </a:fld>
            <a:endParaRPr lang="en-US" dirty="0">
              <a:solidFill>
                <a:srgbClr val="FFCA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464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>
                <a:solidFill>
                  <a:prstClr val="white"/>
                </a:solidFill>
              </a:rPr>
              <a:pPr/>
              <a:t>5/4/2017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FFCA08"/>
                </a:solidFill>
              </a:rPr>
              <a:pPr/>
              <a:t>‹#›</a:t>
            </a:fld>
            <a:endParaRPr lang="en-US" dirty="0">
              <a:solidFill>
                <a:srgbClr val="FFCA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430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>
                <a:solidFill>
                  <a:prstClr val="white"/>
                </a:solidFill>
              </a:rPr>
              <a:pPr/>
              <a:t>5/4/2017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FFCA08"/>
                </a:solidFill>
              </a:rPr>
              <a:pPr/>
              <a:t>‹#›</a:t>
            </a:fld>
            <a:endParaRPr lang="en-US" dirty="0">
              <a:solidFill>
                <a:srgbClr val="FFCA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15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>
                <a:solidFill>
                  <a:prstClr val="white"/>
                </a:solidFill>
              </a:rPr>
              <a:pPr/>
              <a:t>5/4/2017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FFCA08"/>
                </a:solidFill>
              </a:rPr>
              <a:pPr/>
              <a:t>‹#›</a:t>
            </a:fld>
            <a:endParaRPr lang="en-US" dirty="0">
              <a:solidFill>
                <a:srgbClr val="FFCA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183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>
                <a:solidFill>
                  <a:prstClr val="white"/>
                </a:solidFill>
              </a:rPr>
              <a:pPr/>
              <a:t>5/4/2017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FFCA08"/>
                </a:solidFill>
              </a:rPr>
              <a:pPr/>
              <a:t>‹#›</a:t>
            </a:fld>
            <a:endParaRPr lang="en-US" dirty="0">
              <a:solidFill>
                <a:srgbClr val="FFCA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900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>
                <a:solidFill>
                  <a:prstClr val="white"/>
                </a:solidFill>
              </a:rPr>
              <a:pPr/>
              <a:t>5/4/2017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FFCA08"/>
                </a:solidFill>
              </a:rPr>
              <a:pPr/>
              <a:t>‹#›</a:t>
            </a:fld>
            <a:endParaRPr lang="en-US" dirty="0">
              <a:solidFill>
                <a:srgbClr val="FFCA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723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>
                <a:solidFill>
                  <a:prstClr val="white"/>
                </a:solidFill>
              </a:rPr>
              <a:pPr/>
              <a:t>5/4/2017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FFCA08"/>
                </a:solidFill>
              </a:rPr>
              <a:pPr/>
              <a:t>‹#›</a:t>
            </a:fld>
            <a:endParaRPr lang="en-US" dirty="0">
              <a:solidFill>
                <a:srgbClr val="FFCA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5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>
                <a:solidFill>
                  <a:prstClr val="white"/>
                </a:solidFill>
              </a:rPr>
              <a:pPr/>
              <a:t>5/4/2017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FFCA08"/>
                </a:solidFill>
              </a:rPr>
              <a:pPr/>
              <a:t>‹#›</a:t>
            </a:fld>
            <a:endParaRPr lang="en-US" dirty="0">
              <a:solidFill>
                <a:srgbClr val="FFCA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764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>
                <a:solidFill>
                  <a:prstClr val="white"/>
                </a:solidFill>
              </a:rPr>
              <a:pPr/>
              <a:t>5/4/2017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FFCA08"/>
                </a:solidFill>
              </a:rPr>
              <a:pPr/>
              <a:t>‹#›</a:t>
            </a:fld>
            <a:endParaRPr lang="en-US" dirty="0">
              <a:solidFill>
                <a:srgbClr val="FFCA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31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>
                <a:solidFill>
                  <a:prstClr val="white"/>
                </a:solidFill>
              </a:rPr>
              <a:pPr/>
              <a:t>5/4/2017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FFCA08"/>
                </a:solidFill>
              </a:rPr>
              <a:pPr/>
              <a:t>‹#›</a:t>
            </a:fld>
            <a:endParaRPr lang="en-US" dirty="0">
              <a:solidFill>
                <a:srgbClr val="FFCA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527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>
                <a:solidFill>
                  <a:prstClr val="white"/>
                </a:solidFill>
              </a:rPr>
              <a:pPr/>
              <a:t>5/4/2017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FFCA08"/>
                </a:solidFill>
              </a:rPr>
              <a:pPr/>
              <a:t>‹#›</a:t>
            </a:fld>
            <a:endParaRPr lang="en-US" dirty="0">
              <a:solidFill>
                <a:srgbClr val="FFCA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884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>
                <a:solidFill>
                  <a:prstClr val="white"/>
                </a:solidFill>
              </a:rPr>
              <a:pPr/>
              <a:t>5/4/2017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FFCA08"/>
                </a:solidFill>
              </a:rPr>
              <a:pPr/>
              <a:t>‹#›</a:t>
            </a:fld>
            <a:endParaRPr lang="en-US" dirty="0">
              <a:solidFill>
                <a:srgbClr val="FFCA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102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>
                <a:solidFill>
                  <a:prstClr val="white"/>
                </a:solidFill>
              </a:rPr>
              <a:pPr/>
              <a:t>5/4/2017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srgbClr val="FFCA08"/>
                </a:solidFill>
              </a:rPr>
              <a:pPr/>
              <a:t>‹#›</a:t>
            </a:fld>
            <a:endParaRPr lang="en-US" dirty="0">
              <a:solidFill>
                <a:srgbClr val="FFCA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20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defTabSz="457200"/>
            <a:fld id="{09B482E8-6E0E-1B4F-B1FD-C69DB9E858D9}" type="datetimeFigureOut">
              <a:rPr lang="en-US" dirty="0">
                <a:solidFill>
                  <a:prstClr val="white"/>
                </a:solidFill>
              </a:rPr>
              <a:pPr defTabSz="457200"/>
              <a:t>5/4/2017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pPr defTabSz="457200"/>
            <a:fld id="{D57F1E4F-1CFF-5643-939E-217C01CDF565}" type="slidenum">
              <a:rPr lang="en-US" dirty="0">
                <a:solidFill>
                  <a:srgbClr val="FFCA08"/>
                </a:solidFill>
              </a:rPr>
              <a:pPr defTabSz="457200"/>
              <a:t>‹#›</a:t>
            </a:fld>
            <a:endParaRPr lang="en-US" dirty="0">
              <a:solidFill>
                <a:srgbClr val="FFCA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5207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cl.northwestern.edu/netlogo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trends.google.com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i="1" dirty="0"/>
              <a:t>„</a:t>
            </a:r>
            <a:r>
              <a:rPr lang="cs-CZ" i="1" dirty="0" err="1"/>
              <a:t>Scientia</a:t>
            </a:r>
            <a:r>
              <a:rPr lang="cs-CZ" i="1" dirty="0"/>
              <a:t> </a:t>
            </a:r>
            <a:r>
              <a:rPr lang="cs-CZ" i="1" dirty="0" err="1"/>
              <a:t>potentia</a:t>
            </a:r>
            <a:r>
              <a:rPr lang="cs-CZ" i="1" dirty="0"/>
              <a:t> </a:t>
            </a:r>
            <a:r>
              <a:rPr lang="cs-CZ" i="1" dirty="0" err="1"/>
              <a:t>est</a:t>
            </a:r>
            <a:r>
              <a:rPr lang="cs-CZ" i="1" dirty="0"/>
              <a:t>“</a:t>
            </a:r>
            <a:endParaRPr lang="cs-CZ" i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1331988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Trendy, výhledy, předpovídání </a:t>
            </a:r>
            <a:r>
              <a:rPr lang="cs-CZ" dirty="0" smtClean="0"/>
              <a:t>budoucnosti, učící </a:t>
            </a:r>
            <a:r>
              <a:rPr lang="cs-CZ" dirty="0"/>
              <a:t>se společnost</a:t>
            </a:r>
          </a:p>
          <a:p>
            <a:r>
              <a:rPr lang="cs-CZ" dirty="0" smtClean="0"/>
              <a:t>Učící </a:t>
            </a:r>
            <a:r>
              <a:rPr lang="cs-CZ" dirty="0"/>
              <a:t>se společnost</a:t>
            </a:r>
          </a:p>
          <a:p>
            <a:r>
              <a:rPr lang="cs-CZ" dirty="0" smtClean="0"/>
              <a:t>2017</a:t>
            </a:r>
            <a:endParaRPr lang="cs-CZ" dirty="0"/>
          </a:p>
          <a:p>
            <a:r>
              <a:rPr lang="cs-CZ" dirty="0"/>
              <a:t>Michal Černý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216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cs-CZ" dirty="0"/>
              <a:t>Identifikujte „produkt“ nebo oblast, které se chcete věnovat</a:t>
            </a:r>
          </a:p>
          <a:p>
            <a:r>
              <a:rPr lang="cs-CZ" dirty="0"/>
              <a:t>Identifikujte kritické systémové požadavky a cíle</a:t>
            </a:r>
          </a:p>
          <a:p>
            <a:r>
              <a:rPr lang="cs-CZ" dirty="0"/>
              <a:t>Určete hlavní technologické oblasti, které jsou třeba k dosažení cílů</a:t>
            </a:r>
          </a:p>
          <a:p>
            <a:r>
              <a:rPr lang="cs-CZ" dirty="0"/>
              <a:t>Určete technologie, které jsou pro rozvoj těchto oblastí zásadní</a:t>
            </a:r>
          </a:p>
          <a:p>
            <a:r>
              <a:rPr lang="cs-CZ" dirty="0"/>
              <a:t>Identifikovat technologické alternativy a časové osy</a:t>
            </a:r>
          </a:p>
          <a:p>
            <a:r>
              <a:rPr lang="cs-CZ" dirty="0"/>
              <a:t>Sledujte také alternativní možnosti vývoje, jiné technologie a směry</a:t>
            </a:r>
          </a:p>
          <a:p>
            <a:r>
              <a:rPr lang="cs-CZ" dirty="0"/>
              <a:t>Vytvořte časový plán vývoje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Roadmapping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219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8837" y="0"/>
            <a:ext cx="5525632" cy="375607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Příklady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85730" y="3221037"/>
            <a:ext cx="6006270" cy="3636963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74" y="1455358"/>
            <a:ext cx="7494290" cy="540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15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fontAlgn="base">
              <a:lnSpc>
                <a:spcPct val="70000"/>
              </a:lnSpc>
            </a:pPr>
            <a:r>
              <a:rPr lang="cs-CZ" dirty="0"/>
              <a:t>Delfská metoda je expertní technika pro předpovídání budoucích jevů. Je založená na anonymním dotazování expertů z daného oboru a hledání konsensu v názoru na budoucí vývoj dané problematiky.</a:t>
            </a:r>
          </a:p>
          <a:p>
            <a:pPr fontAlgn="base">
              <a:lnSpc>
                <a:spcPct val="70000"/>
              </a:lnSpc>
            </a:pPr>
            <a:r>
              <a:rPr lang="cs-CZ" dirty="0"/>
              <a:t>Prognostika není snadná disciplína - ve snaze o co nejvyšší objektivitu se delfská metoda vyvinula ve vysoce standardizovanou techniku, která slibuje racionálně prozkoumat zvolenou problematiku. Díky anonymitě expertů je metoda imunní vůči vlivu dominantních osobností oboru - důležitější je hledání shody. </a:t>
            </a:r>
          </a:p>
          <a:p>
            <a:pPr fontAlgn="base">
              <a:lnSpc>
                <a:spcPct val="70000"/>
              </a:lnSpc>
            </a:pPr>
            <a:r>
              <a:rPr lang="cs-CZ" dirty="0"/>
              <a:t>Nejzranitelnější momenty delfské metody jsou struktura dotazování a zejména výběr expertů. </a:t>
            </a:r>
            <a:r>
              <a:rPr lang="cs-CZ" dirty="0"/>
              <a:t>Ty totiž mohou zpochybnit objektivitu celého Delfská metoda je také více kolová a celý proces je poměrně časově náročný. 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Delfská metoda</a:t>
            </a:r>
          </a:p>
        </p:txBody>
      </p:sp>
    </p:spTree>
    <p:extLst>
      <p:ext uri="{BB962C8B-B14F-4D97-AF65-F5344CB8AC3E}">
        <p14:creationId xmlns:p14="http://schemas.microsoft.com/office/powerpoint/2010/main" val="400746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70000"/>
              </a:lnSpc>
            </a:pPr>
            <a:r>
              <a:rPr lang="cs-CZ" dirty="0"/>
              <a:t>Vyberte experty na danou problematiku (může jich být 10 až 100 - záleží především na vašich výzkumných záměrech) a zašlete jim pozvánku do výzkumu.</a:t>
            </a:r>
          </a:p>
          <a:p>
            <a:pPr>
              <a:lnSpc>
                <a:spcPct val="70000"/>
              </a:lnSpc>
            </a:pPr>
            <a:r>
              <a:rPr lang="cs-CZ" dirty="0"/>
              <a:t>Sestavte výzkumné otázky a zašlete je expertům, kteří souhlasili s účastí ve výzkumu. Můžete je vyzvat k doplnění dalších otázek. </a:t>
            </a:r>
          </a:p>
          <a:p>
            <a:pPr>
              <a:lnSpc>
                <a:spcPct val="70000"/>
              </a:lnSpc>
            </a:pPr>
            <a:r>
              <a:rPr lang="cs-CZ" dirty="0"/>
              <a:t>Vyhodnoťte odpovědi z prvního kola a analýzu pošlete k vyjádření zpět expertům. Můžete upozornit na zajímavé či sporné problémy, ke kterým chcete vyjádření. Požádejte experty o vyjádření, zda problémy hodnotí jako naléhavé, umožněte jim znovu se podívat a případně revidovat své odpovědi. </a:t>
            </a:r>
          </a:p>
          <a:p>
            <a:pPr>
              <a:lnSpc>
                <a:spcPct val="70000"/>
              </a:lnSpc>
            </a:pPr>
            <a:r>
              <a:rPr lang="cs-CZ" dirty="0"/>
              <a:t>Opět analyzujte - hledejte statistické průměry a představte opět výsledky expertům. Požádejte ty, kteří měli extrémní odpovědi, o </a:t>
            </a:r>
            <a:r>
              <a:rPr lang="cs-CZ" dirty="0" err="1"/>
              <a:t>dovysvětlení</a:t>
            </a:r>
            <a:r>
              <a:rPr lang="cs-CZ" dirty="0"/>
              <a:t>. 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Delfská metoda</a:t>
            </a:r>
          </a:p>
        </p:txBody>
      </p:sp>
    </p:spTree>
    <p:extLst>
      <p:ext uri="{BB962C8B-B14F-4D97-AF65-F5344CB8AC3E}">
        <p14:creationId xmlns:p14="http://schemas.microsoft.com/office/powerpoint/2010/main" val="305757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cs-CZ" dirty="0"/>
              <a:t>Slouží pro mapování terénu či hledání nových trhů a oblastí</a:t>
            </a:r>
          </a:p>
          <a:p>
            <a:r>
              <a:rPr lang="cs-CZ" dirty="0"/>
              <a:t>Umožňuje strukturovaně ve skupině hovořit o možných změnách</a:t>
            </a:r>
          </a:p>
          <a:p>
            <a:r>
              <a:rPr lang="cs-CZ" dirty="0"/>
              <a:t>Vede k diverzitě myšlení</a:t>
            </a:r>
          </a:p>
          <a:p>
            <a:r>
              <a:rPr lang="cs-CZ" dirty="0"/>
              <a:t>Soustředí se na následky změn a možnosti, jak na ně reagovat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Future</a:t>
            </a:r>
            <a:r>
              <a:rPr lang="cs-CZ" dirty="0"/>
              <a:t> </a:t>
            </a:r>
            <a:r>
              <a:rPr lang="cs-CZ" dirty="0" err="1"/>
              <a:t>wheel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229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cs-CZ" dirty="0"/>
              <a:t>Doprostřed papíru napište událost, téma, problém,…</a:t>
            </a:r>
          </a:p>
          <a:p>
            <a:r>
              <a:rPr lang="cs-CZ" dirty="0"/>
              <a:t>Identifikujte jeho přímé dopady, snažte se být komplexní</a:t>
            </a:r>
          </a:p>
          <a:p>
            <a:r>
              <a:rPr lang="cs-CZ" dirty="0"/>
              <a:t>Nyní se podívejte na jednotlivé dopady a snažte se na ně opět dívat izolovaně, jako na téma a hledejte jejich vlastní následky</a:t>
            </a:r>
          </a:p>
          <a:p>
            <a:r>
              <a:rPr lang="cs-CZ" dirty="0"/>
              <a:t>Takto postupně vytvořte mapu s důsledky tří až čtyř řádů</a:t>
            </a:r>
          </a:p>
          <a:p>
            <a:r>
              <a:rPr lang="cs-CZ" dirty="0"/>
              <a:t>Tím získáte komplexní mapu dopadů a můžete začít s jejich postupnou analýzou a zpracováním. Typicky pro vás bude zajímavých pár bodů v dopadu třetího nebo čtvrtého řádu, které se můžete snažit vyřešit nebo využít.</a:t>
            </a:r>
          </a:p>
          <a:p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Future</a:t>
            </a:r>
            <a:r>
              <a:rPr lang="cs-CZ" dirty="0"/>
              <a:t> </a:t>
            </a:r>
            <a:r>
              <a:rPr lang="cs-CZ" dirty="0" err="1"/>
              <a:t>wheel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057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950" y="139354"/>
            <a:ext cx="9163050" cy="618172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17728"/>
            <a:ext cx="4857750" cy="47720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08390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le:Misto multiagenti socialni simulac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39846" y="2222287"/>
            <a:ext cx="3425957" cy="310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Multiagentní sociální simulace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Východiska:</a:t>
            </a:r>
          </a:p>
          <a:p>
            <a:pPr lvl="1"/>
            <a:r>
              <a:rPr lang="cs-CZ" dirty="0"/>
              <a:t>Autonomní interagující prvky</a:t>
            </a:r>
          </a:p>
          <a:p>
            <a:pPr lvl="1"/>
            <a:r>
              <a:rPr lang="cs-CZ" dirty="0"/>
              <a:t>Důraz na emergenci, tedy jevy, které souvisí s chováním celého systému</a:t>
            </a:r>
          </a:p>
          <a:p>
            <a:r>
              <a:rPr lang="cs-CZ" dirty="0"/>
              <a:t>Oblasti využití: modelování chování trhů, toky informací, etnocentrismus, pohyb lidí, šíření jazyka či náboženství, simulace rizik ve firmě.</a:t>
            </a:r>
          </a:p>
          <a:p>
            <a:r>
              <a:rPr lang="cs-CZ" dirty="0"/>
              <a:t>Možnosti vědeckého využití: porozumění, predikce, zkoumání</a:t>
            </a:r>
          </a:p>
          <a:p>
            <a:r>
              <a:rPr lang="cs-CZ" dirty="0"/>
              <a:t>Vyzkoušejte si: </a:t>
            </a:r>
            <a:r>
              <a:rPr lang="cs-CZ" dirty="0">
                <a:hlinkClick r:id="rId3"/>
              </a:rPr>
              <a:t>https://ccl.northwestern.edu/netlogo</a:t>
            </a:r>
            <a:r>
              <a:rPr lang="cs-CZ" dirty="0" smtClean="0">
                <a:hlinkClick r:id="rId3"/>
              </a:rPr>
              <a:t>/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9399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Netlogo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1575" y="0"/>
            <a:ext cx="7210425" cy="391477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4" y="3300992"/>
            <a:ext cx="6077457" cy="378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72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Klíčové predikce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065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cs-CZ" dirty="0" err="1"/>
              <a:t>Moorův</a:t>
            </a:r>
            <a:r>
              <a:rPr lang="cs-CZ" dirty="0"/>
              <a:t> zákon: růst je exponenciální</a:t>
            </a:r>
          </a:p>
          <a:p>
            <a:r>
              <a:rPr lang="cs-CZ" dirty="0"/>
              <a:t>Předpovědi jsou složité</a:t>
            </a:r>
          </a:p>
          <a:p>
            <a:r>
              <a:rPr lang="cs-CZ" dirty="0"/>
              <a:t>Futurologie – metodologie? Sci-fi? Šarlatánství?</a:t>
            </a:r>
          </a:p>
          <a:p>
            <a:r>
              <a:rPr lang="cs-CZ" dirty="0"/>
              <a:t>Co a proč má vlastně smysl predikovat?</a:t>
            </a:r>
          </a:p>
          <a:p>
            <a:r>
              <a:rPr lang="cs-CZ" dirty="0"/>
              <a:t>Jak to dělat?</a:t>
            </a:r>
          </a:p>
          <a:p>
            <a:r>
              <a:rPr lang="cs-CZ" dirty="0"/>
              <a:t>Proč je to těžké?</a:t>
            </a:r>
          </a:p>
          <a:p>
            <a:r>
              <a:rPr lang="en-US" dirty="0"/>
              <a:t>1668 Leviathan </a:t>
            </a:r>
            <a:r>
              <a:rPr lang="cs-CZ" dirty="0"/>
              <a:t>(</a:t>
            </a:r>
            <a:r>
              <a:rPr lang="en-US" dirty="0"/>
              <a:t>Thomas Hobbes</a:t>
            </a:r>
            <a:r>
              <a:rPr lang="cs-CZ" dirty="0"/>
              <a:t>): </a:t>
            </a:r>
            <a:r>
              <a:rPr lang="cs-CZ" i="1" dirty="0"/>
              <a:t>„</a:t>
            </a:r>
            <a:r>
              <a:rPr lang="cs-CZ" i="1" dirty="0" err="1"/>
              <a:t>Scientia</a:t>
            </a:r>
            <a:r>
              <a:rPr lang="cs-CZ" i="1" dirty="0"/>
              <a:t> </a:t>
            </a:r>
            <a:r>
              <a:rPr lang="cs-CZ" i="1" dirty="0" err="1"/>
              <a:t>potentia</a:t>
            </a:r>
            <a:r>
              <a:rPr lang="cs-CZ" i="1" dirty="0"/>
              <a:t> </a:t>
            </a:r>
            <a:r>
              <a:rPr lang="cs-CZ" i="1" dirty="0" err="1"/>
              <a:t>est</a:t>
            </a:r>
            <a:r>
              <a:rPr lang="cs-CZ" i="1" dirty="0"/>
              <a:t>“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vidět do budoucnosti?</a:t>
            </a:r>
          </a:p>
        </p:txBody>
      </p:sp>
    </p:spTree>
    <p:extLst>
      <p:ext uri="{BB962C8B-B14F-4D97-AF65-F5344CB8AC3E}">
        <p14:creationId xmlns:p14="http://schemas.microsoft.com/office/powerpoint/2010/main" val="177284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cs-CZ" dirty="0" err="1"/>
              <a:t>Hype</a:t>
            </a:r>
            <a:r>
              <a:rPr lang="cs-CZ" dirty="0"/>
              <a:t> cykle model</a:t>
            </a:r>
          </a:p>
          <a:p>
            <a:r>
              <a:rPr lang="cs-CZ" dirty="0"/>
              <a:t>Dlouhá tradice, snadné porovnávání</a:t>
            </a:r>
          </a:p>
          <a:p>
            <a:r>
              <a:rPr lang="cs-CZ" dirty="0"/>
              <a:t>Dělají jak globální, tak vybrané zajímavé oblasti podrobněji</a:t>
            </a:r>
          </a:p>
          <a:p>
            <a:r>
              <a:rPr lang="cs-CZ" dirty="0"/>
              <a:t>Identifikace klíčových trendů:</a:t>
            </a:r>
          </a:p>
          <a:p>
            <a:pPr lvl="1"/>
            <a:r>
              <a:rPr lang="cs-CZ" dirty="0" err="1"/>
              <a:t>Transparently</a:t>
            </a:r>
            <a:r>
              <a:rPr lang="cs-CZ" dirty="0"/>
              <a:t> </a:t>
            </a:r>
            <a:r>
              <a:rPr lang="cs-CZ" dirty="0" err="1"/>
              <a:t>immersive</a:t>
            </a:r>
            <a:r>
              <a:rPr lang="cs-CZ" dirty="0"/>
              <a:t> </a:t>
            </a:r>
            <a:r>
              <a:rPr lang="cs-CZ" dirty="0" err="1"/>
              <a:t>experiences</a:t>
            </a:r>
            <a:endParaRPr lang="cs-CZ" dirty="0"/>
          </a:p>
          <a:p>
            <a:pPr lvl="1"/>
            <a:r>
              <a:rPr lang="en-US" dirty="0"/>
              <a:t>The perceptual smart machine age</a:t>
            </a:r>
            <a:endParaRPr lang="cs-CZ" dirty="0"/>
          </a:p>
          <a:p>
            <a:pPr lvl="1"/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platform</a:t>
            </a:r>
            <a:r>
              <a:rPr lang="cs-CZ" dirty="0"/>
              <a:t> </a:t>
            </a:r>
            <a:r>
              <a:rPr lang="cs-CZ" dirty="0" err="1"/>
              <a:t>revolution</a:t>
            </a:r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Gartner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567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4905" y="196947"/>
            <a:ext cx="9762978" cy="684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02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r="-1" b="2380"/>
          <a:stretch/>
        </p:blipFill>
        <p:spPr>
          <a:xfrm>
            <a:off x="6090612" y="10"/>
            <a:ext cx="6101387" cy="6857990"/>
          </a:xfrm>
          <a:prstGeom prst="rect">
            <a:avLst/>
          </a:prstGeom>
          <a:effectLst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Deloitte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Výborné, podrobné, upovídané, obsáhlé zprávy.</a:t>
            </a:r>
          </a:p>
          <a:p>
            <a:r>
              <a:rPr lang="cs-CZ" sz="2000" dirty="0"/>
              <a:t>Dobrý odrazový můstek pro vlastní přemýšlení</a:t>
            </a:r>
          </a:p>
          <a:p>
            <a:r>
              <a:rPr lang="cs-CZ" sz="2000" dirty="0"/>
              <a:t>https://dupress.deloitte.com/content/dam/dup-us-en/articles/3468_TechTrends2017/DUP_TechTrends2017.pdf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583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0944665" cy="668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81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477" y="0"/>
            <a:ext cx="9137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86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cs-CZ" dirty="0"/>
              <a:t>Jednoduché předpovídání popularity na základě výsledků vyhledávání</a:t>
            </a:r>
          </a:p>
          <a:p>
            <a:r>
              <a:rPr lang="cs-CZ" dirty="0"/>
              <a:t>Zajišťuje základní přehled, porovnává trendy či dotazy</a:t>
            </a:r>
          </a:p>
          <a:p>
            <a:r>
              <a:rPr lang="cs-CZ" dirty="0"/>
              <a:t>Jde o věštění budoucnosti z trendů z minulosti</a:t>
            </a:r>
          </a:p>
          <a:p>
            <a:r>
              <a:rPr lang="cs-CZ" dirty="0">
                <a:hlinkClick r:id="rId2"/>
              </a:rPr>
              <a:t>https://trends.google.com</a:t>
            </a:r>
            <a:r>
              <a:rPr lang="cs-CZ" dirty="0" smtClean="0">
                <a:hlinkClick r:id="rId2"/>
              </a:rPr>
              <a:t>/</a:t>
            </a:r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Google </a:t>
            </a:r>
            <a:r>
              <a:rPr lang="cs-CZ" dirty="0" err="1" smtClean="0"/>
              <a:t>Trends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674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" y="0"/>
            <a:ext cx="8139477" cy="396708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8954" y="3527834"/>
            <a:ext cx="6591300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88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Učící se společnost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074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cs-CZ" dirty="0"/>
              <a:t>Buď v kontextu sociologickém, kdy označuje stav společnosti (té aktuální) nebo pedagogickém, ve kterém je spojen spíše s konečným stavem, ke kterému směřuje</a:t>
            </a:r>
            <a:r>
              <a:rPr lang="cs-CZ" dirty="0" smtClean="0"/>
              <a:t>.</a:t>
            </a:r>
            <a:endParaRPr lang="cs-CZ" dirty="0"/>
          </a:p>
          <a:p>
            <a:pPr>
              <a:lnSpc>
                <a:spcPct val="80000"/>
              </a:lnSpc>
            </a:pPr>
            <a:r>
              <a:rPr lang="cs-CZ" dirty="0" err="1"/>
              <a:t>Zounek</a:t>
            </a:r>
            <a:r>
              <a:rPr lang="cs-CZ" dirty="0"/>
              <a:t>: „Celé tři čtvrtiny nezdatných (v práci s ICT)“ (75,6 %) nepociťuje žádnou potřebu vzdělávat se v následujícím roce a dalších 13 % respondentů se chce zúčastnit jednoho kurzu</a:t>
            </a:r>
            <a:r>
              <a:rPr lang="cs-CZ" dirty="0" smtClean="0"/>
              <a:t>.“</a:t>
            </a:r>
            <a:endParaRPr lang="cs-CZ" dirty="0"/>
          </a:p>
          <a:p>
            <a:pPr>
              <a:lnSpc>
                <a:spcPct val="80000"/>
              </a:lnSpc>
            </a:pPr>
            <a:r>
              <a:rPr lang="cs-CZ" dirty="0"/>
              <a:t>Proč se lidé vzdělávají</a:t>
            </a:r>
            <a:r>
              <a:rPr lang="cs-CZ" dirty="0" smtClean="0"/>
              <a:t>?</a:t>
            </a:r>
            <a:endParaRPr lang="cs-CZ" dirty="0"/>
          </a:p>
          <a:p>
            <a:pPr>
              <a:lnSpc>
                <a:spcPct val="80000"/>
              </a:lnSpc>
            </a:pPr>
            <a:r>
              <a:rPr lang="cs-CZ" dirty="0"/>
              <a:t>Nejde o (úplně) nový fenomén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Dva pohledy na učící se společnost</a:t>
            </a:r>
          </a:p>
        </p:txBody>
      </p:sp>
    </p:spTree>
    <p:extLst>
      <p:ext uri="{BB962C8B-B14F-4D97-AF65-F5344CB8AC3E}">
        <p14:creationId xmlns:p14="http://schemas.microsoft.com/office/powerpoint/2010/main" val="3466813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cs-CZ" dirty="0"/>
              <a:t>Formální: vše co končí diplomem s kulatým razítkem</a:t>
            </a:r>
          </a:p>
          <a:p>
            <a:pPr>
              <a:lnSpc>
                <a:spcPct val="80000"/>
              </a:lnSpc>
            </a:pPr>
            <a:r>
              <a:rPr lang="cs-CZ" dirty="0"/>
              <a:t>Neformální: vše co je organisované a nekončí diplomem s kulatým razítkem</a:t>
            </a:r>
          </a:p>
          <a:p>
            <a:pPr>
              <a:lnSpc>
                <a:spcPct val="80000"/>
              </a:lnSpc>
            </a:pPr>
            <a:r>
              <a:rPr lang="cs-CZ" dirty="0"/>
              <a:t>Šedá zóna mezi tím</a:t>
            </a:r>
          </a:p>
          <a:p>
            <a:pPr>
              <a:lnSpc>
                <a:spcPct val="80000"/>
              </a:lnSpc>
            </a:pPr>
            <a:r>
              <a:rPr lang="cs-CZ" dirty="0"/>
              <a:t>Informální vzdělávání</a:t>
            </a:r>
          </a:p>
          <a:p>
            <a:pPr>
              <a:lnSpc>
                <a:spcPct val="80000"/>
              </a:lnSpc>
            </a:pPr>
            <a:endParaRPr lang="cs-CZ" dirty="0"/>
          </a:p>
          <a:p>
            <a:pPr>
              <a:lnSpc>
                <a:spcPct val="80000"/>
              </a:lnSpc>
            </a:pPr>
            <a:r>
              <a:rPr lang="cs-CZ" dirty="0"/>
              <a:t>Kurikulum x ad hoc přístup</a:t>
            </a:r>
          </a:p>
          <a:p>
            <a:pPr>
              <a:lnSpc>
                <a:spcPct val="80000"/>
              </a:lnSpc>
            </a:pPr>
            <a:r>
              <a:rPr lang="cs-CZ" dirty="0"/>
              <a:t>Zdarma x za peníze</a:t>
            </a:r>
          </a:p>
          <a:p>
            <a:pPr>
              <a:lnSpc>
                <a:spcPct val="80000"/>
              </a:lnSpc>
            </a:pPr>
            <a:r>
              <a:rPr lang="cs-CZ" dirty="0"/>
              <a:t>Autorita x autonomie</a:t>
            </a:r>
          </a:p>
          <a:p>
            <a:pPr>
              <a:lnSpc>
                <a:spcPct val="80000"/>
              </a:lnSpc>
            </a:pPr>
            <a:r>
              <a:rPr lang="cs-CZ" dirty="0"/>
              <a:t>Formalizace neformálního vzdělávání – je to dobře nebo špatně?</a:t>
            </a:r>
          </a:p>
          <a:p>
            <a:pPr>
              <a:lnSpc>
                <a:spcPct val="80000"/>
              </a:lnSpc>
            </a:pPr>
            <a:r>
              <a:rPr lang="cs-CZ" dirty="0"/>
              <a:t>Univerzitní přístup a C kredity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Druhy vzdělávání</a:t>
            </a:r>
          </a:p>
        </p:txBody>
      </p:sp>
    </p:spTree>
    <p:extLst>
      <p:ext uri="{BB962C8B-B14F-4D97-AF65-F5344CB8AC3E}">
        <p14:creationId xmlns:p14="http://schemas.microsoft.com/office/powerpoint/2010/main" val="1051871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anchor="ctr">
            <a:normAutofit lnSpcReduction="10000"/>
          </a:bodyPr>
          <a:lstStyle/>
          <a:p>
            <a:pPr>
              <a:lnSpc>
                <a:spcPct val="70000"/>
              </a:lnSpc>
            </a:pPr>
            <a:r>
              <a:rPr lang="cs-CZ" dirty="0"/>
              <a:t>1876 „Američané telefon potřebují, ale my ne. My máme spoustu poslíčků.“ (William </a:t>
            </a:r>
            <a:r>
              <a:rPr lang="cs-CZ" dirty="0" err="1"/>
              <a:t>Preece</a:t>
            </a:r>
            <a:r>
              <a:rPr lang="cs-CZ" dirty="0"/>
              <a:t>, Britský poštovní úřad)</a:t>
            </a:r>
          </a:p>
          <a:p>
            <a:pPr>
              <a:lnSpc>
                <a:spcPct val="70000"/>
              </a:lnSpc>
            </a:pPr>
            <a:r>
              <a:rPr lang="cs-CZ" dirty="0"/>
              <a:t>1943 „Myslím, že na světě je trh možná tak pro pět počítačů.“ (šéf IBM Thomas Watson)</a:t>
            </a:r>
          </a:p>
          <a:p>
            <a:pPr>
              <a:lnSpc>
                <a:spcPct val="70000"/>
              </a:lnSpc>
            </a:pPr>
            <a:r>
              <a:rPr lang="cs-CZ" dirty="0"/>
              <a:t>1946 „Televize se neudrží na žádném trhu déle než šest měsíců. Lidi se brzy nabaží toho,  koukat se večer co večer na dřevěnou bedýnku.“ (vysoký představitel studia 20th </a:t>
            </a:r>
            <a:r>
              <a:rPr lang="cs-CZ" dirty="0" err="1"/>
              <a:t>Century</a:t>
            </a:r>
            <a:r>
              <a:rPr lang="cs-CZ" dirty="0"/>
              <a:t> Fox </a:t>
            </a:r>
            <a:r>
              <a:rPr lang="cs-CZ" dirty="0" err="1"/>
              <a:t>Darryl</a:t>
            </a:r>
            <a:r>
              <a:rPr lang="cs-CZ" dirty="0"/>
              <a:t> </a:t>
            </a:r>
            <a:r>
              <a:rPr lang="cs-CZ" dirty="0" err="1"/>
              <a:t>Zanuck</a:t>
            </a:r>
            <a:r>
              <a:rPr lang="cs-CZ" dirty="0"/>
              <a:t>)</a:t>
            </a:r>
          </a:p>
          <a:p>
            <a:pPr>
              <a:lnSpc>
                <a:spcPct val="70000"/>
              </a:lnSpc>
            </a:pPr>
            <a:r>
              <a:rPr lang="cs-CZ" dirty="0"/>
              <a:t>1966 „Nakupování na dálku je sice proveditelné, ale neuchytí se.“ (časopis </a:t>
            </a:r>
            <a:r>
              <a:rPr lang="cs-CZ" dirty="0" err="1"/>
              <a:t>Time</a:t>
            </a:r>
            <a:r>
              <a:rPr lang="cs-CZ" dirty="0"/>
              <a:t>)</a:t>
            </a:r>
          </a:p>
          <a:p>
            <a:pPr>
              <a:lnSpc>
                <a:spcPct val="70000"/>
              </a:lnSpc>
            </a:pPr>
            <a:r>
              <a:rPr lang="cs-CZ" dirty="0"/>
              <a:t>1981 „Mobilní telefony v žádném případě nenahradí místní systém telefonu po drátě.“ (vynálezce Marty Cooper)</a:t>
            </a:r>
          </a:p>
          <a:p>
            <a:pPr>
              <a:lnSpc>
                <a:spcPct val="70000"/>
              </a:lnSpc>
            </a:pPr>
            <a:r>
              <a:rPr lang="cs-CZ" dirty="0"/>
              <a:t>1997 „Apple už je mrtvý.“ (bývalý šéf Microsoftu Nathan </a:t>
            </a:r>
            <a:r>
              <a:rPr lang="cs-CZ" dirty="0" err="1"/>
              <a:t>Myhrvold</a:t>
            </a:r>
            <a:r>
              <a:rPr lang="cs-CZ" dirty="0"/>
              <a:t>)</a:t>
            </a:r>
          </a:p>
          <a:p>
            <a:pPr>
              <a:lnSpc>
                <a:spcPct val="70000"/>
              </a:lnSpc>
            </a:pPr>
            <a:r>
              <a:rPr lang="cs-CZ" dirty="0"/>
              <a:t>2002 „Během pěti let bude tablet nejpopulárnější formou osobních počítačů prodávaných v Americe.“ (spoluzakladatel Microsoftu Bill Gates v projevu na </a:t>
            </a:r>
            <a:r>
              <a:rPr lang="cs-CZ" dirty="0" err="1"/>
              <a:t>Comdexu</a:t>
            </a:r>
            <a:r>
              <a:rPr lang="cs-CZ" dirty="0"/>
              <a:t>, kde představoval tablet Windows)</a:t>
            </a:r>
          </a:p>
          <a:p>
            <a:pPr>
              <a:lnSpc>
                <a:spcPct val="70000"/>
              </a:lnSpc>
            </a:pPr>
            <a:r>
              <a:rPr lang="cs-CZ" dirty="0"/>
              <a:t>2004 „Od nynějška za dva roky bude vyřešen problém spamů.“ (Bill Gates na Světovém ekonomickém fóru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Nepovedené předpovědi…</a:t>
            </a:r>
          </a:p>
        </p:txBody>
      </p:sp>
    </p:spTree>
    <p:extLst>
      <p:ext uri="{BB962C8B-B14F-4D97-AF65-F5344CB8AC3E}">
        <p14:creationId xmlns:p14="http://schemas.microsoft.com/office/powerpoint/2010/main" val="194657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cs-CZ" dirty="0"/>
              <a:t>Smyslem vzdělávání dospělých je v integrální andragogice:</a:t>
            </a:r>
          </a:p>
          <a:p>
            <a:pPr lvl="1">
              <a:lnSpc>
                <a:spcPct val="80000"/>
              </a:lnSpc>
            </a:pPr>
            <a:r>
              <a:rPr lang="cs-CZ" dirty="0" err="1"/>
              <a:t>Enkulturace</a:t>
            </a:r>
            <a:endParaRPr lang="cs-CZ" dirty="0"/>
          </a:p>
          <a:p>
            <a:pPr lvl="1">
              <a:lnSpc>
                <a:spcPct val="80000"/>
              </a:lnSpc>
            </a:pPr>
            <a:r>
              <a:rPr lang="cs-CZ" dirty="0"/>
              <a:t>Socializace</a:t>
            </a:r>
          </a:p>
          <a:p>
            <a:pPr lvl="1">
              <a:lnSpc>
                <a:spcPct val="80000"/>
              </a:lnSpc>
            </a:pPr>
            <a:r>
              <a:rPr lang="cs-CZ" dirty="0" err="1"/>
              <a:t>Personalisace</a:t>
            </a:r>
            <a:endParaRPr lang="cs-CZ" dirty="0"/>
          </a:p>
          <a:p>
            <a:pPr>
              <a:lnSpc>
                <a:spcPct val="80000"/>
              </a:lnSpc>
            </a:pPr>
            <a:r>
              <a:rPr lang="cs-CZ" dirty="0"/>
              <a:t>Mělké a široké kurikulum x hluboké a úzce profilované vzdělání</a:t>
            </a:r>
          </a:p>
          <a:p>
            <a:pPr>
              <a:lnSpc>
                <a:spcPct val="80000"/>
              </a:lnSpc>
            </a:pPr>
            <a:r>
              <a:rPr lang="cs-CZ" dirty="0"/>
              <a:t>Skeptické x optimistické pojetí</a:t>
            </a:r>
          </a:p>
          <a:p>
            <a:pPr>
              <a:lnSpc>
                <a:spcPct val="80000"/>
              </a:lnSpc>
            </a:pPr>
            <a:r>
              <a:rPr lang="cs-CZ" dirty="0"/>
              <a:t>Každý jedinec disponuje:</a:t>
            </a:r>
          </a:p>
          <a:p>
            <a:pPr lvl="1">
              <a:lnSpc>
                <a:spcPct val="80000"/>
              </a:lnSpc>
            </a:pPr>
            <a:r>
              <a:rPr lang="cs-CZ" dirty="0"/>
              <a:t>Kulturním kapitálem</a:t>
            </a:r>
          </a:p>
          <a:p>
            <a:pPr lvl="1">
              <a:lnSpc>
                <a:spcPct val="80000"/>
              </a:lnSpc>
            </a:pPr>
            <a:r>
              <a:rPr lang="cs-CZ" dirty="0"/>
              <a:t>Sociální kapitálem</a:t>
            </a:r>
          </a:p>
          <a:p>
            <a:pPr lvl="1">
              <a:lnSpc>
                <a:spcPct val="80000"/>
              </a:lnSpc>
            </a:pPr>
            <a:r>
              <a:rPr lang="cs-CZ" dirty="0"/>
              <a:t>Oba dva jsou přitom navázány na výkon povolání (do značné míry dominantě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Andragogický</a:t>
            </a:r>
            <a:r>
              <a:rPr lang="cs-CZ" dirty="0"/>
              <a:t> kontext</a:t>
            </a:r>
          </a:p>
        </p:txBody>
      </p:sp>
    </p:spTree>
    <p:extLst>
      <p:ext uri="{BB962C8B-B14F-4D97-AF65-F5344CB8AC3E}">
        <p14:creationId xmlns:p14="http://schemas.microsoft.com/office/powerpoint/2010/main" val="1775354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Jiné směry andragogiky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err="1"/>
              <a:t>Illich</a:t>
            </a:r>
            <a:r>
              <a:rPr lang="cs-CZ" dirty="0"/>
              <a:t>: </a:t>
            </a:r>
            <a:r>
              <a:rPr lang="cs-CZ" dirty="0" err="1"/>
              <a:t>odškolnění</a:t>
            </a:r>
            <a:r>
              <a:rPr lang="cs-CZ" dirty="0"/>
              <a:t> společnosti</a:t>
            </a:r>
            <a:endParaRPr lang="en-US" dirty="0"/>
          </a:p>
          <a:p>
            <a:pPr lvl="0"/>
            <a:r>
              <a:rPr lang="cs-CZ" dirty="0" err="1"/>
              <a:t>Freire</a:t>
            </a:r>
            <a:r>
              <a:rPr lang="cs-CZ" dirty="0"/>
              <a:t>: pedagogika utlačovaných, kritická teorie</a:t>
            </a:r>
            <a:endParaRPr lang="en-US" dirty="0"/>
          </a:p>
          <a:p>
            <a:pPr lvl="0"/>
            <a:r>
              <a:rPr lang="cs-CZ" dirty="0" err="1"/>
              <a:t>Jarvis</a:t>
            </a:r>
            <a:r>
              <a:rPr lang="cs-CZ" dirty="0"/>
              <a:t>: vzdělávání shora x vzdělávání sobě rovných</a:t>
            </a:r>
            <a:endParaRPr lang="en-US" dirty="0"/>
          </a:p>
          <a:p>
            <a:pPr lvl="0"/>
            <a:r>
              <a:rPr lang="cs-CZ" dirty="0" err="1"/>
              <a:t>Sociotechnika</a:t>
            </a:r>
            <a:r>
              <a:rPr lang="cs-CZ" dirty="0"/>
              <a:t>: cílevědomé řízení společenských procesů a vztahů pomocí</a:t>
            </a:r>
            <a:endParaRPr lang="en-US" dirty="0"/>
          </a:p>
          <a:p>
            <a:pPr lvl="0"/>
            <a:r>
              <a:rPr lang="cs-CZ" dirty="0"/>
              <a:t>Funkcionalistické pojetí: systém funguje a brání se změnám</a:t>
            </a:r>
            <a:endParaRPr lang="en-US" dirty="0"/>
          </a:p>
          <a:p>
            <a:pPr lvl="0"/>
            <a:r>
              <a:rPr lang="cs-CZ" dirty="0"/>
              <a:t>Humanistické pojetí: člověk se chce celý život vzdělávat, jde o jeho přirozenou </a:t>
            </a:r>
            <a:r>
              <a:rPr lang="cs-CZ" dirty="0" smtClean="0"/>
              <a:t>potřebu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36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cs-CZ" dirty="0"/>
              <a:t>Rychlé změny – </a:t>
            </a:r>
            <a:r>
              <a:rPr lang="cs-CZ" dirty="0" err="1"/>
              <a:t>Moorův</a:t>
            </a:r>
            <a:r>
              <a:rPr lang="cs-CZ" dirty="0"/>
              <a:t> zákon</a:t>
            </a:r>
          </a:p>
          <a:p>
            <a:r>
              <a:rPr lang="cs-CZ" dirty="0"/>
              <a:t>Nová povolání</a:t>
            </a:r>
          </a:p>
          <a:p>
            <a:r>
              <a:rPr lang="cs-CZ" dirty="0"/>
              <a:t>Stará povolání se zcela novou náplní</a:t>
            </a:r>
          </a:p>
          <a:p>
            <a:r>
              <a:rPr lang="cs-CZ" dirty="0"/>
              <a:t>Globalizace</a:t>
            </a:r>
          </a:p>
          <a:p>
            <a:r>
              <a:rPr lang="cs-CZ" dirty="0"/>
              <a:t>Škola nemůže připravit na výkon konkrétního povolání: neví, jaké bude</a:t>
            </a:r>
          </a:p>
          <a:p>
            <a:r>
              <a:rPr lang="cs-CZ" dirty="0"/>
              <a:t>Celoživotní x postgraduální vzdělávání – certifikace, unifikace, svoboda</a:t>
            </a:r>
          </a:p>
          <a:p>
            <a:r>
              <a:rPr lang="cs-CZ" dirty="0"/>
              <a:t>Kvalifikace x vzdělání</a:t>
            </a:r>
          </a:p>
          <a:p>
            <a:r>
              <a:rPr lang="cs-CZ" dirty="0"/>
              <a:t>Adaptabilita, flexibilita, … ale co to je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Kontext</a:t>
            </a:r>
          </a:p>
        </p:txBody>
      </p:sp>
    </p:spTree>
    <p:extLst>
      <p:ext uri="{BB962C8B-B14F-4D97-AF65-F5344CB8AC3E}">
        <p14:creationId xmlns:p14="http://schemas.microsoft.com/office/powerpoint/2010/main" val="338312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Cena vzdělávacího obsahu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497931"/>
            <a:ext cx="6096000" cy="3086100"/>
          </a:xfrm>
        </p:spPr>
      </p:pic>
    </p:spTree>
    <p:extLst>
      <p:ext uri="{BB962C8B-B14F-4D97-AF65-F5344CB8AC3E}">
        <p14:creationId xmlns:p14="http://schemas.microsoft.com/office/powerpoint/2010/main" val="3772017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cs-CZ" dirty="0"/>
              <a:t>Cení jsou lidé a osobní kontakt, nikoli informace samotné</a:t>
            </a:r>
          </a:p>
          <a:p>
            <a:r>
              <a:rPr lang="cs-CZ" dirty="0"/>
              <a:t>Encyklopedické informace jsou důležité, ale nic nestojí (Wikipedie)</a:t>
            </a:r>
          </a:p>
          <a:p>
            <a:r>
              <a:rPr lang="cs-CZ" dirty="0"/>
              <a:t>K čemu jsou učebnice? Jak nová by v nich měla být data? </a:t>
            </a:r>
            <a:r>
              <a:rPr lang="cs-CZ" dirty="0"/>
              <a:t>A jaká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Cena vzdělávacího obsahu</a:t>
            </a:r>
          </a:p>
        </p:txBody>
      </p:sp>
    </p:spTree>
    <p:extLst>
      <p:ext uri="{BB962C8B-B14F-4D97-AF65-F5344CB8AC3E}">
        <p14:creationId xmlns:p14="http://schemas.microsoft.com/office/powerpoint/2010/main" val="3914163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cs-CZ" dirty="0"/>
              <a:t>Suma vědomostí, znalostí a dovedností?</a:t>
            </a:r>
          </a:p>
          <a:p>
            <a:r>
              <a:rPr lang="cs-CZ" dirty="0"/>
              <a:t>Schopnost řešit problémové úlohy?</a:t>
            </a:r>
          </a:p>
          <a:p>
            <a:r>
              <a:rPr lang="cs-CZ" dirty="0"/>
              <a:t>Veřejný nebo soukromí statek?</a:t>
            </a:r>
          </a:p>
          <a:p>
            <a:r>
              <a:rPr lang="cs-CZ" dirty="0"/>
              <a:t>Schopnost uplatnit se na trhu práce?</a:t>
            </a:r>
          </a:p>
          <a:p>
            <a:r>
              <a:rPr lang="cs-CZ" dirty="0"/>
              <a:t>???</a:t>
            </a:r>
          </a:p>
          <a:p>
            <a:endParaRPr lang="cs-CZ" dirty="0"/>
          </a:p>
          <a:p>
            <a:r>
              <a:rPr lang="cs-CZ" dirty="0"/>
              <a:t>Co je učení?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vzdělání?</a:t>
            </a:r>
          </a:p>
        </p:txBody>
      </p:sp>
    </p:spTree>
    <p:extLst>
      <p:ext uri="{BB962C8B-B14F-4D97-AF65-F5344CB8AC3E}">
        <p14:creationId xmlns:p14="http://schemas.microsoft.com/office/powerpoint/2010/main" val="3560735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cs-CZ" dirty="0"/>
              <a:t>Péče: zajištění podmínek pro osobní rozvoj, vnější motivace atp.</a:t>
            </a:r>
          </a:p>
          <a:p>
            <a:r>
              <a:rPr lang="cs-CZ" dirty="0"/>
              <a:t>Vzdělávání: vnitřní proces, do značné míry psychologický (personalizace)</a:t>
            </a:r>
          </a:p>
          <a:p>
            <a:r>
              <a:rPr lang="cs-CZ" dirty="0"/>
              <a:t>Výchova: vnější proces systematického působení - </a:t>
            </a:r>
            <a:r>
              <a:rPr lang="cs-CZ" dirty="0" err="1"/>
              <a:t>enkulturace</a:t>
            </a:r>
            <a:endParaRPr lang="cs-CZ" dirty="0"/>
          </a:p>
          <a:p>
            <a:endParaRPr lang="cs-CZ" dirty="0"/>
          </a:p>
          <a:p>
            <a:r>
              <a:rPr lang="cs-CZ" dirty="0"/>
              <a:t>Lze to od sebe ale takto oddělit? Reálně zřejmě ne.</a:t>
            </a:r>
          </a:p>
          <a:p>
            <a:r>
              <a:rPr lang="cs-CZ" dirty="0"/>
              <a:t>Ale: Jak vychovávat dospělé? </a:t>
            </a:r>
          </a:p>
          <a:p>
            <a:r>
              <a:rPr lang="cs-CZ" dirty="0"/>
              <a:t>Lze je vzdělávat bez výchovy?</a:t>
            </a: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Výchova, péče, vzdělávání</a:t>
            </a:r>
          </a:p>
        </p:txBody>
      </p:sp>
    </p:spTree>
    <p:extLst>
      <p:ext uri="{BB962C8B-B14F-4D97-AF65-F5344CB8AC3E}">
        <p14:creationId xmlns:p14="http://schemas.microsoft.com/office/powerpoint/2010/main" val="458146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cs-CZ" dirty="0"/>
              <a:t>Udržení kvalifikace (a místa)</a:t>
            </a:r>
          </a:p>
          <a:p>
            <a:r>
              <a:rPr lang="cs-CZ" dirty="0"/>
              <a:t>Zlepšení kvalifikace (kariérní posun)</a:t>
            </a:r>
          </a:p>
          <a:p>
            <a:r>
              <a:rPr lang="cs-CZ" dirty="0"/>
              <a:t>Potřeba zaměstnavatele</a:t>
            </a:r>
          </a:p>
          <a:p>
            <a:r>
              <a:rPr lang="cs-CZ" dirty="0"/>
              <a:t>Osobní rozvoj</a:t>
            </a:r>
          </a:p>
          <a:p>
            <a:r>
              <a:rPr lang="cs-CZ" dirty="0"/>
              <a:t>Digitální propast</a:t>
            </a:r>
          </a:p>
          <a:p>
            <a:r>
              <a:rPr lang="cs-CZ" dirty="0"/>
              <a:t>Antropologická potřeba</a:t>
            </a:r>
          </a:p>
          <a:p>
            <a:r>
              <a:rPr lang="cs-CZ" dirty="0"/>
              <a:t>… ???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Motivace pro vzdělávání se</a:t>
            </a:r>
          </a:p>
        </p:txBody>
      </p:sp>
    </p:spTree>
    <p:extLst>
      <p:ext uri="{BB962C8B-B14F-4D97-AF65-F5344CB8AC3E}">
        <p14:creationId xmlns:p14="http://schemas.microsoft.com/office/powerpoint/2010/main" val="735026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cs-CZ" dirty="0"/>
              <a:t>Z vnějšku řízené vzdělávání</a:t>
            </a:r>
          </a:p>
          <a:p>
            <a:pPr>
              <a:lnSpc>
                <a:spcPct val="80000"/>
              </a:lnSpc>
            </a:pPr>
            <a:r>
              <a:rPr lang="cs-CZ" dirty="0" err="1"/>
              <a:t>Sebeřízené</a:t>
            </a:r>
            <a:r>
              <a:rPr lang="cs-CZ" dirty="0"/>
              <a:t> vzdělávání</a:t>
            </a:r>
          </a:p>
          <a:p>
            <a:pPr>
              <a:lnSpc>
                <a:spcPct val="80000"/>
              </a:lnSpc>
            </a:pPr>
            <a:r>
              <a:rPr lang="cs-CZ" dirty="0"/>
              <a:t>Sebeurčené vzdělávání</a:t>
            </a:r>
          </a:p>
          <a:p>
            <a:pPr>
              <a:lnSpc>
                <a:spcPct val="80000"/>
              </a:lnSpc>
            </a:pPr>
            <a:endParaRPr lang="cs-CZ" dirty="0"/>
          </a:p>
          <a:p>
            <a:pPr>
              <a:lnSpc>
                <a:spcPct val="80000"/>
              </a:lnSpc>
            </a:pPr>
            <a:r>
              <a:rPr lang="cs-CZ" dirty="0"/>
              <a:t>Kdo by měl stanovovat plán vzdělávání? A podle čí potřeb (zaměstnanec x zaměstnavatel)?</a:t>
            </a:r>
          </a:p>
          <a:p>
            <a:pPr>
              <a:lnSpc>
                <a:spcPct val="80000"/>
              </a:lnSpc>
            </a:pPr>
            <a:r>
              <a:rPr lang="cs-CZ" dirty="0"/>
              <a:t>Ví člověk, co by se měl naučit? A může se učit sám? (paradox Tomáš Akvinského: Pokud by se člověk mohl učit sám, učí se to co již ví, takže se neučí.)</a:t>
            </a:r>
          </a:p>
          <a:p>
            <a:pPr>
              <a:lnSpc>
                <a:spcPct val="80000"/>
              </a:lnSpc>
            </a:pPr>
            <a:r>
              <a:rPr lang="cs-CZ" dirty="0"/>
              <a:t>Role učitele x mentora x supervizora</a:t>
            </a:r>
          </a:p>
          <a:p>
            <a:pPr>
              <a:lnSpc>
                <a:spcPct val="80000"/>
              </a:lnSpc>
            </a:pPr>
            <a:r>
              <a:rPr lang="cs-CZ" dirty="0"/>
              <a:t>Vnitřní x vnější motivace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Míra autonomie</a:t>
            </a:r>
          </a:p>
        </p:txBody>
      </p:sp>
    </p:spTree>
    <p:extLst>
      <p:ext uri="{BB962C8B-B14F-4D97-AF65-F5344CB8AC3E}">
        <p14:creationId xmlns:p14="http://schemas.microsoft.com/office/powerpoint/2010/main" val="871826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cs-CZ" dirty="0"/>
              <a:t>Co se člověk může učit:</a:t>
            </a:r>
          </a:p>
          <a:p>
            <a:pPr lvl="1"/>
            <a:r>
              <a:rPr lang="cs-CZ" dirty="0"/>
              <a:t>Konkrétní instrumentální znalosti</a:t>
            </a:r>
          </a:p>
          <a:p>
            <a:pPr lvl="1"/>
            <a:r>
              <a:rPr lang="cs-CZ" dirty="0"/>
              <a:t>Klíčové kompetence</a:t>
            </a:r>
          </a:p>
          <a:p>
            <a:pPr lvl="1"/>
            <a:r>
              <a:rPr lang="cs-CZ" dirty="0"/>
              <a:t>Osobnostní vzdělávání</a:t>
            </a:r>
          </a:p>
          <a:p>
            <a:pPr lvl="1"/>
            <a:r>
              <a:rPr lang="cs-CZ" dirty="0"/>
              <a:t>Osvojování si nových profesí (rekvalifikace)</a:t>
            </a:r>
          </a:p>
          <a:p>
            <a:pPr lvl="1"/>
            <a:r>
              <a:rPr lang="cs-CZ" dirty="0"/>
              <a:t>Rozvoj </a:t>
            </a:r>
            <a:r>
              <a:rPr lang="cs-CZ" dirty="0" err="1"/>
              <a:t>expertnosti</a:t>
            </a:r>
            <a:endParaRPr lang="cs-CZ" dirty="0"/>
          </a:p>
          <a:p>
            <a:pPr lvl="1"/>
            <a:r>
              <a:rPr lang="cs-CZ" dirty="0"/>
              <a:t>Sociální dovednosti</a:t>
            </a:r>
          </a:p>
          <a:p>
            <a:pPr lvl="1"/>
            <a:endParaRPr lang="cs-CZ" dirty="0"/>
          </a:p>
          <a:p>
            <a:r>
              <a:rPr lang="cs-CZ" dirty="0"/>
              <a:t>A jak? Je velký rozdíl mezi vzděláváním dospělých a dětí?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Vzdělávací obsahy</a:t>
            </a:r>
          </a:p>
        </p:txBody>
      </p:sp>
    </p:spTree>
    <p:extLst>
      <p:ext uri="{BB962C8B-B14F-4D97-AF65-F5344CB8AC3E}">
        <p14:creationId xmlns:p14="http://schemas.microsoft.com/office/powerpoint/2010/main" val="4027476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70000"/>
              </a:lnSpc>
            </a:pPr>
            <a:r>
              <a:rPr lang="cs-CZ" dirty="0"/>
              <a:t>Jednoduché analogie – antický Řím a dnešní svět….</a:t>
            </a:r>
          </a:p>
          <a:p>
            <a:pPr>
              <a:lnSpc>
                <a:spcPct val="70000"/>
              </a:lnSpc>
            </a:pPr>
            <a:r>
              <a:rPr lang="cs-CZ" dirty="0"/>
              <a:t>Špatný odhad časového rámce inovací…</a:t>
            </a:r>
          </a:p>
          <a:p>
            <a:pPr>
              <a:lnSpc>
                <a:spcPct val="70000"/>
              </a:lnSpc>
            </a:pPr>
            <a:r>
              <a:rPr lang="cs-CZ" dirty="0"/>
              <a:t>Nabízená řešení mají efektivnější alternativu</a:t>
            </a:r>
          </a:p>
          <a:p>
            <a:pPr>
              <a:lnSpc>
                <a:spcPct val="70000"/>
              </a:lnSpc>
            </a:pPr>
            <a:r>
              <a:rPr lang="cs-CZ" dirty="0"/>
              <a:t>Zveličování (větší, výkonnější, rychlejší…. než jak je to teď nefunguje)</a:t>
            </a:r>
          </a:p>
          <a:p>
            <a:pPr>
              <a:lnSpc>
                <a:spcPct val="70000"/>
              </a:lnSpc>
            </a:pPr>
            <a:r>
              <a:rPr lang="cs-CZ" dirty="0"/>
              <a:t>Zapomínáme na sociální rámec</a:t>
            </a:r>
          </a:p>
          <a:p>
            <a:pPr>
              <a:lnSpc>
                <a:spcPct val="70000"/>
              </a:lnSpc>
            </a:pPr>
            <a:r>
              <a:rPr lang="cs-CZ" dirty="0"/>
              <a:t>Technologické změny často usnadňují nějakou činnost, ale málo kdy ji dělají složitější</a:t>
            </a:r>
          </a:p>
          <a:p>
            <a:pPr>
              <a:lnSpc>
                <a:spcPct val="70000"/>
              </a:lnSpc>
            </a:pPr>
            <a:r>
              <a:rPr lang="cs-CZ" dirty="0"/>
              <a:t>Máme to na dosah…</a:t>
            </a:r>
          </a:p>
          <a:p>
            <a:pPr>
              <a:lnSpc>
                <a:spcPct val="70000"/>
              </a:lnSpc>
            </a:pPr>
            <a:r>
              <a:rPr lang="cs-CZ" dirty="0"/>
              <a:t>Nerozumíme technice…  („Vysavače na jaderný pohon budou realitou do deseti let.“ Alex </a:t>
            </a:r>
            <a:r>
              <a:rPr lang="cs-CZ" dirty="0" err="1"/>
              <a:t>Lewyt</a:t>
            </a:r>
            <a:r>
              <a:rPr lang="cs-CZ" dirty="0"/>
              <a:t>, prezident společnosti </a:t>
            </a:r>
            <a:r>
              <a:rPr lang="cs-CZ" dirty="0" err="1"/>
              <a:t>Lewyt</a:t>
            </a:r>
            <a:r>
              <a:rPr lang="cs-CZ" dirty="0"/>
              <a:t> vyrábějící vysavače (1955))</a:t>
            </a:r>
          </a:p>
          <a:p>
            <a:pPr>
              <a:lnSpc>
                <a:spcPct val="70000"/>
              </a:lnSpc>
            </a:pPr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 čem se dělají chyby…</a:t>
            </a:r>
          </a:p>
        </p:txBody>
      </p:sp>
    </p:spTree>
    <p:extLst>
      <p:ext uri="{BB962C8B-B14F-4D97-AF65-F5344CB8AC3E}">
        <p14:creationId xmlns:p14="http://schemas.microsoft.com/office/powerpoint/2010/main" val="82868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cs-CZ" dirty="0"/>
              <a:t>Kritická teorie x </a:t>
            </a:r>
            <a:r>
              <a:rPr lang="cs-CZ" dirty="0" err="1"/>
              <a:t>kredencionalismus</a:t>
            </a:r>
            <a:r>
              <a:rPr lang="cs-CZ" dirty="0"/>
              <a:t> x humanistický pohled</a:t>
            </a:r>
          </a:p>
          <a:p>
            <a:r>
              <a:rPr lang="cs-CZ" dirty="0"/>
              <a:t>Vzdělání jako možnost sociální intervence:</a:t>
            </a:r>
          </a:p>
          <a:p>
            <a:pPr lvl="1"/>
            <a:r>
              <a:rPr lang="cs-CZ" dirty="0"/>
              <a:t>Vzdělání jako cesta ze sociálně či ekonomicky problematického prostředí</a:t>
            </a:r>
          </a:p>
          <a:p>
            <a:pPr lvl="1"/>
            <a:r>
              <a:rPr lang="cs-CZ" dirty="0"/>
              <a:t>Sociální poradenství</a:t>
            </a:r>
          </a:p>
          <a:p>
            <a:pPr lvl="1"/>
            <a:r>
              <a:rPr lang="cs-CZ" dirty="0"/>
              <a:t>Péče o tzv. třetí svět</a:t>
            </a:r>
          </a:p>
          <a:p>
            <a:r>
              <a:rPr lang="cs-CZ" dirty="0"/>
              <a:t>Změna rozměru vzdělávacího prostředí</a:t>
            </a:r>
          </a:p>
          <a:p>
            <a:r>
              <a:rPr lang="cs-CZ" dirty="0"/>
              <a:t>Integrace:</a:t>
            </a:r>
          </a:p>
          <a:p>
            <a:pPr lvl="1"/>
            <a:r>
              <a:rPr lang="cs-CZ" dirty="0"/>
              <a:t>Do společenského života</a:t>
            </a:r>
          </a:p>
          <a:p>
            <a:pPr lvl="1"/>
            <a:r>
              <a:rPr lang="cs-CZ" dirty="0"/>
              <a:t>Do online komunity</a:t>
            </a:r>
          </a:p>
          <a:p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rozměr</a:t>
            </a:r>
          </a:p>
        </p:txBody>
      </p:sp>
    </p:spTree>
    <p:extLst>
      <p:ext uri="{BB962C8B-B14F-4D97-AF65-F5344CB8AC3E}">
        <p14:creationId xmlns:p14="http://schemas.microsoft.com/office/powerpoint/2010/main" val="483943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776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Výsledek obrázk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7"/>
          <a:stretch/>
        </p:blipFill>
        <p:spPr bwMode="auto">
          <a:xfrm>
            <a:off x="6187415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Sci-fi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Star </a:t>
            </a:r>
            <a:r>
              <a:rPr lang="cs-CZ" dirty="0" err="1"/>
              <a:t>trek</a:t>
            </a:r>
            <a:endParaRPr lang="cs-CZ" dirty="0"/>
          </a:p>
          <a:p>
            <a:r>
              <a:rPr lang="cs-CZ" dirty="0"/>
              <a:t>Star </a:t>
            </a:r>
            <a:r>
              <a:rPr lang="cs-CZ" dirty="0" err="1"/>
              <a:t>wars</a:t>
            </a:r>
            <a:endParaRPr lang="cs-CZ" dirty="0"/>
          </a:p>
          <a:p>
            <a:r>
              <a:rPr lang="cs-CZ" dirty="0"/>
              <a:t>Já robot</a:t>
            </a:r>
          </a:p>
          <a:p>
            <a:r>
              <a:rPr lang="cs-CZ" dirty="0"/>
              <a:t>Black </a:t>
            </a:r>
            <a:r>
              <a:rPr lang="cs-CZ" dirty="0" err="1"/>
              <a:t>mirror</a:t>
            </a:r>
            <a:endParaRPr lang="cs-CZ" dirty="0"/>
          </a:p>
          <a:p>
            <a:r>
              <a:rPr lang="cs-CZ" dirty="0"/>
              <a:t>…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Fyzika nemožného (</a:t>
            </a:r>
            <a:r>
              <a:rPr lang="cs-CZ" dirty="0" err="1"/>
              <a:t>Michio</a:t>
            </a:r>
            <a:r>
              <a:rPr lang="cs-CZ" dirty="0"/>
              <a:t> </a:t>
            </a:r>
            <a:r>
              <a:rPr lang="cs-CZ" dirty="0" err="1"/>
              <a:t>Kaku</a:t>
            </a:r>
            <a:r>
              <a:rPr lang="cs-CZ" dirty="0"/>
              <a:t>)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485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Metodologie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601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532" r="1" b="1"/>
          <a:stretch/>
        </p:blipFill>
        <p:spPr>
          <a:xfrm>
            <a:off x="5739512" y="10"/>
            <a:ext cx="6452488" cy="5858788"/>
          </a:xfrm>
          <a:prstGeom prst="rect">
            <a:avLst/>
          </a:prstGeom>
          <a:effectLst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Základní vymezení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992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r="2989" b="2"/>
          <a:stretch/>
        </p:blipFill>
        <p:spPr>
          <a:xfrm>
            <a:off x="5958840" y="1951578"/>
            <a:ext cx="6233160" cy="427268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Různé možné přístupy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Kvalitativní x kvantitativní metody</a:t>
            </a:r>
          </a:p>
          <a:p>
            <a:r>
              <a:rPr lang="cs-CZ" sz="2000" dirty="0"/>
              <a:t>Normativní přístup x </a:t>
            </a:r>
            <a:r>
              <a:rPr lang="cs-CZ" sz="2000" dirty="0" smtClean="0"/>
              <a:t>průzkumný </a:t>
            </a:r>
            <a:r>
              <a:rPr lang="cs-CZ" sz="2000" dirty="0"/>
              <a:t>přístup</a:t>
            </a:r>
          </a:p>
          <a:p>
            <a:endParaRPr lang="cs-CZ" sz="2000" dirty="0"/>
          </a:p>
          <a:p>
            <a:r>
              <a:rPr lang="cs-CZ" sz="2000" dirty="0"/>
              <a:t>Zdroj: https://www.slideshare.net/shamekhi-vahid/introduction-to-futures-studies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610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Často používaná metoda pro plánování či predikce vývoje</a:t>
            </a:r>
          </a:p>
          <a:p>
            <a:r>
              <a:rPr lang="cs-CZ" sz="2400" dirty="0">
                <a:solidFill>
                  <a:schemeClr val="bg1"/>
                </a:solidFill>
              </a:rPr>
              <a:t>Soustředí se na jeden problém</a:t>
            </a:r>
          </a:p>
          <a:p>
            <a:r>
              <a:rPr lang="cs-CZ" sz="2400" dirty="0">
                <a:solidFill>
                  <a:schemeClr val="bg1"/>
                </a:solidFill>
              </a:rPr>
              <a:t>Může být strukturovaný (technologická rovina, manažerská, sociální, vzdělávací,…)</a:t>
            </a:r>
          </a:p>
          <a:p>
            <a:r>
              <a:rPr lang="cs-CZ" sz="2400" dirty="0">
                <a:solidFill>
                  <a:schemeClr val="bg1"/>
                </a:solidFill>
              </a:rPr>
              <a:t>Je vhodný pro strategické řízení a plánování</a:t>
            </a:r>
          </a:p>
          <a:p>
            <a:r>
              <a:rPr lang="cs-CZ" sz="2400" dirty="0">
                <a:solidFill>
                  <a:schemeClr val="bg1"/>
                </a:solidFill>
              </a:rPr>
              <a:t>Je citlivý na expertní znalosti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Roadmapping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811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ee955219b7b1181aad801699c1377bd6a76c1d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áty">
  <a:themeElements>
    <a:clrScheme name="Žlutá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98D1675B-7325-48AD-994B-0DEF3379A98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</TotalTime>
  <Words>1231</Words>
  <Application>Microsoft Office PowerPoint</Application>
  <PresentationFormat>Širokoúhlá obrazovka</PresentationFormat>
  <Paragraphs>211</Paragraphs>
  <Slides>41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5" baseType="lpstr">
      <vt:lpstr>Arial</vt:lpstr>
      <vt:lpstr>Century Gothic</vt:lpstr>
      <vt:lpstr>Wingdings 2</vt:lpstr>
      <vt:lpstr>Citáty</vt:lpstr>
      <vt:lpstr>„Scientia potentia est“</vt:lpstr>
      <vt:lpstr>Jak vidět do budoucnosti?</vt:lpstr>
      <vt:lpstr>Nepovedené předpovědi…</vt:lpstr>
      <vt:lpstr>V čem se dělají chyby…</vt:lpstr>
      <vt:lpstr>Sci-fi</vt:lpstr>
      <vt:lpstr>Metodologie</vt:lpstr>
      <vt:lpstr>Základní vymezení</vt:lpstr>
      <vt:lpstr>Různé možné přístupy</vt:lpstr>
      <vt:lpstr>Roadmapping</vt:lpstr>
      <vt:lpstr>Roadmapping</vt:lpstr>
      <vt:lpstr>Příklady</vt:lpstr>
      <vt:lpstr>Delfská metoda</vt:lpstr>
      <vt:lpstr>Delfská metoda</vt:lpstr>
      <vt:lpstr>Future wheel</vt:lpstr>
      <vt:lpstr>Future wheel</vt:lpstr>
      <vt:lpstr>Prezentace aplikace PowerPoint</vt:lpstr>
      <vt:lpstr>Multiagentní sociální simulace</vt:lpstr>
      <vt:lpstr>Netlogo</vt:lpstr>
      <vt:lpstr>Klíčové predikce</vt:lpstr>
      <vt:lpstr>Gartner</vt:lpstr>
      <vt:lpstr>Prezentace aplikace PowerPoint</vt:lpstr>
      <vt:lpstr>Deloitte</vt:lpstr>
      <vt:lpstr>Prezentace aplikace PowerPoint</vt:lpstr>
      <vt:lpstr>Prezentace aplikace PowerPoint</vt:lpstr>
      <vt:lpstr>Google Trends</vt:lpstr>
      <vt:lpstr>Prezentace aplikace PowerPoint</vt:lpstr>
      <vt:lpstr>Učící se společnost</vt:lpstr>
      <vt:lpstr>Dva pohledy na učící se společnost</vt:lpstr>
      <vt:lpstr>Druhy vzdělávání</vt:lpstr>
      <vt:lpstr>Andragogický kontext</vt:lpstr>
      <vt:lpstr>Jiné směry andragogiky</vt:lpstr>
      <vt:lpstr>Kontext</vt:lpstr>
      <vt:lpstr>Cena vzdělávacího obsahu</vt:lpstr>
      <vt:lpstr>Cena vzdělávacího obsahu</vt:lpstr>
      <vt:lpstr>Co je vzdělání?</vt:lpstr>
      <vt:lpstr>Výchova, péče, vzdělávání</vt:lpstr>
      <vt:lpstr>Motivace pro vzdělávání se</vt:lpstr>
      <vt:lpstr>Míra autonomie</vt:lpstr>
      <vt:lpstr>Vzdělávací obsahy</vt:lpstr>
      <vt:lpstr>Sociální rozměr</vt:lpstr>
      <vt:lpstr>Děkuji za pozornost</vt:lpstr>
    </vt:vector>
  </TitlesOfParts>
  <Company>Masarykova univerzita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Michal Černý</dc:creator>
  <cp:lastModifiedBy>Michal Černý</cp:lastModifiedBy>
  <cp:revision>3</cp:revision>
  <dcterms:created xsi:type="dcterms:W3CDTF">2017-05-04T11:52:26Z</dcterms:created>
  <dcterms:modified xsi:type="dcterms:W3CDTF">2017-05-04T12:07:35Z</dcterms:modified>
</cp:coreProperties>
</file>