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rodni-kvalifikace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pomocnik.rvp.cz/clanek/21123/MODEL-702010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/>
              <a:t>„</a:t>
            </a:r>
            <a:r>
              <a:rPr lang="cs-CZ" i="1" dirty="0" err="1"/>
              <a:t>Experientia</a:t>
            </a:r>
            <a:r>
              <a:rPr lang="cs-CZ" i="1" dirty="0"/>
              <a:t> </a:t>
            </a:r>
            <a:r>
              <a:rPr lang="cs-CZ" i="1" dirty="0" err="1"/>
              <a:t>est</a:t>
            </a:r>
            <a:r>
              <a:rPr lang="cs-CZ" i="1" dirty="0"/>
              <a:t> optima </a:t>
            </a:r>
            <a:r>
              <a:rPr lang="cs-CZ" i="1" dirty="0" err="1"/>
              <a:t>rerum</a:t>
            </a:r>
            <a:r>
              <a:rPr lang="cs-CZ" i="1" dirty="0"/>
              <a:t> magistra“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33198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Vzdělávací politika dospělých, akreditační procesy a instituce, 70:20:10</a:t>
            </a:r>
          </a:p>
          <a:p>
            <a:r>
              <a:rPr lang="cs-CZ" dirty="0"/>
              <a:t>Učící se společnost</a:t>
            </a:r>
          </a:p>
          <a:p>
            <a:r>
              <a:rPr lang="cs-CZ" dirty="0"/>
              <a:t>2016</a:t>
            </a:r>
          </a:p>
          <a:p>
            <a:r>
              <a:rPr lang="cs-CZ" dirty="0"/>
              <a:t>Michal Černý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3056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certifikační autority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Selektivní výběr</a:t>
            </a:r>
          </a:p>
        </p:txBody>
      </p:sp>
    </p:spTree>
    <p:extLst>
      <p:ext uri="{BB962C8B-B14F-4D97-AF65-F5344CB8AC3E}">
        <p14:creationId xmlns:p14="http://schemas.microsoft.com/office/powerpoint/2010/main" val="3726132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MŠMT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Akreditace DVPP a vzdělávacích institucí</a:t>
            </a:r>
          </a:p>
          <a:p>
            <a:r>
              <a:rPr lang="cs-CZ" dirty="0"/>
              <a:t>Lektorem i garantem může být jen </a:t>
            </a:r>
            <a:r>
              <a:rPr lang="cs-CZ" dirty="0" smtClean="0"/>
              <a:t>učitel</a:t>
            </a:r>
            <a:endParaRPr lang="cs-CZ" dirty="0"/>
          </a:p>
          <a:p>
            <a:r>
              <a:rPr lang="cs-CZ" dirty="0"/>
              <a:t>Technicky svérázné řešení, absence kontroly </a:t>
            </a:r>
            <a:r>
              <a:rPr lang="cs-CZ" dirty="0" smtClean="0"/>
              <a:t>kvality (?)</a:t>
            </a:r>
            <a:endParaRPr lang="cs-CZ" dirty="0"/>
          </a:p>
          <a:p>
            <a:r>
              <a:rPr lang="cs-CZ" dirty="0"/>
              <a:t>Rekvalifikační kurzy</a:t>
            </a:r>
          </a:p>
          <a:p>
            <a:r>
              <a:rPr lang="cs-CZ" dirty="0"/>
              <a:t>Existují tři druhy akreditací DVPP:</a:t>
            </a:r>
          </a:p>
          <a:p>
            <a:pPr lvl="1"/>
            <a:r>
              <a:rPr lang="cs-CZ" dirty="0"/>
              <a:t>Obecné kurzy</a:t>
            </a:r>
          </a:p>
          <a:p>
            <a:pPr lvl="1"/>
            <a:r>
              <a:rPr lang="cs-CZ" dirty="0"/>
              <a:t>Specializační studium (pro ředitele, koordinátor ICT, enviromentální výchova,…)</a:t>
            </a:r>
          </a:p>
          <a:p>
            <a:pPr lvl="1"/>
            <a:r>
              <a:rPr lang="cs-CZ" dirty="0"/>
              <a:t>Studium pro zisk nebo rozšíření kvalifikace</a:t>
            </a:r>
          </a:p>
        </p:txBody>
      </p:sp>
    </p:spTree>
    <p:extLst>
      <p:ext uri="{BB962C8B-B14F-4D97-AF65-F5344CB8AC3E}">
        <p14:creationId xmlns:p14="http://schemas.microsoft.com/office/powerpoint/2010/main" val="2307982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Akreditace dobrovolnických organisací</a:t>
            </a:r>
          </a:p>
          <a:p>
            <a:r>
              <a:rPr lang="cs-CZ" dirty="0"/>
              <a:t>Vzdělávání v ÚSC - akreditace vzdělávacích institucí a programů</a:t>
            </a:r>
          </a:p>
          <a:p>
            <a:r>
              <a:rPr lang="cs-CZ" dirty="0"/>
              <a:t>Náročnější a podrobnější formulář</a:t>
            </a:r>
          </a:p>
          <a:p>
            <a:r>
              <a:rPr lang="cs-CZ" dirty="0"/>
              <a:t>Typicky jsou zde akreditované všechny instituce a programy s MBA, LLM atp. tedy udělující neakademické tituly.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635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specializační vzdělávání</a:t>
            </a:r>
            <a:r>
              <a:rPr lang="cs-CZ" dirty="0"/>
              <a:t> (zpracované na základě vzdělávacího programu zveřejněného ve Věstníku Ministerstva zdravotnictví a v souladu s Nařízením vlády č. 31/2010 Sb., </a:t>
            </a:r>
            <a:r>
              <a:rPr lang="cs-CZ" i="1" dirty="0"/>
              <a:t>o oborech specializačního vzdělávání a označení odbornosti zdravotnických pracovníků se specializovanou způsobilostí</a:t>
            </a:r>
            <a:r>
              <a:rPr lang="cs-CZ" dirty="0"/>
              <a:t>).</a:t>
            </a:r>
          </a:p>
          <a:p>
            <a:r>
              <a:rPr lang="cs-CZ" b="1" dirty="0"/>
              <a:t>akreditovaný kvalifikační kurz</a:t>
            </a:r>
            <a:r>
              <a:rPr lang="cs-CZ" dirty="0"/>
              <a:t> (zpracovaný na základě vzdělávacího programu zveřejněného ve Věstníku Ministerstva zdravotnictví).</a:t>
            </a:r>
          </a:p>
          <a:p>
            <a:r>
              <a:rPr lang="cs-CZ" b="1" dirty="0"/>
              <a:t>certifikovaný kurz</a:t>
            </a:r>
            <a:r>
              <a:rPr lang="cs-CZ" dirty="0"/>
              <a:t> (zpracovaný v souladu s § 61 zákona č. 96/2004 Sb., </a:t>
            </a:r>
            <a:r>
              <a:rPr lang="cs-CZ" i="1" dirty="0"/>
              <a:t>zákon o nelékařských zdravotnických povoláních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/>
              <a:t>Poměrně restriktivní omezení na důležité kurzy, na rozdíl od MŠMT či MV jsou zde i jasnější požadavky na lektory</a:t>
            </a:r>
          </a:p>
        </p:txBody>
      </p:sp>
    </p:spTree>
    <p:extLst>
      <p:ext uri="{BB962C8B-B14F-4D97-AF65-F5344CB8AC3E}">
        <p14:creationId xmlns:p14="http://schemas.microsoft.com/office/powerpoint/2010/main" val="488299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akreditační úřad pro vysoké školství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cs-CZ" dirty="0"/>
              <a:t>rozhoduje o akreditacích studijních programů, institucionálních akreditacích pro oblasti vzdělávání a akreditacích habilitačního řízení a řízení ke jmenování profesorem,</a:t>
            </a:r>
          </a:p>
          <a:p>
            <a:pPr fontAlgn="base"/>
            <a:r>
              <a:rPr lang="cs-CZ" dirty="0"/>
              <a:t>vykonává kontrolu dodržování právních předpisů při uskutečňování akreditovaných činností a</a:t>
            </a:r>
          </a:p>
          <a:p>
            <a:pPr fontAlgn="base"/>
            <a:r>
              <a:rPr lang="cs-CZ" dirty="0"/>
              <a:t>provádí vnější hodnocení vzdělávací činnosti, vědecké, výzkumné, vývojové, inovační, umělecké a další tvůrčí činnosti a s nimi souvisejících činností vysokých škol.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Jde o náhradu Akreditační komise v souvislosti s novým VŠ zákonem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53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soustava kvalifikací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Definování pracovních pozic, jejich rámcových kompetencí a ověřování</a:t>
            </a:r>
          </a:p>
          <a:p>
            <a:r>
              <a:rPr lang="cs-CZ" dirty="0"/>
              <a:t>Definice certifikační autority pro každý obor / pozici</a:t>
            </a:r>
          </a:p>
          <a:p>
            <a:r>
              <a:rPr lang="cs-CZ" dirty="0"/>
              <a:t>Poměrně složitý systém hodnocení nových profesí (MPSV, ale i další subjekty), na konci stojí MŠMT</a:t>
            </a:r>
          </a:p>
          <a:p>
            <a:r>
              <a:rPr lang="cs-CZ" dirty="0"/>
              <a:t>Portál: </a:t>
            </a:r>
            <a:r>
              <a:rPr lang="cs-CZ" dirty="0">
                <a:hlinkClick r:id="rId2"/>
              </a:rPr>
              <a:t>www.narodni-kvalifikace.cz</a:t>
            </a:r>
            <a:endParaRPr lang="cs-CZ" dirty="0"/>
          </a:p>
          <a:p>
            <a:r>
              <a:rPr lang="cs-CZ" dirty="0"/>
              <a:t>Zajímavý přístup pro celoživotní učení a …. 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852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mimo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054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Justiční akademie</a:t>
            </a:r>
          </a:p>
          <a:p>
            <a:pPr fontAlgn="base"/>
            <a:r>
              <a:rPr lang="cs-CZ" dirty="0"/>
              <a:t>Certifikační autority v ČR v oblasti MBA:</a:t>
            </a:r>
          </a:p>
          <a:p>
            <a:pPr lvl="1" fontAlgn="base"/>
            <a:r>
              <a:rPr lang="cs-CZ" dirty="0"/>
              <a:t>AIMV – Asociace institucí manažerského vzdělávání</a:t>
            </a:r>
          </a:p>
          <a:p>
            <a:pPr lvl="1" fontAlgn="base"/>
            <a:r>
              <a:rPr lang="cs-CZ" dirty="0"/>
              <a:t>CAMBAS – Česká asociace MBA škol</a:t>
            </a:r>
          </a:p>
          <a:p>
            <a:pPr lvl="1" fontAlgn="base"/>
            <a:r>
              <a:rPr lang="cs-CZ" dirty="0"/>
              <a:t>AIVD – Asociace institucí vzdělávání dospělých</a:t>
            </a:r>
          </a:p>
          <a:p>
            <a:pPr fontAlgn="base"/>
            <a:r>
              <a:rPr lang="cs-CZ" dirty="0"/>
              <a:t>Certifikační autority v zahraničí v oblasti MBA</a:t>
            </a:r>
          </a:p>
          <a:p>
            <a:pPr lvl="1" fontAlgn="base"/>
            <a:r>
              <a:rPr lang="cs-CZ" dirty="0"/>
              <a:t>AMBA –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MBAs</a:t>
            </a:r>
            <a:r>
              <a:rPr lang="cs-CZ" dirty="0"/>
              <a:t> </a:t>
            </a:r>
            <a:r>
              <a:rPr lang="cs-CZ" dirty="0" err="1"/>
              <a:t>accreditaion</a:t>
            </a:r>
            <a:endParaRPr lang="cs-CZ" dirty="0"/>
          </a:p>
          <a:p>
            <a:pPr lvl="1" fontAlgn="base"/>
            <a:r>
              <a:rPr lang="cs-CZ" dirty="0"/>
              <a:t>AACSB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to </a:t>
            </a:r>
            <a:r>
              <a:rPr lang="cs-CZ" dirty="0" err="1"/>
              <a:t>Advance</a:t>
            </a:r>
            <a:r>
              <a:rPr lang="cs-CZ" dirty="0"/>
              <a:t> </a:t>
            </a:r>
            <a:r>
              <a:rPr lang="cs-CZ" dirty="0" err="1"/>
              <a:t>Collegiate</a:t>
            </a:r>
            <a:r>
              <a:rPr lang="cs-CZ" dirty="0"/>
              <a:t> </a:t>
            </a:r>
            <a:r>
              <a:rPr lang="cs-CZ" dirty="0" err="1"/>
              <a:t>Schools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Business</a:t>
            </a:r>
          </a:p>
          <a:p>
            <a:pPr lvl="1" fontAlgn="base"/>
            <a:r>
              <a:rPr lang="cs-CZ" dirty="0"/>
              <a:t>ECBE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Business </a:t>
            </a:r>
            <a:r>
              <a:rPr lang="cs-CZ" dirty="0" err="1"/>
              <a:t>Eduvation</a:t>
            </a:r>
            <a:endParaRPr lang="cs-CZ" dirty="0"/>
          </a:p>
          <a:p>
            <a:pPr lvl="1" fontAlgn="base"/>
            <a:r>
              <a:rPr lang="cs-CZ" dirty="0"/>
              <a:t>IADL – International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Distance Learning</a:t>
            </a:r>
          </a:p>
          <a:p>
            <a:pPr lvl="1" fontAlgn="base"/>
            <a:r>
              <a:rPr lang="cs-CZ" dirty="0"/>
              <a:t>IES – International </a:t>
            </a:r>
            <a:r>
              <a:rPr lang="cs-CZ" dirty="0" err="1"/>
              <a:t>Education</a:t>
            </a:r>
            <a:r>
              <a:rPr lang="cs-CZ" dirty="0"/>
              <a:t> Society</a:t>
            </a:r>
          </a:p>
          <a:p>
            <a:pPr lvl="1" fontAlgn="base"/>
            <a:r>
              <a:rPr lang="cs-CZ" dirty="0"/>
              <a:t>ISO certifikace</a:t>
            </a:r>
          </a:p>
          <a:p>
            <a:pPr fontAlgn="base"/>
            <a:endParaRPr lang="cs-CZ" dirty="0"/>
          </a:p>
          <a:p>
            <a:pPr fontAlgn="base"/>
            <a:r>
              <a:rPr lang="cs-CZ" dirty="0"/>
              <a:t>Reálně ale nic z toho nepotřebujete…..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137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Chcete založit školu či školské zařízení?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Potřebujte mít ŠVP</a:t>
            </a:r>
          </a:p>
          <a:p>
            <a:r>
              <a:rPr lang="cs-CZ" dirty="0"/>
              <a:t>Potřebujte mít prostory</a:t>
            </a:r>
          </a:p>
          <a:p>
            <a:r>
              <a:rPr lang="cs-CZ" dirty="0"/>
              <a:t>Potřebujte mít ředitele v potenci</a:t>
            </a:r>
          </a:p>
          <a:p>
            <a:r>
              <a:rPr lang="cs-CZ" dirty="0"/>
              <a:t>Je potřeba zápis do rejstříku – probíhá jen dvakrát do roka, řeší se s krajským úřadem</a:t>
            </a:r>
          </a:p>
          <a:p>
            <a:r>
              <a:rPr lang="cs-CZ" dirty="0"/>
              <a:t>Je třeba být právnickou osobou</a:t>
            </a:r>
          </a:p>
          <a:p>
            <a:r>
              <a:rPr lang="cs-CZ" dirty="0"/>
              <a:t>Může jít o součást (vzdělávací) politiky kraje</a:t>
            </a:r>
          </a:p>
          <a:p>
            <a:r>
              <a:rPr lang="cs-CZ" dirty="0"/>
              <a:t>Existují i jednodušší formy než je škola či školské zařízení</a:t>
            </a:r>
          </a:p>
          <a:p>
            <a:endParaRPr lang="cs-CZ" dirty="0"/>
          </a:p>
          <a:p>
            <a:r>
              <a:rPr lang="cs-CZ" dirty="0"/>
              <a:t>Pozor u školky když je do tří let, jde o činnost vázanou, nikoli volnou!</a:t>
            </a:r>
          </a:p>
        </p:txBody>
      </p:sp>
    </p:spTree>
    <p:extLst>
      <p:ext uri="{BB962C8B-B14F-4D97-AF65-F5344CB8AC3E}">
        <p14:creationId xmlns:p14="http://schemas.microsoft.com/office/powerpoint/2010/main" val="3467465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55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</a:t>
            </a:r>
          </a:p>
          <a:p>
            <a:r>
              <a:rPr lang="cs-CZ" dirty="0"/>
              <a:t>Neformální</a:t>
            </a:r>
          </a:p>
          <a:p>
            <a:r>
              <a:rPr lang="cs-CZ" dirty="0"/>
              <a:t>Informální</a:t>
            </a:r>
          </a:p>
          <a:p>
            <a:endParaRPr lang="cs-CZ" dirty="0"/>
          </a:p>
          <a:p>
            <a:r>
              <a:rPr lang="cs-CZ" dirty="0"/>
              <a:t>Postupné prolínání jednotlivých vrstev:</a:t>
            </a:r>
          </a:p>
          <a:p>
            <a:pPr lvl="1"/>
            <a:r>
              <a:rPr lang="cs-CZ" dirty="0"/>
              <a:t>Co-</a:t>
            </a:r>
            <a:r>
              <a:rPr lang="cs-CZ" dirty="0" err="1"/>
              <a:t>curiculum</a:t>
            </a:r>
            <a:endParaRPr lang="cs-CZ" dirty="0"/>
          </a:p>
          <a:p>
            <a:pPr lvl="1"/>
            <a:r>
              <a:rPr lang="cs-CZ" dirty="0"/>
              <a:t>Akreditace MOOC</a:t>
            </a:r>
          </a:p>
          <a:p>
            <a:pPr lvl="1"/>
            <a:r>
              <a:rPr lang="cs-CZ" dirty="0"/>
              <a:t>Bytové semináře + druhá kultura</a:t>
            </a:r>
          </a:p>
          <a:p>
            <a:pPr lvl="1"/>
            <a:r>
              <a:rPr lang="cs-CZ" dirty="0"/>
              <a:t>PLE, učení se portfolii…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693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Rounded 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2" descr="http://clanky.rvp.cz/wp-content/upload/obrazky/21123/full/0.jpg?08342400000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03706" y="1703781"/>
            <a:ext cx="5638853" cy="34397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3413084" cy="1559412"/>
          </a:xfrm>
        </p:spPr>
        <p:txBody>
          <a:bodyPr>
            <a:normAutofit/>
          </a:bodyPr>
          <a:lstStyle/>
          <a:p>
            <a:r>
              <a:rPr lang="cs-CZ" sz="3200" dirty="0"/>
              <a:t>70:20:10</a:t>
            </a:r>
          </a:p>
        </p:txBody>
      </p:sp>
      <p:sp>
        <p:nvSpPr>
          <p:cNvPr id="1030" name="Content Placeholder 1029"/>
          <p:cNvSpPr>
            <a:spLocks noGrp="1"/>
          </p:cNvSpPr>
          <p:nvPr>
            <p:ph idx="1"/>
          </p:nvPr>
        </p:nvSpPr>
        <p:spPr>
          <a:xfrm>
            <a:off x="818713" y="2413000"/>
            <a:ext cx="3404372" cy="3632200"/>
          </a:xfrm>
        </p:spPr>
        <p:txBody>
          <a:bodyPr>
            <a:normAutofit/>
          </a:bodyPr>
          <a:lstStyle/>
          <a:p>
            <a:r>
              <a:rPr lang="cs-CZ" sz="1600" dirty="0"/>
              <a:t>Ve vzdělávání věnujeme největší péči a pozornost jen těm 10 % procentům a ty akreditujeme, hodnotíme, posuzujme a píšeme si před a za jméno.</a:t>
            </a:r>
          </a:p>
          <a:p>
            <a:r>
              <a:rPr lang="cs-CZ" sz="1600" dirty="0"/>
              <a:t>70 % je vlastně černá skříňka – prostor pro PLE, mentoring atp.</a:t>
            </a:r>
          </a:p>
        </p:txBody>
      </p:sp>
    </p:spTree>
    <p:extLst>
      <p:ext uri="{BB962C8B-B14F-4D97-AF65-F5344CB8AC3E}">
        <p14:creationId xmlns:p14="http://schemas.microsoft.com/office/powerpoint/2010/main" val="117131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2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637005" cy="6858000"/>
          </a:xfrm>
          <a:custGeom>
            <a:avLst/>
            <a:gdLst>
              <a:gd name="connsiteX0" fmla="*/ 0 w 4637005"/>
              <a:gd name="connsiteY0" fmla="*/ 0 h 6858000"/>
              <a:gd name="connsiteX1" fmla="*/ 4637005 w 4637005"/>
              <a:gd name="connsiteY1" fmla="*/ 0 h 6858000"/>
              <a:gd name="connsiteX2" fmla="*/ 4637005 w 4637005"/>
              <a:gd name="connsiteY2" fmla="*/ 1900238 h 6858000"/>
              <a:gd name="connsiteX3" fmla="*/ 4266589 w 4637005"/>
              <a:gd name="connsiteY3" fmla="*/ 2178050 h 6858000"/>
              <a:gd name="connsiteX4" fmla="*/ 4262355 w 4637005"/>
              <a:gd name="connsiteY4" fmla="*/ 2184400 h 6858000"/>
              <a:gd name="connsiteX5" fmla="*/ 4256005 w 4637005"/>
              <a:gd name="connsiteY5" fmla="*/ 2193925 h 6858000"/>
              <a:gd name="connsiteX6" fmla="*/ 4249655 w 4637005"/>
              <a:gd name="connsiteY6" fmla="*/ 2201863 h 6858000"/>
              <a:gd name="connsiteX7" fmla="*/ 4249655 w 4637005"/>
              <a:gd name="connsiteY7" fmla="*/ 2211388 h 6858000"/>
              <a:gd name="connsiteX8" fmla="*/ 4249655 w 4637005"/>
              <a:gd name="connsiteY8" fmla="*/ 2220913 h 6858000"/>
              <a:gd name="connsiteX9" fmla="*/ 4256005 w 4637005"/>
              <a:gd name="connsiteY9" fmla="*/ 2228850 h 6858000"/>
              <a:gd name="connsiteX10" fmla="*/ 4262355 w 4637005"/>
              <a:gd name="connsiteY10" fmla="*/ 2238375 h 6858000"/>
              <a:gd name="connsiteX11" fmla="*/ 4266589 w 4637005"/>
              <a:gd name="connsiteY11" fmla="*/ 2244725 h 6858000"/>
              <a:gd name="connsiteX12" fmla="*/ 4637005 w 4637005"/>
              <a:gd name="connsiteY12" fmla="*/ 2522538 h 6858000"/>
              <a:gd name="connsiteX13" fmla="*/ 4637005 w 4637005"/>
              <a:gd name="connsiteY13" fmla="*/ 6858000 h 6858000"/>
              <a:gd name="connsiteX14" fmla="*/ 0 w 4637005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637005" h="6858000">
                <a:moveTo>
                  <a:pt x="0" y="0"/>
                </a:moveTo>
                <a:lnTo>
                  <a:pt x="4637005" y="0"/>
                </a:lnTo>
                <a:lnTo>
                  <a:pt x="4637005" y="1900238"/>
                </a:lnTo>
                <a:lnTo>
                  <a:pt x="4266589" y="2178050"/>
                </a:lnTo>
                <a:lnTo>
                  <a:pt x="4262355" y="2184400"/>
                </a:lnTo>
                <a:lnTo>
                  <a:pt x="4256005" y="2193925"/>
                </a:lnTo>
                <a:lnTo>
                  <a:pt x="4249655" y="2201863"/>
                </a:lnTo>
                <a:lnTo>
                  <a:pt x="4249655" y="2211388"/>
                </a:lnTo>
                <a:lnTo>
                  <a:pt x="4249655" y="2220913"/>
                </a:lnTo>
                <a:lnTo>
                  <a:pt x="4256005" y="2228850"/>
                </a:lnTo>
                <a:lnTo>
                  <a:pt x="4262355" y="2238375"/>
                </a:lnTo>
                <a:lnTo>
                  <a:pt x="4266589" y="2244725"/>
                </a:lnTo>
                <a:lnTo>
                  <a:pt x="4637005" y="2522538"/>
                </a:lnTo>
                <a:lnTo>
                  <a:pt x="46370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Rounded Rectangle 17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8945" y="958640"/>
            <a:ext cx="6269591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2" descr="http://clanky.rvp.cz/wp-content/upload/obrazky/21123/full/0.jpg?08342400000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03706" y="1703781"/>
            <a:ext cx="5638853" cy="34397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3413084" cy="1559412"/>
          </a:xfrm>
        </p:spPr>
        <p:txBody>
          <a:bodyPr>
            <a:normAutofit/>
          </a:bodyPr>
          <a:lstStyle/>
          <a:p>
            <a:r>
              <a:rPr lang="cs-CZ" sz="3200" dirty="0"/>
              <a:t>70:20:10</a:t>
            </a:r>
          </a:p>
        </p:txBody>
      </p:sp>
      <p:sp>
        <p:nvSpPr>
          <p:cNvPr id="1030" name="Content Placeholder 1029"/>
          <p:cNvSpPr>
            <a:spLocks noGrp="1"/>
          </p:cNvSpPr>
          <p:nvPr>
            <p:ph idx="1"/>
          </p:nvPr>
        </p:nvSpPr>
        <p:spPr>
          <a:xfrm>
            <a:off x="818713" y="2413000"/>
            <a:ext cx="3404372" cy="3632200"/>
          </a:xfrm>
        </p:spPr>
        <p:txBody>
          <a:bodyPr>
            <a:noAutofit/>
          </a:bodyPr>
          <a:lstStyle/>
          <a:p>
            <a:r>
              <a:rPr lang="cs-CZ" sz="1600" dirty="0"/>
              <a:t>70 % všeho, co se v životě naučíme, získáme řešením problémů v rámci praxe, 20 % pozorováním nebo prostřednictvím sociálních kontaktů a 10 % přímou výukou</a:t>
            </a:r>
          </a:p>
          <a:p>
            <a:r>
              <a:rPr lang="cs-CZ" sz="1600" dirty="0"/>
              <a:t>70 % je vlastně černá skříňka – prostor pro PLE, mentoring atp.</a:t>
            </a:r>
          </a:p>
          <a:p>
            <a:r>
              <a:rPr lang="cs-CZ" sz="1600" dirty="0"/>
              <a:t>Jak jednotlivé části integrovat? Proč?</a:t>
            </a:r>
          </a:p>
          <a:p>
            <a:r>
              <a:rPr lang="cs-CZ" sz="1600" dirty="0">
                <a:hlinkClick r:id="rId3"/>
              </a:rPr>
              <a:t>Zdroj</a:t>
            </a:r>
            <a:r>
              <a:rPr lang="cs-CZ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4590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učíme?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Chceme se učit – člověk je k tomu antropologicky nastavený</a:t>
            </a:r>
          </a:p>
          <a:p>
            <a:r>
              <a:rPr lang="cs-CZ" dirty="0"/>
              <a:t>Musíme se učit, protože je to strategie k přežití a úspěchu</a:t>
            </a:r>
          </a:p>
          <a:p>
            <a:r>
              <a:rPr lang="cs-CZ" dirty="0"/>
              <a:t>Chceme titul a požitky z něj</a:t>
            </a:r>
          </a:p>
          <a:p>
            <a:r>
              <a:rPr lang="cs-CZ" dirty="0"/>
              <a:t>… ?</a:t>
            </a:r>
          </a:p>
          <a:p>
            <a:endParaRPr lang="cs-CZ" dirty="0"/>
          </a:p>
          <a:p>
            <a:r>
              <a:rPr lang="cs-CZ" dirty="0"/>
              <a:t>Motivace určuje téměř vše.</a:t>
            </a:r>
          </a:p>
        </p:txBody>
      </p:sp>
    </p:spTree>
    <p:extLst>
      <p:ext uri="{BB962C8B-B14F-4D97-AF65-F5344CB8AC3E}">
        <p14:creationId xmlns:p14="http://schemas.microsoft.com/office/powerpoint/2010/main" val="1420538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Celoživotní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Firemní – v něm jsou reálné velké peníze</a:t>
            </a:r>
          </a:p>
          <a:p>
            <a:r>
              <a:rPr lang="cs-CZ" dirty="0"/>
              <a:t>Zájmové – v něm moc ne, ale je to pěkné</a:t>
            </a:r>
          </a:p>
          <a:p>
            <a:endParaRPr lang="cs-CZ" dirty="0"/>
          </a:p>
          <a:p>
            <a:r>
              <a:rPr lang="cs-CZ" dirty="0"/>
              <a:t>Řízené</a:t>
            </a:r>
          </a:p>
          <a:p>
            <a:r>
              <a:rPr lang="cs-CZ" dirty="0"/>
              <a:t>Sebe-řízené</a:t>
            </a:r>
          </a:p>
          <a:p>
            <a:r>
              <a:rPr lang="cs-CZ" dirty="0"/>
              <a:t>Sebe-určené</a:t>
            </a:r>
          </a:p>
          <a:p>
            <a:endParaRPr lang="cs-CZ" dirty="0"/>
          </a:p>
          <a:p>
            <a:r>
              <a:rPr lang="cs-CZ" dirty="0"/>
              <a:t>Kdo vlastně učí?</a:t>
            </a:r>
          </a:p>
          <a:p>
            <a:r>
              <a:rPr lang="cs-CZ" dirty="0"/>
              <a:t>Jaká je role lektora / učitele / mentora / supervizora ?</a:t>
            </a:r>
          </a:p>
        </p:txBody>
      </p:sp>
    </p:spTree>
    <p:extLst>
      <p:ext uri="{BB962C8B-B14F-4D97-AF65-F5344CB8AC3E}">
        <p14:creationId xmlns:p14="http://schemas.microsoft.com/office/powerpoint/2010/main" val="424173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a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 chce mít možnost kontrolovat vzdělávací obsah i licencovat vzdělávající</a:t>
            </a:r>
          </a:p>
          <a:p>
            <a:r>
              <a:rPr lang="cs-CZ" dirty="0"/>
              <a:t>Vzdělávání je součástí předávání hodnot a kulturních determinantů</a:t>
            </a:r>
          </a:p>
          <a:p>
            <a:r>
              <a:rPr lang="cs-CZ" dirty="0"/>
              <a:t>Na různých stupních je stát různě restriktivní</a:t>
            </a:r>
          </a:p>
          <a:p>
            <a:r>
              <a:rPr lang="cs-CZ" dirty="0"/>
              <a:t>Čím více jde do dané oblasti jeho vlastních prostředků, tím chce mít vyšší kontrolu (obecně)</a:t>
            </a:r>
          </a:p>
          <a:p>
            <a:endParaRPr lang="cs-CZ" dirty="0"/>
          </a:p>
          <a:p>
            <a:r>
              <a:rPr lang="cs-CZ" dirty="0"/>
              <a:t>K čemu je třeba mít certifikované vzdělání?</a:t>
            </a:r>
          </a:p>
        </p:txBody>
      </p:sp>
    </p:spTree>
    <p:extLst>
      <p:ext uri="{BB962C8B-B14F-4D97-AF65-F5344CB8AC3E}">
        <p14:creationId xmlns:p14="http://schemas.microsoft.com/office/powerpoint/2010/main" val="382184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a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MŠMT – DVPP, </a:t>
            </a:r>
            <a:r>
              <a:rPr lang="cs-CZ" dirty="0" err="1"/>
              <a:t>Ped</a:t>
            </a:r>
            <a:r>
              <a:rPr lang="cs-CZ" dirty="0"/>
              <a:t>. minimum, ale i lektor volného času …</a:t>
            </a:r>
          </a:p>
          <a:p>
            <a:r>
              <a:rPr lang="cs-CZ" dirty="0"/>
              <a:t>MV – profesní vzdělávání (od úředníků po MBA)</a:t>
            </a:r>
          </a:p>
          <a:p>
            <a:r>
              <a:rPr lang="cs-CZ" dirty="0"/>
              <a:t>MZ – vzdělávání zdravotníků</a:t>
            </a:r>
          </a:p>
          <a:p>
            <a:r>
              <a:rPr lang="cs-CZ" dirty="0"/>
              <a:t>MPSV – vzdělávání v oblasti sociálních služeb</a:t>
            </a:r>
          </a:p>
          <a:p>
            <a:r>
              <a:rPr lang="cs-CZ" dirty="0"/>
              <a:t>Národní akreditační úřad pro vysoké školství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60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Vzdělávání mimo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Profesní komory</a:t>
            </a:r>
          </a:p>
          <a:p>
            <a:r>
              <a:rPr lang="cs-CZ" dirty="0"/>
              <a:t>Profesní spolky</a:t>
            </a:r>
          </a:p>
          <a:p>
            <a:r>
              <a:rPr lang="cs-CZ" dirty="0"/>
              <a:t>Kdo co chce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951949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0</TotalTime>
  <Words>596</Words>
  <Application>Microsoft Office PowerPoint</Application>
  <PresentationFormat>Širokoúhlá obrazovka</PresentationFormat>
  <Paragraphs>119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Century Gothic</vt:lpstr>
      <vt:lpstr>Wingdings 2</vt:lpstr>
      <vt:lpstr>Citáty</vt:lpstr>
      <vt:lpstr>„Experientia est optima rerum magistra“</vt:lpstr>
      <vt:lpstr>Učení</vt:lpstr>
      <vt:lpstr>70:20:10</vt:lpstr>
      <vt:lpstr>70:20:10</vt:lpstr>
      <vt:lpstr>Proč se učíme?</vt:lpstr>
      <vt:lpstr>Celoživotní učení</vt:lpstr>
      <vt:lpstr>Vzdělávání a stát</vt:lpstr>
      <vt:lpstr>Vzdělávání a stát</vt:lpstr>
      <vt:lpstr>Vzdělávání mimo stát</vt:lpstr>
      <vt:lpstr>Jednotlivé certifikační autority</vt:lpstr>
      <vt:lpstr>MŠMT</vt:lpstr>
      <vt:lpstr>MV</vt:lpstr>
      <vt:lpstr>MZ</vt:lpstr>
      <vt:lpstr>Národní akreditační úřad pro vysoké školství</vt:lpstr>
      <vt:lpstr>Národní soustava kvalifikací</vt:lpstr>
      <vt:lpstr>Vzdělávání mimo stát</vt:lpstr>
      <vt:lpstr>Chcete založit školu či školské zařízení?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Experientia est optima rerum magistra</dc:title>
  <dc:creator>Michal Cerny</dc:creator>
  <cp:lastModifiedBy>Michal Černý</cp:lastModifiedBy>
  <cp:revision>8</cp:revision>
  <dcterms:created xsi:type="dcterms:W3CDTF">2017-03-01T21:46:30Z</dcterms:created>
  <dcterms:modified xsi:type="dcterms:W3CDTF">2019-03-01T12:27:27Z</dcterms:modified>
</cp:coreProperties>
</file>