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B819-68F9-46F0-A63A-7F7710448DB3}" type="datetimeFigureOut">
              <a:rPr lang="cs-CZ" smtClean="0"/>
              <a:t>21. 3. 2017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47AC5-5EAC-4531-867A-F8A153C4F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5785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B819-68F9-46F0-A63A-7F7710448DB3}" type="datetimeFigureOut">
              <a:rPr lang="cs-CZ" smtClean="0"/>
              <a:t>21. 3. 2017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47AC5-5EAC-4531-867A-F8A153C4F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2361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B819-68F9-46F0-A63A-7F7710448DB3}" type="datetimeFigureOut">
              <a:rPr lang="cs-CZ" smtClean="0"/>
              <a:t>21. 3. 2017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47AC5-5EAC-4531-867A-F8A153C4F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69842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B819-68F9-46F0-A63A-7F7710448DB3}" type="datetimeFigureOut">
              <a:rPr lang="cs-CZ" smtClean="0"/>
              <a:t>21. 3. 2017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47AC5-5EAC-4531-867A-F8A153C4F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9388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B819-68F9-46F0-A63A-7F7710448DB3}" type="datetimeFigureOut">
              <a:rPr lang="cs-CZ" smtClean="0"/>
              <a:t>21. 3. 2017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47AC5-5EAC-4531-867A-F8A153C4F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69905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B819-68F9-46F0-A63A-7F7710448DB3}" type="datetimeFigureOut">
              <a:rPr lang="cs-CZ" smtClean="0"/>
              <a:t>21. 3. 2017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47AC5-5EAC-4531-867A-F8A153C4F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0835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B819-68F9-46F0-A63A-7F7710448DB3}" type="datetimeFigureOut">
              <a:rPr lang="cs-CZ" smtClean="0"/>
              <a:t>21. 3. 2017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47AC5-5EAC-4531-867A-F8A153C4F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3829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B819-68F9-46F0-A63A-7F7710448DB3}" type="datetimeFigureOut">
              <a:rPr lang="cs-CZ" smtClean="0"/>
              <a:t>21. 3. 2017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47AC5-5EAC-4531-867A-F8A153C4F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9839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B819-68F9-46F0-A63A-7F7710448DB3}" type="datetimeFigureOut">
              <a:rPr lang="cs-CZ" smtClean="0"/>
              <a:t>21. 3. 2017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47AC5-5EAC-4531-867A-F8A153C4F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4362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B819-68F9-46F0-A63A-7F7710448DB3}" type="datetimeFigureOut">
              <a:rPr lang="cs-CZ" smtClean="0"/>
              <a:t>21. 3. 2017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47AC5-5EAC-4531-867A-F8A153C4F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521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B819-68F9-46F0-A63A-7F7710448DB3}" type="datetimeFigureOut">
              <a:rPr lang="cs-CZ" smtClean="0"/>
              <a:t>21. 3. 2017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47AC5-5EAC-4531-867A-F8A153C4F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8582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B819-68F9-46F0-A63A-7F7710448DB3}" type="datetimeFigureOut">
              <a:rPr lang="cs-CZ" smtClean="0"/>
              <a:t>21. 3. 2017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47AC5-5EAC-4531-867A-F8A153C4F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8883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B819-68F9-46F0-A63A-7F7710448DB3}" type="datetimeFigureOut">
              <a:rPr lang="cs-CZ" smtClean="0"/>
              <a:t>21. 3. 2017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47AC5-5EAC-4531-867A-F8A153C4F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096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EC41B819-68F9-46F0-A63A-7F7710448DB3}" type="datetimeFigureOut">
              <a:rPr lang="cs-CZ" smtClean="0"/>
              <a:t>21. 3. 2017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9B747AC5-5EAC-4531-867A-F8A153C4F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2081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EC41B819-68F9-46F0-A63A-7F7710448DB3}" type="datetimeFigureOut">
              <a:rPr lang="cs-CZ" smtClean="0"/>
              <a:t>21. 3. 2017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9B747AC5-5EAC-4531-867A-F8A153C4F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13528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„</a:t>
            </a:r>
            <a:r>
              <a:rPr lang="it-IT" dirty="0"/>
              <a:t>Non scholae, sed vitae discimus</a:t>
            </a:r>
            <a:r>
              <a:rPr lang="cs-CZ" dirty="0"/>
              <a:t>“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10001" y="5280846"/>
            <a:ext cx="10572000" cy="1278979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Univerzity v historické perspektivě a budoucnosti, </a:t>
            </a:r>
            <a:r>
              <a:rPr lang="cs-CZ" dirty="0" err="1"/>
              <a:t>École</a:t>
            </a:r>
            <a:r>
              <a:rPr lang="cs-CZ" dirty="0"/>
              <a:t> 42, P2PU, </a:t>
            </a:r>
            <a:r>
              <a:rPr lang="cs-CZ" dirty="0" err="1"/>
              <a:t>OpenUniversity</a:t>
            </a:r>
            <a:r>
              <a:rPr lang="cs-CZ" dirty="0"/>
              <a:t>, učící se komunity, učící se společnosti, P2P learning, vzájemné učení</a:t>
            </a:r>
          </a:p>
          <a:p>
            <a:r>
              <a:rPr lang="cs-CZ" dirty="0"/>
              <a:t>Učící se společnost</a:t>
            </a:r>
          </a:p>
          <a:p>
            <a:r>
              <a:rPr lang="cs-CZ" dirty="0"/>
              <a:t>2017</a:t>
            </a:r>
          </a:p>
          <a:p>
            <a:r>
              <a:rPr lang="cs-CZ" dirty="0"/>
              <a:t>Michal Černý</a:t>
            </a:r>
          </a:p>
        </p:txBody>
      </p:sp>
    </p:spTree>
    <p:extLst>
      <p:ext uri="{BB962C8B-B14F-4D97-AF65-F5344CB8AC3E}">
        <p14:creationId xmlns:p14="http://schemas.microsoft.com/office/powerpoint/2010/main" val="3544393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„Balíčky MOOC“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rámci </a:t>
            </a:r>
            <a:r>
              <a:rPr lang="cs-CZ" dirty="0" err="1"/>
              <a:t>Couresera</a:t>
            </a:r>
            <a:r>
              <a:rPr lang="cs-CZ" dirty="0"/>
              <a:t> i </a:t>
            </a:r>
            <a:r>
              <a:rPr lang="cs-CZ" dirty="0" err="1"/>
              <a:t>EdeX</a:t>
            </a:r>
            <a:r>
              <a:rPr lang="cs-CZ" dirty="0"/>
              <a:t> jsou certifikované programy s uceleným kompetenčním rámcem</a:t>
            </a:r>
          </a:p>
          <a:p>
            <a:r>
              <a:rPr lang="cs-CZ" dirty="0"/>
              <a:t>Většinou se za ně platí</a:t>
            </a:r>
          </a:p>
          <a:p>
            <a:r>
              <a:rPr lang="cs-CZ" dirty="0"/>
              <a:t>Spojují výběr více univerzit a více přístupů</a:t>
            </a:r>
          </a:p>
          <a:p>
            <a:r>
              <a:rPr lang="cs-CZ" dirty="0"/>
              <a:t>Částečně jsou návratem ke středověké „migrační“ politice</a:t>
            </a:r>
          </a:p>
          <a:p>
            <a:r>
              <a:rPr lang="cs-CZ" dirty="0"/>
              <a:t>Podporují certifikaci a sledování toho, kdo vlastně studuje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67999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Učící se komunity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397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Komunitní škola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Koncept převážně Beneluxu, ale prosazuje se i jinde</a:t>
            </a:r>
          </a:p>
          <a:p>
            <a:r>
              <a:rPr lang="cs-CZ" dirty="0"/>
              <a:t>Škola je zde přirozeným centrem obce</a:t>
            </a:r>
          </a:p>
          <a:p>
            <a:r>
              <a:rPr lang="cs-CZ" dirty="0"/>
              <a:t>Nechodí do ní jen žáci, ale také rodiče a prarodiče</a:t>
            </a:r>
          </a:p>
          <a:p>
            <a:r>
              <a:rPr lang="cs-CZ" dirty="0"/>
              <a:t>Nabízí také neformální vzdělávání, výstavy, besedy a další aktivity</a:t>
            </a:r>
          </a:p>
          <a:p>
            <a:r>
              <a:rPr lang="cs-CZ" dirty="0"/>
              <a:t>Důraz je kladený především na sociální inklusi a sociální témata</a:t>
            </a:r>
          </a:p>
        </p:txBody>
      </p:sp>
    </p:spTree>
    <p:extLst>
      <p:ext uri="{BB962C8B-B14F-4D97-AF65-F5344CB8AC3E}">
        <p14:creationId xmlns:p14="http://schemas.microsoft.com/office/powerpoint/2010/main" val="8092901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Učící se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Organisace s podporou vzdělávání svých členů, často řešeného společně</a:t>
            </a:r>
          </a:p>
          <a:p>
            <a:r>
              <a:rPr lang="cs-CZ" dirty="0"/>
              <a:t>Vzdělávání je společensky citlivá a důležitá hodnota</a:t>
            </a:r>
          </a:p>
          <a:p>
            <a:r>
              <a:rPr lang="cs-CZ" dirty="0"/>
              <a:t>Jde o investici do kulturního kapitálu organisace</a:t>
            </a:r>
          </a:p>
          <a:p>
            <a:r>
              <a:rPr lang="cs-CZ" dirty="0"/>
              <a:t>Vzdělávání zde má také „infrastrukturní podobu“ či podporu</a:t>
            </a:r>
          </a:p>
          <a:p>
            <a:r>
              <a:rPr lang="cs-CZ" dirty="0"/>
              <a:t>Př.: učitelé se učí navzájem, koncept zavádějícího učitele či mentora,…</a:t>
            </a:r>
          </a:p>
        </p:txBody>
      </p:sp>
    </p:spTree>
    <p:extLst>
      <p:ext uri="{BB962C8B-B14F-4D97-AF65-F5344CB8AC3E}">
        <p14:creationId xmlns:p14="http://schemas.microsoft.com/office/powerpoint/2010/main" val="38736828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Učící se komunity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Společenství lidí, kteří se chtějí vzájemně vzdělávat</a:t>
            </a:r>
          </a:p>
          <a:p>
            <a:r>
              <a:rPr lang="cs-CZ" dirty="0"/>
              <a:t>Mohou být navázaní na MOOC, knihovnu,….</a:t>
            </a:r>
          </a:p>
          <a:p>
            <a:r>
              <a:rPr lang="cs-CZ" dirty="0"/>
              <a:t>Mohou mít různou formu – od společného učení se (učící se kruhy), přes P2P až po kolegiální supervizi</a:t>
            </a:r>
          </a:p>
          <a:p>
            <a:r>
              <a:rPr lang="cs-CZ" dirty="0"/>
              <a:t>Podle formy mají různý smysl a účel, ale obecně jsou spojené s učební pomocí, motivací, pomocí při reflexi a evaluaci atp.</a:t>
            </a:r>
          </a:p>
          <a:p>
            <a:r>
              <a:rPr lang="cs-CZ" dirty="0"/>
              <a:t>Málo kdy vznikají zcela organicky, častěji jsou záměrně formované a podporované</a:t>
            </a:r>
          </a:p>
          <a:p>
            <a:r>
              <a:rPr lang="cs-CZ" dirty="0"/>
              <a:t>Mohou mít také online charakter (</a:t>
            </a:r>
            <a:r>
              <a:rPr lang="cs-CZ" dirty="0" err="1"/>
              <a:t>konektivismus</a:t>
            </a:r>
            <a:r>
              <a:rPr lang="cs-CZ" dirty="0"/>
              <a:t>, učení se na sociálních sítích atp.)</a:t>
            </a:r>
          </a:p>
        </p:txBody>
      </p:sp>
    </p:spTree>
    <p:extLst>
      <p:ext uri="{BB962C8B-B14F-4D97-AF65-F5344CB8AC3E}">
        <p14:creationId xmlns:p14="http://schemas.microsoft.com/office/powerpoint/2010/main" val="6415574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4124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Univerzity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Vznikají ve vrcholném středověku jako odpověď na nutnost hlubšího studia a znalostí kněží, lékařů, právníků, astronomů,…</a:t>
            </a:r>
          </a:p>
          <a:p>
            <a:r>
              <a:rPr lang="cs-CZ" dirty="0"/>
              <a:t>Středověké univerzity mají velkou míru prostupnosti a migrace studentů a řídí se specifickým právem (dnes částečně zachováno u TF)</a:t>
            </a:r>
          </a:p>
          <a:p>
            <a:r>
              <a:rPr lang="cs-CZ" dirty="0"/>
              <a:t>Důraz je kladený na svobodné bádání, studium a diskusi</a:t>
            </a:r>
          </a:p>
          <a:p>
            <a:r>
              <a:rPr lang="cs-CZ" dirty="0"/>
              <a:t>S rozvojem průmyslové revoluce vznikají techniky a polytechniky, praktičtější a s pevným kurikulem</a:t>
            </a:r>
          </a:p>
          <a:p>
            <a:r>
              <a:rPr lang="cs-CZ" dirty="0"/>
              <a:t>Řádní a mimořádní přednášející</a:t>
            </a:r>
          </a:p>
          <a:p>
            <a:r>
              <a:rPr lang="cs-CZ" dirty="0"/>
              <a:t>Vždy byl důležitý přednášející před kurikulem</a:t>
            </a:r>
          </a:p>
        </p:txBody>
      </p:sp>
    </p:spTree>
    <p:extLst>
      <p:ext uri="{BB962C8B-B14F-4D97-AF65-F5344CB8AC3E}">
        <p14:creationId xmlns:p14="http://schemas.microsoft.com/office/powerpoint/2010/main" val="1601060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Univerzity tvoří páteř výzkumu</a:t>
            </a:r>
          </a:p>
          <a:p>
            <a:r>
              <a:rPr lang="cs-CZ" dirty="0"/>
              <a:t>Je třeba vzdělávat velké množství lidí (srov. informační společnost)</a:t>
            </a:r>
          </a:p>
          <a:p>
            <a:r>
              <a:rPr lang="cs-CZ" dirty="0"/>
              <a:t>Jsou zpátečnické a neflexibilní (to ale byly vždy), což souvisí s kulturou i akreditačním procesem</a:t>
            </a:r>
          </a:p>
          <a:p>
            <a:r>
              <a:rPr lang="cs-CZ" dirty="0"/>
              <a:t>V ČR se připravuje velká transformace od oborů k programům, nová akreditační pravidla atp.</a:t>
            </a:r>
          </a:p>
          <a:p>
            <a:r>
              <a:rPr lang="cs-CZ" dirty="0"/>
              <a:t>Různá legislativní pravidla mohou umožňovat vznik různých univerzit a měnit jejich fungování</a:t>
            </a:r>
          </a:p>
        </p:txBody>
      </p:sp>
    </p:spTree>
    <p:extLst>
      <p:ext uri="{BB962C8B-B14F-4D97-AF65-F5344CB8AC3E}">
        <p14:creationId xmlns:p14="http://schemas.microsoft.com/office/powerpoint/2010/main" val="1354162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Kredencionalismus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Lidé mají rádi tituly (prof. a doc. nejsou funkční pozice, ale titulované pozice)</a:t>
            </a:r>
          </a:p>
          <a:p>
            <a:r>
              <a:rPr lang="cs-CZ" dirty="0" err="1"/>
              <a:t>Kredencionalismus</a:t>
            </a:r>
            <a:r>
              <a:rPr lang="cs-CZ" dirty="0"/>
              <a:t> – touha disponovat titulem</a:t>
            </a:r>
          </a:p>
          <a:p>
            <a:r>
              <a:rPr lang="cs-CZ" dirty="0"/>
              <a:t>V českém prostředí jsou populární a legální neakademické tituly LLM, MBA, DBA, MPA, dr. h. c.</a:t>
            </a:r>
          </a:p>
          <a:p>
            <a:r>
              <a:rPr lang="cs-CZ" dirty="0"/>
              <a:t>Online prostředí podporuje vznik </a:t>
            </a:r>
            <a:r>
              <a:rPr lang="cs-CZ" dirty="0" err="1"/>
              <a:t>Degree</a:t>
            </a:r>
            <a:r>
              <a:rPr lang="cs-CZ" dirty="0"/>
              <a:t> </a:t>
            </a:r>
            <a:r>
              <a:rPr lang="cs-CZ" dirty="0" err="1"/>
              <a:t>mills</a:t>
            </a:r>
            <a:r>
              <a:rPr lang="cs-CZ" dirty="0"/>
              <a:t> či </a:t>
            </a:r>
            <a:r>
              <a:rPr lang="cs-CZ" dirty="0" err="1"/>
              <a:t>Mickey</a:t>
            </a:r>
            <a:r>
              <a:rPr lang="cs-CZ" dirty="0"/>
              <a:t> Mouse </a:t>
            </a:r>
            <a:r>
              <a:rPr lang="cs-CZ" dirty="0" err="1"/>
              <a:t>degrees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Zaplatíte peníze a získáte titul</a:t>
            </a:r>
          </a:p>
          <a:p>
            <a:pPr lvl="1"/>
            <a:r>
              <a:rPr lang="cs-CZ" dirty="0"/>
              <a:t>Často spojené s tím, že se praxe uznává za kredity</a:t>
            </a:r>
          </a:p>
          <a:p>
            <a:pPr lvl="1"/>
            <a:r>
              <a:rPr lang="cs-CZ" dirty="0"/>
              <a:t>Často je možné poslat „diplomku“</a:t>
            </a:r>
          </a:p>
          <a:p>
            <a:pPr lvl="1"/>
            <a:r>
              <a:rPr lang="cs-CZ" dirty="0"/>
              <a:t>Často jsou spojené s „církví“ ve spojených státech</a:t>
            </a:r>
          </a:p>
          <a:p>
            <a:pPr lvl="1"/>
            <a:r>
              <a:rPr lang="cs-CZ" dirty="0"/>
              <a:t>Od maturity po PhD.</a:t>
            </a:r>
          </a:p>
        </p:txBody>
      </p:sp>
    </p:spTree>
    <p:extLst>
      <p:ext uri="{BB962C8B-B14F-4D97-AF65-F5344CB8AC3E}">
        <p14:creationId xmlns:p14="http://schemas.microsoft.com/office/powerpoint/2010/main" val="149728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čemu se univerzity hodí?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Výzkumná a publikační činnost</a:t>
            </a:r>
          </a:p>
          <a:p>
            <a:r>
              <a:rPr lang="cs-CZ" dirty="0"/>
              <a:t>Akademická svoboda</a:t>
            </a:r>
          </a:p>
          <a:p>
            <a:r>
              <a:rPr lang="cs-CZ" dirty="0"/>
              <a:t>Sociální kapitál</a:t>
            </a:r>
          </a:p>
          <a:p>
            <a:r>
              <a:rPr lang="cs-CZ" dirty="0"/>
              <a:t>Přístup k EIZ</a:t>
            </a:r>
          </a:p>
          <a:p>
            <a:r>
              <a:rPr lang="cs-CZ" dirty="0"/>
              <a:t>Podpora inovací</a:t>
            </a:r>
          </a:p>
          <a:p>
            <a:r>
              <a:rPr lang="cs-CZ" dirty="0"/>
              <a:t>Růst HDP</a:t>
            </a:r>
          </a:p>
          <a:p>
            <a:r>
              <a:rPr lang="cs-CZ" dirty="0"/>
              <a:t>Růst společenské vzdělanosti a rozvoje jednotlivých studujících</a:t>
            </a:r>
          </a:p>
          <a:p>
            <a:r>
              <a:rPr lang="cs-CZ" dirty="0"/>
              <a:t>Kodifikace kurikula + vstup do regulovaných profesí</a:t>
            </a:r>
          </a:p>
          <a:p>
            <a:r>
              <a:rPr lang="cs-CZ" dirty="0"/>
              <a:t>Je to pořád relativně rychlý a efektivní způsob učení se</a:t>
            </a:r>
          </a:p>
          <a:p>
            <a:r>
              <a:rPr lang="cs-CZ" dirty="0"/>
              <a:t>…</a:t>
            </a:r>
          </a:p>
          <a:p>
            <a:r>
              <a:rPr lang="cs-CZ" dirty="0"/>
              <a:t>Vývoj MOOC a podobných věcí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2753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Alternativní univerzitní koncepty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807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École</a:t>
            </a:r>
            <a:r>
              <a:rPr lang="cs-CZ" dirty="0"/>
              <a:t> 42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Projekt bezplatné univerzity pro kodéry bez kurikula, učitelů a podobných věcí</a:t>
            </a:r>
          </a:p>
          <a:p>
            <a:r>
              <a:rPr lang="cs-CZ" dirty="0"/>
              <a:t>Vysoká výběrovost</a:t>
            </a:r>
          </a:p>
          <a:p>
            <a:r>
              <a:rPr lang="cs-CZ" dirty="0"/>
              <a:t>Projektová či problémová výuka</a:t>
            </a:r>
          </a:p>
          <a:p>
            <a:r>
              <a:rPr lang="cs-CZ" dirty="0"/>
              <a:t>Rozvoj schopnosti pracovat v týmu</a:t>
            </a:r>
          </a:p>
        </p:txBody>
      </p:sp>
    </p:spTree>
    <p:extLst>
      <p:ext uri="{BB962C8B-B14F-4D97-AF65-F5344CB8AC3E}">
        <p14:creationId xmlns:p14="http://schemas.microsoft.com/office/powerpoint/2010/main" val="946122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OpenUniversity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Britský koncept</a:t>
            </a:r>
          </a:p>
          <a:p>
            <a:r>
              <a:rPr lang="cs-CZ" dirty="0"/>
              <a:t>Za vzdělání se platí</a:t>
            </a:r>
          </a:p>
          <a:p>
            <a:r>
              <a:rPr lang="cs-CZ" dirty="0"/>
              <a:t>Až na medicínu nabízejí téměř vše a online</a:t>
            </a:r>
          </a:p>
          <a:p>
            <a:r>
              <a:rPr lang="cs-CZ" dirty="0"/>
              <a:t>Od kratších kurzů až po magisterské studijní programy či MBA</a:t>
            </a:r>
          </a:p>
          <a:p>
            <a:r>
              <a:rPr lang="cs-CZ" dirty="0"/>
              <a:t>Velké množství fakult i studentů</a:t>
            </a:r>
          </a:p>
          <a:p>
            <a:r>
              <a:rPr lang="cs-CZ" dirty="0"/>
              <a:t>Snaha o udržení si vysoké kvality (obsahové i didaktické)</a:t>
            </a:r>
          </a:p>
        </p:txBody>
      </p:sp>
    </p:spTree>
    <p:extLst>
      <p:ext uri="{BB962C8B-B14F-4D97-AF65-F5344CB8AC3E}">
        <p14:creationId xmlns:p14="http://schemas.microsoft.com/office/powerpoint/2010/main" val="2935885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P2PU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Učit se prostřednictvím MOOC je těžké</a:t>
            </a:r>
          </a:p>
          <a:p>
            <a:r>
              <a:rPr lang="cs-CZ" dirty="0"/>
              <a:t>P2PU nabízí platformu pro vzdělávání facilitátorů, kteří budou studujícím pomáhat</a:t>
            </a:r>
          </a:p>
          <a:p>
            <a:r>
              <a:rPr lang="cs-CZ" dirty="0"/>
              <a:t>Vznikají učící se komunity (často v knihovnách)</a:t>
            </a:r>
          </a:p>
          <a:p>
            <a:r>
              <a:rPr lang="cs-CZ" dirty="0"/>
              <a:t>Mají výborný manuál pro facilitátory, který lze užít i jinak než na podporu MOOC</a:t>
            </a:r>
          </a:p>
          <a:p>
            <a:r>
              <a:rPr lang="cs-CZ" dirty="0"/>
              <a:t>Jsou neziskovka</a:t>
            </a:r>
          </a:p>
        </p:txBody>
      </p:sp>
    </p:spTree>
    <p:extLst>
      <p:ext uri="{BB962C8B-B14F-4D97-AF65-F5344CB8AC3E}">
        <p14:creationId xmlns:p14="http://schemas.microsoft.com/office/powerpoint/2010/main" val="34831009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Žlutá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Citáty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át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TM03457503[[fn=Citáty]]</Template>
  <TotalTime>46</TotalTime>
  <Words>650</Words>
  <Application>Microsoft Office PowerPoint</Application>
  <PresentationFormat>Širokoúhlá obrazovka</PresentationFormat>
  <Paragraphs>86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Century Gothic</vt:lpstr>
      <vt:lpstr>Wingdings 2</vt:lpstr>
      <vt:lpstr>Citáty</vt:lpstr>
      <vt:lpstr>„Non scholae, sed vitae discimus“</vt:lpstr>
      <vt:lpstr>Univerzity</vt:lpstr>
      <vt:lpstr>Současnost</vt:lpstr>
      <vt:lpstr>Kredencionalismus</vt:lpstr>
      <vt:lpstr>K čemu se univerzity hodí?</vt:lpstr>
      <vt:lpstr>Alternativní univerzitní koncepty</vt:lpstr>
      <vt:lpstr>École 42</vt:lpstr>
      <vt:lpstr>OpenUniversity</vt:lpstr>
      <vt:lpstr>P2PU</vt:lpstr>
      <vt:lpstr>„Balíčky MOOC“</vt:lpstr>
      <vt:lpstr>Učící se komunity</vt:lpstr>
      <vt:lpstr>Komunitní škola</vt:lpstr>
      <vt:lpstr>Učící se společnosti</vt:lpstr>
      <vt:lpstr>Učící se komunity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Michal Cerny</dc:creator>
  <cp:lastModifiedBy>Michal Cerny</cp:lastModifiedBy>
  <cp:revision>7</cp:revision>
  <dcterms:created xsi:type="dcterms:W3CDTF">2017-03-21T19:21:15Z</dcterms:created>
  <dcterms:modified xsi:type="dcterms:W3CDTF">2017-03-21T20:08:04Z</dcterms:modified>
</cp:coreProperties>
</file>