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5" r:id="rId3"/>
    <p:sldId id="306" r:id="rId4"/>
    <p:sldId id="307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16" r:id="rId14"/>
  </p:sldIdLst>
  <p:sldSz cx="12192000" cy="6858000"/>
  <p:notesSz cx="6858000" cy="9144000"/>
  <p:custDataLst>
    <p:tags r:id="rId1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6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03.05.2019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29428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03.05.2019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261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03.05.2019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86650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03.05.2019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2988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03.05.2019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62609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03.05.2019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424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03.05.2019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9825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03.05.2019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009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03.05.2019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915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03.05.2019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662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03.05.2019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6334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03.05.2019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965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03.05.2019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9703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C8389706-069E-4A66-ACC7-64975B9C0203}" type="datetimeFigureOut">
              <a:rPr lang="cs-CZ" smtClean="0"/>
              <a:t>03.05.2019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9675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8389706-069E-4A66-ACC7-64975B9C0203}" type="datetimeFigureOut">
              <a:rPr lang="cs-CZ" smtClean="0"/>
              <a:t>03.05.2019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7668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money.cnn.com/2016/04/28/investing/facebook-trillion-dollar-market-value/" TargetMode="External"/><Relationship Id="rId2" Type="http://schemas.openxmlformats.org/officeDocument/2006/relationships/hyperlink" Target="http://spomocnik.rvp.cz/clanek/21231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spomocnik.rvp.cz/clanek/21231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rw.org/video-photos/interactive/2019/05/02/china-how-mass-surveillance-works-xinjiang?fbclid=IwAR0OLXqZyi0IIEAaQ6gZi0POiIg4DYWpjlYcVluY4t-lkAaX6L2sQc4RFW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i="1" dirty="0"/>
              <a:t>„Ex </a:t>
            </a:r>
            <a:r>
              <a:rPr lang="cs-CZ" i="1" dirty="0" err="1"/>
              <a:t>ungue</a:t>
            </a:r>
            <a:r>
              <a:rPr lang="cs-CZ" i="1" dirty="0"/>
              <a:t> </a:t>
            </a:r>
            <a:r>
              <a:rPr lang="cs-CZ" i="1" dirty="0" err="1" smtClean="0"/>
              <a:t>leonem</a:t>
            </a:r>
            <a:r>
              <a:rPr lang="cs-CZ" i="1" dirty="0" smtClean="0"/>
              <a:t>“</a:t>
            </a:r>
            <a:endParaRPr lang="cs-CZ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1186455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Kritický přístup k </a:t>
            </a:r>
            <a:r>
              <a:rPr lang="cs-CZ" dirty="0" err="1"/>
              <a:t>edTechu</a:t>
            </a:r>
            <a:r>
              <a:rPr lang="cs-CZ" dirty="0"/>
              <a:t>, </a:t>
            </a:r>
            <a:r>
              <a:rPr lang="cs-CZ" dirty="0" err="1"/>
              <a:t>zneužitelnost</a:t>
            </a:r>
            <a:r>
              <a:rPr lang="cs-CZ" dirty="0"/>
              <a:t> nových technologií; psychologické posuny: pozornost, paměť, multitasking, HCI, HCD a </a:t>
            </a:r>
            <a:r>
              <a:rPr lang="cs-CZ" dirty="0" err="1"/>
              <a:t>edudesign</a:t>
            </a:r>
            <a:r>
              <a:rPr lang="cs-CZ" dirty="0"/>
              <a:t>, cíleně budované digitální </a:t>
            </a:r>
            <a:r>
              <a:rPr lang="cs-CZ" dirty="0" smtClean="0"/>
              <a:t>stopy</a:t>
            </a:r>
          </a:p>
          <a:p>
            <a:r>
              <a:rPr lang="cs-CZ" dirty="0" smtClean="0"/>
              <a:t>Učící </a:t>
            </a:r>
            <a:r>
              <a:rPr lang="cs-CZ" dirty="0"/>
              <a:t>se společnost</a:t>
            </a:r>
          </a:p>
          <a:p>
            <a:r>
              <a:rPr lang="cs-CZ" dirty="0" smtClean="0"/>
              <a:t>2017</a:t>
            </a:r>
            <a:endParaRPr lang="cs-CZ" dirty="0"/>
          </a:p>
          <a:p>
            <a:r>
              <a:rPr lang="cs-CZ" dirty="0"/>
              <a:t>Michal </a:t>
            </a:r>
            <a:r>
              <a:rPr lang="cs-CZ" dirty="0" smtClean="0"/>
              <a:t>Černý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80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Komunikační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Napsat mail je jiné, než napsat dopis</a:t>
            </a:r>
          </a:p>
          <a:p>
            <a:r>
              <a:rPr lang="cs-CZ" dirty="0" smtClean="0"/>
              <a:t>Komunikace je rychlejší, má vyšší frekvenci</a:t>
            </a:r>
          </a:p>
          <a:p>
            <a:r>
              <a:rPr lang="cs-CZ" dirty="0" smtClean="0"/>
              <a:t>Je snadno sledovatelná (ICQ, ale také tajné služby a ...)</a:t>
            </a:r>
          </a:p>
          <a:p>
            <a:r>
              <a:rPr lang="cs-CZ" dirty="0" smtClean="0"/>
              <a:t>Mění se lexikum</a:t>
            </a:r>
          </a:p>
          <a:p>
            <a:r>
              <a:rPr lang="cs-CZ" dirty="0" smtClean="0"/>
              <a:t>Objevuje se tlak na rychlost odpovědí</a:t>
            </a:r>
          </a:p>
          <a:p>
            <a:r>
              <a:rPr lang="cs-CZ" dirty="0" smtClean="0"/>
              <a:t>Nové pracovní i sociální vztahy vyžadují jiné formy komunikace</a:t>
            </a:r>
          </a:p>
          <a:p>
            <a:r>
              <a:rPr lang="cs-CZ" dirty="0" smtClean="0"/>
              <a:t>Sdělení jsou archivovaná</a:t>
            </a:r>
          </a:p>
        </p:txBody>
      </p:sp>
    </p:spTree>
    <p:extLst>
      <p:ext uri="{BB962C8B-B14F-4D97-AF65-F5344CB8AC3E}">
        <p14:creationId xmlns:p14="http://schemas.microsoft.com/office/powerpoint/2010/main" val="224087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hlinkClick r:id="rId2"/>
              </a:rPr>
              <a:t>Platformní společnost</a:t>
            </a:r>
            <a:r>
              <a:rPr lang="cs-CZ" dirty="0"/>
              <a:t> (José van </a:t>
            </a:r>
            <a:r>
              <a:rPr lang="cs-CZ" dirty="0" err="1" smtClean="0"/>
              <a:t>Dijck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Co se skrývá za procesem </a:t>
            </a:r>
            <a:r>
              <a:rPr lang="cs-CZ" dirty="0" err="1"/>
              <a:t>platformizace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Nabízí personalizované služby přínosné </a:t>
            </a:r>
            <a:r>
              <a:rPr lang="cs-CZ" dirty="0" smtClean="0"/>
              <a:t>uživatelům</a:t>
            </a:r>
            <a:endParaRPr lang="cs-CZ" dirty="0"/>
          </a:p>
          <a:p>
            <a:pPr lvl="1"/>
            <a:r>
              <a:rPr lang="cs-CZ" dirty="0"/>
              <a:t>Podporuje budování komunity a obchází neefektivní tradiční instituce (např. taxislužby v případě Uber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dirty="0"/>
              <a:t>Zdůrazňuje veřejný zájem a zároveň zamlčuje soukromé zisky (aktuální hodnota </a:t>
            </a:r>
            <a:r>
              <a:rPr lang="cs-CZ" dirty="0" err="1"/>
              <a:t>Facebooku</a:t>
            </a:r>
            <a:r>
              <a:rPr lang="cs-CZ" dirty="0"/>
              <a:t> je odhadována na cca </a:t>
            </a:r>
            <a:r>
              <a:rPr lang="cs-CZ" dirty="0" smtClean="0"/>
              <a:t>550</a:t>
            </a:r>
            <a:r>
              <a:rPr lang="cs-CZ" dirty="0" smtClean="0">
                <a:hlinkClick r:id="rId3"/>
              </a:rPr>
              <a:t> </a:t>
            </a:r>
            <a:r>
              <a:rPr lang="cs-CZ" dirty="0">
                <a:hlinkClick r:id="rId3"/>
              </a:rPr>
              <a:t>miliard </a:t>
            </a:r>
            <a:r>
              <a:rPr lang="cs-CZ" dirty="0" smtClean="0">
                <a:hlinkClick r:id="rId3"/>
              </a:rPr>
              <a:t>$</a:t>
            </a:r>
            <a:r>
              <a:rPr lang="cs-CZ" dirty="0" smtClean="0"/>
              <a:t>)</a:t>
            </a:r>
          </a:p>
          <a:p>
            <a:r>
              <a:rPr lang="cs-CZ" dirty="0"/>
              <a:t>Doporučení uživatelům:</a:t>
            </a:r>
          </a:p>
          <a:p>
            <a:pPr lvl="1"/>
            <a:r>
              <a:rPr lang="cs-CZ" dirty="0"/>
              <a:t>Vyžadujte transparentní fungování </a:t>
            </a:r>
            <a:r>
              <a:rPr lang="cs-CZ" dirty="0" smtClean="0"/>
              <a:t>platforem</a:t>
            </a:r>
            <a:endParaRPr lang="cs-CZ" dirty="0"/>
          </a:p>
          <a:p>
            <a:pPr lvl="1"/>
            <a:r>
              <a:rPr lang="cs-CZ" dirty="0"/>
              <a:t>Nedovolte, aby vaše pohodlnost zvítězila nad veřejným </a:t>
            </a:r>
            <a:r>
              <a:rPr lang="cs-CZ" dirty="0" smtClean="0"/>
              <a:t>zájmem</a:t>
            </a:r>
            <a:endParaRPr lang="cs-CZ" dirty="0"/>
          </a:p>
          <a:p>
            <a:pPr lvl="1"/>
            <a:r>
              <a:rPr lang="cs-CZ" dirty="0"/>
              <a:t>Buďte </a:t>
            </a:r>
            <a:r>
              <a:rPr lang="cs-CZ" dirty="0" smtClean="0"/>
              <a:t>ostražití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507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hlinkClick r:id="rId2"/>
              </a:rPr>
              <a:t>Platformní společnost</a:t>
            </a:r>
            <a:r>
              <a:rPr lang="cs-CZ" dirty="0"/>
              <a:t> (José van </a:t>
            </a:r>
            <a:r>
              <a:rPr lang="cs-CZ" dirty="0" err="1" smtClean="0"/>
              <a:t>Dijck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Doporučení vládám:</a:t>
            </a:r>
          </a:p>
          <a:p>
            <a:pPr lvl="1"/>
            <a:r>
              <a:rPr lang="cs-CZ" dirty="0"/>
              <a:t>Chraňte veřejný zájem a obecné hodnoty – jednejte s </a:t>
            </a:r>
            <a:r>
              <a:rPr lang="cs-CZ" dirty="0" smtClean="0"/>
              <a:t>platformami</a:t>
            </a:r>
            <a:endParaRPr lang="cs-CZ" dirty="0"/>
          </a:p>
          <a:p>
            <a:pPr lvl="1"/>
            <a:r>
              <a:rPr lang="cs-CZ" dirty="0"/>
              <a:t>Přizpůsobujte pravidla regulace (a regulační úřady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dirty="0"/>
              <a:t>Připravte plán demokratizace platformní </a:t>
            </a:r>
            <a:r>
              <a:rPr lang="cs-CZ" dirty="0" smtClean="0"/>
              <a:t>společnosti</a:t>
            </a:r>
          </a:p>
          <a:p>
            <a:r>
              <a:rPr lang="cs-CZ" dirty="0"/>
              <a:t>Doporučení vývojářům platforem:</a:t>
            </a:r>
          </a:p>
          <a:p>
            <a:pPr lvl="1"/>
            <a:r>
              <a:rPr lang="cs-CZ" dirty="0"/>
              <a:t>Preferujte dlouhodobé cíle před okamžitým </a:t>
            </a:r>
            <a:r>
              <a:rPr lang="cs-CZ" dirty="0" smtClean="0"/>
              <a:t>ziskem</a:t>
            </a:r>
            <a:endParaRPr lang="cs-CZ" dirty="0"/>
          </a:p>
          <a:p>
            <a:pPr lvl="1"/>
            <a:r>
              <a:rPr lang="cs-CZ" dirty="0"/>
              <a:t>Buďte otevření ohledně toku dat, obchodních modelů a struktury </a:t>
            </a:r>
            <a:r>
              <a:rPr lang="cs-CZ" dirty="0" smtClean="0"/>
              <a:t>řízení</a:t>
            </a:r>
            <a:endParaRPr lang="cs-CZ" dirty="0"/>
          </a:p>
          <a:p>
            <a:pPr lvl="1"/>
            <a:r>
              <a:rPr lang="cs-CZ" dirty="0"/>
              <a:t>Integrujte do platformní architektury veřejný </a:t>
            </a:r>
            <a:r>
              <a:rPr lang="cs-CZ" dirty="0" smtClean="0"/>
              <a:t>zájem</a:t>
            </a:r>
            <a:endParaRPr lang="cs-CZ" dirty="0"/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893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78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Oblasti možných problémů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Sociální exklusivita a digitální propast</a:t>
            </a:r>
          </a:p>
          <a:p>
            <a:r>
              <a:rPr lang="cs-CZ" dirty="0" smtClean="0"/>
              <a:t>Konkurence na pracovním trhu</a:t>
            </a:r>
          </a:p>
          <a:p>
            <a:r>
              <a:rPr lang="cs-CZ" dirty="0" smtClean="0">
                <a:hlinkClick r:id="rId2"/>
              </a:rPr>
              <a:t>Ochrana soukromí</a:t>
            </a:r>
            <a:endParaRPr lang="cs-CZ" dirty="0" smtClean="0"/>
          </a:p>
          <a:p>
            <a:r>
              <a:rPr lang="cs-CZ" dirty="0" smtClean="0"/>
              <a:t>Autonomní AI</a:t>
            </a:r>
          </a:p>
          <a:p>
            <a:r>
              <a:rPr lang="cs-CZ" dirty="0" smtClean="0"/>
              <a:t>Otázky vzdělávání</a:t>
            </a:r>
          </a:p>
          <a:p>
            <a:r>
              <a:rPr lang="cs-CZ" dirty="0" smtClean="0"/>
              <a:t>Ekologické otázky</a:t>
            </a:r>
          </a:p>
          <a:p>
            <a:r>
              <a:rPr lang="cs-CZ" dirty="0" smtClean="0"/>
              <a:t>„Dělá z nás Google hlupáky“? – Psychologické změny</a:t>
            </a:r>
          </a:p>
          <a:p>
            <a:r>
              <a:rPr lang="cs-CZ" dirty="0" smtClean="0"/>
              <a:t>Změny komunikačních vzorců a strategií</a:t>
            </a:r>
          </a:p>
        </p:txBody>
      </p:sp>
    </p:spTree>
    <p:extLst>
      <p:ext uri="{BB962C8B-B14F-4D97-AF65-F5344CB8AC3E}">
        <p14:creationId xmlns:p14="http://schemas.microsoft.com/office/powerpoint/2010/main" val="426385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Sociální exklusivita a digitální propast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Přístup k technologiím je spojený s možností aktivní participace na společnosti, se ekonomickými, sociálními i komunikačními možnostmi</a:t>
            </a:r>
          </a:p>
          <a:p>
            <a:r>
              <a:rPr lang="cs-CZ" dirty="0" smtClean="0"/>
              <a:t>Nejlepší technologie a nejlepší vzdělávání jsou drahé -&gt; prohlubování sociálních nerovností, ale i nerovnoměrnosti intelektuálního kapitálu</a:t>
            </a:r>
          </a:p>
          <a:p>
            <a:r>
              <a:rPr lang="cs-CZ" dirty="0" smtClean="0"/>
              <a:t>Co s lidmi na dně digitální propasti? Seniory, sociálně a ekonomicky ohroženými, obyvateli třetího světa,....</a:t>
            </a:r>
          </a:p>
          <a:p>
            <a:r>
              <a:rPr lang="cs-CZ" dirty="0" smtClean="0"/>
              <a:t>Platformní společnost?</a:t>
            </a:r>
          </a:p>
        </p:txBody>
      </p:sp>
    </p:spTree>
    <p:extLst>
      <p:ext uri="{BB962C8B-B14F-4D97-AF65-F5344CB8AC3E}">
        <p14:creationId xmlns:p14="http://schemas.microsoft.com/office/powerpoint/2010/main" val="58257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Konkurence na pracovním trhu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„Práci nám seberou roboti“, heslo jako z doby první průmyslové revoluce. Ale je zde už čtvrtá</a:t>
            </a:r>
          </a:p>
          <a:p>
            <a:r>
              <a:rPr lang="cs-CZ" dirty="0" smtClean="0"/>
              <a:t>V čem mohou být lidé lepší? Sociální kompetence, sebeřízení, kreativita,... -&gt; nutnost změny koncepce vzdělávání (Ale pozor Reich – také některé manuální profese)</a:t>
            </a:r>
          </a:p>
          <a:p>
            <a:r>
              <a:rPr lang="cs-CZ" dirty="0" smtClean="0"/>
              <a:t>Průmysl kombinuje technologie a procesy. Procesy jsou ale závislé na kvalifikaci a znalostech lidí,...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296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soukromí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Soukromí neexistuje:</a:t>
            </a:r>
          </a:p>
          <a:p>
            <a:pPr lvl="1"/>
            <a:r>
              <a:rPr lang="cs-CZ" dirty="0" smtClean="0"/>
              <a:t>Operátoři sledují mobilní telefony</a:t>
            </a:r>
          </a:p>
          <a:p>
            <a:pPr lvl="1"/>
            <a:r>
              <a:rPr lang="cs-CZ" dirty="0" err="1" smtClean="0"/>
              <a:t>Cookies</a:t>
            </a:r>
            <a:endParaRPr lang="cs-CZ" dirty="0" smtClean="0"/>
          </a:p>
          <a:p>
            <a:pPr lvl="1"/>
            <a:r>
              <a:rPr lang="cs-CZ" dirty="0" smtClean="0"/>
              <a:t>Lexikální analýza</a:t>
            </a:r>
          </a:p>
          <a:p>
            <a:pPr lvl="1"/>
            <a:r>
              <a:rPr lang="cs-CZ" dirty="0" smtClean="0"/>
              <a:t>Google o nás ví (skoro vše), třeba umí přidávat události do kalendáře podle zakoupené letenky či ubytování</a:t>
            </a:r>
          </a:p>
          <a:p>
            <a:pPr lvl="1"/>
            <a:r>
              <a:rPr lang="cs-CZ" dirty="0" smtClean="0"/>
              <a:t>...</a:t>
            </a:r>
          </a:p>
          <a:p>
            <a:r>
              <a:rPr lang="cs-CZ" dirty="0" smtClean="0"/>
              <a:t>Možné reakce:</a:t>
            </a:r>
          </a:p>
          <a:p>
            <a:pPr lvl="1"/>
            <a:r>
              <a:rPr lang="cs-CZ" dirty="0" err="1" smtClean="0"/>
              <a:t>Anonymisace</a:t>
            </a:r>
            <a:r>
              <a:rPr lang="cs-CZ" dirty="0" smtClean="0"/>
              <a:t> pohybu na internetu: TOR, </a:t>
            </a:r>
            <a:r>
              <a:rPr lang="cs-CZ" dirty="0" err="1" smtClean="0"/>
              <a:t>deep</a:t>
            </a:r>
            <a:r>
              <a:rPr lang="cs-CZ" dirty="0" smtClean="0"/>
              <a:t> a </a:t>
            </a:r>
            <a:r>
              <a:rPr lang="cs-CZ" dirty="0" err="1" smtClean="0"/>
              <a:t>dark</a:t>
            </a:r>
            <a:r>
              <a:rPr lang="cs-CZ" dirty="0" smtClean="0"/>
              <a:t> </a:t>
            </a:r>
            <a:r>
              <a:rPr lang="cs-CZ" dirty="0" err="1" smtClean="0"/>
              <a:t>net</a:t>
            </a:r>
            <a:endParaRPr lang="cs-CZ" dirty="0" smtClean="0"/>
          </a:p>
          <a:p>
            <a:pPr lvl="1"/>
            <a:r>
              <a:rPr lang="cs-CZ" dirty="0" err="1" smtClean="0"/>
              <a:t>Kryptoměny</a:t>
            </a:r>
            <a:endParaRPr lang="cs-CZ" dirty="0" smtClean="0"/>
          </a:p>
          <a:p>
            <a:pPr lvl="1"/>
            <a:r>
              <a:rPr lang="cs-CZ" dirty="0" smtClean="0"/>
              <a:t>Paralelní kultura a společnost</a:t>
            </a:r>
          </a:p>
          <a:p>
            <a:r>
              <a:rPr lang="cs-CZ" dirty="0" smtClean="0"/>
              <a:t>Soukromím platíme za kvalitu a pohodlí služeb, personalizaci obsahu, kvalitnější vyhledávání...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96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Autonomní AI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Budou počítače sami myslet?</a:t>
            </a:r>
          </a:p>
          <a:p>
            <a:r>
              <a:rPr lang="cs-CZ" dirty="0" smtClean="0"/>
              <a:t>Silná umělá inteligence by měla být schopná sama řešit různé problémy</a:t>
            </a:r>
          </a:p>
          <a:p>
            <a:r>
              <a:rPr lang="cs-CZ" dirty="0" smtClean="0"/>
              <a:t>Už teď myslí a do hlavy jim nevidíme (viz neuronové sítě)</a:t>
            </a:r>
          </a:p>
          <a:p>
            <a:r>
              <a:rPr lang="cs-CZ" dirty="0" smtClean="0"/>
              <a:t>Koncepce autonomie a humanizace je asi stále sci-fi</a:t>
            </a:r>
          </a:p>
          <a:p>
            <a:r>
              <a:rPr lang="cs-CZ" dirty="0" smtClean="0"/>
              <a:t>Ale padá koncept toho, že jsou technologie v principu deterministické, hloupé, přehledné, transparentní,...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215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Role pedagogických asistentů</a:t>
            </a:r>
          </a:p>
          <a:p>
            <a:r>
              <a:rPr lang="cs-CZ" dirty="0" smtClean="0"/>
              <a:t>Změny edukačních schémat</a:t>
            </a:r>
          </a:p>
          <a:p>
            <a:r>
              <a:rPr lang="cs-CZ" dirty="0" smtClean="0"/>
              <a:t>Omezené možnosti plánování na trhu práce</a:t>
            </a:r>
          </a:p>
          <a:p>
            <a:r>
              <a:rPr lang="cs-CZ" dirty="0" smtClean="0"/>
              <a:t>Důraz na celoživotní kontinuální učení, ale to je drahé, ne všichni ho chtějí, kdo a jak ho má platit?</a:t>
            </a:r>
          </a:p>
          <a:p>
            <a:r>
              <a:rPr lang="cs-CZ" dirty="0" smtClean="0"/>
              <a:t>Čemu se tedy vlastně učit?</a:t>
            </a:r>
          </a:p>
          <a:p>
            <a:endParaRPr lang="cs-CZ" dirty="0"/>
          </a:p>
          <a:p>
            <a:r>
              <a:rPr lang="cs-CZ" dirty="0" smtClean="0"/>
              <a:t>Lidé preferují možnost vzdělávání před penězi – ne vždy, ne absolutně, ale otázka sebe rozvoje je důležitá.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096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Ekologické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Energetická náročnost</a:t>
            </a:r>
          </a:p>
          <a:p>
            <a:r>
              <a:rPr lang="cs-CZ" dirty="0" smtClean="0"/>
              <a:t>Náročnost na vzácné kovy a věci, co se špatně těží (zlato, měď, lithium,...)</a:t>
            </a:r>
          </a:p>
          <a:p>
            <a:r>
              <a:rPr lang="cs-CZ" dirty="0" smtClean="0"/>
              <a:t>„Morální zastarávání“ x „reálná funkčnost výrobků“</a:t>
            </a:r>
          </a:p>
          <a:p>
            <a:r>
              <a:rPr lang="cs-CZ" dirty="0" smtClean="0"/>
              <a:t>Otázky recyklace a dalšího zpracování mají jak ekologický, tak také sociální rozměr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904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Psychologické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 velké míry neznámé a nejasné, často na úrovni spekulací</a:t>
            </a:r>
          </a:p>
          <a:p>
            <a:r>
              <a:rPr lang="cs-CZ" dirty="0" smtClean="0"/>
              <a:t>Ale asi se snižuje význam paměti na úkor složitějších kognitivních procesů</a:t>
            </a:r>
          </a:p>
          <a:p>
            <a:r>
              <a:rPr lang="cs-CZ" dirty="0" smtClean="0"/>
              <a:t>Máme problém s pozorností (a jejím udržením) a multitasking je problematický</a:t>
            </a:r>
          </a:p>
          <a:p>
            <a:r>
              <a:rPr lang="cs-CZ" dirty="0" smtClean="0"/>
              <a:t>Musíme hledat vhodné nastavení </a:t>
            </a:r>
            <a:r>
              <a:rPr lang="cs-CZ" dirty="0" err="1" smtClean="0"/>
              <a:t>workflow</a:t>
            </a:r>
            <a:r>
              <a:rPr lang="cs-CZ" dirty="0" smtClean="0"/>
              <a:t> a také ho učit</a:t>
            </a:r>
          </a:p>
          <a:p>
            <a:r>
              <a:rPr lang="cs-CZ" dirty="0" smtClean="0"/>
              <a:t>Existují závislosti na moderních technologiích (ale ty byly vždycky)</a:t>
            </a:r>
          </a:p>
          <a:p>
            <a:r>
              <a:rPr lang="cs-CZ" dirty="0" smtClean="0"/>
              <a:t>Technostres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866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57f49679a371253af3a5e37a980a79fc7cc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Žlutá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Citáty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át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Citáty</Template>
  <TotalTime>0</TotalTime>
  <Words>588</Words>
  <Application>Microsoft Office PowerPoint</Application>
  <PresentationFormat>Širokoúhlá obrazovka</PresentationFormat>
  <Paragraphs>88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Century Gothic</vt:lpstr>
      <vt:lpstr>Wingdings 2</vt:lpstr>
      <vt:lpstr>Citáty</vt:lpstr>
      <vt:lpstr>„Ex ungue leonem“</vt:lpstr>
      <vt:lpstr>Oblasti možných problémů</vt:lpstr>
      <vt:lpstr>Sociální exklusivita a digitální propast</vt:lpstr>
      <vt:lpstr>Konkurence na pracovním trhu</vt:lpstr>
      <vt:lpstr>Ochrana soukromí</vt:lpstr>
      <vt:lpstr>Autonomní AI</vt:lpstr>
      <vt:lpstr>Otázky vzdělávání</vt:lpstr>
      <vt:lpstr>Ekologické otázky</vt:lpstr>
      <vt:lpstr>Psychologické změny</vt:lpstr>
      <vt:lpstr>Komunikační změny</vt:lpstr>
      <vt:lpstr>Platformní společnost (José van Dijck)</vt:lpstr>
      <vt:lpstr>Platformní společnost (José van Dijck)</vt:lpstr>
      <vt:lpstr>Děkuji za pozornost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„Nosce te ipsum“</dc:title>
  <dc:creator>Michal Černý</dc:creator>
  <cp:lastModifiedBy>Michal Černý</cp:lastModifiedBy>
  <cp:revision>17</cp:revision>
  <dcterms:created xsi:type="dcterms:W3CDTF">2017-03-16T14:56:22Z</dcterms:created>
  <dcterms:modified xsi:type="dcterms:W3CDTF">2019-05-03T11:43:22Z</dcterms:modified>
</cp:coreProperties>
</file>