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58" r:id="rId5"/>
    <p:sldId id="259" r:id="rId6"/>
    <p:sldId id="260" r:id="rId7"/>
    <p:sldId id="261" r:id="rId8"/>
    <p:sldId id="263" r:id="rId9"/>
    <p:sldId id="262"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06476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cs-CZ"/>
              <a:t>Kliknutím lze upravit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cs-CZ"/>
              <a:t>Kliknutím na ikonu přidáte obrázek.</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18. 5. 2017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52845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cs-CZ"/>
              <a:t>Kliknutím lze upravit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856101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cs-CZ"/>
              <a:t>Kliknutím lze upravit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cs-CZ"/>
              <a:t>Upravte styly předlohy textu.</a:t>
            </a:r>
          </a:p>
        </p:txBody>
      </p:sp>
      <p:sp>
        <p:nvSpPr>
          <p:cNvPr id="2" name="Date Placeholder 1"/>
          <p:cNvSpPr>
            <a:spLocks noGrp="1"/>
          </p:cNvSpPr>
          <p:nvPr>
            <p:ph type="dt" sz="half" idx="10"/>
          </p:nvPr>
        </p:nvSpPr>
        <p:spPr/>
        <p:txBody>
          <a:bodyPr/>
          <a:lstStyle/>
          <a:p>
            <a:fld id="{F63D5379-DE72-4B7C-B943-A891123A299F}" type="datetimeFigureOut">
              <a:rPr lang="cs-CZ" smtClean="0"/>
              <a:t>18. 5. 2017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29820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1388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09061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cs-CZ"/>
              <a:t>Kliknutím lze upravit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90105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cs-CZ"/>
              <a:t>Kliknutím lze upravit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18. 5. 2017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94250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63D5379-DE72-4B7C-B943-A891123A299F}" type="datetimeFigureOut">
              <a:rPr lang="cs-CZ" smtClean="0"/>
              <a:t>18. 5. 2017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369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63D5379-DE72-4B7C-B943-A891123A299F}" type="datetimeFigureOut">
              <a:rPr lang="cs-CZ" smtClean="0"/>
              <a:t>18. 5. 2017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15748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63D5379-DE72-4B7C-B943-A891123A299F}" type="datetimeFigureOut">
              <a:rPr lang="cs-CZ" smtClean="0"/>
              <a:t>18. 5. 2017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11233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D5379-DE72-4B7C-B943-A891123A299F}" type="datetimeFigureOut">
              <a:rPr lang="cs-CZ" smtClean="0"/>
              <a:t>18. 5. 2017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5041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cs-CZ"/>
              <a:t>Kliknutím lze upravit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18. 5. 2017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42318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cs-CZ"/>
              <a:t>Kliknutím lze upravit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cs-CZ"/>
              <a:t>Kliknutím na ikonu přidáte obrázek.</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3885810" y="6041362"/>
            <a:ext cx="976879" cy="365125"/>
          </a:xfrm>
        </p:spPr>
        <p:txBody>
          <a:bodyPr/>
          <a:lstStyle/>
          <a:p>
            <a:fld id="{F63D5379-DE72-4B7C-B943-A891123A299F}" type="datetimeFigureOut">
              <a:rPr lang="cs-CZ" smtClean="0"/>
              <a:t>18. 5. 2017</a:t>
            </a:fld>
            <a:endParaRPr lang="cs-CZ"/>
          </a:p>
        </p:txBody>
      </p:sp>
      <p:sp>
        <p:nvSpPr>
          <p:cNvPr id="6" name="Footer Placeholder 5"/>
          <p:cNvSpPr>
            <a:spLocks noGrp="1"/>
          </p:cNvSpPr>
          <p:nvPr>
            <p:ph type="ftr" sz="quarter" idx="11"/>
          </p:nvPr>
        </p:nvSpPr>
        <p:spPr>
          <a:xfrm>
            <a:off x="590396" y="6041362"/>
            <a:ext cx="3295413" cy="365125"/>
          </a:xfrm>
        </p:spPr>
        <p:txBody>
          <a:bodyPr/>
          <a:lstStyle/>
          <a:p>
            <a:endParaRPr lang="cs-CZ"/>
          </a:p>
        </p:txBody>
      </p:sp>
      <p:sp>
        <p:nvSpPr>
          <p:cNvPr id="7" name="Slide Number Placeholder 6"/>
          <p:cNvSpPr>
            <a:spLocks noGrp="1"/>
          </p:cNvSpPr>
          <p:nvPr>
            <p:ph type="sldNum" sz="quarter" idx="12"/>
          </p:nvPr>
        </p:nvSpPr>
        <p:spPr>
          <a:xfrm>
            <a:off x="4862689" y="5915888"/>
            <a:ext cx="1062155" cy="490599"/>
          </a:xfrm>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731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cs-CZ"/>
              <a:t>Kliknutím lze upravit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cs-CZ"/>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63D5379-DE72-4B7C-B943-A891123A299F}" type="datetimeFigureOut">
              <a:rPr lang="cs-CZ" smtClean="0"/>
              <a:t>18. 5. 2017</a:t>
            </a:fld>
            <a:endParaRPr lang="cs-CZ"/>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30EFEB7-0B57-4550-BC4B-C5264D962F06}" type="slidenum">
              <a:rPr lang="cs-CZ" smtClean="0"/>
              <a:t>‹#›</a:t>
            </a:fld>
            <a:endParaRPr lang="cs-CZ"/>
          </a:p>
        </p:txBody>
      </p:sp>
    </p:spTree>
    <p:extLst>
      <p:ext uri="{BB962C8B-B14F-4D97-AF65-F5344CB8AC3E}">
        <p14:creationId xmlns:p14="http://schemas.microsoft.com/office/powerpoint/2010/main" val="12350133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cl.northwestern.edu/netlogo/"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a:t>
            </a:r>
            <a:r>
              <a:rPr lang="it-IT" dirty="0"/>
              <a:t>Abi in pace</a:t>
            </a:r>
            <a:r>
              <a:rPr lang="cs-CZ" dirty="0"/>
              <a:t>“</a:t>
            </a:r>
          </a:p>
        </p:txBody>
      </p:sp>
      <p:sp>
        <p:nvSpPr>
          <p:cNvPr id="3" name="Podnadpis 2"/>
          <p:cNvSpPr>
            <a:spLocks noGrp="1"/>
          </p:cNvSpPr>
          <p:nvPr>
            <p:ph type="subTitle" idx="1"/>
          </p:nvPr>
        </p:nvSpPr>
        <p:spPr>
          <a:xfrm>
            <a:off x="810001" y="5280846"/>
            <a:ext cx="10572000" cy="1278979"/>
          </a:xfrm>
        </p:spPr>
        <p:txBody>
          <a:bodyPr>
            <a:normAutofit fontScale="62500" lnSpcReduction="20000"/>
          </a:bodyPr>
          <a:lstStyle/>
          <a:p>
            <a:r>
              <a:rPr lang="cs-CZ" dirty="0"/>
              <a:t>Digitální sociologie a psychologie; generace X a Y, digitální domorodci, digitální nomádi, modelování sociálních jevů, síťová generace, </a:t>
            </a:r>
            <a:r>
              <a:rPr lang="cs-CZ" dirty="0" err="1"/>
              <a:t>cognitive</a:t>
            </a:r>
            <a:r>
              <a:rPr lang="cs-CZ" dirty="0"/>
              <a:t> </a:t>
            </a:r>
            <a:r>
              <a:rPr lang="cs-CZ" dirty="0" err="1"/>
              <a:t>dissonance</a:t>
            </a:r>
            <a:r>
              <a:rPr lang="cs-CZ" dirty="0"/>
              <a:t>, </a:t>
            </a:r>
            <a:r>
              <a:rPr lang="cs-CZ" dirty="0" err="1"/>
              <a:t>influencers</a:t>
            </a:r>
            <a:r>
              <a:rPr lang="cs-CZ" dirty="0"/>
              <a:t>, vzory, filtrování obsahu, </a:t>
            </a:r>
            <a:r>
              <a:rPr lang="cs-CZ" dirty="0" err="1"/>
              <a:t>sebeverifikační</a:t>
            </a:r>
            <a:r>
              <a:rPr lang="cs-CZ" dirty="0"/>
              <a:t> teorie,... Třetí a čtvrtá vědecká revoluce, doba datová, průmysl 4.0, vzdělávání a věda založená na datech a jejich analýze, limity analýzy, BI, data </a:t>
            </a:r>
            <a:r>
              <a:rPr lang="cs-CZ" dirty="0" err="1"/>
              <a:t>mining</a:t>
            </a:r>
            <a:r>
              <a:rPr lang="cs-CZ" dirty="0"/>
              <a:t>, modelování</a:t>
            </a:r>
          </a:p>
          <a:p>
            <a:r>
              <a:rPr lang="cs-CZ" dirty="0"/>
              <a:t>Učící se společnost</a:t>
            </a:r>
          </a:p>
          <a:p>
            <a:r>
              <a:rPr lang="cs-CZ" dirty="0"/>
              <a:t>2017</a:t>
            </a:r>
          </a:p>
          <a:p>
            <a:r>
              <a:rPr lang="cs-CZ" dirty="0"/>
              <a:t>Michal Černý</a:t>
            </a:r>
          </a:p>
        </p:txBody>
      </p:sp>
    </p:spTree>
    <p:extLst>
      <p:ext uri="{BB962C8B-B14F-4D97-AF65-F5344CB8AC3E}">
        <p14:creationId xmlns:p14="http://schemas.microsoft.com/office/powerpoint/2010/main" val="3544393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reen shot]"/>
          <p:cNvPicPr>
            <a:picLocks noChangeAspect="1" noChangeArrowheads="1"/>
          </p:cNvPicPr>
          <p:nvPr/>
        </p:nvPicPr>
        <p:blipFill rotWithShape="1">
          <a:blip r:embed="rId2">
            <a:extLst>
              <a:ext uri="{28A0092B-C50C-407E-A947-70E740481C1C}">
                <a14:useLocalDpi xmlns:a14="http://schemas.microsoft.com/office/drawing/2010/main" val="0"/>
              </a:ext>
            </a:extLst>
          </a:blip>
          <a:srcRect l="922" r="1158" b="-1"/>
          <a:stretch/>
        </p:blipFill>
        <p:spPr bwMode="auto">
          <a:xfrm>
            <a:off x="6109252" y="2023578"/>
            <a:ext cx="4518991" cy="4615062"/>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648929" y="629266"/>
            <a:ext cx="7487906" cy="1279047"/>
          </a:xfrm>
        </p:spPr>
        <p:txBody>
          <a:bodyPr>
            <a:normAutofit/>
          </a:bodyPr>
          <a:lstStyle/>
          <a:p>
            <a:r>
              <a:rPr lang="cs-CZ" dirty="0"/>
              <a:t>Modelování sociálních jevů</a:t>
            </a:r>
          </a:p>
        </p:txBody>
      </p:sp>
      <p:sp>
        <p:nvSpPr>
          <p:cNvPr id="3" name="Zástupný symbol pro obsah 2"/>
          <p:cNvSpPr>
            <a:spLocks noGrp="1"/>
          </p:cNvSpPr>
          <p:nvPr>
            <p:ph idx="1"/>
          </p:nvPr>
        </p:nvSpPr>
        <p:spPr>
          <a:xfrm>
            <a:off x="648930" y="2438400"/>
            <a:ext cx="5127029" cy="3785419"/>
          </a:xfrm>
        </p:spPr>
        <p:txBody>
          <a:bodyPr>
            <a:normAutofit/>
          </a:bodyPr>
          <a:lstStyle/>
          <a:p>
            <a:r>
              <a:rPr lang="cs-CZ" dirty="0"/>
              <a:t>Velké množství jevů lze modelovat -  s různou přesností</a:t>
            </a:r>
          </a:p>
          <a:p>
            <a:r>
              <a:rPr lang="cs-CZ" dirty="0"/>
              <a:t>Například pomocí nástrojů jako je </a:t>
            </a:r>
            <a:r>
              <a:rPr lang="cs-CZ" dirty="0" err="1">
                <a:hlinkClick r:id="rId3"/>
              </a:rPr>
              <a:t>Netlogo</a:t>
            </a:r>
            <a:endParaRPr lang="cs-CZ" dirty="0"/>
          </a:p>
          <a:p>
            <a:r>
              <a:rPr lang="cs-CZ" dirty="0"/>
              <a:t>Na obrázku je modelování etnocentrismu</a:t>
            </a:r>
          </a:p>
          <a:p>
            <a:r>
              <a:rPr lang="cs-CZ" dirty="0"/>
              <a:t>K čemu je to vlastně dobré?</a:t>
            </a:r>
          </a:p>
          <a:p>
            <a:r>
              <a:rPr lang="cs-CZ" dirty="0"/>
              <a:t>Populární je modelování různých procesů v e-learningu.</a:t>
            </a:r>
          </a:p>
          <a:p>
            <a:r>
              <a:rPr lang="cs-CZ" dirty="0"/>
              <a:t>Spojitost s big data</a:t>
            </a:r>
          </a:p>
        </p:txBody>
      </p:sp>
    </p:spTree>
    <p:extLst>
      <p:ext uri="{BB962C8B-B14F-4D97-AF65-F5344CB8AC3E}">
        <p14:creationId xmlns:p14="http://schemas.microsoft.com/office/powerpoint/2010/main" val="2535822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Hejtování</a:t>
            </a:r>
            <a:r>
              <a:rPr lang="cs-CZ" dirty="0"/>
              <a:t> a </a:t>
            </a:r>
            <a:r>
              <a:rPr lang="cs-CZ" dirty="0" err="1"/>
              <a:t>flaimewar</a:t>
            </a:r>
            <a:endParaRPr lang="cs-CZ" dirty="0"/>
          </a:p>
        </p:txBody>
      </p:sp>
      <p:sp>
        <p:nvSpPr>
          <p:cNvPr id="3" name="Zástupný symbol pro obsah 2"/>
          <p:cNvSpPr>
            <a:spLocks noGrp="1"/>
          </p:cNvSpPr>
          <p:nvPr>
            <p:ph idx="1"/>
          </p:nvPr>
        </p:nvSpPr>
        <p:spPr/>
        <p:txBody>
          <a:bodyPr/>
          <a:lstStyle/>
          <a:p>
            <a:r>
              <a:rPr lang="cs-CZ" dirty="0"/>
              <a:t>Chování na sociálních sítích nemusí odpovídat narativu osoby ve fyzickém prostředí:</a:t>
            </a:r>
          </a:p>
          <a:p>
            <a:pPr lvl="1"/>
            <a:r>
              <a:rPr lang="cs-CZ" dirty="0"/>
              <a:t>Nižší sociální stratifikace</a:t>
            </a:r>
          </a:p>
          <a:p>
            <a:pPr lvl="1"/>
            <a:r>
              <a:rPr lang="cs-CZ" dirty="0"/>
              <a:t>Nižší zábrany</a:t>
            </a:r>
          </a:p>
          <a:p>
            <a:pPr lvl="1"/>
            <a:r>
              <a:rPr lang="cs-CZ" dirty="0"/>
              <a:t>Absence přímé sociální zpětné vazby</a:t>
            </a:r>
          </a:p>
          <a:p>
            <a:pPr lvl="1"/>
            <a:r>
              <a:rPr lang="cs-CZ" dirty="0"/>
              <a:t>Psychologicky jiné prostředí</a:t>
            </a:r>
          </a:p>
          <a:p>
            <a:pPr lvl="1"/>
            <a:r>
              <a:rPr lang="cs-CZ" dirty="0"/>
              <a:t>Ale…??</a:t>
            </a:r>
          </a:p>
          <a:p>
            <a:pPr lvl="1"/>
            <a:endParaRPr lang="cs-CZ" dirty="0"/>
          </a:p>
          <a:p>
            <a:r>
              <a:rPr lang="cs-CZ" dirty="0"/>
              <a:t>Může být </a:t>
            </a:r>
            <a:r>
              <a:rPr lang="cs-CZ" dirty="0" err="1"/>
              <a:t>hejter</a:t>
            </a:r>
            <a:r>
              <a:rPr lang="cs-CZ" dirty="0"/>
              <a:t> sociálně chtěnou personou?</a:t>
            </a:r>
          </a:p>
          <a:p>
            <a:r>
              <a:rPr lang="cs-CZ" dirty="0"/>
              <a:t>Kdo je a jak je ustanovován?</a:t>
            </a:r>
          </a:p>
        </p:txBody>
      </p:sp>
    </p:spTree>
    <p:extLst>
      <p:ext uri="{BB962C8B-B14F-4D97-AF65-F5344CB8AC3E}">
        <p14:creationId xmlns:p14="http://schemas.microsoft.com/office/powerpoint/2010/main" val="2134511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vlivu</a:t>
            </a:r>
          </a:p>
        </p:txBody>
      </p:sp>
      <p:sp>
        <p:nvSpPr>
          <p:cNvPr id="3" name="Zástupný symbol pro obsah 2"/>
          <p:cNvSpPr>
            <a:spLocks noGrp="1"/>
          </p:cNvSpPr>
          <p:nvPr>
            <p:ph idx="1"/>
          </p:nvPr>
        </p:nvSpPr>
        <p:spPr/>
        <p:txBody>
          <a:bodyPr>
            <a:normAutofit fontScale="85000" lnSpcReduction="20000"/>
          </a:bodyPr>
          <a:lstStyle/>
          <a:p>
            <a:r>
              <a:rPr lang="cs-CZ" dirty="0"/>
              <a:t>Sociální sítě a kyberprostor jako místo vlivu</a:t>
            </a:r>
          </a:p>
          <a:p>
            <a:r>
              <a:rPr lang="cs-CZ" dirty="0" err="1"/>
              <a:t>Influensters</a:t>
            </a:r>
            <a:endParaRPr lang="cs-CZ" dirty="0"/>
          </a:p>
          <a:p>
            <a:r>
              <a:rPr lang="cs-CZ" dirty="0"/>
              <a:t>Tradiční taxonomie uživatelů na sociálních sítích:</a:t>
            </a:r>
          </a:p>
          <a:p>
            <a:pPr lvl="1"/>
            <a:r>
              <a:rPr lang="cs-CZ" dirty="0"/>
              <a:t>Pozorovatel</a:t>
            </a:r>
          </a:p>
          <a:p>
            <a:pPr lvl="1"/>
            <a:r>
              <a:rPr lang="cs-CZ" dirty="0"/>
              <a:t>Začátečník</a:t>
            </a:r>
          </a:p>
          <a:p>
            <a:pPr lvl="1"/>
            <a:r>
              <a:rPr lang="cs-CZ" dirty="0" err="1"/>
              <a:t>Socializátor</a:t>
            </a:r>
            <a:endParaRPr lang="cs-CZ" dirty="0"/>
          </a:p>
          <a:p>
            <a:pPr lvl="1"/>
            <a:r>
              <a:rPr lang="cs-CZ" dirty="0"/>
              <a:t>Ovlivňující</a:t>
            </a:r>
          </a:p>
          <a:p>
            <a:pPr lvl="1"/>
            <a:r>
              <a:rPr lang="cs-CZ" dirty="0"/>
              <a:t>Odcházející</a:t>
            </a:r>
          </a:p>
          <a:p>
            <a:pPr lvl="1"/>
            <a:endParaRPr lang="cs-CZ" dirty="0"/>
          </a:p>
          <a:p>
            <a:r>
              <a:rPr lang="cs-CZ" dirty="0" err="1"/>
              <a:t>Klout</a:t>
            </a:r>
            <a:r>
              <a:rPr lang="cs-CZ" dirty="0"/>
              <a:t> </a:t>
            </a:r>
            <a:r>
              <a:rPr lang="cs-CZ" dirty="0" err="1"/>
              <a:t>score</a:t>
            </a:r>
            <a:r>
              <a:rPr lang="cs-CZ" dirty="0"/>
              <a:t>….</a:t>
            </a:r>
          </a:p>
          <a:p>
            <a:r>
              <a:rPr lang="cs-CZ" dirty="0"/>
              <a:t>Proč používat sociální sítě?</a:t>
            </a:r>
          </a:p>
          <a:p>
            <a:r>
              <a:rPr lang="cs-CZ" dirty="0"/>
              <a:t>Jak se liší způsob a motivace využívání?</a:t>
            </a:r>
          </a:p>
        </p:txBody>
      </p:sp>
    </p:spTree>
    <p:extLst>
      <p:ext uri="{BB962C8B-B14F-4D97-AF65-F5344CB8AC3E}">
        <p14:creationId xmlns:p14="http://schemas.microsoft.com/office/powerpoint/2010/main" val="2195370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40176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Digitální psychologie</a:t>
            </a:r>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41620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Psychologická témata</a:t>
            </a:r>
          </a:p>
        </p:txBody>
      </p:sp>
      <p:sp>
        <p:nvSpPr>
          <p:cNvPr id="3" name="Zástupný symbol pro obsah 2"/>
          <p:cNvSpPr>
            <a:spLocks noGrp="1"/>
          </p:cNvSpPr>
          <p:nvPr>
            <p:ph idx="1"/>
          </p:nvPr>
        </p:nvSpPr>
        <p:spPr/>
        <p:txBody>
          <a:bodyPr>
            <a:normAutofit/>
          </a:bodyPr>
          <a:lstStyle/>
          <a:p>
            <a:r>
              <a:rPr lang="cs-CZ" dirty="0"/>
              <a:t>Pozornost</a:t>
            </a:r>
          </a:p>
          <a:p>
            <a:r>
              <a:rPr lang="cs-CZ" dirty="0"/>
              <a:t>Multitasking</a:t>
            </a:r>
          </a:p>
          <a:p>
            <a:r>
              <a:rPr lang="cs-CZ" dirty="0"/>
              <a:t>Digitální čtení</a:t>
            </a:r>
          </a:p>
          <a:p>
            <a:r>
              <a:rPr lang="cs-CZ" dirty="0"/>
              <a:t>Digitální demence</a:t>
            </a:r>
          </a:p>
          <a:p>
            <a:r>
              <a:rPr lang="cs-CZ" dirty="0"/>
              <a:t>CTML</a:t>
            </a:r>
          </a:p>
          <a:p>
            <a:r>
              <a:rPr lang="cs-CZ" dirty="0"/>
              <a:t>Informační design</a:t>
            </a:r>
          </a:p>
          <a:p>
            <a:r>
              <a:rPr lang="cs-CZ" dirty="0"/>
              <a:t>…</a:t>
            </a:r>
          </a:p>
          <a:p>
            <a:r>
              <a:rPr lang="cs-CZ" dirty="0"/>
              <a:t>Spousta věcí se v online prostředí děje jinak, než v tom běžném. A často v tom nemáme dobré výzkumy…</a:t>
            </a:r>
          </a:p>
        </p:txBody>
      </p:sp>
    </p:spTree>
    <p:extLst>
      <p:ext uri="{BB962C8B-B14F-4D97-AF65-F5344CB8AC3E}">
        <p14:creationId xmlns:p14="http://schemas.microsoft.com/office/powerpoint/2010/main" val="47835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Online identita</a:t>
            </a:r>
          </a:p>
        </p:txBody>
      </p:sp>
      <p:sp>
        <p:nvSpPr>
          <p:cNvPr id="3" name="Zástupný symbol pro obsah 2"/>
          <p:cNvSpPr>
            <a:spLocks noGrp="1"/>
          </p:cNvSpPr>
          <p:nvPr>
            <p:ph idx="1"/>
          </p:nvPr>
        </p:nvSpPr>
        <p:spPr/>
        <p:txBody>
          <a:bodyPr/>
          <a:lstStyle/>
          <a:p>
            <a:r>
              <a:rPr lang="cs-CZ" dirty="0"/>
              <a:t>Otázka značky a HR</a:t>
            </a:r>
          </a:p>
          <a:p>
            <a:r>
              <a:rPr lang="cs-CZ" dirty="0"/>
              <a:t>Otázka kyberšikany a zneužitelnost</a:t>
            </a:r>
          </a:p>
          <a:p>
            <a:r>
              <a:rPr lang="cs-CZ" dirty="0"/>
              <a:t>Vztah mezi digitálním a fyzickým Já</a:t>
            </a:r>
          </a:p>
          <a:p>
            <a:r>
              <a:rPr lang="cs-CZ" dirty="0"/>
              <a:t>Co tvoří digitální identitu?</a:t>
            </a:r>
          </a:p>
          <a:p>
            <a:pPr lvl="1"/>
            <a:r>
              <a:rPr lang="cs-CZ" dirty="0"/>
              <a:t>Digitální stopy</a:t>
            </a:r>
          </a:p>
          <a:p>
            <a:pPr lvl="1"/>
            <a:r>
              <a:rPr lang="cs-CZ" dirty="0"/>
              <a:t>Profily</a:t>
            </a:r>
          </a:p>
          <a:p>
            <a:pPr lvl="1"/>
            <a:r>
              <a:rPr lang="cs-CZ" dirty="0"/>
              <a:t>Sociální vazby (osoba je konstruována vztahem – </a:t>
            </a:r>
            <a:r>
              <a:rPr lang="cs-CZ" dirty="0" err="1"/>
              <a:t>Solověvov</a:t>
            </a:r>
            <a:r>
              <a:rPr lang="cs-CZ" dirty="0"/>
              <a:t>, Richard od sv. Viktora aj.)</a:t>
            </a:r>
          </a:p>
          <a:p>
            <a:pPr lvl="1"/>
            <a:r>
              <a:rPr lang="cs-CZ" dirty="0"/>
              <a:t>???</a:t>
            </a:r>
          </a:p>
        </p:txBody>
      </p:sp>
    </p:spTree>
    <p:extLst>
      <p:ext uri="{BB962C8B-B14F-4D97-AF65-F5344CB8AC3E}">
        <p14:creationId xmlns:p14="http://schemas.microsoft.com/office/powerpoint/2010/main" val="3268075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Tady a tam</a:t>
            </a:r>
          </a:p>
        </p:txBody>
      </p:sp>
      <p:sp>
        <p:nvSpPr>
          <p:cNvPr id="3" name="Zástupný symbol pro obsah 2"/>
          <p:cNvSpPr>
            <a:spLocks noGrp="1"/>
          </p:cNvSpPr>
          <p:nvPr>
            <p:ph idx="1"/>
          </p:nvPr>
        </p:nvSpPr>
        <p:spPr/>
        <p:txBody>
          <a:bodyPr/>
          <a:lstStyle/>
          <a:p>
            <a:r>
              <a:rPr lang="cs-CZ" dirty="0"/>
              <a:t>Je dichotomie digitálního a fyzického světa vůbec adekvátní?</a:t>
            </a:r>
          </a:p>
          <a:p>
            <a:r>
              <a:rPr lang="cs-CZ" dirty="0"/>
              <a:t>Mnoho věcí existuje v obou světech propojeně – třeba peníze, práce, vzdělávání,…</a:t>
            </a:r>
          </a:p>
          <a:p>
            <a:r>
              <a:rPr lang="cs-CZ" dirty="0"/>
              <a:t>Lze mezi oběma světy odlišovat? Odkud se bere potřeba tak činit?</a:t>
            </a:r>
          </a:p>
          <a:p>
            <a:r>
              <a:rPr lang="cs-CZ" dirty="0"/>
              <a:t>Který svět je reálnější?</a:t>
            </a:r>
          </a:p>
          <a:p>
            <a:r>
              <a:rPr lang="cs-CZ" dirty="0"/>
              <a:t>Kde je člověk „spokojenější se svoji identitou“?</a:t>
            </a:r>
          </a:p>
          <a:p>
            <a:endParaRPr lang="cs-CZ" dirty="0"/>
          </a:p>
        </p:txBody>
      </p:sp>
    </p:spTree>
    <p:extLst>
      <p:ext uri="{BB962C8B-B14F-4D97-AF65-F5344CB8AC3E}">
        <p14:creationId xmlns:p14="http://schemas.microsoft.com/office/powerpoint/2010/main" val="244763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Patologické jevy</a:t>
            </a:r>
          </a:p>
        </p:txBody>
      </p:sp>
      <p:sp>
        <p:nvSpPr>
          <p:cNvPr id="3" name="Zástupný symbol pro obsah 2"/>
          <p:cNvSpPr>
            <a:spLocks noGrp="1"/>
          </p:cNvSpPr>
          <p:nvPr>
            <p:ph idx="1"/>
          </p:nvPr>
        </p:nvSpPr>
        <p:spPr/>
        <p:txBody>
          <a:bodyPr/>
          <a:lstStyle/>
          <a:p>
            <a:r>
              <a:rPr lang="cs-CZ" dirty="0"/>
              <a:t>Krádeže identity</a:t>
            </a:r>
          </a:p>
          <a:p>
            <a:r>
              <a:rPr lang="cs-CZ" dirty="0"/>
              <a:t>Kyberšikana</a:t>
            </a:r>
          </a:p>
          <a:p>
            <a:r>
              <a:rPr lang="cs-CZ" dirty="0"/>
              <a:t>Závislosti</a:t>
            </a:r>
          </a:p>
          <a:p>
            <a:r>
              <a:rPr lang="cs-CZ" dirty="0"/>
              <a:t>Sociální inženýrství</a:t>
            </a:r>
          </a:p>
          <a:p>
            <a:r>
              <a:rPr lang="cs-CZ" dirty="0"/>
              <a:t>….</a:t>
            </a:r>
          </a:p>
        </p:txBody>
      </p:sp>
    </p:spTree>
    <p:extLst>
      <p:ext uri="{BB962C8B-B14F-4D97-AF65-F5344CB8AC3E}">
        <p14:creationId xmlns:p14="http://schemas.microsoft.com/office/powerpoint/2010/main" val="42994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jevy</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25391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Co dělají emoce…</a:t>
            </a:r>
          </a:p>
        </p:txBody>
      </p:sp>
      <p:sp>
        <p:nvSpPr>
          <p:cNvPr id="7" name="Zástupný symbol pro obsah 6"/>
          <p:cNvSpPr>
            <a:spLocks noGrp="1"/>
          </p:cNvSpPr>
          <p:nvPr>
            <p:ph idx="1"/>
          </p:nvPr>
        </p:nvSpPr>
        <p:spPr/>
        <p:txBody>
          <a:bodyPr>
            <a:normAutofit/>
          </a:bodyPr>
          <a:lstStyle/>
          <a:p>
            <a:r>
              <a:rPr lang="cs-CZ" dirty="0"/>
              <a:t>Facebook v lednu 2012 experimentoval na téměř 700 tisících uživatelích. Cílem bylo zjistit, jak se mění nálada lidí, pokud se jim zobrazují pozitivní nebo naopak negativní příspěvky přátel. Jde zřejmě jen o špičku ledovce v manipulaci s uživateli.</a:t>
            </a:r>
          </a:p>
          <a:p>
            <a:r>
              <a:rPr lang="cs-CZ" dirty="0"/>
              <a:t>Původní hypotéza, že uživatel obklopený pozitivními příspěvky bude frustrovaný a bude publikovat sám negativní posty, se nijak neprokázala, naopak se zdá, že při obklopení se dobrými zprávami, se také zlepšuje nálada. Toto tvrzení má však velice malou měřitelnou výchylku (jde asi o jedno změněné slovo z tisíce).</a:t>
            </a:r>
          </a:p>
          <a:p>
            <a:r>
              <a:rPr lang="cs-CZ" dirty="0"/>
              <a:t>V hodnocení výzkumu autoři uvádějí, že tyto efekty jsou sice na hranici měřitelnosti (tedy </a:t>
            </a:r>
            <a:r>
              <a:rPr lang="cs-CZ" i="1" dirty="0"/>
              <a:t>d</a:t>
            </a:r>
            <a:r>
              <a:rPr lang="cs-CZ" dirty="0"/>
              <a:t> = 0.001), ale i malé změny nálady mohou mít – díky velikosti sítě – zásadní dopad na globální efekty. </a:t>
            </a:r>
            <a:br>
              <a:rPr lang="cs-CZ" dirty="0"/>
            </a:br>
            <a:endParaRPr lang="cs-CZ" dirty="0"/>
          </a:p>
        </p:txBody>
      </p:sp>
    </p:spTree>
    <p:extLst>
      <p:ext uri="{BB962C8B-B14F-4D97-AF65-F5344CB8AC3E}">
        <p14:creationId xmlns:p14="http://schemas.microsoft.com/office/powerpoint/2010/main" val="3663764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Boti</a:t>
            </a:r>
            <a:r>
              <a:rPr lang="cs-CZ" dirty="0"/>
              <a:t> a technizace společnosti</a:t>
            </a:r>
          </a:p>
        </p:txBody>
      </p:sp>
      <p:sp>
        <p:nvSpPr>
          <p:cNvPr id="5" name="Zástupný symbol pro obsah 4"/>
          <p:cNvSpPr>
            <a:spLocks noGrp="1"/>
          </p:cNvSpPr>
          <p:nvPr>
            <p:ph idx="1"/>
          </p:nvPr>
        </p:nvSpPr>
        <p:spPr/>
        <p:txBody>
          <a:bodyPr/>
          <a:lstStyle/>
          <a:p>
            <a:r>
              <a:rPr lang="cs-CZ" dirty="0"/>
              <a:t>Poznat </a:t>
            </a:r>
            <a:r>
              <a:rPr lang="cs-CZ" dirty="0" err="1"/>
              <a:t>chatbota</a:t>
            </a:r>
            <a:r>
              <a:rPr lang="cs-CZ" dirty="0"/>
              <a:t> není snadné</a:t>
            </a:r>
          </a:p>
          <a:p>
            <a:r>
              <a:rPr lang="cs-CZ" dirty="0"/>
              <a:t>Na sociálních sítích existuje netriviální množství robotů</a:t>
            </a:r>
          </a:p>
          <a:p>
            <a:r>
              <a:rPr lang="cs-CZ" dirty="0"/>
              <a:t>Tyto aplikace mají možnost ovlivňovat politické nálady, diskurs, …</a:t>
            </a:r>
          </a:p>
          <a:p>
            <a:r>
              <a:rPr lang="cs-CZ" dirty="0"/>
              <a:t>Ale mají také spoustu pozitivních dopadů</a:t>
            </a:r>
          </a:p>
          <a:p>
            <a:r>
              <a:rPr lang="cs-CZ" dirty="0"/>
              <a:t>Žijeme ale ve společnosti, kde je „normální být robotem“</a:t>
            </a:r>
          </a:p>
        </p:txBody>
      </p:sp>
    </p:spTree>
    <p:extLst>
      <p:ext uri="{BB962C8B-B14F-4D97-AF65-F5344CB8AC3E}">
        <p14:creationId xmlns:p14="http://schemas.microsoft.com/office/powerpoint/2010/main" val="3452045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áty">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itáty">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áty">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Citáty</Template>
  <TotalTime>162</TotalTime>
  <Words>492</Words>
  <Application>Microsoft Office PowerPoint</Application>
  <PresentationFormat>Širokoúhlá obrazovka</PresentationFormat>
  <Paragraphs>78</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Century Gothic</vt:lpstr>
      <vt:lpstr>Wingdings 2</vt:lpstr>
      <vt:lpstr>Citáty</vt:lpstr>
      <vt:lpstr>„Abi in pace“</vt:lpstr>
      <vt:lpstr>Digitální psychologie</vt:lpstr>
      <vt:lpstr>Psychologická témata</vt:lpstr>
      <vt:lpstr>Online identita</vt:lpstr>
      <vt:lpstr>Tady a tam</vt:lpstr>
      <vt:lpstr>Patologické jevy</vt:lpstr>
      <vt:lpstr>Sociální jevy</vt:lpstr>
      <vt:lpstr>Co dělají emoce…</vt:lpstr>
      <vt:lpstr>Boti a technizace společnosti</vt:lpstr>
      <vt:lpstr>Modelování sociálních jevů</vt:lpstr>
      <vt:lpstr>Hejtování a flaimewar</vt:lpstr>
      <vt:lpstr>Měření vlivu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sociologie a psychologie</dc:title>
  <dc:creator>Michal Cerny</dc:creator>
  <cp:lastModifiedBy>Michal Cerny</cp:lastModifiedBy>
  <cp:revision>8</cp:revision>
  <dcterms:created xsi:type="dcterms:W3CDTF">2017-05-18T18:21:48Z</dcterms:created>
  <dcterms:modified xsi:type="dcterms:W3CDTF">2017-05-18T21:04:18Z</dcterms:modified>
</cp:coreProperties>
</file>