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81" r:id="rId3"/>
    <p:sldId id="284" r:id="rId4"/>
    <p:sldId id="271" r:id="rId5"/>
    <p:sldId id="270" r:id="rId6"/>
    <p:sldId id="264" r:id="rId7"/>
    <p:sldId id="266" r:id="rId8"/>
    <p:sldId id="272" r:id="rId9"/>
    <p:sldId id="269" r:id="rId10"/>
    <p:sldId id="346" r:id="rId11"/>
    <p:sldId id="347" r:id="rId12"/>
    <p:sldId id="349" r:id="rId13"/>
    <p:sldId id="350" r:id="rId14"/>
    <p:sldId id="273" r:id="rId15"/>
    <p:sldId id="274" r:id="rId16"/>
    <p:sldId id="275" r:id="rId17"/>
    <p:sldId id="276" r:id="rId18"/>
    <p:sldId id="277" r:id="rId19"/>
    <p:sldId id="342" r:id="rId20"/>
    <p:sldId id="265" r:id="rId21"/>
    <p:sldId id="311" r:id="rId22"/>
    <p:sldId id="267" r:id="rId23"/>
    <p:sldId id="351" r:id="rId24"/>
    <p:sldId id="268" r:id="rId25"/>
    <p:sldId id="345" r:id="rId26"/>
    <p:sldId id="343" r:id="rId27"/>
    <p:sldId id="282" r:id="rId28"/>
    <p:sldId id="283" r:id="rId29"/>
    <p:sldId id="285" r:id="rId30"/>
    <p:sldId id="286" r:id="rId31"/>
    <p:sldId id="287" r:id="rId32"/>
    <p:sldId id="344" r:id="rId33"/>
    <p:sldId id="293" r:id="rId34"/>
    <p:sldId id="339" r:id="rId35"/>
    <p:sldId id="299" r:id="rId36"/>
    <p:sldId id="297" r:id="rId37"/>
    <p:sldId id="302" r:id="rId38"/>
    <p:sldId id="292" r:id="rId39"/>
    <p:sldId id="278" r:id="rId40"/>
    <p:sldId id="304" r:id="rId41"/>
    <p:sldId id="340" r:id="rId42"/>
    <p:sldId id="309" r:id="rId43"/>
    <p:sldId id="308" r:id="rId44"/>
    <p:sldId id="313" r:id="rId45"/>
    <p:sldId id="337" r:id="rId46"/>
    <p:sldId id="328" r:id="rId47"/>
    <p:sldId id="329" r:id="rId48"/>
    <p:sldId id="336" r:id="rId49"/>
    <p:sldId id="335" r:id="rId50"/>
    <p:sldId id="312" r:id="rId51"/>
    <p:sldId id="314" r:id="rId52"/>
    <p:sldId id="315" r:id="rId53"/>
    <p:sldId id="316" r:id="rId54"/>
    <p:sldId id="317" r:id="rId55"/>
    <p:sldId id="318" r:id="rId56"/>
    <p:sldId id="319" r:id="rId57"/>
    <p:sldId id="341" r:id="rId58"/>
    <p:sldId id="321" r:id="rId59"/>
    <p:sldId id="325" r:id="rId60"/>
    <p:sldId id="327" r:id="rId61"/>
    <p:sldId id="322" r:id="rId62"/>
    <p:sldId id="323" r:id="rId63"/>
    <p:sldId id="324" r:id="rId64"/>
    <p:sldId id="288" r:id="rId65"/>
    <p:sldId id="289" r:id="rId66"/>
    <p:sldId id="291" r:id="rId67"/>
    <p:sldId id="296" r:id="rId68"/>
    <p:sldId id="300" r:id="rId69"/>
    <p:sldId id="305" r:id="rId7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9839D-A8D8-4C43-B217-7D375417CDA9}" type="datetimeFigureOut">
              <a:rPr lang="cs-CZ" smtClean="0"/>
              <a:pPr/>
              <a:t>5. 3. 2019</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4F643-69A0-4307-AD57-8220C01B3421}" type="slidenum">
              <a:rPr lang="cs-CZ" smtClean="0"/>
              <a:pPr/>
              <a:t>‹#›</a:t>
            </a:fld>
            <a:endParaRPr lang="cs-CZ" dirty="0"/>
          </a:p>
        </p:txBody>
      </p:sp>
    </p:spTree>
    <p:extLst>
      <p:ext uri="{BB962C8B-B14F-4D97-AF65-F5344CB8AC3E}">
        <p14:creationId xmlns:p14="http://schemas.microsoft.com/office/powerpoint/2010/main" val="333622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287013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344752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219769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84135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304515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72238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330458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383649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135551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218219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35E84F5-D3B5-42D5-A7EC-C63E3F460EEB}" type="datetimeFigureOut">
              <a:rPr lang="cs-CZ" smtClean="0"/>
              <a:pPr/>
              <a:t>5. 3. 2019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164871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E84F5-D3B5-42D5-A7EC-C63E3F460EEB}" type="datetimeFigureOut">
              <a:rPr lang="cs-CZ" smtClean="0"/>
              <a:pPr/>
              <a:t>5. 3. 2019</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6416A-793C-462F-A1A0-F6C79119AFB4}" type="slidenum">
              <a:rPr lang="cs-CZ" smtClean="0"/>
              <a:pPr/>
              <a:t>‹#›</a:t>
            </a:fld>
            <a:endParaRPr lang="cs-CZ" dirty="0"/>
          </a:p>
        </p:txBody>
      </p:sp>
    </p:spTree>
    <p:extLst>
      <p:ext uri="{BB962C8B-B14F-4D97-AF65-F5344CB8AC3E}">
        <p14:creationId xmlns:p14="http://schemas.microsoft.com/office/powerpoint/2010/main" val="4106057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s.wikipedia.org/wiki/Pedagogika_voln%C3%A9ho_%C4%8Das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idm.cz/vystupy-kpz/uznavani-nfv" TargetMode="External"/><Relationship Id="rId2" Type="http://schemas.openxmlformats.org/officeDocument/2006/relationships/hyperlink" Target="http://www.kliceprozivot.cz/" TargetMode="External"/><Relationship Id="rId1" Type="http://schemas.openxmlformats.org/officeDocument/2006/relationships/slideLayout" Target="../slideLayouts/slideLayout2.xml"/><Relationship Id="rId5" Type="http://schemas.openxmlformats.org/officeDocument/2006/relationships/hyperlink" Target="http://www.nidm.cz/neformalni-vzdelavani/volny-cas/akce-a-seminare/konference-unv-2011" TargetMode="External"/><Relationship Id="rId4" Type="http://schemas.openxmlformats.org/officeDocument/2006/relationships/hyperlink" Target="http://userfiles.nidm.cz/file/OKP/memorandum-unv-final.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nuv.cz/nsk2" TargetMode="External"/><Relationship Id="rId2" Type="http://schemas.openxmlformats.org/officeDocument/2006/relationships/hyperlink" Target="http://www.nidm.cz/k2/uznavani-nf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conet-eu.net/index.php?option=com_remository&amp;Itemid=11&amp;func=startdown&amp;id=75%E3%80%88=en" TargetMode="External"/><Relationship Id="rId2" Type="http://schemas.openxmlformats.org/officeDocument/2006/relationships/hyperlink" Target="http://eur-lex.europa.eu/LexUriServ/LexUriServ.do?uri=OJ:C:2012:398:0001:0005:C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s.wikipedia.org/wiki/Speci%C3%A1ln%C3%AD:Zdroje_knih/9788073675677" TargetMode="External"/><Relationship Id="rId2" Type="http://schemas.openxmlformats.org/officeDocument/2006/relationships/hyperlink" Target="https://cs.wikipedia.org/wiki/Speci%C3%A1ln%C3%AD:Zdroje_knih/807367047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hyperlink" Target="https://cs.wikipedia.org/wiki/Speci%C3%A1ln%C3%AD:Zdroje_knih/8073150603" TargetMode="External"/><Relationship Id="rId3" Type="http://schemas.openxmlformats.org/officeDocument/2006/relationships/hyperlink" Target="http://mict.upol.cz/systemove_pojeti_edukacniho_procesu_a_moznosti_mereni_jeho_efektivnosti.pdf" TargetMode="External"/><Relationship Id="rId7" Type="http://schemas.openxmlformats.org/officeDocument/2006/relationships/hyperlink" Target="https://cs.wikipedia.org/wiki/Speci%C3%A1ln%C3%AD:Zdroje_knih/9788024718217" TargetMode="External"/><Relationship Id="rId2" Type="http://schemas.openxmlformats.org/officeDocument/2006/relationships/hyperlink" Target="https://cs.wikipedia.org/wiki/Speci%C3%A1ln%C3%AD:Zdroje_knih/8085498235" TargetMode="External"/><Relationship Id="rId1" Type="http://schemas.openxmlformats.org/officeDocument/2006/relationships/slideLayout" Target="../slideLayouts/slideLayout2.xml"/><Relationship Id="rId6" Type="http://schemas.openxmlformats.org/officeDocument/2006/relationships/hyperlink" Target="https://cs.wikipedia.org/wiki/Jarmila_Skalkov%C3%A1" TargetMode="External"/><Relationship Id="rId5" Type="http://schemas.openxmlformats.org/officeDocument/2006/relationships/hyperlink" Target="https://cs.wikipedia.org/wiki/Speci%C3%A1ln%C3%AD:Zdroje_knih/9788072487875" TargetMode="External"/><Relationship Id="rId10" Type="http://schemas.openxmlformats.org/officeDocument/2006/relationships/hyperlink" Target="https://cs.wikipedia.org/wiki/Speci%C3%A1ln%C3%AD:Zdroje_knih/8070805730" TargetMode="External"/><Relationship Id="rId4" Type="http://schemas.openxmlformats.org/officeDocument/2006/relationships/hyperlink" Target="https://cs.wikipedia.org/wiki/Speci%C3%A1ln%C3%AD:Zdroje_knih/802451012X" TargetMode="External"/><Relationship Id="rId9" Type="http://schemas.openxmlformats.org/officeDocument/2006/relationships/hyperlink" Target="http://vydavatelstvi.vscht.cz/knihy/uid_isbn-80-7080-573-0/pages-pdf/obalka-1.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s.wikipedia.org/wiki/Speci%C3%A1ln%C3%AD:Zdroje_knih/9788070418970" TargetMode="External"/><Relationship Id="rId2" Type="http://schemas.openxmlformats.org/officeDocument/2006/relationships/hyperlink" Target="https://cs.wikipedia.org/wiki/Speci%C3%A1ln%C3%AD:Zdroje_knih/8072900536"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cs.wikipedia.org/wiki/Speci%C3%A1ln%C3%AD:Zdroje_knih/8086432238" TargetMode="External"/><Relationship Id="rId2" Type="http://schemas.openxmlformats.org/officeDocument/2006/relationships/hyperlink" Target="https://cs.wikipedia.org/wiki/Speci%C3%A1ln%C3%AD:Zdroje_knih/8086284461" TargetMode="External"/><Relationship Id="rId1" Type="http://schemas.openxmlformats.org/officeDocument/2006/relationships/slideLayout" Target="../slideLayouts/slideLayout2.xml"/><Relationship Id="rId6" Type="http://schemas.openxmlformats.org/officeDocument/2006/relationships/hyperlink" Target="https://cs.wikipedia.org/wiki/Speci%C3%A1ln%C3%AD:Zdroje_knih/9788073684891" TargetMode="External"/><Relationship Id="rId5" Type="http://schemas.openxmlformats.org/officeDocument/2006/relationships/hyperlink" Target="https://cs.wikipedia.org/wiki/Speci%C3%A1ln%C3%AD:Zdroje_knih/9788073293239" TargetMode="External"/><Relationship Id="rId4" Type="http://schemas.openxmlformats.org/officeDocument/2006/relationships/hyperlink" Target="https://cs.wikipedia.org/wiki/Speci%C3%A1ln%C3%AD:Zdroje_knih/807184381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92D050"/>
          </a:solidFill>
        </p:spPr>
        <p:txBody>
          <a:bodyPr>
            <a:normAutofit fontScale="90000"/>
          </a:bodyPr>
          <a:lstStyle/>
          <a:p>
            <a:r>
              <a:rPr lang="cs-CZ" b="1" dirty="0" smtClean="0"/>
              <a:t>(Obecná) pedagogika </a:t>
            </a:r>
            <a:br>
              <a:rPr lang="cs-CZ" b="1" dirty="0" smtClean="0"/>
            </a:br>
            <a:r>
              <a:rPr lang="cs-CZ" b="1" dirty="0" smtClean="0"/>
              <a:t>v designování </a:t>
            </a:r>
            <a:r>
              <a:rPr lang="cs-CZ" b="1" dirty="0"/>
              <a:t>vzdělávacího procesu</a:t>
            </a:r>
          </a:p>
        </p:txBody>
      </p:sp>
      <p:sp>
        <p:nvSpPr>
          <p:cNvPr id="3" name="Podnadpis 2"/>
          <p:cNvSpPr>
            <a:spLocks noGrp="1"/>
          </p:cNvSpPr>
          <p:nvPr>
            <p:ph type="subTitle" idx="1"/>
          </p:nvPr>
        </p:nvSpPr>
        <p:spPr/>
        <p:txBody>
          <a:bodyPr>
            <a:normAutofit lnSpcReduction="10000"/>
          </a:bodyPr>
          <a:lstStyle/>
          <a:p>
            <a:r>
              <a:rPr lang="cs-CZ" sz="2000" dirty="0" smtClean="0"/>
              <a:t>Předmět Design vzdělávacího procesu</a:t>
            </a:r>
          </a:p>
          <a:p>
            <a:endParaRPr lang="cs-CZ" sz="2000" dirty="0" smtClean="0"/>
          </a:p>
          <a:p>
            <a:endParaRPr lang="cs-CZ" sz="2000" dirty="0" smtClean="0"/>
          </a:p>
          <a:p>
            <a:r>
              <a:rPr lang="cs-CZ" sz="2000" dirty="0" smtClean="0"/>
              <a:t>Pavlína Mazáčová</a:t>
            </a:r>
          </a:p>
          <a:p>
            <a:r>
              <a:rPr lang="cs-CZ" sz="2000" dirty="0" smtClean="0"/>
              <a:t>27. 2. / 5. 3. 2019</a:t>
            </a:r>
            <a:endParaRPr lang="cs-CZ" sz="2000" dirty="0"/>
          </a:p>
        </p:txBody>
      </p:sp>
    </p:spTree>
    <p:extLst>
      <p:ext uri="{BB962C8B-B14F-4D97-AF65-F5344CB8AC3E}">
        <p14:creationId xmlns:p14="http://schemas.microsoft.com/office/powerpoint/2010/main" val="318759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14414" y="2071678"/>
            <a:ext cx="6851825" cy="3982257"/>
          </a:xfrm>
          <a:prstGeom prst="rect">
            <a:avLst/>
          </a:prstGeom>
          <a:noFill/>
          <a:ln w="9525">
            <a:noFill/>
            <a:miter lim="800000"/>
            <a:headEnd/>
            <a:tailEnd/>
          </a:ln>
          <a:effectLst/>
        </p:spPr>
      </p:pic>
      <p:sp>
        <p:nvSpPr>
          <p:cNvPr id="5" name="Nadpis 1"/>
          <p:cNvSpPr>
            <a:spLocks noGrp="1"/>
          </p:cNvSpPr>
          <p:nvPr>
            <p:ph type="title"/>
          </p:nvPr>
        </p:nvSpPr>
        <p:spPr>
          <a:xfrm>
            <a:off x="457200" y="260990"/>
            <a:ext cx="8229600" cy="1143000"/>
          </a:xfrm>
          <a:solidFill>
            <a:srgbClr val="92D050"/>
          </a:solidFill>
        </p:spPr>
        <p:txBody>
          <a:bodyPr>
            <a:normAutofit/>
          </a:bodyPr>
          <a:lstStyle/>
          <a:p>
            <a:r>
              <a:rPr lang="cs-CZ" sz="3600" b="1" cap="all" dirty="0" smtClean="0"/>
              <a:t>Obecná pedagogika</a:t>
            </a:r>
            <a:endParaRPr lang="cs-CZ" sz="3600" b="1" cap="al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4829196"/>
          </a:xfrm>
        </p:spPr>
        <p:txBody>
          <a:bodyPr>
            <a:normAutofit fontScale="70000" lnSpcReduction="20000"/>
          </a:bodyPr>
          <a:lstStyle/>
          <a:p>
            <a:pPr lvl="0"/>
            <a:r>
              <a:rPr lang="cs-CZ" b="1" i="1" dirty="0" smtClean="0"/>
              <a:t>Musí být člověk vychováván, nebo se sám od sebe vyvine v člověka? </a:t>
            </a:r>
          </a:p>
          <a:p>
            <a:pPr marL="0" lvl="0" indent="0">
              <a:buNone/>
            </a:pPr>
            <a:r>
              <a:rPr lang="cs-CZ" i="1" dirty="0" smtClean="0"/>
              <a:t>    </a:t>
            </a:r>
            <a:r>
              <a:rPr lang="cs-CZ" dirty="0" smtClean="0"/>
              <a:t>(podstata a smysl výchovy)</a:t>
            </a:r>
          </a:p>
          <a:p>
            <a:pPr lvl="0"/>
            <a:r>
              <a:rPr lang="cs-CZ" b="1" i="1" dirty="0" smtClean="0"/>
              <a:t>Je autorita ve výchovně vzdělávacím procesu nezbytná, nebo není? Zdůvodněme. </a:t>
            </a:r>
          </a:p>
          <a:p>
            <a:pPr marL="0" lvl="0" indent="0">
              <a:buNone/>
            </a:pPr>
            <a:r>
              <a:rPr lang="cs-CZ" i="1" dirty="0" smtClean="0"/>
              <a:t>    </a:t>
            </a:r>
            <a:r>
              <a:rPr lang="cs-CZ" dirty="0" smtClean="0"/>
              <a:t>(účinnost výchovy)</a:t>
            </a:r>
          </a:p>
          <a:p>
            <a:pPr lvl="0"/>
            <a:r>
              <a:rPr lang="cs-CZ" b="1" i="1" dirty="0" smtClean="0"/>
              <a:t>Může žák sám určovat, čemu se chce učit, nebo má stát vymezovat obsahy učení? </a:t>
            </a:r>
          </a:p>
          <a:p>
            <a:pPr marL="0" lvl="0" indent="0">
              <a:buNone/>
            </a:pPr>
            <a:r>
              <a:rPr lang="cs-CZ" i="1" dirty="0" smtClean="0"/>
              <a:t>    </a:t>
            </a:r>
            <a:r>
              <a:rPr lang="cs-CZ" dirty="0" smtClean="0"/>
              <a:t>(tvorba a obsah učebních plánů)</a:t>
            </a:r>
          </a:p>
          <a:p>
            <a:pPr lvl="0"/>
            <a:r>
              <a:rPr lang="cs-CZ" b="1" i="1" dirty="0" smtClean="0"/>
              <a:t>Může se jedinec naučit profesi vzdělavatele, nebo se musí učitelem narodit? </a:t>
            </a:r>
          </a:p>
          <a:p>
            <a:pPr marL="0" lvl="0" indent="0">
              <a:buNone/>
            </a:pPr>
            <a:r>
              <a:rPr lang="cs-CZ" i="1" dirty="0" smtClean="0"/>
              <a:t>    </a:t>
            </a:r>
            <a:r>
              <a:rPr lang="cs-CZ" dirty="0" smtClean="0"/>
              <a:t>(osvojování výchovných a didaktických dovedností) </a:t>
            </a:r>
          </a:p>
          <a:p>
            <a:r>
              <a:rPr lang="cs-CZ" b="1" i="1" dirty="0"/>
              <a:t>V čem spočívá těžiště školní práce: ve zprostředkování poznatků, nebo ve výchově a vzdělávání? </a:t>
            </a:r>
            <a:endParaRPr lang="cs-CZ" b="1" i="1" dirty="0" smtClean="0"/>
          </a:p>
          <a:p>
            <a:pPr marL="0" indent="0">
              <a:buNone/>
            </a:pPr>
            <a:r>
              <a:rPr lang="cs-CZ" dirty="0" smtClean="0"/>
              <a:t>     (</a:t>
            </a:r>
            <a:r>
              <a:rPr lang="cs-CZ" dirty="0"/>
              <a:t>úkoly školy)</a:t>
            </a:r>
          </a:p>
          <a:p>
            <a:pPr marL="0" lvl="0" indent="0">
              <a:buNone/>
            </a:pPr>
            <a:endParaRPr lang="cs-CZ" dirty="0" smtClean="0"/>
          </a:p>
          <a:p>
            <a:endParaRPr lang="cs-CZ" dirty="0"/>
          </a:p>
        </p:txBody>
      </p:sp>
      <p:sp>
        <p:nvSpPr>
          <p:cNvPr id="4" name="Nadpis 1"/>
          <p:cNvSpPr>
            <a:spLocks noGrp="1"/>
          </p:cNvSpPr>
          <p:nvPr>
            <p:ph type="title"/>
          </p:nvPr>
        </p:nvSpPr>
        <p:spPr>
          <a:solidFill>
            <a:srgbClr val="92D050"/>
          </a:solidFill>
        </p:spPr>
        <p:txBody>
          <a:bodyPr>
            <a:normAutofit/>
          </a:bodyPr>
          <a:lstStyle/>
          <a:p>
            <a:r>
              <a:rPr lang="cs-CZ" sz="3600" cap="all" dirty="0" smtClean="0"/>
              <a:t>Základní </a:t>
            </a:r>
            <a:r>
              <a:rPr lang="cs-CZ" sz="3600" b="1" cap="all" dirty="0" smtClean="0"/>
              <a:t>otázky</a:t>
            </a:r>
            <a:r>
              <a:rPr lang="cs-CZ" sz="3600" cap="all" dirty="0" smtClean="0"/>
              <a:t> pedagogiky</a:t>
            </a:r>
            <a:endParaRPr lang="cs-CZ" sz="3600" cap="al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17638"/>
            <a:ext cx="8229600" cy="5440362"/>
          </a:xfrm>
        </p:spPr>
        <p:txBody>
          <a:bodyPr>
            <a:normAutofit fontScale="32500" lnSpcReduction="20000"/>
          </a:bodyPr>
          <a:lstStyle/>
          <a:p>
            <a:pPr lvl="0"/>
            <a:r>
              <a:rPr lang="cs-CZ" sz="4500" i="1" dirty="0" smtClean="0"/>
              <a:t>Má být školský systém vybudován podle vertikálního členění nebo má být utvářen horizontálně a jednotně?</a:t>
            </a:r>
          </a:p>
          <a:p>
            <a:pPr marL="0" lvl="0" indent="0">
              <a:buNone/>
            </a:pPr>
            <a:r>
              <a:rPr lang="cs-CZ" sz="4500" i="1" dirty="0" smtClean="0"/>
              <a:t>       </a:t>
            </a:r>
            <a:r>
              <a:rPr lang="cs-CZ" sz="4500" dirty="0" smtClean="0"/>
              <a:t>(základní modely organizace školství)</a:t>
            </a:r>
          </a:p>
          <a:p>
            <a:pPr marL="0" lvl="0" indent="0">
              <a:buNone/>
            </a:pPr>
            <a:endParaRPr lang="cs-CZ" sz="4500" dirty="0" smtClean="0"/>
          </a:p>
          <a:p>
            <a:pPr lvl="0"/>
            <a:r>
              <a:rPr lang="cs-CZ" sz="4500" i="1" dirty="0" smtClean="0"/>
              <a:t>Které stupně sekundární školy má dítě navštěvovat: gymnázium, středné odborná škola, učiliště?</a:t>
            </a:r>
          </a:p>
          <a:p>
            <a:pPr marL="0" lvl="0" indent="0">
              <a:buNone/>
            </a:pPr>
            <a:r>
              <a:rPr lang="cs-CZ" sz="4500" dirty="0" smtClean="0"/>
              <a:t>       (poradenská činnost učitelů, uplatnění absolventů)</a:t>
            </a:r>
          </a:p>
          <a:p>
            <a:pPr marL="0" lvl="0" indent="0">
              <a:buNone/>
            </a:pPr>
            <a:endParaRPr lang="cs-CZ" sz="4500" dirty="0" smtClean="0"/>
          </a:p>
          <a:p>
            <a:pPr lvl="0"/>
            <a:r>
              <a:rPr lang="cs-CZ" sz="4500" i="1" dirty="0"/>
              <a:t>Mají rodiče, nebo společnost odpovědnost za výchovu</a:t>
            </a:r>
            <a:r>
              <a:rPr lang="cs-CZ" sz="4500" i="1" dirty="0" smtClean="0"/>
              <a:t>?</a:t>
            </a:r>
          </a:p>
          <a:p>
            <a:pPr marL="0" lvl="0" indent="0">
              <a:buNone/>
            </a:pPr>
            <a:r>
              <a:rPr lang="cs-CZ" sz="4500" dirty="0" smtClean="0"/>
              <a:t>       (</a:t>
            </a:r>
            <a:r>
              <a:rPr lang="cs-CZ" sz="4500" dirty="0"/>
              <a:t>legitimnost výchovného působení</a:t>
            </a:r>
            <a:r>
              <a:rPr lang="cs-CZ" sz="4500" dirty="0" smtClean="0"/>
              <a:t>)</a:t>
            </a:r>
          </a:p>
          <a:p>
            <a:pPr marL="0" lvl="0" indent="0">
              <a:buNone/>
            </a:pPr>
            <a:endParaRPr lang="cs-CZ" sz="4500" dirty="0"/>
          </a:p>
          <a:p>
            <a:pPr lvl="0"/>
            <a:r>
              <a:rPr lang="cs-CZ" sz="4500" i="1" dirty="0" smtClean="0"/>
              <a:t>Kterými </a:t>
            </a:r>
            <a:r>
              <a:rPr lang="cs-CZ" sz="4500" i="1" dirty="0"/>
              <a:t>směrodatnými cíli se má výchovná praxe řídit a kdo tyto cíle vymezuje</a:t>
            </a:r>
            <a:r>
              <a:rPr lang="cs-CZ" sz="4500" i="1" dirty="0" smtClean="0"/>
              <a:t>?</a:t>
            </a:r>
          </a:p>
          <a:p>
            <a:pPr marL="0" lvl="0" indent="0">
              <a:buNone/>
            </a:pPr>
            <a:r>
              <a:rPr lang="cs-CZ" sz="4500" dirty="0" smtClean="0"/>
              <a:t>       (</a:t>
            </a:r>
            <a:r>
              <a:rPr lang="cs-CZ" sz="4500" dirty="0"/>
              <a:t>normy výchovy</a:t>
            </a:r>
            <a:r>
              <a:rPr lang="cs-CZ" sz="4500" dirty="0" smtClean="0"/>
              <a:t>)</a:t>
            </a:r>
          </a:p>
          <a:p>
            <a:pPr marL="0" lvl="0" indent="0">
              <a:buNone/>
            </a:pPr>
            <a:endParaRPr lang="cs-CZ" sz="4500" dirty="0"/>
          </a:p>
          <a:p>
            <a:pPr lvl="0"/>
            <a:r>
              <a:rPr lang="cs-CZ" sz="4500" i="1" dirty="0" smtClean="0"/>
              <a:t>Musí </a:t>
            </a:r>
            <a:r>
              <a:rPr lang="cs-CZ" sz="4500" i="1" dirty="0"/>
              <a:t>vychovatel také trestat, nebo existuje i výchova bez trestů</a:t>
            </a:r>
            <a:r>
              <a:rPr lang="cs-CZ" sz="4500" i="1" dirty="0" smtClean="0"/>
              <a:t>?</a:t>
            </a:r>
          </a:p>
          <a:p>
            <a:pPr marL="0" lvl="0" indent="0">
              <a:buNone/>
            </a:pPr>
            <a:r>
              <a:rPr lang="cs-CZ" sz="4500" dirty="0" smtClean="0"/>
              <a:t>       (</a:t>
            </a:r>
            <a:r>
              <a:rPr lang="cs-CZ" sz="4500" dirty="0"/>
              <a:t>výchovné prostředky</a:t>
            </a:r>
            <a:r>
              <a:rPr lang="cs-CZ" sz="4500" dirty="0" smtClean="0"/>
              <a:t>)</a:t>
            </a:r>
          </a:p>
          <a:p>
            <a:pPr marL="0" lvl="0" indent="0">
              <a:buNone/>
            </a:pPr>
            <a:endParaRPr lang="cs-CZ" sz="4500" dirty="0"/>
          </a:p>
          <a:p>
            <a:pPr lvl="0"/>
            <a:r>
              <a:rPr lang="cs-CZ" sz="4500" i="1" dirty="0" smtClean="0"/>
              <a:t>Je </a:t>
            </a:r>
            <a:r>
              <a:rPr lang="cs-CZ" sz="4500" i="1" dirty="0"/>
              <a:t>nadání u jedince zděděnou vlastností, nebo lze nadání v dítěti vypěstovat? </a:t>
            </a:r>
            <a:endParaRPr lang="cs-CZ" sz="4500" i="1" dirty="0" smtClean="0"/>
          </a:p>
          <a:p>
            <a:pPr marL="0" lvl="0" indent="0">
              <a:buNone/>
            </a:pPr>
            <a:r>
              <a:rPr lang="cs-CZ" sz="4500" dirty="0" smtClean="0"/>
              <a:t>       (</a:t>
            </a:r>
            <a:r>
              <a:rPr lang="cs-CZ" sz="4500" dirty="0"/>
              <a:t>učební předpoklady)</a:t>
            </a:r>
          </a:p>
          <a:p>
            <a:endParaRPr lang="cs-CZ" sz="3600" dirty="0"/>
          </a:p>
          <a:p>
            <a:pPr lvl="0"/>
            <a:endParaRPr lang="cs-CZ" dirty="0" smtClean="0"/>
          </a:p>
          <a:p>
            <a:pPr lvl="0"/>
            <a:endParaRPr lang="cs-CZ" dirty="0" smtClean="0"/>
          </a:p>
          <a:p>
            <a:pPr marL="0" lvl="0" indent="0">
              <a:buNone/>
            </a:pPr>
            <a:r>
              <a:rPr lang="cs-CZ" dirty="0" smtClean="0"/>
              <a:t> </a:t>
            </a:r>
          </a:p>
          <a:p>
            <a:pPr marL="0" indent="0">
              <a:buNone/>
            </a:pPr>
            <a:endParaRPr lang="cs-CZ" dirty="0"/>
          </a:p>
        </p:txBody>
      </p:sp>
      <p:sp>
        <p:nvSpPr>
          <p:cNvPr id="4" name="Nadpis 1"/>
          <p:cNvSpPr>
            <a:spLocks noGrp="1"/>
          </p:cNvSpPr>
          <p:nvPr>
            <p:ph type="title"/>
          </p:nvPr>
        </p:nvSpPr>
        <p:spPr>
          <a:xfrm>
            <a:off x="457200" y="274638"/>
            <a:ext cx="8229600" cy="994122"/>
          </a:xfrm>
          <a:solidFill>
            <a:srgbClr val="92D050"/>
          </a:solidFill>
        </p:spPr>
        <p:txBody>
          <a:bodyPr>
            <a:normAutofit/>
          </a:bodyPr>
          <a:lstStyle/>
          <a:p>
            <a:r>
              <a:rPr lang="cs-CZ" sz="3600" cap="all" dirty="0" smtClean="0"/>
              <a:t>Základní </a:t>
            </a:r>
            <a:r>
              <a:rPr lang="cs-CZ" sz="3600" b="1" cap="all" dirty="0" smtClean="0"/>
              <a:t>otázky</a:t>
            </a:r>
            <a:r>
              <a:rPr lang="cs-CZ" sz="3600" cap="all" dirty="0" smtClean="0"/>
              <a:t> pedagogiky</a:t>
            </a:r>
            <a:endParaRPr lang="cs-CZ" sz="3600" cap="al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UT001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71670" y="1643050"/>
            <a:ext cx="5135144" cy="4490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UT001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63688" y="1556792"/>
            <a:ext cx="5520264" cy="4827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Nadpis 1"/>
          <p:cNvSpPr>
            <a:spLocks noGrp="1"/>
          </p:cNvSpPr>
          <p:nvPr>
            <p:ph type="title"/>
          </p:nvPr>
        </p:nvSpPr>
        <p:spPr>
          <a:solidFill>
            <a:srgbClr val="92D050"/>
          </a:solidFill>
        </p:spPr>
        <p:txBody>
          <a:bodyPr>
            <a:normAutofit/>
          </a:bodyPr>
          <a:lstStyle/>
          <a:p>
            <a:r>
              <a:rPr lang="cs-CZ" sz="3200" b="1" cap="all" dirty="0" smtClean="0"/>
              <a:t>Ucelenost výchovně-vzdělávací práce</a:t>
            </a:r>
            <a:endParaRPr lang="cs-CZ" sz="3200" b="1" cap="al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Struktura pedagogiky</a:t>
            </a:r>
            <a:endParaRPr lang="cs-CZ" sz="3200" b="1" cap="all" dirty="0"/>
          </a:p>
        </p:txBody>
      </p:sp>
      <p:sp>
        <p:nvSpPr>
          <p:cNvPr id="3" name="Zástupný symbol pro obsah 2"/>
          <p:cNvSpPr>
            <a:spLocks noGrp="1"/>
          </p:cNvSpPr>
          <p:nvPr>
            <p:ph idx="1"/>
          </p:nvPr>
        </p:nvSpPr>
        <p:spPr/>
        <p:txBody>
          <a:bodyPr/>
          <a:lstStyle/>
          <a:p>
            <a:pPr marL="0" indent="0" fontAlgn="auto">
              <a:spcBef>
                <a:spcPts val="580"/>
              </a:spcBef>
              <a:spcAft>
                <a:spcPts val="0"/>
              </a:spcAft>
              <a:buNone/>
              <a:defRPr/>
            </a:pPr>
            <a:r>
              <a:rPr lang="cs-CZ" dirty="0" smtClean="0"/>
              <a:t>Rozlišujeme </a:t>
            </a:r>
            <a:r>
              <a:rPr lang="cs-CZ" dirty="0"/>
              <a:t>základní </a:t>
            </a:r>
            <a:r>
              <a:rPr lang="cs-CZ" b="1" dirty="0"/>
              <a:t>dělení pedagogických disciplín</a:t>
            </a:r>
            <a:r>
              <a:rPr lang="cs-CZ" dirty="0"/>
              <a:t> dle pěti </a:t>
            </a:r>
            <a:r>
              <a:rPr lang="cs-CZ" dirty="0" smtClean="0"/>
              <a:t>kritérií: </a:t>
            </a:r>
            <a:endParaRPr lang="cs-CZ" dirty="0"/>
          </a:p>
          <a:p>
            <a:pPr marL="274320" indent="-274320" fontAlgn="auto">
              <a:spcBef>
                <a:spcPts val="580"/>
              </a:spcBef>
              <a:spcAft>
                <a:spcPts val="0"/>
              </a:spcAft>
              <a:buFont typeface="Wingdings 2"/>
              <a:buNone/>
              <a:defRPr/>
            </a:pPr>
            <a:endParaRPr lang="cs-CZ" sz="1400" dirty="0"/>
          </a:p>
          <a:p>
            <a:pPr marL="514350" indent="-514350" fontAlgn="auto">
              <a:spcBef>
                <a:spcPts val="580"/>
              </a:spcBef>
              <a:spcAft>
                <a:spcPts val="0"/>
              </a:spcAft>
              <a:buFont typeface="+mj-lt"/>
              <a:buAutoNum type="arabicPeriod"/>
              <a:defRPr/>
            </a:pPr>
            <a:r>
              <a:rPr lang="cs-CZ" dirty="0"/>
              <a:t>Podle obsahu zkoumání</a:t>
            </a:r>
          </a:p>
          <a:p>
            <a:pPr marL="514350" indent="-514350" fontAlgn="auto">
              <a:spcBef>
                <a:spcPts val="580"/>
              </a:spcBef>
              <a:spcAft>
                <a:spcPts val="0"/>
              </a:spcAft>
              <a:buFont typeface="+mj-lt"/>
              <a:buAutoNum type="arabicPeriod"/>
              <a:defRPr/>
            </a:pPr>
            <a:r>
              <a:rPr lang="cs-CZ" dirty="0"/>
              <a:t>Podle věku</a:t>
            </a:r>
          </a:p>
          <a:p>
            <a:pPr marL="514350" indent="-514350" fontAlgn="auto">
              <a:spcBef>
                <a:spcPts val="580"/>
              </a:spcBef>
              <a:spcAft>
                <a:spcPts val="0"/>
              </a:spcAft>
              <a:buFont typeface="+mj-lt"/>
              <a:buAutoNum type="arabicPeriod"/>
              <a:defRPr/>
            </a:pPr>
            <a:r>
              <a:rPr lang="cs-CZ" dirty="0"/>
              <a:t>Podle fází společenského </a:t>
            </a:r>
            <a:r>
              <a:rPr lang="cs-CZ" dirty="0" smtClean="0"/>
              <a:t>vývoje </a:t>
            </a:r>
            <a:endParaRPr lang="cs-CZ" dirty="0"/>
          </a:p>
          <a:p>
            <a:pPr marL="514350" indent="-514350" fontAlgn="auto">
              <a:spcBef>
                <a:spcPts val="580"/>
              </a:spcBef>
              <a:spcAft>
                <a:spcPts val="0"/>
              </a:spcAft>
              <a:buFont typeface="+mj-lt"/>
              <a:buAutoNum type="arabicPeriod"/>
              <a:defRPr/>
            </a:pPr>
            <a:r>
              <a:rPr lang="cs-CZ" dirty="0"/>
              <a:t>Podle oblastí aplikace</a:t>
            </a:r>
          </a:p>
          <a:p>
            <a:pPr marL="514350" indent="-514350" fontAlgn="auto">
              <a:spcBef>
                <a:spcPts val="580"/>
              </a:spcBef>
              <a:spcAft>
                <a:spcPts val="0"/>
              </a:spcAft>
              <a:buFont typeface="+mj-lt"/>
              <a:buAutoNum type="arabicPeriod"/>
              <a:defRPr/>
            </a:pPr>
            <a:r>
              <a:rPr lang="cs-CZ" dirty="0"/>
              <a:t>Podle specifičnosti obsahu</a:t>
            </a:r>
          </a:p>
          <a:p>
            <a:pPr marL="274320" indent="-274320" fontAlgn="auto">
              <a:spcBef>
                <a:spcPts val="580"/>
              </a:spcBef>
              <a:spcAft>
                <a:spcPts val="0"/>
              </a:spcAft>
              <a:buFont typeface="Wingdings 2"/>
              <a:buChar char=""/>
              <a:defRPr/>
            </a:pPr>
            <a:endParaRPr lang="cs-CZ" dirty="0"/>
          </a:p>
          <a:p>
            <a:endParaRPr lang="cs-CZ" dirty="0"/>
          </a:p>
        </p:txBody>
      </p:sp>
    </p:spTree>
    <p:extLst>
      <p:ext uri="{BB962C8B-B14F-4D97-AF65-F5344CB8AC3E}">
        <p14:creationId xmlns:p14="http://schemas.microsoft.com/office/powerpoint/2010/main" val="4129226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cap="all" dirty="0" smtClean="0"/>
              <a:t>Disciplíny podle </a:t>
            </a:r>
            <a:r>
              <a:rPr lang="cs-CZ" sz="3200" b="1" cap="all" dirty="0" smtClean="0"/>
              <a:t>obsahu zkoumání</a:t>
            </a:r>
            <a:endParaRPr lang="cs-CZ" sz="3200" b="1" cap="all" dirty="0"/>
          </a:p>
        </p:txBody>
      </p:sp>
      <p:sp>
        <p:nvSpPr>
          <p:cNvPr id="3" name="Zástupný symbol pro obsah 2"/>
          <p:cNvSpPr>
            <a:spLocks noGrp="1"/>
          </p:cNvSpPr>
          <p:nvPr>
            <p:ph idx="1"/>
          </p:nvPr>
        </p:nvSpPr>
        <p:spPr/>
        <p:txBody>
          <a:bodyPr>
            <a:normAutofit fontScale="92500" lnSpcReduction="20000"/>
          </a:bodyPr>
          <a:lstStyle/>
          <a:p>
            <a:pPr marL="274320" indent="-274320" fontAlgn="auto">
              <a:spcBef>
                <a:spcPts val="580"/>
              </a:spcBef>
              <a:spcAft>
                <a:spcPts val="0"/>
              </a:spcAft>
              <a:buFont typeface="Wingdings 2"/>
              <a:buChar char=""/>
              <a:defRPr/>
            </a:pPr>
            <a:r>
              <a:rPr lang="cs-CZ" dirty="0" smtClean="0"/>
              <a:t>obecná </a:t>
            </a:r>
            <a:r>
              <a:rPr lang="cs-CZ" dirty="0"/>
              <a:t>pedagogika,</a:t>
            </a:r>
          </a:p>
          <a:p>
            <a:pPr marL="274320" indent="-274320" fontAlgn="auto">
              <a:spcBef>
                <a:spcPts val="580"/>
              </a:spcBef>
              <a:spcAft>
                <a:spcPts val="0"/>
              </a:spcAft>
              <a:buFont typeface="Wingdings 2"/>
              <a:buChar char=""/>
              <a:defRPr/>
            </a:pPr>
            <a:r>
              <a:rPr lang="cs-CZ" dirty="0"/>
              <a:t> srovnávací pedagogika, </a:t>
            </a:r>
          </a:p>
          <a:p>
            <a:pPr marL="274320" indent="-274320" fontAlgn="auto">
              <a:spcBef>
                <a:spcPts val="580"/>
              </a:spcBef>
              <a:spcAft>
                <a:spcPts val="0"/>
              </a:spcAft>
              <a:buFont typeface="Wingdings 2"/>
              <a:buChar char=""/>
              <a:defRPr/>
            </a:pPr>
            <a:r>
              <a:rPr lang="cs-CZ" dirty="0"/>
              <a:t>dějiny pedagogiky a školství, </a:t>
            </a:r>
          </a:p>
          <a:p>
            <a:pPr marL="274320" indent="-274320" fontAlgn="auto">
              <a:spcBef>
                <a:spcPts val="580"/>
              </a:spcBef>
              <a:spcAft>
                <a:spcPts val="0"/>
              </a:spcAft>
              <a:buFont typeface="Wingdings 2"/>
              <a:buChar char=""/>
              <a:defRPr/>
            </a:pPr>
            <a:r>
              <a:rPr lang="cs-CZ" dirty="0"/>
              <a:t>teorie výchovy, </a:t>
            </a:r>
          </a:p>
          <a:p>
            <a:pPr marL="274320" indent="-274320" fontAlgn="auto">
              <a:spcBef>
                <a:spcPts val="580"/>
              </a:spcBef>
              <a:spcAft>
                <a:spcPts val="0"/>
              </a:spcAft>
              <a:buFont typeface="Wingdings 2"/>
              <a:buChar char=""/>
              <a:defRPr/>
            </a:pPr>
            <a:r>
              <a:rPr lang="cs-CZ" dirty="0"/>
              <a:t>obecná didaktika a oborové didaktiky, </a:t>
            </a:r>
          </a:p>
          <a:p>
            <a:pPr marL="274320" indent="-274320" fontAlgn="auto">
              <a:spcBef>
                <a:spcPts val="580"/>
              </a:spcBef>
              <a:spcAft>
                <a:spcPts val="0"/>
              </a:spcAft>
              <a:buFont typeface="Wingdings 2"/>
              <a:buChar char=""/>
              <a:defRPr/>
            </a:pPr>
            <a:r>
              <a:rPr lang="cs-CZ" dirty="0"/>
              <a:t>pedagogická diagnostika, </a:t>
            </a:r>
          </a:p>
          <a:p>
            <a:pPr marL="274320" indent="-274320" fontAlgn="auto">
              <a:spcBef>
                <a:spcPts val="580"/>
              </a:spcBef>
              <a:spcAft>
                <a:spcPts val="0"/>
              </a:spcAft>
              <a:buFont typeface="Wingdings 2"/>
              <a:buChar char=""/>
              <a:defRPr/>
            </a:pPr>
            <a:r>
              <a:rPr lang="cs-CZ" dirty="0"/>
              <a:t>pedagogická evaluace, </a:t>
            </a:r>
          </a:p>
          <a:p>
            <a:pPr marL="274320" indent="-274320" fontAlgn="auto">
              <a:spcBef>
                <a:spcPts val="580"/>
              </a:spcBef>
              <a:spcAft>
                <a:spcPts val="0"/>
              </a:spcAft>
              <a:buFont typeface="Wingdings 2"/>
              <a:buChar char=""/>
              <a:defRPr/>
            </a:pPr>
            <a:r>
              <a:rPr lang="cs-CZ" dirty="0"/>
              <a:t>pedagogická prognostika, </a:t>
            </a:r>
          </a:p>
          <a:p>
            <a:pPr marL="274320" indent="-274320" fontAlgn="auto">
              <a:spcBef>
                <a:spcPts val="580"/>
              </a:spcBef>
              <a:spcAft>
                <a:spcPts val="0"/>
              </a:spcAft>
              <a:buFont typeface="Wingdings 2"/>
              <a:buChar char=""/>
              <a:defRPr/>
            </a:pPr>
            <a:r>
              <a:rPr lang="cs-CZ" dirty="0"/>
              <a:t>teorie řízení škol a školství, </a:t>
            </a:r>
            <a:endParaRPr lang="cs-CZ" dirty="0" smtClean="0"/>
          </a:p>
          <a:p>
            <a:pPr marL="274320" indent="-274320" fontAlgn="auto">
              <a:spcBef>
                <a:spcPts val="580"/>
              </a:spcBef>
              <a:spcAft>
                <a:spcPts val="0"/>
              </a:spcAft>
              <a:buFont typeface="Wingdings 2"/>
              <a:buChar char=""/>
              <a:defRPr/>
            </a:pPr>
            <a:r>
              <a:rPr lang="cs-CZ" dirty="0" smtClean="0"/>
              <a:t>technologie (ve) vzdělávání</a:t>
            </a:r>
            <a:endParaRPr lang="cs-CZ" dirty="0"/>
          </a:p>
          <a:p>
            <a:endParaRPr lang="cs-CZ" dirty="0"/>
          </a:p>
        </p:txBody>
      </p:sp>
    </p:spTree>
    <p:extLst>
      <p:ext uri="{BB962C8B-B14F-4D97-AF65-F5344CB8AC3E}">
        <p14:creationId xmlns:p14="http://schemas.microsoft.com/office/powerpoint/2010/main" val="1798126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cap="all" dirty="0" smtClean="0"/>
              <a:t>Disciplíny podle </a:t>
            </a:r>
            <a:r>
              <a:rPr lang="cs-CZ" sz="3600" b="1" cap="all" dirty="0" smtClean="0"/>
              <a:t>zkoumaného věku</a:t>
            </a:r>
            <a:endParaRPr lang="cs-CZ" sz="3600" b="1" cap="all" dirty="0"/>
          </a:p>
        </p:txBody>
      </p:sp>
      <p:sp>
        <p:nvSpPr>
          <p:cNvPr id="3" name="Zástupný symbol pro obsah 2"/>
          <p:cNvSpPr>
            <a:spLocks noGrp="1"/>
          </p:cNvSpPr>
          <p:nvPr>
            <p:ph idx="1"/>
          </p:nvPr>
        </p:nvSpPr>
        <p:spPr/>
        <p:txBody>
          <a:bodyPr>
            <a:normAutofit/>
          </a:bodyPr>
          <a:lstStyle/>
          <a:p>
            <a:pPr marL="514350" indent="-514350"/>
            <a:r>
              <a:rPr lang="cs-CZ" altLang="cs-CZ" sz="3600" noProof="1" smtClean="0"/>
              <a:t>předškolní pedagogika, </a:t>
            </a:r>
          </a:p>
          <a:p>
            <a:pPr marL="514350" indent="-514350"/>
            <a:r>
              <a:rPr lang="cs-CZ" altLang="cs-CZ" sz="3600" noProof="1" smtClean="0"/>
              <a:t>školní pedagogika,</a:t>
            </a:r>
          </a:p>
          <a:p>
            <a:pPr marL="514350" indent="-514350"/>
            <a:r>
              <a:rPr lang="cs-CZ" altLang="cs-CZ" sz="3600" noProof="1" smtClean="0"/>
              <a:t>vysokoškolská pedagogika (donedávna mimo zájem odborníků),</a:t>
            </a:r>
          </a:p>
          <a:p>
            <a:pPr marL="514350" indent="-514350"/>
            <a:r>
              <a:rPr lang="cs-CZ" altLang="cs-CZ" sz="3600" noProof="1" smtClean="0"/>
              <a:t>andragogika,</a:t>
            </a:r>
            <a:endParaRPr lang="cs-CZ" altLang="cs-CZ" noProof="1" smtClean="0"/>
          </a:p>
          <a:p>
            <a:pPr marL="514350" indent="-514350"/>
            <a:r>
              <a:rPr lang="cs-CZ" altLang="cs-CZ" sz="3600" noProof="1" smtClean="0"/>
              <a:t>gerontagogika</a:t>
            </a:r>
            <a:endParaRPr lang="cs-CZ" noProof="1"/>
          </a:p>
        </p:txBody>
      </p:sp>
    </p:spTree>
    <p:extLst>
      <p:ext uri="{BB962C8B-B14F-4D97-AF65-F5344CB8AC3E}">
        <p14:creationId xmlns:p14="http://schemas.microsoft.com/office/powerpoint/2010/main" val="313759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2800" cap="all" dirty="0" smtClean="0"/>
              <a:t>Disciplíny podle </a:t>
            </a:r>
            <a:r>
              <a:rPr lang="cs-CZ" sz="2800" b="1" cap="all" dirty="0" smtClean="0"/>
              <a:t>fází </a:t>
            </a:r>
            <a:r>
              <a:rPr lang="cs-CZ" altLang="cs-CZ" sz="2800" b="1" cap="all" dirty="0"/>
              <a:t>společenského vývoje </a:t>
            </a:r>
            <a:endParaRPr lang="cs-CZ" sz="2800" b="1" cap="all" dirty="0"/>
          </a:p>
        </p:txBody>
      </p:sp>
      <p:sp>
        <p:nvSpPr>
          <p:cNvPr id="3" name="Zástupný symbol pro obsah 2"/>
          <p:cNvSpPr>
            <a:spLocks noGrp="1"/>
          </p:cNvSpPr>
          <p:nvPr>
            <p:ph idx="1"/>
          </p:nvPr>
        </p:nvSpPr>
        <p:spPr/>
        <p:txBody>
          <a:bodyPr>
            <a:normAutofit/>
          </a:bodyPr>
          <a:lstStyle/>
          <a:p>
            <a:pPr marL="514350" indent="-514350"/>
            <a:r>
              <a:rPr lang="cs-CZ" altLang="cs-CZ" dirty="0" smtClean="0"/>
              <a:t>antická, </a:t>
            </a:r>
          </a:p>
          <a:p>
            <a:pPr marL="514350" indent="-514350"/>
            <a:r>
              <a:rPr lang="cs-CZ" altLang="cs-CZ" dirty="0" smtClean="0"/>
              <a:t>křesťanská, </a:t>
            </a:r>
          </a:p>
          <a:p>
            <a:pPr marL="514350" indent="-514350"/>
            <a:r>
              <a:rPr lang="cs-CZ" altLang="cs-CZ" dirty="0" smtClean="0"/>
              <a:t>renesanční, </a:t>
            </a:r>
          </a:p>
          <a:p>
            <a:pPr marL="514350" indent="-514350"/>
            <a:r>
              <a:rPr lang="cs-CZ" altLang="cs-CZ" dirty="0" smtClean="0"/>
              <a:t>reformní, </a:t>
            </a:r>
          </a:p>
          <a:p>
            <a:pPr marL="514350" indent="-514350"/>
            <a:r>
              <a:rPr lang="cs-CZ" altLang="cs-CZ" dirty="0" smtClean="0"/>
              <a:t>pragmatická,</a:t>
            </a:r>
          </a:p>
          <a:p>
            <a:pPr marL="514350" indent="-514350"/>
            <a:r>
              <a:rPr lang="cs-CZ" altLang="cs-CZ" dirty="0" smtClean="0"/>
              <a:t>moderní, </a:t>
            </a:r>
          </a:p>
          <a:p>
            <a:pPr marL="514350" indent="-514350"/>
            <a:r>
              <a:rPr lang="cs-CZ" altLang="cs-CZ" dirty="0" smtClean="0"/>
              <a:t>postmoderní pedagogika </a:t>
            </a:r>
          </a:p>
          <a:p>
            <a:endParaRPr lang="cs-CZ" dirty="0"/>
          </a:p>
        </p:txBody>
      </p:sp>
    </p:spTree>
    <p:extLst>
      <p:ext uri="{BB962C8B-B14F-4D97-AF65-F5344CB8AC3E}">
        <p14:creationId xmlns:p14="http://schemas.microsoft.com/office/powerpoint/2010/main" val="4141691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fontScale="90000"/>
          </a:bodyPr>
          <a:lstStyle/>
          <a:p>
            <a:r>
              <a:rPr lang="cs-CZ" dirty="0" smtClean="0"/>
              <a:t/>
            </a:r>
            <a:br>
              <a:rPr lang="cs-CZ" dirty="0" smtClean="0"/>
            </a:br>
            <a:r>
              <a:rPr lang="cs-CZ" sz="4000" cap="all" dirty="0" smtClean="0"/>
              <a:t>Disciplíny p</a:t>
            </a:r>
            <a:r>
              <a:rPr lang="cs-CZ" altLang="cs-CZ" sz="4000" cap="all" dirty="0" smtClean="0"/>
              <a:t>odle </a:t>
            </a:r>
            <a:r>
              <a:rPr lang="cs-CZ" altLang="cs-CZ" sz="4000" b="1" cap="all" dirty="0" smtClean="0"/>
              <a:t>oblastí aplikace</a:t>
            </a:r>
            <a:r>
              <a:rPr lang="cs-CZ" altLang="cs-CZ" b="1" dirty="0" smtClean="0"/>
              <a:t/>
            </a:r>
            <a:br>
              <a:rPr lang="cs-CZ" altLang="cs-CZ" b="1" dirty="0" smtClean="0"/>
            </a:br>
            <a:endParaRPr lang="cs-CZ" b="1" dirty="0"/>
          </a:p>
        </p:txBody>
      </p:sp>
      <p:sp>
        <p:nvSpPr>
          <p:cNvPr id="3" name="Zástupný symbol pro obsah 2"/>
          <p:cNvSpPr>
            <a:spLocks noGrp="1"/>
          </p:cNvSpPr>
          <p:nvPr>
            <p:ph idx="1"/>
          </p:nvPr>
        </p:nvSpPr>
        <p:spPr/>
        <p:txBody>
          <a:bodyPr>
            <a:normAutofit fontScale="92500" lnSpcReduction="10000"/>
          </a:bodyPr>
          <a:lstStyle/>
          <a:p>
            <a:pPr marL="514350" indent="-514350"/>
            <a:r>
              <a:rPr lang="cs-CZ" altLang="cs-CZ" dirty="0" smtClean="0"/>
              <a:t>rodinná,</a:t>
            </a:r>
          </a:p>
          <a:p>
            <a:pPr marL="514350" indent="-514350"/>
            <a:r>
              <a:rPr lang="cs-CZ" altLang="cs-CZ" dirty="0" smtClean="0"/>
              <a:t>sociální, </a:t>
            </a:r>
          </a:p>
          <a:p>
            <a:pPr marL="514350" indent="-514350"/>
            <a:r>
              <a:rPr lang="cs-CZ" altLang="cs-CZ" dirty="0" smtClean="0"/>
              <a:t>profesní, </a:t>
            </a:r>
          </a:p>
          <a:p>
            <a:pPr marL="514350" indent="-514350"/>
            <a:r>
              <a:rPr lang="cs-CZ" altLang="cs-CZ" dirty="0" smtClean="0"/>
              <a:t>inženýrská, </a:t>
            </a:r>
          </a:p>
          <a:p>
            <a:pPr marL="514350" indent="-514350"/>
            <a:r>
              <a:rPr lang="cs-CZ" altLang="cs-CZ" dirty="0" smtClean="0"/>
              <a:t>vojenská pedagogika, </a:t>
            </a:r>
          </a:p>
          <a:p>
            <a:pPr marL="514350" indent="-514350"/>
            <a:r>
              <a:rPr lang="cs-CZ" altLang="cs-CZ" dirty="0" smtClean="0"/>
              <a:t>pedagogika volného času, </a:t>
            </a:r>
          </a:p>
          <a:p>
            <a:pPr marL="514350" indent="-514350"/>
            <a:r>
              <a:rPr lang="cs-CZ" altLang="cs-CZ" dirty="0" smtClean="0"/>
              <a:t>výchova v nápravných zařízeních, výchova v organizacích dětí a mládeže, </a:t>
            </a:r>
          </a:p>
          <a:p>
            <a:pPr marL="514350" indent="-514350"/>
            <a:r>
              <a:rPr lang="cs-CZ" altLang="cs-CZ" b="1" dirty="0" smtClean="0"/>
              <a:t>alternativní pedagogika </a:t>
            </a:r>
          </a:p>
          <a:p>
            <a:endParaRPr lang="cs-CZ" dirty="0"/>
          </a:p>
        </p:txBody>
      </p:sp>
    </p:spTree>
    <p:extLst>
      <p:ext uri="{BB962C8B-B14F-4D97-AF65-F5344CB8AC3E}">
        <p14:creationId xmlns:p14="http://schemas.microsoft.com/office/powerpoint/2010/main" val="4147827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62500" lnSpcReduction="20000"/>
          </a:bodyPr>
          <a:lstStyle/>
          <a:p>
            <a:r>
              <a:rPr lang="cs-CZ" b="1" dirty="0" smtClean="0"/>
              <a:t>…………….</a:t>
            </a:r>
            <a:r>
              <a:rPr lang="cs-CZ" dirty="0" smtClean="0"/>
              <a:t> (dle J. Průchy): Věda, která „</a:t>
            </a:r>
            <a:r>
              <a:rPr lang="cs-CZ" i="1" dirty="0" smtClean="0"/>
              <a:t>se zabývá vším tím, co vytváří a determinuje nějaké edukační prostředí, procesy, jež se v těchto prostředích realizují, výsledky a efekty těchto procesů.</a:t>
            </a:r>
            <a:endParaRPr lang="cs-CZ" dirty="0" smtClean="0"/>
          </a:p>
          <a:p>
            <a:r>
              <a:rPr lang="cs-CZ" b="1" dirty="0" smtClean="0"/>
              <a:t>………………: </a:t>
            </a:r>
            <a:r>
              <a:rPr lang="cs-CZ" dirty="0" smtClean="0"/>
              <a:t>teorie vzdělávání, která se zabývá formami, postupy, cíli vyučování a interakcí učitel-žák</a:t>
            </a:r>
          </a:p>
          <a:p>
            <a:r>
              <a:rPr lang="cs-CZ" b="1" dirty="0" smtClean="0"/>
              <a:t>……………….</a:t>
            </a:r>
            <a:r>
              <a:rPr lang="cs-CZ" dirty="0" smtClean="0"/>
              <a:t>: </a:t>
            </a:r>
            <a:r>
              <a:rPr lang="pt-BR" dirty="0" smtClean="0"/>
              <a:t>proces osvojování znalostí, dovedností a postojů</a:t>
            </a:r>
            <a:r>
              <a:rPr lang="cs-CZ" dirty="0" smtClean="0"/>
              <a:t> </a:t>
            </a:r>
          </a:p>
          <a:p>
            <a:r>
              <a:rPr lang="cs-CZ" b="1" dirty="0" smtClean="0"/>
              <a:t>………………</a:t>
            </a:r>
            <a:r>
              <a:rPr lang="cs-CZ" dirty="0" smtClean="0"/>
              <a:t>: souhrn znalostí, které získáváme pomocí vzdělávání (výsledek procesu vzdělávání)</a:t>
            </a:r>
          </a:p>
          <a:p>
            <a:r>
              <a:rPr lang="cs-CZ" b="1" dirty="0" smtClean="0"/>
              <a:t>………………</a:t>
            </a:r>
            <a:r>
              <a:rPr lang="cs-CZ" dirty="0" smtClean="0"/>
              <a:t>(nebo též </a:t>
            </a:r>
            <a:r>
              <a:rPr lang="cs-CZ" b="1" dirty="0" smtClean="0"/>
              <a:t>výchova</a:t>
            </a:r>
            <a:r>
              <a:rPr lang="cs-CZ" dirty="0" smtClean="0"/>
              <a:t>): cílevědomá, plánovitá a všestranná činnost směřující k přípravě člověka pro jeho společenské úkoly a osobní život</a:t>
            </a:r>
          </a:p>
          <a:p>
            <a:r>
              <a:rPr lang="cs-CZ" b="1" dirty="0" smtClean="0"/>
              <a:t>…………………: </a:t>
            </a:r>
            <a:r>
              <a:rPr lang="cs-CZ" dirty="0" smtClean="0"/>
              <a:t>uspořádání podmínek k funkční realizaci edukačního procesu</a:t>
            </a:r>
          </a:p>
          <a:p>
            <a:endParaRPr lang="cs-CZ" dirty="0" smtClean="0"/>
          </a:p>
          <a:p>
            <a:r>
              <a:rPr lang="cs-CZ" dirty="0" smtClean="0"/>
              <a:t>Nápověda:</a:t>
            </a:r>
            <a:r>
              <a:rPr lang="cs-CZ" b="1" dirty="0" smtClean="0"/>
              <a:t> vzdělávání; vzdělání; edukační formy; pedagogika; didaktika; edukace</a:t>
            </a:r>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Základní pojmy - doplňovačka</a:t>
            </a:r>
            <a:endParaRPr lang="cs-CZ" sz="3200" b="1" cap="al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1600200"/>
            <a:ext cx="8229600" cy="4525963"/>
          </a:xfrm>
        </p:spPr>
        <p:txBody>
          <a:bodyPr/>
          <a:lstStyle/>
          <a:p>
            <a:pPr marL="0" indent="0" algn="ctr">
              <a:buNone/>
            </a:pPr>
            <a:r>
              <a:rPr lang="cs-CZ" sz="2800" b="1" i="1" dirty="0" smtClean="0"/>
              <a:t>„Uměním všech umění je vzdělávat člověka, tvora ze všech nejvšestrannějšího a nejzáhadnějšího.“</a:t>
            </a:r>
          </a:p>
          <a:p>
            <a:pPr marL="0" indent="0">
              <a:buNone/>
            </a:pPr>
            <a:r>
              <a:rPr lang="cs-CZ" dirty="0"/>
              <a:t>	</a:t>
            </a:r>
            <a:r>
              <a:rPr lang="cs-CZ" dirty="0" smtClean="0"/>
              <a:t>			                  </a:t>
            </a:r>
            <a:r>
              <a:rPr lang="cs-CZ" sz="2400" dirty="0" smtClean="0"/>
              <a:t>Jan Ámos Komenský</a:t>
            </a:r>
            <a:endParaRPr lang="cs-CZ" sz="2400" dirty="0"/>
          </a:p>
        </p:txBody>
      </p:sp>
    </p:spTree>
    <p:extLst>
      <p:ext uri="{BB962C8B-B14F-4D97-AF65-F5344CB8AC3E}">
        <p14:creationId xmlns:p14="http://schemas.microsoft.com/office/powerpoint/2010/main" val="1826986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Pojem PEDAGOGIKA v zahraničí </a:t>
            </a:r>
            <a:endParaRPr lang="cs-CZ" sz="3200" b="1" cap="all" dirty="0"/>
          </a:p>
        </p:txBody>
      </p:sp>
      <p:sp>
        <p:nvSpPr>
          <p:cNvPr id="3" name="Zástupný symbol pro obsah 2"/>
          <p:cNvSpPr>
            <a:spLocks noGrp="1"/>
          </p:cNvSpPr>
          <p:nvPr>
            <p:ph idx="1"/>
          </p:nvPr>
        </p:nvSpPr>
        <p:spPr/>
        <p:txBody>
          <a:bodyPr>
            <a:normAutofit fontScale="92500" lnSpcReduction="20000"/>
          </a:bodyPr>
          <a:lstStyle/>
          <a:p>
            <a:r>
              <a:rPr lang="cs-CZ" i="1" dirty="0"/>
              <a:t>Pedagogy</a:t>
            </a:r>
            <a:r>
              <a:rPr lang="cs-CZ" dirty="0"/>
              <a:t> </a:t>
            </a:r>
            <a:r>
              <a:rPr lang="cs-CZ" dirty="0" smtClean="0"/>
              <a:t>(angl.) – není to výraz pro český pojem </a:t>
            </a:r>
            <a:r>
              <a:rPr lang="cs-CZ" i="1" dirty="0" smtClean="0"/>
              <a:t>pedagogika</a:t>
            </a:r>
            <a:r>
              <a:rPr lang="cs-CZ" dirty="0"/>
              <a:t>, ale spíše odpovídá českému </a:t>
            </a:r>
            <a:r>
              <a:rPr lang="cs-CZ" dirty="0" smtClean="0"/>
              <a:t>pojmu </a:t>
            </a:r>
            <a:r>
              <a:rPr lang="cs-CZ" i="1" dirty="0" smtClean="0"/>
              <a:t>obecná pedagogika </a:t>
            </a:r>
          </a:p>
          <a:p>
            <a:endParaRPr lang="cs-CZ" i="1" dirty="0" smtClean="0"/>
          </a:p>
          <a:p>
            <a:r>
              <a:rPr lang="cs-CZ" dirty="0" smtClean="0"/>
              <a:t>Českému</a:t>
            </a:r>
            <a:r>
              <a:rPr lang="cs-CZ" dirty="0"/>
              <a:t> </a:t>
            </a:r>
            <a:r>
              <a:rPr lang="cs-CZ" dirty="0" smtClean="0"/>
              <a:t>pojmu </a:t>
            </a:r>
            <a:r>
              <a:rPr lang="cs-CZ" i="1" dirty="0" smtClean="0"/>
              <a:t>pedagogika</a:t>
            </a:r>
            <a:r>
              <a:rPr lang="cs-CZ" dirty="0"/>
              <a:t> odpovídá svým obsahem anglický </a:t>
            </a:r>
            <a:r>
              <a:rPr lang="cs-CZ" dirty="0" smtClean="0"/>
              <a:t>termín </a:t>
            </a:r>
            <a:r>
              <a:rPr lang="cs-CZ" i="1" dirty="0" smtClean="0"/>
              <a:t>educational sciences (edukační vědy</a:t>
            </a:r>
            <a:r>
              <a:rPr lang="cs-CZ" dirty="0" smtClean="0"/>
              <a:t>) </a:t>
            </a:r>
          </a:p>
          <a:p>
            <a:endParaRPr lang="cs-CZ" dirty="0" smtClean="0"/>
          </a:p>
          <a:p>
            <a:r>
              <a:rPr lang="cs-CZ" altLang="cs-CZ" dirty="0" smtClean="0"/>
              <a:t>Ve významu „pedagogika“ je často užíván termín „pedagogická věda“</a:t>
            </a:r>
          </a:p>
          <a:p>
            <a:endParaRPr lang="cs-CZ" dirty="0"/>
          </a:p>
        </p:txBody>
      </p:sp>
    </p:spTree>
    <p:extLst>
      <p:ext uri="{BB962C8B-B14F-4D97-AF65-F5344CB8AC3E}">
        <p14:creationId xmlns:p14="http://schemas.microsoft.com/office/powerpoint/2010/main" val="229398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Základní pojmy</a:t>
            </a:r>
            <a:endParaRPr lang="cs-CZ" sz="3200" b="1" cap="all" dirty="0"/>
          </a:p>
        </p:txBody>
      </p:sp>
      <p:sp>
        <p:nvSpPr>
          <p:cNvPr id="3" name="Zástupný symbol pro obsah 2"/>
          <p:cNvSpPr>
            <a:spLocks noGrp="1"/>
          </p:cNvSpPr>
          <p:nvPr>
            <p:ph idx="1"/>
          </p:nvPr>
        </p:nvSpPr>
        <p:spPr>
          <a:xfrm>
            <a:off x="457200" y="1556792"/>
            <a:ext cx="8229600" cy="4824536"/>
          </a:xfrm>
        </p:spPr>
        <p:txBody>
          <a:bodyPr>
            <a:normAutofit fontScale="70000" lnSpcReduction="20000"/>
          </a:bodyPr>
          <a:lstStyle/>
          <a:p>
            <a:r>
              <a:rPr lang="cs-CZ" dirty="0" smtClean="0"/>
              <a:t>Pojem </a:t>
            </a:r>
            <a:r>
              <a:rPr lang="cs-CZ" b="1" dirty="0" smtClean="0"/>
              <a:t>edukace</a:t>
            </a:r>
            <a:r>
              <a:rPr lang="cs-CZ" dirty="0" smtClean="0"/>
              <a:t> významově zahrnuje pojmy </a:t>
            </a:r>
            <a:r>
              <a:rPr lang="cs-CZ" b="1" dirty="0" smtClean="0"/>
              <a:t>výchova i vzdělávání</a:t>
            </a:r>
          </a:p>
          <a:p>
            <a:endParaRPr lang="cs-CZ" dirty="0" smtClean="0"/>
          </a:p>
          <a:p>
            <a:r>
              <a:rPr lang="cs-CZ" b="1" dirty="0" smtClean="0"/>
              <a:t>Výchova</a:t>
            </a:r>
          </a:p>
          <a:p>
            <a:pPr lvl="1"/>
            <a:r>
              <a:rPr lang="cs-CZ" b="1" dirty="0" smtClean="0"/>
              <a:t>záměrné působení na osobnost jedince </a:t>
            </a:r>
            <a:r>
              <a:rPr lang="cs-CZ" dirty="0" smtClean="0"/>
              <a:t>s cílem dosáhnout (pozitivních) změn v různých složkách jeho osobnosti</a:t>
            </a:r>
          </a:p>
          <a:p>
            <a:pPr lvl="1"/>
            <a:r>
              <a:rPr lang="cs-CZ" dirty="0" smtClean="0"/>
              <a:t>pojem má eticko-normativní nádech (výchova mravní, vlastenecká, estetická, citová, výchova k rodičovství a manželství …)</a:t>
            </a:r>
          </a:p>
          <a:p>
            <a:r>
              <a:rPr lang="cs-CZ" b="1" dirty="0" smtClean="0"/>
              <a:t>Vzdělávání</a:t>
            </a:r>
          </a:p>
          <a:p>
            <a:pPr lvl="1"/>
            <a:r>
              <a:rPr lang="cs-CZ" dirty="0" smtClean="0"/>
              <a:t>proces </a:t>
            </a:r>
            <a:r>
              <a:rPr lang="cs-CZ" b="1" dirty="0" smtClean="0"/>
              <a:t>záměrného a organizovaného </a:t>
            </a:r>
            <a:r>
              <a:rPr lang="cs-CZ" dirty="0" smtClean="0"/>
              <a:t>osvojování poznatků, dovedností, postojů aj., realizovaný prostřednictvím edukačního procesu - dlouhodobého</a:t>
            </a:r>
          </a:p>
          <a:p>
            <a:pPr lvl="1"/>
            <a:r>
              <a:rPr lang="cs-CZ" dirty="0" smtClean="0"/>
              <a:t>výsledek tohoto procesu by mohl být označen výrazem „naučenost“</a:t>
            </a:r>
          </a:p>
          <a:p>
            <a:pPr lvl="1"/>
            <a:endParaRPr lang="cs-CZ" dirty="0" smtClean="0"/>
          </a:p>
          <a:p>
            <a:pPr marL="57150" indent="0">
              <a:buNone/>
            </a:pPr>
            <a:r>
              <a:rPr lang="cs-CZ" dirty="0" smtClean="0"/>
              <a:t>Výchova i vzdělávání jsou součástí </a:t>
            </a:r>
            <a:r>
              <a:rPr lang="cs-CZ" b="1" dirty="0" smtClean="0"/>
              <a:t>SOCIALIZACE</a:t>
            </a:r>
            <a:endParaRPr lang="cs-CZ" b="1" dirty="0"/>
          </a:p>
        </p:txBody>
      </p:sp>
    </p:spTree>
    <p:extLst>
      <p:ext uri="{BB962C8B-B14F-4D97-AF65-F5344CB8AC3E}">
        <p14:creationId xmlns:p14="http://schemas.microsoft.com/office/powerpoint/2010/main" val="3113365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Základní pojmy</a:t>
            </a:r>
            <a:endParaRPr lang="cs-CZ" sz="3200" b="1" cap="all" dirty="0"/>
          </a:p>
        </p:txBody>
      </p:sp>
      <p:sp>
        <p:nvSpPr>
          <p:cNvPr id="3" name="Zástupný symbol pro obsah 2"/>
          <p:cNvSpPr>
            <a:spLocks noGrp="1"/>
          </p:cNvSpPr>
          <p:nvPr>
            <p:ph idx="1"/>
          </p:nvPr>
        </p:nvSpPr>
        <p:spPr>
          <a:xfrm>
            <a:off x="457200" y="1600200"/>
            <a:ext cx="8229600" cy="5069160"/>
          </a:xfrm>
        </p:spPr>
        <p:txBody>
          <a:bodyPr>
            <a:noAutofit/>
          </a:bodyPr>
          <a:lstStyle/>
          <a:p>
            <a:r>
              <a:rPr lang="cs-CZ" sz="1400" b="1" noProof="1" smtClean="0"/>
              <a:t>Výchova – základní kategorie pedagogiky</a:t>
            </a:r>
          </a:p>
          <a:p>
            <a:r>
              <a:rPr lang="cs-CZ" sz="1400" b="1" noProof="1" smtClean="0"/>
              <a:t>Edukační prostředí </a:t>
            </a:r>
            <a:r>
              <a:rPr lang="cs-CZ" sz="1400" noProof="1" smtClean="0"/>
              <a:t>(edukační realita) </a:t>
            </a:r>
            <a:endParaRPr lang="cs-CZ" sz="1400" b="1" noProof="1" smtClean="0"/>
          </a:p>
          <a:p>
            <a:pPr lvl="1"/>
            <a:r>
              <a:rPr lang="cs-CZ" sz="1400" noProof="1" smtClean="0"/>
              <a:t>prostředí, v kterém probíhají edukační procesy</a:t>
            </a:r>
          </a:p>
          <a:p>
            <a:pPr lvl="1"/>
            <a:endParaRPr lang="cs-CZ" sz="1400" b="1" noProof="1" smtClean="0"/>
          </a:p>
          <a:p>
            <a:r>
              <a:rPr lang="cs-CZ" sz="1400" b="1" noProof="1" smtClean="0"/>
              <a:t>Edukační procesy</a:t>
            </a:r>
          </a:p>
          <a:p>
            <a:pPr lvl="1"/>
            <a:r>
              <a:rPr lang="cs-CZ" sz="1400" noProof="1" smtClean="0"/>
              <a:t>takové činnosti lidí, při nichž dochází k učení na straně nějakého subjektu (</a:t>
            </a:r>
            <a:r>
              <a:rPr lang="cs-CZ" sz="1400" b="1" noProof="1" smtClean="0"/>
              <a:t>edukant / žák</a:t>
            </a:r>
            <a:r>
              <a:rPr lang="cs-CZ" sz="1400" noProof="1" smtClean="0"/>
              <a:t>), jemuž je předkládán nějakým jiným subjektem (</a:t>
            </a:r>
            <a:r>
              <a:rPr lang="cs-CZ" sz="1400" b="1" noProof="1" smtClean="0"/>
              <a:t>edukátor / učitel</a:t>
            </a:r>
            <a:r>
              <a:rPr lang="cs-CZ" sz="1400" noProof="1" smtClean="0"/>
              <a:t>) přímo nebo zprostředkovaně (např. textem) určitý druh informace</a:t>
            </a:r>
          </a:p>
          <a:p>
            <a:pPr lvl="1"/>
            <a:r>
              <a:rPr lang="cs-CZ" sz="1400" noProof="1" smtClean="0"/>
              <a:t>procesy </a:t>
            </a:r>
            <a:r>
              <a:rPr lang="cs-CZ" sz="1400" b="1" noProof="1" smtClean="0"/>
              <a:t>řízeného učení - </a:t>
            </a:r>
            <a:r>
              <a:rPr lang="cs-CZ" sz="1400" noProof="1" smtClean="0"/>
              <a:t>učení, které je zvnějšku nějak regulováno a organizováno tak, aby bylo účinné (typicky se s nimi můžeme setkat např. ve škole)</a:t>
            </a:r>
          </a:p>
          <a:p>
            <a:pPr lvl="1"/>
            <a:r>
              <a:rPr lang="cs-CZ" sz="1400" noProof="1" smtClean="0"/>
              <a:t>procesy s </a:t>
            </a:r>
            <a:r>
              <a:rPr lang="cs-CZ" sz="1400" b="1" noProof="1" smtClean="0"/>
              <a:t>neřízeným učením - </a:t>
            </a:r>
            <a:r>
              <a:rPr lang="cs-CZ" sz="1400" noProof="1" smtClean="0"/>
              <a:t>dochází k vědomé autoregulaci učení (např. při samostudiu)</a:t>
            </a:r>
          </a:p>
          <a:p>
            <a:pPr lvl="1"/>
            <a:r>
              <a:rPr lang="cs-CZ" sz="1400" noProof="1" smtClean="0"/>
              <a:t>pro oba druhy výše zmíněných procesů je </a:t>
            </a:r>
            <a:r>
              <a:rPr lang="cs-CZ" sz="1400" b="1" noProof="1" smtClean="0"/>
              <a:t>společná intencionalita </a:t>
            </a:r>
            <a:r>
              <a:rPr lang="cs-CZ" sz="1400" noProof="1" smtClean="0"/>
              <a:t>– subjekt usiluje o to, aby se učil; jedná se o záměrné učení </a:t>
            </a:r>
          </a:p>
          <a:p>
            <a:pPr lvl="1"/>
            <a:endParaRPr lang="cs-CZ" sz="1400" b="1" noProof="1" smtClean="0"/>
          </a:p>
          <a:p>
            <a:pPr marL="514350" indent="-457200"/>
            <a:r>
              <a:rPr lang="cs-CZ" sz="1400" b="1" noProof="1" smtClean="0"/>
              <a:t>Edukační konstrukty - </a:t>
            </a:r>
            <a:r>
              <a:rPr lang="cs-CZ" sz="1400" noProof="1" smtClean="0"/>
              <a:t>různé teorie, plány, modely, předpisy a jiné teoretické výtvory, které nějakým způsobem určují či ovlivňují reálné edukační procesy (tzn. např. učební plány, didaktické testy, vysvědčení či různé certifikáty, učebnice, výukové filmy, programy, dále veškeré produkty pedagogické teorie, jako monografie, referáty na konferencích apod.)</a:t>
            </a:r>
            <a:endParaRPr lang="cs-CZ" sz="1400" noProof="1"/>
          </a:p>
        </p:txBody>
      </p:sp>
    </p:spTree>
    <p:extLst>
      <p:ext uri="{BB962C8B-B14F-4D97-AF65-F5344CB8AC3E}">
        <p14:creationId xmlns:p14="http://schemas.microsoft.com/office/powerpoint/2010/main" val="269189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(Vzdělávání)</a:t>
            </a:r>
          </a:p>
          <a:p>
            <a:r>
              <a:rPr lang="cs-CZ" dirty="0" smtClean="0"/>
              <a:t>Vzdělání</a:t>
            </a:r>
          </a:p>
          <a:p>
            <a:r>
              <a:rPr lang="cs-CZ" dirty="0" smtClean="0"/>
              <a:t>Vzdělanost</a:t>
            </a:r>
          </a:p>
          <a:p>
            <a:r>
              <a:rPr lang="cs-CZ" dirty="0" smtClean="0"/>
              <a:t>Vzdělavatelnost</a:t>
            </a:r>
          </a:p>
          <a:p>
            <a:pPr marL="0" indent="0">
              <a:buNone/>
            </a:pPr>
            <a:r>
              <a:rPr lang="cs-CZ" dirty="0"/>
              <a:t> </a:t>
            </a:r>
          </a:p>
        </p:txBody>
      </p:sp>
      <p:sp>
        <p:nvSpPr>
          <p:cNvPr id="4" name="Nadpis 1"/>
          <p:cNvSpPr>
            <a:spLocks noGrp="1"/>
          </p:cNvSpPr>
          <p:nvPr>
            <p:ph type="title"/>
          </p:nvPr>
        </p:nvSpPr>
        <p:spPr>
          <a:solidFill>
            <a:srgbClr val="92D050"/>
          </a:solidFill>
        </p:spPr>
        <p:txBody>
          <a:bodyPr>
            <a:normAutofit/>
          </a:bodyPr>
          <a:lstStyle/>
          <a:p>
            <a:r>
              <a:rPr lang="cs-CZ" sz="3200" b="1" cap="all" dirty="0" smtClean="0"/>
              <a:t>Základní pojmy</a:t>
            </a:r>
            <a:endParaRPr lang="cs-CZ" sz="3200" b="1" cap="all" dirty="0"/>
          </a:p>
        </p:txBody>
      </p:sp>
    </p:spTree>
    <p:extLst>
      <p:ext uri="{BB962C8B-B14F-4D97-AF65-F5344CB8AC3E}">
        <p14:creationId xmlns:p14="http://schemas.microsoft.com/office/powerpoint/2010/main" val="278286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Základní pojmy</a:t>
            </a:r>
            <a:endParaRPr lang="cs-CZ" sz="3600" b="1" cap="all" dirty="0"/>
          </a:p>
        </p:txBody>
      </p:sp>
      <p:sp>
        <p:nvSpPr>
          <p:cNvPr id="3" name="Zástupný symbol pro obsah 2"/>
          <p:cNvSpPr>
            <a:spLocks noGrp="1"/>
          </p:cNvSpPr>
          <p:nvPr>
            <p:ph idx="1"/>
          </p:nvPr>
        </p:nvSpPr>
        <p:spPr>
          <a:xfrm>
            <a:off x="457200" y="1556792"/>
            <a:ext cx="8229600" cy="4896544"/>
          </a:xfrm>
        </p:spPr>
        <p:txBody>
          <a:bodyPr>
            <a:normAutofit fontScale="77500" lnSpcReduction="20000"/>
          </a:bodyPr>
          <a:lstStyle/>
          <a:p>
            <a:pPr marL="0" indent="0">
              <a:buNone/>
            </a:pPr>
            <a:r>
              <a:rPr lang="cs-CZ" b="1" dirty="0" smtClean="0"/>
              <a:t>Vzdělání </a:t>
            </a:r>
          </a:p>
          <a:p>
            <a:r>
              <a:rPr lang="cs-CZ" b="1" dirty="0" smtClean="0"/>
              <a:t>Uspořádaná </a:t>
            </a:r>
            <a:r>
              <a:rPr lang="cs-CZ" b="1" dirty="0"/>
              <a:t>soustava</a:t>
            </a:r>
            <a:r>
              <a:rPr lang="cs-CZ" dirty="0"/>
              <a:t> zkušeností, poznatků a duchovních hodnot nashromážděných lidskou společností za dobu její existence, </a:t>
            </a:r>
            <a:r>
              <a:rPr lang="cs-CZ" b="1" dirty="0"/>
              <a:t>osvojovaná subjektem v procesu vzdělávání</a:t>
            </a:r>
          </a:p>
          <a:p>
            <a:pPr marL="0" indent="0">
              <a:buNone/>
            </a:pPr>
            <a:r>
              <a:rPr lang="cs-CZ" b="1" dirty="0"/>
              <a:t> </a:t>
            </a:r>
          </a:p>
          <a:p>
            <a:pPr marL="0" indent="0">
              <a:buNone/>
            </a:pPr>
            <a:r>
              <a:rPr lang="cs-CZ" b="1" dirty="0" smtClean="0"/>
              <a:t>Vzdělanost</a:t>
            </a:r>
            <a:endParaRPr lang="cs-CZ" b="1" dirty="0"/>
          </a:p>
          <a:p>
            <a:r>
              <a:rPr lang="cs-CZ" b="1" dirty="0"/>
              <a:t>Celkový stav vzdělání </a:t>
            </a:r>
            <a:r>
              <a:rPr lang="cs-CZ" dirty="0"/>
              <a:t>v sociální skupině, státu, národě</a:t>
            </a:r>
          </a:p>
          <a:p>
            <a:pPr marL="0" indent="0">
              <a:buNone/>
            </a:pPr>
            <a:r>
              <a:rPr lang="cs-CZ" dirty="0"/>
              <a:t> </a:t>
            </a:r>
          </a:p>
          <a:p>
            <a:pPr marL="0" indent="0">
              <a:buNone/>
            </a:pPr>
            <a:r>
              <a:rPr lang="cs-CZ" b="1" dirty="0" smtClean="0"/>
              <a:t>Vzdělavatelnost</a:t>
            </a:r>
          </a:p>
          <a:p>
            <a:r>
              <a:rPr lang="cs-CZ" b="1" dirty="0" smtClean="0"/>
              <a:t>Souhrn předpokladů</a:t>
            </a:r>
            <a:r>
              <a:rPr lang="cs-CZ" dirty="0" smtClean="0"/>
              <a:t>, </a:t>
            </a:r>
            <a:r>
              <a:rPr lang="cs-CZ" dirty="0"/>
              <a:t>s nimiž člověk vstupuje do procesu vzdělávání</a:t>
            </a:r>
          </a:p>
          <a:p>
            <a:pPr marL="0" indent="0">
              <a:buNone/>
            </a:pPr>
            <a:r>
              <a:rPr lang="cs-CZ" dirty="0"/>
              <a:t> </a:t>
            </a:r>
          </a:p>
        </p:txBody>
      </p:sp>
    </p:spTree>
    <p:extLst>
      <p:ext uri="{BB962C8B-B14F-4D97-AF65-F5344CB8AC3E}">
        <p14:creationId xmlns:p14="http://schemas.microsoft.com/office/powerpoint/2010/main" val="1138108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pPr lvl="0"/>
            <a:r>
              <a:rPr lang="cs-CZ" b="1" dirty="0" smtClean="0"/>
              <a:t>Výsledek: komplexní rozvoj jedince = rozvoj po všech stránkách jeho osobnosti</a:t>
            </a:r>
          </a:p>
          <a:p>
            <a:pPr lvl="0"/>
            <a:r>
              <a:rPr lang="cs-CZ" dirty="0" smtClean="0"/>
              <a:t>Stimuluje žákovy mravní, světonázorové a etické </a:t>
            </a:r>
            <a:r>
              <a:rPr lang="cs-CZ" b="1" dirty="0" smtClean="0"/>
              <a:t>postoje </a:t>
            </a:r>
            <a:r>
              <a:rPr lang="cs-CZ" dirty="0" smtClean="0"/>
              <a:t>ke světu, ale také estetické, pohybové i pracovní kvality</a:t>
            </a:r>
          </a:p>
          <a:p>
            <a:pPr lvl="0"/>
            <a:r>
              <a:rPr lang="cs-CZ" dirty="0" smtClean="0"/>
              <a:t>Podporuje žákovy </a:t>
            </a:r>
            <a:r>
              <a:rPr lang="cs-CZ" b="1" dirty="0" smtClean="0"/>
              <a:t>potřeby a zájmy</a:t>
            </a:r>
          </a:p>
          <a:p>
            <a:pPr lvl="0"/>
            <a:r>
              <a:rPr lang="cs-CZ" dirty="0" smtClean="0"/>
              <a:t>Ovlivňuje </a:t>
            </a:r>
            <a:r>
              <a:rPr lang="cs-CZ" b="1" dirty="0" smtClean="0"/>
              <a:t>sociální chování </a:t>
            </a:r>
            <a:r>
              <a:rPr lang="cs-CZ" dirty="0" smtClean="0"/>
              <a:t>žáka</a:t>
            </a:r>
          </a:p>
          <a:p>
            <a:pPr lvl="0"/>
            <a:r>
              <a:rPr lang="cs-CZ" dirty="0" smtClean="0"/>
              <a:t>Žádoucí orientace výchovy na </a:t>
            </a:r>
            <a:r>
              <a:rPr lang="cs-CZ" b="1" dirty="0" smtClean="0"/>
              <a:t>konkrétního</a:t>
            </a:r>
            <a:r>
              <a:rPr lang="cs-CZ" dirty="0" smtClean="0"/>
              <a:t> jednotlivce (přihlížet co nejvíce k individualitám žáků)</a:t>
            </a:r>
          </a:p>
          <a:p>
            <a:pPr lvl="0"/>
            <a:r>
              <a:rPr lang="cs-CZ" dirty="0" smtClean="0"/>
              <a:t>Výchova má vliv na </a:t>
            </a:r>
            <a:r>
              <a:rPr lang="cs-CZ" b="1" dirty="0" smtClean="0"/>
              <a:t>rozhodovací proces a pomáhá naučit se nést odpovědnost za svá rozhodnutí</a:t>
            </a:r>
          </a:p>
          <a:p>
            <a:pPr lvl="0"/>
            <a:r>
              <a:rPr lang="cs-CZ" dirty="0" smtClean="0"/>
              <a:t>Jedinec si uvědomuje svoji </a:t>
            </a:r>
            <a:r>
              <a:rPr lang="cs-CZ" b="1" dirty="0" smtClean="0"/>
              <a:t>autenticitu</a:t>
            </a:r>
            <a:r>
              <a:rPr lang="cs-CZ" dirty="0" smtClean="0"/>
              <a:t> a buduje kladné mravní zásady</a:t>
            </a:r>
          </a:p>
          <a:p>
            <a:pPr lvl="0"/>
            <a:r>
              <a:rPr lang="cs-CZ" dirty="0" smtClean="0"/>
              <a:t>Jedinec je veden k </a:t>
            </a:r>
            <a:r>
              <a:rPr lang="cs-CZ" b="1" dirty="0" smtClean="0"/>
              <a:t>sebepoznání</a:t>
            </a:r>
          </a:p>
          <a:p>
            <a:endParaRPr lang="cs-CZ" dirty="0"/>
          </a:p>
        </p:txBody>
      </p:sp>
      <p:sp>
        <p:nvSpPr>
          <p:cNvPr id="4" name="Nadpis 1"/>
          <p:cNvSpPr>
            <a:spLocks noGrp="1"/>
          </p:cNvSpPr>
          <p:nvPr>
            <p:ph type="title"/>
          </p:nvPr>
        </p:nvSpPr>
        <p:spPr>
          <a:xfrm>
            <a:off x="437712" y="188640"/>
            <a:ext cx="8229600" cy="1143000"/>
          </a:xfrm>
          <a:solidFill>
            <a:srgbClr val="92D050"/>
          </a:solidFill>
        </p:spPr>
        <p:txBody>
          <a:bodyPr>
            <a:normAutofit/>
          </a:bodyPr>
          <a:lstStyle/>
          <a:p>
            <a:r>
              <a:rPr lang="cs-CZ" sz="3200" cap="all" dirty="0" smtClean="0"/>
              <a:t>Co rozvíjí pedagog/lektor/tutor pedagogickým procesem </a:t>
            </a:r>
            <a:endParaRPr lang="cs-CZ" sz="3200" cap="al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endParaRPr lang="cs-CZ" b="1" dirty="0" smtClean="0"/>
          </a:p>
          <a:p>
            <a:r>
              <a:rPr lang="cs-CZ" b="1" dirty="0" smtClean="0"/>
              <a:t>………………… </a:t>
            </a:r>
            <a:r>
              <a:rPr lang="cs-CZ" dirty="0" smtClean="0"/>
              <a:t>systém vyučovacích činností učitele a učebních aktivit žáků směřujících k dosažení daných edukačních cílů</a:t>
            </a:r>
            <a:endParaRPr lang="cs-CZ" b="1" dirty="0" smtClean="0"/>
          </a:p>
          <a:p>
            <a:r>
              <a:rPr lang="cs-CZ" b="1" dirty="0" smtClean="0"/>
              <a:t>……………………..: </a:t>
            </a:r>
            <a:r>
              <a:rPr lang="cs-CZ" dirty="0" smtClean="0"/>
              <a:t>obsahové a organizační předpisy na úrovni škol i státu, které jsou určeny především pro učitele ve školách k vedení a řízení učebního procesu (RVP, ŠVP)</a:t>
            </a:r>
            <a:endParaRPr lang="cs-CZ" b="1" dirty="0" smtClean="0"/>
          </a:p>
          <a:p>
            <a:r>
              <a:rPr lang="cs-CZ" b="1" dirty="0" smtClean="0"/>
              <a:t>…………..: </a:t>
            </a:r>
            <a:r>
              <a:rPr lang="cs-CZ" dirty="0" smtClean="0"/>
              <a:t> věda o výchově a vzdělávání dospělých lidí, která respektuje zvláštnosti s tím spojené</a:t>
            </a:r>
            <a:endParaRPr lang="cs-CZ" b="1" dirty="0" smtClean="0"/>
          </a:p>
          <a:p>
            <a:r>
              <a:rPr lang="cs-CZ" b="1" dirty="0" smtClean="0"/>
              <a:t>………………: </a:t>
            </a:r>
            <a:r>
              <a:rPr lang="cs-CZ" dirty="0" smtClean="0"/>
              <a:t>teorie založená na konceptu sebeurčujícího rozvoje, podporuje nezávislost v oblasti učení dospělých</a:t>
            </a:r>
            <a:endParaRPr lang="cs-CZ" b="1" dirty="0" smtClean="0"/>
          </a:p>
          <a:p>
            <a:r>
              <a:rPr lang="cs-CZ" b="1" dirty="0" smtClean="0"/>
              <a:t>……………….: </a:t>
            </a:r>
            <a:r>
              <a:rPr lang="cs-CZ" dirty="0" smtClean="0"/>
              <a:t>nauka o vzdělávání starších (starých) lidí</a:t>
            </a:r>
          </a:p>
          <a:p>
            <a:endParaRPr lang="cs-CZ" dirty="0" smtClean="0"/>
          </a:p>
          <a:p>
            <a:r>
              <a:rPr lang="cs-CZ" dirty="0" smtClean="0"/>
              <a:t>Nápověda: </a:t>
            </a:r>
            <a:r>
              <a:rPr lang="cs-CZ" b="1" dirty="0" smtClean="0"/>
              <a:t>kurikulární reformy a dokumenty; </a:t>
            </a:r>
            <a:r>
              <a:rPr lang="cs-CZ" b="1" dirty="0" err="1" smtClean="0"/>
              <a:t>gerontagogika</a:t>
            </a:r>
            <a:r>
              <a:rPr lang="cs-CZ" b="1" dirty="0" smtClean="0"/>
              <a:t>; andragogika; edukační metody; </a:t>
            </a:r>
            <a:r>
              <a:rPr lang="cs-CZ" b="1" dirty="0" err="1" smtClean="0"/>
              <a:t>heutagogika</a:t>
            </a:r>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Základní pojmy - doplňovačka</a:t>
            </a:r>
            <a:endParaRPr lang="cs-CZ" sz="3200" b="1" cap="al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cap="all" dirty="0" smtClean="0"/>
              <a:t>Základní pojmy</a:t>
            </a:r>
            <a:endParaRPr lang="cs-CZ" sz="3600" cap="all" dirty="0"/>
          </a:p>
        </p:txBody>
      </p:sp>
      <p:sp>
        <p:nvSpPr>
          <p:cNvPr id="3" name="Zástupný symbol pro obsah 2"/>
          <p:cNvSpPr>
            <a:spLocks noGrp="1"/>
          </p:cNvSpPr>
          <p:nvPr>
            <p:ph idx="1"/>
          </p:nvPr>
        </p:nvSpPr>
        <p:spPr>
          <a:xfrm>
            <a:off x="457200" y="1412776"/>
            <a:ext cx="8229600" cy="4968552"/>
          </a:xfrm>
        </p:spPr>
        <p:txBody>
          <a:bodyPr>
            <a:normAutofit fontScale="62500" lnSpcReduction="20000"/>
          </a:bodyPr>
          <a:lstStyle/>
          <a:p>
            <a:pPr marL="0" indent="0">
              <a:buNone/>
            </a:pPr>
            <a:r>
              <a:rPr lang="cs-CZ" b="1" dirty="0"/>
              <a:t>Cíl výchovy a </a:t>
            </a:r>
            <a:r>
              <a:rPr lang="cs-CZ" b="1" dirty="0" smtClean="0"/>
              <a:t>vzdělávání </a:t>
            </a:r>
            <a:endParaRPr lang="cs-CZ" b="1" dirty="0"/>
          </a:p>
          <a:p>
            <a:r>
              <a:rPr lang="cs-CZ" dirty="0" smtClean="0"/>
              <a:t>dosáhnout </a:t>
            </a:r>
            <a:r>
              <a:rPr lang="cs-CZ" dirty="0"/>
              <a:t>plného všestranného rozvoje </a:t>
            </a:r>
            <a:r>
              <a:rPr lang="cs-CZ" dirty="0" smtClean="0"/>
              <a:t>osobnosti</a:t>
            </a:r>
            <a:endParaRPr lang="cs-CZ" dirty="0"/>
          </a:p>
          <a:p>
            <a:pPr marL="0" indent="0">
              <a:buNone/>
            </a:pPr>
            <a:r>
              <a:rPr lang="cs-CZ" dirty="0"/>
              <a:t> </a:t>
            </a:r>
          </a:p>
          <a:p>
            <a:pPr marL="0" indent="0">
              <a:buNone/>
            </a:pPr>
            <a:r>
              <a:rPr lang="cs-CZ" b="1" dirty="0" smtClean="0"/>
              <a:t>Kompetence</a:t>
            </a:r>
            <a:endParaRPr lang="cs-CZ" dirty="0"/>
          </a:p>
          <a:p>
            <a:r>
              <a:rPr lang="cs-CZ" dirty="0" smtClean="0"/>
              <a:t>soubory </a:t>
            </a:r>
            <a:r>
              <a:rPr lang="cs-CZ" dirty="0"/>
              <a:t>osvojených poznatků, dovedností a rozvinutých schopností umožňující člověku vykonávat určité činnosti (kompetence k čemu</a:t>
            </a:r>
            <a:r>
              <a:rPr lang="cs-CZ" dirty="0" smtClean="0"/>
              <a:t>)</a:t>
            </a:r>
            <a:endParaRPr lang="cs-CZ" dirty="0"/>
          </a:p>
          <a:p>
            <a:pPr marL="0" indent="0">
              <a:buNone/>
            </a:pPr>
            <a:endParaRPr lang="cs-CZ" dirty="0" smtClean="0"/>
          </a:p>
          <a:p>
            <a:pPr marL="0" indent="0">
              <a:buNone/>
            </a:pPr>
            <a:r>
              <a:rPr lang="cs-CZ" b="1" dirty="0" smtClean="0"/>
              <a:t>Vyučování / Výuka</a:t>
            </a:r>
            <a:endParaRPr lang="cs-CZ" b="1" dirty="0"/>
          </a:p>
          <a:p>
            <a:r>
              <a:rPr lang="cs-CZ" dirty="0"/>
              <a:t>Organizační struktura vyznačující se cílevědomostí, systematičností a plánovitostí.</a:t>
            </a:r>
          </a:p>
          <a:p>
            <a:r>
              <a:rPr lang="cs-CZ" dirty="0"/>
              <a:t>Cílevědomý, záměrný, organizovaný a plánovitý </a:t>
            </a:r>
            <a:r>
              <a:rPr lang="cs-CZ" b="1" dirty="0"/>
              <a:t>proces</a:t>
            </a:r>
            <a:r>
              <a:rPr lang="cs-CZ" dirty="0"/>
              <a:t>, při kterém dochází ke zprostředkování poznání, k rozvoji schopností a dovedností.</a:t>
            </a:r>
          </a:p>
          <a:p>
            <a:endParaRPr lang="cs-CZ" b="1" dirty="0" smtClean="0"/>
          </a:p>
          <a:p>
            <a:pPr marL="0" indent="0">
              <a:buNone/>
            </a:pPr>
            <a:r>
              <a:rPr lang="cs-CZ" b="1" dirty="0" smtClean="0"/>
              <a:t>Učení</a:t>
            </a:r>
            <a:endParaRPr lang="cs-CZ" b="1" dirty="0"/>
          </a:p>
          <a:p>
            <a:r>
              <a:rPr lang="cs-CZ" dirty="0"/>
              <a:t>Záměrně navozovaná </a:t>
            </a:r>
            <a:r>
              <a:rPr lang="cs-CZ" b="1" dirty="0"/>
              <a:t>činnost </a:t>
            </a:r>
            <a:r>
              <a:rPr lang="cs-CZ" dirty="0"/>
              <a:t>s cílem systematicky získávat jisté vědomosti, dovednosti, návyky, ale také formy chování a osobních vlastností</a:t>
            </a:r>
          </a:p>
          <a:p>
            <a:endParaRPr lang="cs-CZ" dirty="0"/>
          </a:p>
        </p:txBody>
      </p:sp>
    </p:spTree>
    <p:extLst>
      <p:ext uri="{BB962C8B-B14F-4D97-AF65-F5344CB8AC3E}">
        <p14:creationId xmlns:p14="http://schemas.microsoft.com/office/powerpoint/2010/main" val="174743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cap="all" dirty="0" smtClean="0"/>
              <a:t>Základní pojmy </a:t>
            </a:r>
            <a:endParaRPr lang="cs-CZ" sz="3600" cap="all"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b="1" dirty="0"/>
              <a:t>Činitelé výchovně vzdělávacího procesu </a:t>
            </a:r>
            <a:endParaRPr lang="cs-CZ" b="1" dirty="0" smtClean="0"/>
          </a:p>
          <a:p>
            <a:pPr marL="514350" indent="-457200"/>
            <a:r>
              <a:rPr lang="cs-CZ" dirty="0" smtClean="0"/>
              <a:t>subjekt</a:t>
            </a:r>
            <a:r>
              <a:rPr lang="cs-CZ" dirty="0"/>
              <a:t>, objekt, </a:t>
            </a:r>
            <a:r>
              <a:rPr lang="cs-CZ" dirty="0" smtClean="0"/>
              <a:t>prostředí</a:t>
            </a:r>
          </a:p>
          <a:p>
            <a:pPr marL="514350" indent="-457200"/>
            <a:endParaRPr lang="cs-CZ" dirty="0"/>
          </a:p>
          <a:p>
            <a:r>
              <a:rPr lang="cs-CZ" b="1" dirty="0"/>
              <a:t>Učitel</a:t>
            </a:r>
            <a:r>
              <a:rPr lang="cs-CZ" dirty="0"/>
              <a:t> nebo </a:t>
            </a:r>
            <a:r>
              <a:rPr lang="cs-CZ" dirty="0" smtClean="0"/>
              <a:t>mistr - subjekt </a:t>
            </a:r>
            <a:r>
              <a:rPr lang="cs-CZ" dirty="0"/>
              <a:t>vyučovacího </a:t>
            </a:r>
            <a:r>
              <a:rPr lang="cs-CZ" dirty="0" smtClean="0"/>
              <a:t>procesu</a:t>
            </a:r>
          </a:p>
          <a:p>
            <a:r>
              <a:rPr lang="cs-CZ" b="1" dirty="0" smtClean="0"/>
              <a:t>Žák</a:t>
            </a:r>
            <a:r>
              <a:rPr lang="cs-CZ" dirty="0" smtClean="0"/>
              <a:t> - objekt vyučovacího procesu</a:t>
            </a:r>
          </a:p>
          <a:p>
            <a:r>
              <a:rPr lang="cs-CZ" b="1" dirty="0" smtClean="0"/>
              <a:t>Prostředí</a:t>
            </a:r>
            <a:r>
              <a:rPr lang="cs-CZ" dirty="0" smtClean="0"/>
              <a:t> - slouží </a:t>
            </a:r>
            <a:r>
              <a:rPr lang="cs-CZ" dirty="0"/>
              <a:t>nebo přispívá ke vzniku a existenci </a:t>
            </a:r>
            <a:r>
              <a:rPr lang="cs-CZ" dirty="0" smtClean="0"/>
              <a:t>interakce subjektu a objektu</a:t>
            </a:r>
          </a:p>
          <a:p>
            <a:endParaRPr lang="cs-CZ" dirty="0" smtClean="0"/>
          </a:p>
          <a:p>
            <a:pPr marL="0" indent="0">
              <a:buNone/>
            </a:pPr>
            <a:r>
              <a:rPr lang="cs-CZ" b="1" dirty="0" smtClean="0"/>
              <a:t>Činnost žáka</a:t>
            </a:r>
          </a:p>
          <a:p>
            <a:r>
              <a:rPr lang="cs-CZ" dirty="0" smtClean="0"/>
              <a:t>směřuje k</a:t>
            </a:r>
            <a:r>
              <a:rPr lang="cs-CZ" dirty="0"/>
              <a:t> osvojování nových poznatků, k jejich dalšímu upevňování a k rozvoji jeho tvůrčí </a:t>
            </a:r>
            <a:r>
              <a:rPr lang="cs-CZ" dirty="0" smtClean="0"/>
              <a:t>aktivity</a:t>
            </a:r>
          </a:p>
          <a:p>
            <a:endParaRPr lang="cs-CZ" dirty="0" smtClean="0"/>
          </a:p>
          <a:p>
            <a:pPr marL="0" indent="0">
              <a:buNone/>
            </a:pPr>
            <a:r>
              <a:rPr lang="cs-CZ" b="1" dirty="0" smtClean="0"/>
              <a:t>Činnosti učitele </a:t>
            </a:r>
          </a:p>
          <a:p>
            <a:r>
              <a:rPr lang="cs-CZ" dirty="0" smtClean="0"/>
              <a:t>cílevědomé </a:t>
            </a:r>
            <a:r>
              <a:rPr lang="cs-CZ" dirty="0"/>
              <a:t>řízení celého </a:t>
            </a:r>
            <a:r>
              <a:rPr lang="cs-CZ" dirty="0" smtClean="0"/>
              <a:t>vzdělávacího procesu</a:t>
            </a:r>
            <a:endParaRPr lang="cs-CZ" dirty="0"/>
          </a:p>
          <a:p>
            <a:endParaRPr lang="cs-CZ" dirty="0"/>
          </a:p>
        </p:txBody>
      </p:sp>
    </p:spTree>
    <p:extLst>
      <p:ext uri="{BB962C8B-B14F-4D97-AF65-F5344CB8AC3E}">
        <p14:creationId xmlns:p14="http://schemas.microsoft.com/office/powerpoint/2010/main" val="686951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Pedagogická antropologie</a:t>
            </a:r>
            <a:endParaRPr lang="cs-CZ" sz="3600" b="1" cap="all" dirty="0"/>
          </a:p>
        </p:txBody>
      </p:sp>
      <p:sp>
        <p:nvSpPr>
          <p:cNvPr id="3" name="Zástupný symbol pro obsah 2"/>
          <p:cNvSpPr>
            <a:spLocks noGrp="1"/>
          </p:cNvSpPr>
          <p:nvPr>
            <p:ph idx="1"/>
          </p:nvPr>
        </p:nvSpPr>
        <p:spPr/>
        <p:txBody>
          <a:bodyPr>
            <a:normAutofit fontScale="85000" lnSpcReduction="20000"/>
          </a:bodyPr>
          <a:lstStyle/>
          <a:p>
            <a:r>
              <a:rPr lang="cs-CZ" dirty="0" smtClean="0"/>
              <a:t>objasňuje </a:t>
            </a:r>
            <a:r>
              <a:rPr lang="cs-CZ" dirty="0"/>
              <a:t>edukaci a její vývoj v celistvém pohledu na člověka </a:t>
            </a:r>
            <a:r>
              <a:rPr lang="cs-CZ" b="1" dirty="0"/>
              <a:t>na základě biologických a sociálních poznatků o lidském </a:t>
            </a:r>
            <a:r>
              <a:rPr lang="cs-CZ" b="1" dirty="0" smtClean="0"/>
              <a:t>rodu</a:t>
            </a:r>
          </a:p>
          <a:p>
            <a:endParaRPr lang="cs-CZ" b="1" dirty="0" smtClean="0"/>
          </a:p>
          <a:p>
            <a:r>
              <a:rPr lang="cs-CZ" dirty="0" smtClean="0"/>
              <a:t>všímá si vztahu </a:t>
            </a:r>
            <a:r>
              <a:rPr lang="cs-CZ" dirty="0"/>
              <a:t>k různým omezením i možnostem člověka daným rozdíly v myšlení a komunikaci, </a:t>
            </a:r>
            <a:r>
              <a:rPr lang="cs-CZ" dirty="0" smtClean="0"/>
              <a:t>ve způsobech </a:t>
            </a:r>
            <a:r>
              <a:rPr lang="cs-CZ" dirty="0"/>
              <a:t>chování, </a:t>
            </a:r>
            <a:r>
              <a:rPr lang="cs-CZ" dirty="0" smtClean="0"/>
              <a:t>zvycích</a:t>
            </a:r>
            <a:r>
              <a:rPr lang="cs-CZ" dirty="0"/>
              <a:t>, </a:t>
            </a:r>
            <a:r>
              <a:rPr lang="cs-CZ" dirty="0" smtClean="0"/>
              <a:t>tradicích</a:t>
            </a:r>
            <a:r>
              <a:rPr lang="cs-CZ" dirty="0"/>
              <a:t>, rituálech, náboženském přesvědčení, sdíleném právu, hodnotách atd. mezi jednotlivými sociálními, </a:t>
            </a:r>
            <a:r>
              <a:rPr lang="cs-CZ" dirty="0" smtClean="0"/>
              <a:t>etnickými, rasovými a </a:t>
            </a:r>
            <a:r>
              <a:rPr lang="cs-CZ" dirty="0"/>
              <a:t>jinými skupinami </a:t>
            </a:r>
            <a:r>
              <a:rPr lang="cs-CZ" dirty="0" smtClean="0"/>
              <a:t>populace</a:t>
            </a:r>
          </a:p>
          <a:p>
            <a:endParaRPr lang="cs-CZ" dirty="0" smtClean="0"/>
          </a:p>
          <a:p>
            <a:r>
              <a:rPr lang="cs-CZ" dirty="0" smtClean="0"/>
              <a:t>zkoumá </a:t>
            </a:r>
            <a:r>
              <a:rPr lang="cs-CZ" dirty="0"/>
              <a:t>např. </a:t>
            </a:r>
            <a:r>
              <a:rPr lang="cs-CZ" dirty="0" smtClean="0"/>
              <a:t>i genderové rozdíly</a:t>
            </a:r>
            <a:endParaRPr lang="cs-CZ" dirty="0"/>
          </a:p>
          <a:p>
            <a:endParaRPr lang="cs-CZ" dirty="0"/>
          </a:p>
        </p:txBody>
      </p:sp>
    </p:spTree>
    <p:extLst>
      <p:ext uri="{BB962C8B-B14F-4D97-AF65-F5344CB8AC3E}">
        <p14:creationId xmlns:p14="http://schemas.microsoft.com/office/powerpoint/2010/main" val="313316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lstStyle/>
          <a:p>
            <a:r>
              <a:rPr lang="cs-CZ" dirty="0" smtClean="0"/>
              <a:t>Aktivita evokační </a:t>
            </a:r>
            <a:endParaRPr lang="cs-CZ" dirty="0"/>
          </a:p>
        </p:txBody>
      </p:sp>
      <p:sp>
        <p:nvSpPr>
          <p:cNvPr id="3" name="Zástupný symbol pro obsah 2"/>
          <p:cNvSpPr>
            <a:spLocks noGrp="1"/>
          </p:cNvSpPr>
          <p:nvPr>
            <p:ph idx="1"/>
          </p:nvPr>
        </p:nvSpPr>
        <p:spPr/>
        <p:txBody>
          <a:bodyPr/>
          <a:lstStyle/>
          <a:p>
            <a:pPr marL="0" indent="0" algn="ctr">
              <a:buNone/>
            </a:pPr>
            <a:endParaRPr lang="cs-CZ" dirty="0" smtClean="0"/>
          </a:p>
          <a:p>
            <a:pPr marL="0" indent="0" algn="ctr">
              <a:buNone/>
            </a:pPr>
            <a:r>
              <a:rPr lang="cs-CZ" sz="3600" b="1" dirty="0" smtClean="0"/>
              <a:t>Co víte o pedagogice?</a:t>
            </a:r>
            <a:endParaRPr lang="cs-CZ" sz="3600" b="1" dirty="0"/>
          </a:p>
          <a:p>
            <a:pPr algn="ctr"/>
            <a:endParaRPr lang="cs-CZ" dirty="0"/>
          </a:p>
        </p:txBody>
      </p:sp>
    </p:spTree>
    <p:extLst>
      <p:ext uri="{BB962C8B-B14F-4D97-AF65-F5344CB8AC3E}">
        <p14:creationId xmlns:p14="http://schemas.microsoft.com/office/powerpoint/2010/main" val="607286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Pedagogická psychologie</a:t>
            </a:r>
            <a:endParaRPr lang="cs-CZ" sz="3200" b="1" cap="all" dirty="0"/>
          </a:p>
        </p:txBody>
      </p:sp>
      <p:sp>
        <p:nvSpPr>
          <p:cNvPr id="3" name="Zástupný symbol pro obsah 2"/>
          <p:cNvSpPr>
            <a:spLocks noGrp="1"/>
          </p:cNvSpPr>
          <p:nvPr>
            <p:ph idx="1"/>
          </p:nvPr>
        </p:nvSpPr>
        <p:spPr/>
        <p:txBody>
          <a:bodyPr>
            <a:normAutofit fontScale="77500" lnSpcReduction="20000"/>
          </a:bodyPr>
          <a:lstStyle/>
          <a:p>
            <a:r>
              <a:rPr lang="cs-CZ" noProof="1" smtClean="0"/>
              <a:t>zabývá se využitím psychologických poznatků v pedagogice</a:t>
            </a:r>
          </a:p>
          <a:p>
            <a:r>
              <a:rPr lang="cs-CZ" noProof="1" smtClean="0"/>
              <a:t>psychologicky analyzuje předpoklady, průběh a výsledky edukace</a:t>
            </a:r>
          </a:p>
          <a:p>
            <a:r>
              <a:rPr lang="cs-CZ" noProof="1" smtClean="0"/>
              <a:t>zkoumá např.:</a:t>
            </a:r>
          </a:p>
          <a:p>
            <a:pPr lvl="1"/>
            <a:r>
              <a:rPr lang="cs-CZ" b="1" noProof="1" smtClean="0"/>
              <a:t>psychický vývoj dítěte </a:t>
            </a:r>
            <a:r>
              <a:rPr lang="cs-CZ" noProof="1" smtClean="0"/>
              <a:t>v souvislosti s jeho schopností osvojovat si různé poznatky a dovednosti, </a:t>
            </a:r>
          </a:p>
          <a:p>
            <a:pPr lvl="1"/>
            <a:r>
              <a:rPr lang="cs-CZ" b="1" noProof="1" smtClean="0"/>
              <a:t>kognitivní procesy</a:t>
            </a:r>
            <a:r>
              <a:rPr lang="cs-CZ" noProof="1" smtClean="0"/>
              <a:t>, které edukant/žák využívá při učení, </a:t>
            </a:r>
          </a:p>
          <a:p>
            <a:pPr lvl="1"/>
            <a:r>
              <a:rPr lang="cs-CZ" b="1" noProof="1" smtClean="0"/>
              <a:t>sociální vztahy</a:t>
            </a:r>
            <a:r>
              <a:rPr lang="cs-CZ" noProof="1" smtClean="0"/>
              <a:t>, komunikaci i celkové klima ve škole a dalších edukačních prostředích,</a:t>
            </a:r>
          </a:p>
          <a:p>
            <a:pPr lvl="1"/>
            <a:r>
              <a:rPr lang="cs-CZ" b="1" noProof="1" smtClean="0"/>
              <a:t>strategii a styl výuky </a:t>
            </a:r>
            <a:r>
              <a:rPr lang="cs-CZ" noProof="1" smtClean="0"/>
              <a:t>v závislosti na věku žáků, vyučovacím předmětu, jejich motivaci, schopnostech,  vzájemné kooperaci apod., </a:t>
            </a:r>
          </a:p>
          <a:p>
            <a:pPr lvl="1"/>
            <a:r>
              <a:rPr lang="cs-CZ" b="1" noProof="1" smtClean="0"/>
              <a:t>změny osobnosti </a:t>
            </a:r>
            <a:r>
              <a:rPr lang="cs-CZ" noProof="1" smtClean="0"/>
              <a:t>navozené výchovně-vzdělávacím procesem atd.</a:t>
            </a:r>
          </a:p>
          <a:p>
            <a:endParaRPr lang="cs-CZ" dirty="0"/>
          </a:p>
        </p:txBody>
      </p:sp>
    </p:spTree>
    <p:extLst>
      <p:ext uri="{BB962C8B-B14F-4D97-AF65-F5344CB8AC3E}">
        <p14:creationId xmlns:p14="http://schemas.microsoft.com/office/powerpoint/2010/main" val="425300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Sociální pedagogika</a:t>
            </a:r>
            <a:endParaRPr lang="cs-CZ" sz="3600" b="1" cap="all" dirty="0"/>
          </a:p>
        </p:txBody>
      </p:sp>
      <p:sp>
        <p:nvSpPr>
          <p:cNvPr id="3" name="Zástupný symbol pro obsah 2"/>
          <p:cNvSpPr>
            <a:spLocks noGrp="1"/>
          </p:cNvSpPr>
          <p:nvPr>
            <p:ph idx="1"/>
          </p:nvPr>
        </p:nvSpPr>
        <p:spPr/>
        <p:txBody>
          <a:bodyPr>
            <a:normAutofit fontScale="62500" lnSpcReduction="20000"/>
          </a:bodyPr>
          <a:lstStyle/>
          <a:p>
            <a:r>
              <a:rPr lang="cs-CZ" dirty="0" smtClean="0"/>
              <a:t>aplikované </a:t>
            </a:r>
            <a:r>
              <a:rPr lang="cs-CZ" dirty="0"/>
              <a:t>odvětví </a:t>
            </a:r>
            <a:r>
              <a:rPr lang="cs-CZ" dirty="0" smtClean="0"/>
              <a:t>pedagogiky</a:t>
            </a:r>
          </a:p>
          <a:p>
            <a:r>
              <a:rPr lang="cs-CZ" dirty="0" smtClean="0"/>
              <a:t>zabývá </a:t>
            </a:r>
            <a:r>
              <a:rPr lang="cs-CZ" dirty="0"/>
              <a:t>se </a:t>
            </a:r>
            <a:r>
              <a:rPr lang="cs-CZ" b="1" dirty="0"/>
              <a:t>výchovným působením </a:t>
            </a:r>
            <a:r>
              <a:rPr lang="cs-CZ" dirty="0"/>
              <a:t>na rizikové a sociálně znevýhodněné </a:t>
            </a:r>
            <a:r>
              <a:rPr lang="cs-CZ" dirty="0" smtClean="0"/>
              <a:t>skupiny mládeže a dospělých</a:t>
            </a:r>
          </a:p>
          <a:p>
            <a:r>
              <a:rPr lang="cs-CZ" dirty="0" smtClean="0"/>
              <a:t>zaměřena </a:t>
            </a:r>
            <a:r>
              <a:rPr lang="cs-CZ" dirty="0"/>
              <a:t>na </a:t>
            </a:r>
            <a:r>
              <a:rPr lang="cs-CZ" b="1" dirty="0"/>
              <a:t>výchovu a </a:t>
            </a:r>
            <a:r>
              <a:rPr lang="cs-CZ" b="1" dirty="0" smtClean="0"/>
              <a:t>pomoc rodinám s </a:t>
            </a:r>
            <a:r>
              <a:rPr lang="cs-CZ" b="1" dirty="0"/>
              <a:t>problémovými dětmi, na skupiny mládeže ohrožené drogami, na jedince propuštěné z vazby </a:t>
            </a:r>
            <a:r>
              <a:rPr lang="cs-CZ" dirty="0"/>
              <a:t>aj. </a:t>
            </a:r>
            <a:endParaRPr lang="cs-CZ" dirty="0" smtClean="0"/>
          </a:p>
          <a:p>
            <a:r>
              <a:rPr lang="cs-CZ" dirty="0" smtClean="0"/>
              <a:t>další oblasti zájmu: poruchy </a:t>
            </a:r>
            <a:r>
              <a:rPr lang="cs-CZ" dirty="0"/>
              <a:t>rodičovství a </a:t>
            </a:r>
            <a:r>
              <a:rPr lang="cs-CZ" dirty="0" smtClean="0"/>
              <a:t>výchovy, dětská kriminalita, kázeň </a:t>
            </a:r>
            <a:r>
              <a:rPr lang="cs-CZ" dirty="0"/>
              <a:t>dětí a jejich </a:t>
            </a:r>
            <a:r>
              <a:rPr lang="cs-CZ" dirty="0" smtClean="0"/>
              <a:t>práva</a:t>
            </a:r>
            <a:endParaRPr lang="cs-CZ" dirty="0"/>
          </a:p>
          <a:p>
            <a:r>
              <a:rPr lang="cs-CZ" dirty="0" smtClean="0"/>
              <a:t>jedná </a:t>
            </a:r>
            <a:r>
              <a:rPr lang="cs-CZ" dirty="0"/>
              <a:t>se o </a:t>
            </a:r>
            <a:r>
              <a:rPr lang="cs-CZ" b="1" dirty="0"/>
              <a:t>hraniční disciplínu</a:t>
            </a:r>
            <a:r>
              <a:rPr lang="cs-CZ" dirty="0"/>
              <a:t>, která čerpá z mnoha oborů </a:t>
            </a:r>
            <a:r>
              <a:rPr lang="cs-CZ" dirty="0" smtClean="0"/>
              <a:t>– práva, psychologie, pedagogiky, sociologie, antropologie, filozofie ...</a:t>
            </a:r>
          </a:p>
          <a:p>
            <a:r>
              <a:rPr lang="cs-CZ" dirty="0" smtClean="0"/>
              <a:t>dvě </a:t>
            </a:r>
            <a:r>
              <a:rPr lang="cs-CZ" dirty="0"/>
              <a:t>hlavní oblasti působení sociální pedagogiky</a:t>
            </a:r>
          </a:p>
          <a:p>
            <a:pPr lvl="1"/>
            <a:r>
              <a:rPr lang="cs-CZ" dirty="0"/>
              <a:t>sociálně pedagogická </a:t>
            </a:r>
            <a:r>
              <a:rPr lang="cs-CZ" b="1" dirty="0"/>
              <a:t>prevence</a:t>
            </a:r>
            <a:r>
              <a:rPr lang="cs-CZ" dirty="0"/>
              <a:t> - působení sociálního pedagoga v oblasti výchovy</a:t>
            </a:r>
          </a:p>
          <a:p>
            <a:pPr lvl="2"/>
            <a:r>
              <a:rPr lang="cs-CZ" dirty="0"/>
              <a:t>PROSTŘEDÍ  = hlavní faktor působení na rozvoj osobnosti </a:t>
            </a:r>
          </a:p>
          <a:p>
            <a:pPr lvl="1"/>
            <a:r>
              <a:rPr lang="cs-CZ" dirty="0"/>
              <a:t>sociálně pedagogická </a:t>
            </a:r>
            <a:r>
              <a:rPr lang="cs-CZ" b="1" dirty="0"/>
              <a:t>terapie </a:t>
            </a:r>
            <a:r>
              <a:rPr lang="cs-CZ" dirty="0"/>
              <a:t>- výchova či převýchova lidí, kteří mají problém se jakkoliv zařadit do společnosti - akulturace</a:t>
            </a:r>
          </a:p>
          <a:p>
            <a:pPr lvl="2"/>
            <a:r>
              <a:rPr lang="cs-CZ" dirty="0"/>
              <a:t>osoby propuštěné z výkonu trestu, odnětí svobody, nepřizpůsobiví jedinci, přistěhovalce apod.  </a:t>
            </a:r>
          </a:p>
          <a:p>
            <a:endParaRPr lang="cs-CZ" dirty="0"/>
          </a:p>
          <a:p>
            <a:endParaRPr lang="cs-CZ" dirty="0" smtClean="0">
              <a:hlinkClick r:id="rId2" tooltip="Pedagogika volného času"/>
            </a:endParaRPr>
          </a:p>
          <a:p>
            <a:endParaRPr lang="cs-CZ" dirty="0">
              <a:hlinkClick r:id="rId2" tooltip="Pedagogika volného času"/>
            </a:endParaRPr>
          </a:p>
          <a:p>
            <a:endParaRPr lang="cs-CZ" dirty="0" smtClean="0">
              <a:hlinkClick r:id="rId2" tooltip="Pedagogika volného času"/>
            </a:endParaRPr>
          </a:p>
          <a:p>
            <a:endParaRPr lang="cs-CZ" dirty="0">
              <a:hlinkClick r:id="rId2" tooltip="Pedagogika volného času"/>
            </a:endParaRPr>
          </a:p>
          <a:p>
            <a:endParaRPr lang="cs-CZ" dirty="0" smtClean="0">
              <a:hlinkClick r:id="rId2" tooltip="Pedagogika volného času"/>
            </a:endParaRPr>
          </a:p>
          <a:p>
            <a:endParaRPr lang="cs-CZ" dirty="0">
              <a:hlinkClick r:id="rId2" tooltip="Pedagogika volného času"/>
            </a:endParaRPr>
          </a:p>
        </p:txBody>
      </p:sp>
    </p:spTree>
    <p:extLst>
      <p:ext uri="{BB962C8B-B14F-4D97-AF65-F5344CB8AC3E}">
        <p14:creationId xmlns:p14="http://schemas.microsoft.com/office/powerpoint/2010/main" val="2868880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62500" lnSpcReduction="20000"/>
          </a:bodyPr>
          <a:lstStyle/>
          <a:p>
            <a:r>
              <a:rPr lang="cs-CZ" dirty="0" smtClean="0"/>
              <a:t>…………………..: disciplína zabývající se zákonitostmi rozvoje, péče, výchovy a vzdělávání lidí s nějakým druhem postižení či znevýhodnění, jejich socializací, a to od jejich narození do konce života. Jejím předmětem je zkoumání podstaty a zákonitostí výchovy a edukace jedinců se speciálními potřebami.</a:t>
            </a:r>
          </a:p>
          <a:p>
            <a:r>
              <a:rPr lang="cs-CZ" b="1" dirty="0" smtClean="0"/>
              <a:t>…………………..: </a:t>
            </a:r>
            <a:r>
              <a:rPr lang="cs-CZ" dirty="0" smtClean="0"/>
              <a:t>aplikované odvětví pedagogiky zabývající se výchovným působením na rizikové a sociálně znevýhodněné skupiny mládeže a dospělých.</a:t>
            </a:r>
            <a:endParaRPr lang="cs-CZ" b="1" dirty="0" smtClean="0"/>
          </a:p>
          <a:p>
            <a:r>
              <a:rPr lang="cs-CZ" b="1" dirty="0" smtClean="0"/>
              <a:t>…………………: </a:t>
            </a:r>
            <a:r>
              <a:rPr lang="cs-CZ" dirty="0" smtClean="0"/>
              <a:t>praxe zařazování všech dětí do běžné školy (do tzv. hlavního vzdělávacího proudu).</a:t>
            </a:r>
            <a:endParaRPr lang="cs-CZ" b="1" dirty="0" smtClean="0"/>
          </a:p>
          <a:p>
            <a:r>
              <a:rPr lang="cs-CZ" b="1" dirty="0" smtClean="0"/>
              <a:t>……………….: </a:t>
            </a:r>
            <a:r>
              <a:rPr lang="cs-CZ" dirty="0" smtClean="0"/>
              <a:t>zásadní dokumenty ovlivňující rozvoj či změny (reformy) v oblasti / oboru v delším časovém horizontu (Strategie </a:t>
            </a:r>
            <a:r>
              <a:rPr lang="cs-CZ" dirty="0" err="1" smtClean="0"/>
              <a:t>digi</a:t>
            </a:r>
            <a:r>
              <a:rPr lang="cs-CZ" dirty="0" smtClean="0"/>
              <a:t> vzdělávání, </a:t>
            </a:r>
            <a:r>
              <a:rPr lang="cs-CZ" dirty="0" err="1" smtClean="0"/>
              <a:t>digi</a:t>
            </a:r>
            <a:r>
              <a:rPr lang="cs-CZ" dirty="0" smtClean="0"/>
              <a:t> gramotnosti, Bílá kniha …)</a:t>
            </a:r>
          </a:p>
          <a:p>
            <a:endParaRPr lang="cs-CZ" dirty="0" smtClean="0"/>
          </a:p>
          <a:p>
            <a:r>
              <a:rPr lang="cs-CZ" b="1" dirty="0" smtClean="0"/>
              <a:t>Nápověda: </a:t>
            </a:r>
            <a:r>
              <a:rPr lang="cs-CZ" b="1" dirty="0" err="1" smtClean="0"/>
              <a:t>inkluzivní</a:t>
            </a:r>
            <a:r>
              <a:rPr lang="cs-CZ" b="1" dirty="0" smtClean="0"/>
              <a:t> vzdělávání; strategické dokumenty; speciální pedagogika; sociální pedagogika</a:t>
            </a:r>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Základní pojmy - doplňovačka </a:t>
            </a:r>
            <a:endParaRPr lang="cs-CZ" sz="3200" b="1" cap="al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Pedagogika volného času</a:t>
            </a:r>
            <a:endParaRPr lang="cs-CZ" sz="3200" b="1" cap="all" dirty="0"/>
          </a:p>
        </p:txBody>
      </p:sp>
      <p:sp>
        <p:nvSpPr>
          <p:cNvPr id="3" name="Zástupný symbol pro obsah 2"/>
          <p:cNvSpPr>
            <a:spLocks noGrp="1"/>
          </p:cNvSpPr>
          <p:nvPr>
            <p:ph idx="1"/>
          </p:nvPr>
        </p:nvSpPr>
        <p:spPr>
          <a:xfrm>
            <a:off x="457200" y="1600200"/>
            <a:ext cx="8229600" cy="5069160"/>
          </a:xfrm>
        </p:spPr>
        <p:txBody>
          <a:bodyPr>
            <a:normAutofit fontScale="62500" lnSpcReduction="20000"/>
          </a:bodyPr>
          <a:lstStyle/>
          <a:p>
            <a:r>
              <a:rPr lang="cs-CZ" dirty="0" smtClean="0"/>
              <a:t>zaměřená na výchovné a vzdělávací prostředky</a:t>
            </a:r>
            <a:r>
              <a:rPr lang="cs-CZ" dirty="0"/>
              <a:t>, napomáhající autonomnímu a smysluplnému využívání </a:t>
            </a:r>
            <a:r>
              <a:rPr lang="cs-CZ" dirty="0" smtClean="0"/>
              <a:t> volného času dětí</a:t>
            </a:r>
            <a:r>
              <a:rPr lang="cs-CZ" dirty="0"/>
              <a:t>, dospívajících i </a:t>
            </a:r>
            <a:r>
              <a:rPr lang="cs-CZ" dirty="0" smtClean="0"/>
              <a:t>dospělých</a:t>
            </a:r>
          </a:p>
          <a:p>
            <a:pPr marL="0" indent="0">
              <a:buNone/>
            </a:pPr>
            <a:r>
              <a:rPr lang="cs-CZ" b="1" dirty="0" smtClean="0"/>
              <a:t>Historie</a:t>
            </a:r>
          </a:p>
          <a:p>
            <a:r>
              <a:rPr lang="cs-CZ" dirty="0" smtClean="0"/>
              <a:t>od </a:t>
            </a:r>
            <a:r>
              <a:rPr lang="cs-CZ" dirty="0"/>
              <a:t>poloviny 60. </a:t>
            </a:r>
            <a:r>
              <a:rPr lang="cs-CZ" dirty="0" smtClean="0"/>
              <a:t>let = </a:t>
            </a:r>
            <a:r>
              <a:rPr lang="cs-CZ" b="1" dirty="0" smtClean="0"/>
              <a:t>volný čas </a:t>
            </a:r>
            <a:r>
              <a:rPr lang="cs-CZ" dirty="0" smtClean="0"/>
              <a:t>se stává významnou </a:t>
            </a:r>
            <a:r>
              <a:rPr lang="cs-CZ" dirty="0"/>
              <a:t>oblastí života a výchovy dětí, mládeže i </a:t>
            </a:r>
            <a:r>
              <a:rPr lang="cs-CZ" dirty="0" smtClean="0"/>
              <a:t>dospělých</a:t>
            </a:r>
          </a:p>
          <a:p>
            <a:pPr lvl="1"/>
            <a:r>
              <a:rPr lang="cs-CZ" dirty="0" smtClean="0"/>
              <a:t>vznikají </a:t>
            </a:r>
            <a:r>
              <a:rPr lang="cs-CZ" dirty="0"/>
              <a:t>celospolečensky podmínky pro jeho rozšiřování a doceňování: </a:t>
            </a:r>
            <a:r>
              <a:rPr lang="cs-CZ" dirty="0" smtClean="0"/>
              <a:t>zaveden </a:t>
            </a:r>
            <a:r>
              <a:rPr lang="cs-CZ" dirty="0"/>
              <a:t>pětidenní pracovní i školní </a:t>
            </a:r>
            <a:r>
              <a:rPr lang="cs-CZ" dirty="0" smtClean="0"/>
              <a:t>týden, na </a:t>
            </a:r>
            <a:r>
              <a:rPr lang="cs-CZ" dirty="0"/>
              <a:t>základě účasti rostoucího počtu dětí a mládeže se </a:t>
            </a:r>
            <a:r>
              <a:rPr lang="cs-CZ" dirty="0" smtClean="0"/>
              <a:t>rozvíjejí </a:t>
            </a:r>
            <a:r>
              <a:rPr lang="cs-CZ" dirty="0"/>
              <a:t>jak </a:t>
            </a:r>
            <a:r>
              <a:rPr lang="cs-CZ" dirty="0" smtClean="0"/>
              <a:t>jejich </a:t>
            </a:r>
            <a:r>
              <a:rPr lang="cs-CZ" dirty="0"/>
              <a:t>spontánní, tak také organizované </a:t>
            </a:r>
            <a:r>
              <a:rPr lang="cs-CZ" dirty="0" smtClean="0"/>
              <a:t>aktivity</a:t>
            </a:r>
            <a:endParaRPr lang="cs-CZ" dirty="0"/>
          </a:p>
          <a:p>
            <a:r>
              <a:rPr lang="cs-CZ" dirty="0" smtClean="0"/>
              <a:t>počátkem </a:t>
            </a:r>
            <a:r>
              <a:rPr lang="cs-CZ" dirty="0"/>
              <a:t>90. let </a:t>
            </a:r>
            <a:r>
              <a:rPr lang="cs-CZ" dirty="0" smtClean="0"/>
              <a:t>= obě </a:t>
            </a:r>
            <a:r>
              <a:rPr lang="cs-CZ" dirty="0"/>
              <a:t>dosavadní koncepce (výchova mimo vyučování a počínající pedagogika volného času) i jejich terminologie </a:t>
            </a:r>
            <a:r>
              <a:rPr lang="cs-CZ" dirty="0" smtClean="0"/>
              <a:t>se uplatňují souběžně; postupně </a:t>
            </a:r>
            <a:r>
              <a:rPr lang="cs-CZ" dirty="0"/>
              <a:t>se </a:t>
            </a:r>
            <a:r>
              <a:rPr lang="cs-CZ" dirty="0" smtClean="0"/>
              <a:t>prosazuje </a:t>
            </a:r>
            <a:r>
              <a:rPr lang="cs-CZ" dirty="0"/>
              <a:t>přístup vycházející z koncepce volného </a:t>
            </a:r>
            <a:r>
              <a:rPr lang="cs-CZ" dirty="0" smtClean="0"/>
              <a:t>času; uplatnění </a:t>
            </a:r>
            <a:r>
              <a:rPr lang="cs-CZ" dirty="0"/>
              <a:t>na </a:t>
            </a:r>
            <a:r>
              <a:rPr lang="cs-CZ" dirty="0" smtClean="0"/>
              <a:t>seminářích, konferencích, v </a:t>
            </a:r>
            <a:r>
              <a:rPr lang="cs-CZ" dirty="0"/>
              <a:t>učebnicích a publikacích oboru i v dokumentech státních orgánů o koncepci státní politiky pro oblast dětí a mládeže, které jsou přijímány od 90. let po </a:t>
            </a:r>
            <a:r>
              <a:rPr lang="cs-CZ" dirty="0" smtClean="0"/>
              <a:t>současnost</a:t>
            </a:r>
          </a:p>
          <a:p>
            <a:r>
              <a:rPr lang="cs-CZ" b="1" dirty="0"/>
              <a:t>NEFORMÁLNÍ </a:t>
            </a:r>
            <a:r>
              <a:rPr lang="cs-CZ" dirty="0"/>
              <a:t>výchova a vzdělávání </a:t>
            </a:r>
          </a:p>
          <a:p>
            <a:endParaRPr lang="cs-CZ" dirty="0"/>
          </a:p>
          <a:p>
            <a:pPr>
              <a:buNone/>
            </a:pPr>
            <a:endParaRPr lang="cs-CZ" dirty="0" smtClean="0"/>
          </a:p>
          <a:p>
            <a:endParaRPr lang="cs-CZ" dirty="0"/>
          </a:p>
        </p:txBody>
      </p:sp>
    </p:spTree>
    <p:extLst>
      <p:ext uri="{BB962C8B-B14F-4D97-AF65-F5344CB8AC3E}">
        <p14:creationId xmlns:p14="http://schemas.microsoft.com/office/powerpoint/2010/main" val="3171237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pPr marL="0" indent="0">
              <a:buNone/>
            </a:pPr>
            <a:r>
              <a:rPr lang="cs-CZ" b="1" dirty="0" smtClean="0"/>
              <a:t>Hlavní </a:t>
            </a:r>
            <a:r>
              <a:rPr lang="cs-CZ" b="1" i="1" dirty="0" smtClean="0"/>
              <a:t>principy</a:t>
            </a:r>
            <a:r>
              <a:rPr lang="cs-CZ" b="1" dirty="0" smtClean="0"/>
              <a:t> současné pedagogiky volného času </a:t>
            </a:r>
            <a:r>
              <a:rPr lang="cs-CZ" dirty="0" smtClean="0"/>
              <a:t>(Opaschowski):</a:t>
            </a:r>
          </a:p>
          <a:p>
            <a:r>
              <a:rPr lang="cs-CZ" dirty="0" smtClean="0"/>
              <a:t>autonomie činnosti, uvědomělý výběr subjektu, pohled na volný čas jako na prostředek rozvoje osobnosti, upevňování zdraví, volný čas jako výzva a úkol osobnosti;</a:t>
            </a:r>
            <a:br>
              <a:rPr lang="cs-CZ" dirty="0" smtClean="0"/>
            </a:br>
            <a:endParaRPr lang="cs-CZ" dirty="0" smtClean="0"/>
          </a:p>
          <a:p>
            <a:r>
              <a:rPr lang="cs-CZ" dirty="0" smtClean="0"/>
              <a:t>aktivita subjektu, překonání pasivní konzumace, rozvoj kreativity;</a:t>
            </a:r>
            <a:br>
              <a:rPr lang="cs-CZ" dirty="0" smtClean="0"/>
            </a:br>
            <a:endParaRPr lang="cs-CZ" dirty="0" smtClean="0"/>
          </a:p>
          <a:p>
            <a:r>
              <a:rPr lang="cs-CZ" dirty="0" smtClean="0"/>
              <a:t>orientace na sociální kontakt, společné prožívání volného času s rodinou a přáteli;</a:t>
            </a:r>
            <a:br>
              <a:rPr lang="cs-CZ" dirty="0" smtClean="0"/>
            </a:br>
            <a:endParaRPr lang="cs-CZ" dirty="0" smtClean="0"/>
          </a:p>
          <a:p>
            <a:r>
              <a:rPr lang="cs-CZ" dirty="0" smtClean="0"/>
              <a:t>spontaneita, uvolněnost, otevřenost pro nové;</a:t>
            </a:r>
            <a:br>
              <a:rPr lang="cs-CZ" dirty="0" smtClean="0"/>
            </a:br>
            <a:endParaRPr lang="cs-CZ" dirty="0" smtClean="0"/>
          </a:p>
          <a:p>
            <a:r>
              <a:rPr lang="cs-CZ" dirty="0" smtClean="0"/>
              <a:t>zábava, radost, požitek z činnosti;</a:t>
            </a:r>
            <a:br>
              <a:rPr lang="cs-CZ" dirty="0" smtClean="0"/>
            </a:br>
            <a:endParaRPr lang="cs-CZ" dirty="0" smtClean="0"/>
          </a:p>
          <a:p>
            <a:r>
              <a:rPr lang="cs-CZ" dirty="0" smtClean="0"/>
              <a:t>uvolnění, odreagování, prostor pro znovunalézání smyslu</a:t>
            </a:r>
          </a:p>
          <a:p>
            <a:endParaRPr lang="cs-CZ" dirty="0"/>
          </a:p>
        </p:txBody>
      </p:sp>
      <p:sp>
        <p:nvSpPr>
          <p:cNvPr id="4" name="Nadpis 1"/>
          <p:cNvSpPr>
            <a:spLocks noGrp="1"/>
          </p:cNvSpPr>
          <p:nvPr>
            <p:ph type="title"/>
          </p:nvPr>
        </p:nvSpPr>
        <p:spPr>
          <a:solidFill>
            <a:srgbClr val="92D050"/>
          </a:solidFill>
        </p:spPr>
        <p:txBody>
          <a:bodyPr>
            <a:normAutofit/>
          </a:bodyPr>
          <a:lstStyle/>
          <a:p>
            <a:r>
              <a:rPr lang="cs-CZ" sz="3600" b="1" cap="all" dirty="0" smtClean="0"/>
              <a:t>Pedagogika volného času</a:t>
            </a:r>
            <a:endParaRPr lang="cs-CZ" sz="3600" b="1" cap="al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fontScale="90000"/>
          </a:bodyPr>
          <a:lstStyle/>
          <a:p>
            <a:r>
              <a:rPr lang="cs-CZ" dirty="0" smtClean="0"/>
              <a:t/>
            </a:r>
            <a:br>
              <a:rPr lang="cs-CZ" dirty="0" smtClean="0"/>
            </a:br>
            <a:r>
              <a:rPr lang="cs-CZ" sz="4000" b="1" cap="all" dirty="0" smtClean="0"/>
              <a:t>Přístupy </a:t>
            </a:r>
            <a:r>
              <a:rPr lang="cs-CZ" sz="4000" b="1" cap="all" dirty="0"/>
              <a:t>v pedagogice volného času</a:t>
            </a:r>
            <a:br>
              <a:rPr lang="cs-CZ" sz="4000" b="1" cap="all" dirty="0"/>
            </a:br>
            <a:endParaRPr lang="cs-CZ" sz="4000" b="1" cap="all" dirty="0"/>
          </a:p>
        </p:txBody>
      </p:sp>
      <p:sp>
        <p:nvSpPr>
          <p:cNvPr id="3" name="Zástupný symbol pro obsah 2"/>
          <p:cNvSpPr>
            <a:spLocks noGrp="1"/>
          </p:cNvSpPr>
          <p:nvPr>
            <p:ph idx="1"/>
          </p:nvPr>
        </p:nvSpPr>
        <p:spPr>
          <a:xfrm>
            <a:off x="457200" y="1600200"/>
            <a:ext cx="8229600" cy="4900634"/>
          </a:xfrm>
        </p:spPr>
        <p:txBody>
          <a:bodyPr>
            <a:normAutofit fontScale="55000" lnSpcReduction="20000"/>
          </a:bodyPr>
          <a:lstStyle/>
          <a:p>
            <a:r>
              <a:rPr lang="cs-CZ" b="1" i="1" dirty="0" smtClean="0"/>
              <a:t>Animace</a:t>
            </a:r>
          </a:p>
          <a:p>
            <a:pPr lvl="1"/>
            <a:r>
              <a:rPr lang="cs-CZ" dirty="0" smtClean="0"/>
              <a:t>výchovná </a:t>
            </a:r>
            <a:r>
              <a:rPr lang="cs-CZ" dirty="0"/>
              <a:t>metoda založená na nedirektivních a akčních metodách povzbuzování mladých lidí k hledání vlastní cesty životem a schopnosti realizovat svou svobodu a </a:t>
            </a:r>
            <a:r>
              <a:rPr lang="cs-CZ" dirty="0" smtClean="0"/>
              <a:t>autonomii</a:t>
            </a:r>
          </a:p>
          <a:p>
            <a:pPr lvl="1"/>
            <a:r>
              <a:rPr lang="cs-CZ" dirty="0" smtClean="0"/>
              <a:t>vytvoření nabídky </a:t>
            </a:r>
            <a:r>
              <a:rPr lang="cs-CZ" dirty="0"/>
              <a:t>konstruktivních činností - důraz </a:t>
            </a:r>
            <a:r>
              <a:rPr lang="cs-CZ" dirty="0" smtClean="0"/>
              <a:t>kladen </a:t>
            </a:r>
            <a:r>
              <a:rPr lang="cs-CZ" dirty="0"/>
              <a:t>na otevřenost výchovné situace, na dobrovolnost, možnosti volby, prostor pro iniciativu a na vytváření rezistence vůči negativním sociálním </a:t>
            </a:r>
            <a:r>
              <a:rPr lang="cs-CZ" dirty="0" smtClean="0"/>
              <a:t>vlivům</a:t>
            </a:r>
          </a:p>
          <a:p>
            <a:pPr lvl="1"/>
            <a:r>
              <a:rPr lang="cs-CZ" dirty="0" smtClean="0"/>
              <a:t>nejčastěji </a:t>
            </a:r>
            <a:r>
              <a:rPr lang="cs-CZ" b="1" dirty="0" smtClean="0"/>
              <a:t>komunitní práce</a:t>
            </a:r>
            <a:endParaRPr lang="cs-CZ" b="1" dirty="0"/>
          </a:p>
          <a:p>
            <a:r>
              <a:rPr lang="cs-CZ" b="1" i="1" dirty="0"/>
              <a:t>Výchova </a:t>
            </a:r>
            <a:r>
              <a:rPr lang="cs-CZ" b="1" i="1" dirty="0" smtClean="0"/>
              <a:t>zážitkem (zážitková pedagogika)</a:t>
            </a:r>
          </a:p>
          <a:p>
            <a:pPr lvl="1"/>
            <a:r>
              <a:rPr lang="cs-CZ" dirty="0" smtClean="0"/>
              <a:t>výchovné </a:t>
            </a:r>
            <a:r>
              <a:rPr lang="cs-CZ" dirty="0"/>
              <a:t>postupy založené na prožitku, </a:t>
            </a:r>
            <a:r>
              <a:rPr lang="cs-CZ" dirty="0" smtClean="0"/>
              <a:t>zkušenosti</a:t>
            </a:r>
          </a:p>
          <a:p>
            <a:pPr lvl="1"/>
            <a:r>
              <a:rPr lang="cs-CZ" dirty="0" smtClean="0"/>
              <a:t>metody  s různými </a:t>
            </a:r>
            <a:r>
              <a:rPr lang="cs-CZ" dirty="0"/>
              <a:t>názvy: výchova </a:t>
            </a:r>
            <a:r>
              <a:rPr lang="cs-CZ" dirty="0" smtClean="0"/>
              <a:t>zážitkem, </a:t>
            </a:r>
            <a:r>
              <a:rPr lang="cs-CZ" dirty="0"/>
              <a:t>výchova v přírodě, expedice apod</a:t>
            </a:r>
            <a:r>
              <a:rPr lang="cs-CZ" dirty="0" smtClean="0"/>
              <a:t>.</a:t>
            </a:r>
          </a:p>
          <a:p>
            <a:pPr lvl="1"/>
            <a:r>
              <a:rPr lang="cs-CZ" dirty="0" smtClean="0"/>
              <a:t>intenzivní </a:t>
            </a:r>
            <a:r>
              <a:rPr lang="cs-CZ" dirty="0"/>
              <a:t>prožitky a zkušenosti získávané aktivní </a:t>
            </a:r>
            <a:r>
              <a:rPr lang="cs-CZ" dirty="0" smtClean="0"/>
              <a:t>účastí </a:t>
            </a:r>
            <a:r>
              <a:rPr lang="cs-CZ" dirty="0"/>
              <a:t>v </a:t>
            </a:r>
            <a:r>
              <a:rPr lang="cs-CZ" dirty="0" smtClean="0"/>
              <a:t>programu,  fyzicky </a:t>
            </a:r>
            <a:r>
              <a:rPr lang="cs-CZ" dirty="0"/>
              <a:t>náročné činnosti spojené s určitou mírou (kontrolovaného) rizika ve vnějším, přírodním a městském </a:t>
            </a:r>
            <a:r>
              <a:rPr lang="cs-CZ" dirty="0" smtClean="0"/>
              <a:t>prostředí</a:t>
            </a:r>
          </a:p>
          <a:p>
            <a:pPr lvl="1"/>
            <a:r>
              <a:rPr lang="cs-CZ" dirty="0" smtClean="0"/>
              <a:t>metody zaměřeny </a:t>
            </a:r>
            <a:r>
              <a:rPr lang="cs-CZ" dirty="0"/>
              <a:t>na rozvoj sebepojetí, sociálních vztahů a vztahů k životnímu </a:t>
            </a:r>
            <a:r>
              <a:rPr lang="cs-CZ" dirty="0" smtClean="0"/>
              <a:t>prostředí</a:t>
            </a:r>
            <a:endParaRPr lang="cs-CZ" dirty="0"/>
          </a:p>
          <a:p>
            <a:r>
              <a:rPr lang="cs-CZ" b="1" i="1" dirty="0"/>
              <a:t>Sociální asistence - terénní práce (streetwork</a:t>
            </a:r>
            <a:r>
              <a:rPr lang="cs-CZ" i="1" dirty="0" smtClean="0"/>
              <a:t>)</a:t>
            </a:r>
          </a:p>
          <a:p>
            <a:pPr lvl="1"/>
            <a:r>
              <a:rPr lang="cs-CZ" dirty="0" smtClean="0"/>
              <a:t>forma práce s </a:t>
            </a:r>
            <a:r>
              <a:rPr lang="cs-CZ" dirty="0"/>
              <a:t>mládeží, která probíhá ve volném čase, ale se </a:t>
            </a:r>
            <a:r>
              <a:rPr lang="cs-CZ" b="1" dirty="0"/>
              <a:t>vztahuje k sociální pedagogice</a:t>
            </a:r>
            <a:r>
              <a:rPr lang="cs-CZ" dirty="0"/>
              <a:t>, případně </a:t>
            </a:r>
            <a:r>
              <a:rPr lang="cs-CZ" b="1" dirty="0"/>
              <a:t>k sociální </a:t>
            </a:r>
            <a:r>
              <a:rPr lang="cs-CZ" b="1" dirty="0" smtClean="0"/>
              <a:t>práci</a:t>
            </a:r>
          </a:p>
          <a:p>
            <a:pPr lvl="1"/>
            <a:r>
              <a:rPr lang="cs-CZ" dirty="0" smtClean="0"/>
              <a:t>pedagogický pracovník (</a:t>
            </a:r>
            <a:r>
              <a:rPr lang="cs-CZ" i="1" dirty="0" smtClean="0"/>
              <a:t>sociální </a:t>
            </a:r>
            <a:r>
              <a:rPr lang="cs-CZ" i="1" dirty="0"/>
              <a:t>asistent</a:t>
            </a:r>
            <a:r>
              <a:rPr lang="cs-CZ" dirty="0"/>
              <a:t>, </a:t>
            </a:r>
            <a:r>
              <a:rPr lang="cs-CZ" i="1" dirty="0"/>
              <a:t>terénní </a:t>
            </a:r>
            <a:r>
              <a:rPr lang="cs-CZ" i="1" dirty="0" smtClean="0"/>
              <a:t>pracovník</a:t>
            </a:r>
            <a:r>
              <a:rPr lang="cs-CZ" dirty="0"/>
              <a:t> nebo </a:t>
            </a:r>
            <a:r>
              <a:rPr lang="cs-CZ" dirty="0" smtClean="0"/>
              <a:t> streetworker) vyhledává </a:t>
            </a:r>
            <a:r>
              <a:rPr lang="cs-CZ" dirty="0"/>
              <a:t>mladé lidi v prostředích, která jsou pro ně </a:t>
            </a:r>
            <a:r>
              <a:rPr lang="cs-CZ" dirty="0" smtClean="0"/>
              <a:t>přirozená, </a:t>
            </a:r>
            <a:r>
              <a:rPr lang="cs-CZ" dirty="0"/>
              <a:t>a snaží se jim nabízet pozitivní možnosti využití volného času, například </a:t>
            </a:r>
            <a:r>
              <a:rPr lang="cs-CZ" dirty="0" smtClean="0"/>
              <a:t>v nízkoprahových centrech</a:t>
            </a:r>
            <a:endParaRPr lang="cs-CZ" dirty="0"/>
          </a:p>
          <a:p>
            <a:endParaRPr lang="cs-CZ" dirty="0"/>
          </a:p>
        </p:txBody>
      </p:sp>
    </p:spTree>
    <p:extLst>
      <p:ext uri="{BB962C8B-B14F-4D97-AF65-F5344CB8AC3E}">
        <p14:creationId xmlns:p14="http://schemas.microsoft.com/office/powerpoint/2010/main" val="4098545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6040" y="260648"/>
            <a:ext cx="8229600" cy="1143000"/>
          </a:xfrm>
          <a:solidFill>
            <a:srgbClr val="92D050"/>
          </a:solidFill>
        </p:spPr>
        <p:txBody>
          <a:bodyPr>
            <a:normAutofit/>
          </a:bodyPr>
          <a:lstStyle/>
          <a:p>
            <a:r>
              <a:rPr lang="cs-CZ" sz="3200" b="1" cap="all" dirty="0" smtClean="0"/>
              <a:t>Andragogika (dříve </a:t>
            </a:r>
            <a:r>
              <a:rPr lang="cs-CZ" sz="3200" b="1" i="1" cap="all" dirty="0" smtClean="0"/>
              <a:t>lidovýchova</a:t>
            </a:r>
            <a:r>
              <a:rPr lang="cs-CZ" sz="3200" b="1" cap="all" dirty="0" smtClean="0"/>
              <a:t>) </a:t>
            </a:r>
            <a:endParaRPr lang="cs-CZ" sz="3200" b="1" cap="all" dirty="0"/>
          </a:p>
        </p:txBody>
      </p:sp>
      <p:sp>
        <p:nvSpPr>
          <p:cNvPr id="3" name="Zástupný symbol pro obsah 2"/>
          <p:cNvSpPr>
            <a:spLocks noGrp="1"/>
          </p:cNvSpPr>
          <p:nvPr>
            <p:ph idx="1"/>
          </p:nvPr>
        </p:nvSpPr>
        <p:spPr>
          <a:xfrm>
            <a:off x="457200" y="1600200"/>
            <a:ext cx="8229600" cy="4972072"/>
          </a:xfrm>
        </p:spPr>
        <p:txBody>
          <a:bodyPr>
            <a:normAutofit fontScale="55000" lnSpcReduction="20000"/>
          </a:bodyPr>
          <a:lstStyle/>
          <a:p>
            <a:r>
              <a:rPr lang="cs-CZ" dirty="0" smtClean="0"/>
              <a:t>aplikovaná věda o výchově a vzdělávání dospělých lidí</a:t>
            </a:r>
            <a:r>
              <a:rPr lang="cs-CZ" dirty="0"/>
              <a:t>, </a:t>
            </a:r>
            <a:r>
              <a:rPr lang="cs-CZ" dirty="0" smtClean="0"/>
              <a:t>respektující zvláštnosti </a:t>
            </a:r>
            <a:r>
              <a:rPr lang="cs-CZ" dirty="0"/>
              <a:t>s tím </a:t>
            </a:r>
            <a:r>
              <a:rPr lang="cs-CZ" dirty="0" smtClean="0"/>
              <a:t>spojené</a:t>
            </a:r>
          </a:p>
          <a:p>
            <a:r>
              <a:rPr lang="cs-CZ" dirty="0" smtClean="0"/>
              <a:t>zabývá </a:t>
            </a:r>
            <a:r>
              <a:rPr lang="cs-CZ" dirty="0"/>
              <a:t>se </a:t>
            </a:r>
            <a:r>
              <a:rPr lang="cs-CZ" dirty="0" smtClean="0"/>
              <a:t>zejména </a:t>
            </a:r>
            <a:r>
              <a:rPr lang="cs-CZ" b="1" dirty="0" smtClean="0"/>
              <a:t>socializací, personalizací, akulturací </a:t>
            </a:r>
            <a:r>
              <a:rPr lang="cs-CZ" dirty="0" smtClean="0"/>
              <a:t>(komplexní proces, v němž se biologický </a:t>
            </a:r>
            <a:r>
              <a:rPr lang="cs-CZ" dirty="0"/>
              <a:t>jedinec svého druhu </a:t>
            </a:r>
            <a:r>
              <a:rPr lang="cs-CZ" dirty="0" smtClean="0"/>
              <a:t>stává sociální a </a:t>
            </a:r>
            <a:r>
              <a:rPr lang="cs-CZ" dirty="0"/>
              <a:t>kulturní </a:t>
            </a:r>
            <a:r>
              <a:rPr lang="cs-CZ" dirty="0" smtClean="0"/>
              <a:t>osobou), </a:t>
            </a:r>
            <a:r>
              <a:rPr lang="cs-CZ" b="1" dirty="0" smtClean="0"/>
              <a:t>enkulturací </a:t>
            </a:r>
            <a:r>
              <a:rPr lang="cs-CZ" dirty="0" smtClean="0"/>
              <a:t>(</a:t>
            </a:r>
            <a:r>
              <a:rPr lang="pl-PL" dirty="0"/>
              <a:t>proces </a:t>
            </a:r>
            <a:r>
              <a:rPr lang="pl-PL" dirty="0" smtClean="0"/>
              <a:t>vědomého a cíleného včlenění </a:t>
            </a:r>
            <a:r>
              <a:rPr lang="pl-PL" dirty="0"/>
              <a:t>jedince do </a:t>
            </a:r>
            <a:r>
              <a:rPr lang="pl-PL" dirty="0" smtClean="0"/>
              <a:t>kultury – skrze rodinu i instituce, také nápodobou)</a:t>
            </a:r>
            <a:endParaRPr lang="cs-CZ" dirty="0" smtClean="0"/>
          </a:p>
          <a:p>
            <a:r>
              <a:rPr lang="cs-CZ" dirty="0" smtClean="0"/>
              <a:t>objektem </a:t>
            </a:r>
            <a:r>
              <a:rPr lang="cs-CZ" dirty="0"/>
              <a:t>andragogiky je </a:t>
            </a:r>
            <a:r>
              <a:rPr lang="cs-CZ" b="1" dirty="0"/>
              <a:t>dospělý člověk </a:t>
            </a:r>
            <a:r>
              <a:rPr lang="cs-CZ" dirty="0"/>
              <a:t>(biologicky, psychicky, sociálně a ekonomicky zralý jedinec) v průběhu své životní dráhy  </a:t>
            </a:r>
            <a:endParaRPr lang="cs-CZ" dirty="0" smtClean="0"/>
          </a:p>
          <a:p>
            <a:pPr marL="0" indent="0">
              <a:buNone/>
            </a:pPr>
            <a:endParaRPr lang="cs-CZ" b="1" dirty="0" smtClean="0"/>
          </a:p>
          <a:p>
            <a:pPr marL="0" indent="0">
              <a:buNone/>
            </a:pPr>
            <a:r>
              <a:rPr lang="cs-CZ" b="1" dirty="0" smtClean="0"/>
              <a:t>Z historie</a:t>
            </a:r>
          </a:p>
          <a:p>
            <a:r>
              <a:rPr lang="cs-CZ" dirty="0" smtClean="0"/>
              <a:t>původní předpoklad – metody a techniky učení dětí </a:t>
            </a:r>
            <a:r>
              <a:rPr lang="cs-CZ" dirty="0"/>
              <a:t>by se mohly aplikovat při </a:t>
            </a:r>
            <a:r>
              <a:rPr lang="cs-CZ" dirty="0" smtClean="0"/>
              <a:t>vzdělávání dospělých</a:t>
            </a:r>
          </a:p>
          <a:p>
            <a:r>
              <a:rPr lang="cs-CZ" dirty="0" smtClean="0"/>
              <a:t>pojem </a:t>
            </a:r>
            <a:r>
              <a:rPr lang="cs-CZ" dirty="0"/>
              <a:t>andragogika </a:t>
            </a:r>
            <a:r>
              <a:rPr lang="cs-CZ" dirty="0" smtClean="0"/>
              <a:t> - vytvořen </a:t>
            </a:r>
            <a:r>
              <a:rPr lang="cs-CZ" dirty="0"/>
              <a:t>proto, </a:t>
            </a:r>
            <a:r>
              <a:rPr lang="cs-CZ" dirty="0" smtClean="0"/>
              <a:t>že pedagogika ze </a:t>
            </a:r>
            <a:r>
              <a:rPr lang="cs-CZ" dirty="0"/>
              <a:t>svého řeckého významu znamená </a:t>
            </a:r>
            <a:r>
              <a:rPr lang="cs-CZ" dirty="0" smtClean="0"/>
              <a:t>vzdělávání a výchovu dětí </a:t>
            </a:r>
          </a:p>
          <a:p>
            <a:r>
              <a:rPr lang="cs-CZ" dirty="0" smtClean="0"/>
              <a:t>ještě zač. 20. století – 20. léta - </a:t>
            </a:r>
            <a:r>
              <a:rPr lang="cs-CZ" dirty="0"/>
              <a:t> </a:t>
            </a:r>
            <a:r>
              <a:rPr lang="cs-CZ" dirty="0" smtClean="0"/>
              <a:t>není chápána andragogika </a:t>
            </a:r>
            <a:r>
              <a:rPr lang="cs-CZ" dirty="0"/>
              <a:t>jako vědní </a:t>
            </a:r>
            <a:r>
              <a:rPr lang="cs-CZ" dirty="0" smtClean="0"/>
              <a:t>disciplína, </a:t>
            </a:r>
            <a:r>
              <a:rPr lang="cs-CZ" dirty="0"/>
              <a:t>ale spíše jako </a:t>
            </a:r>
            <a:r>
              <a:rPr lang="cs-CZ" dirty="0" smtClean="0"/>
              <a:t>metoda</a:t>
            </a:r>
          </a:p>
          <a:p>
            <a:endParaRPr lang="cs-CZ" dirty="0" smtClean="0"/>
          </a:p>
          <a:p>
            <a:pPr marL="0" indent="0">
              <a:buNone/>
            </a:pPr>
            <a:r>
              <a:rPr lang="cs-CZ" b="1" dirty="0" smtClean="0"/>
              <a:t>Teoretikové andragogiky</a:t>
            </a:r>
          </a:p>
          <a:p>
            <a:r>
              <a:rPr lang="cs-CZ" dirty="0" smtClean="0"/>
              <a:t>Malcolm Sheperd Knowles, Peter Jarvis, Stephen Brookfield</a:t>
            </a:r>
            <a:endParaRPr lang="cs-CZ" dirty="0"/>
          </a:p>
          <a:p>
            <a:endParaRPr lang="cs-CZ" dirty="0"/>
          </a:p>
        </p:txBody>
      </p:sp>
    </p:spTree>
    <p:extLst>
      <p:ext uri="{BB962C8B-B14F-4D97-AF65-F5344CB8AC3E}">
        <p14:creationId xmlns:p14="http://schemas.microsoft.com/office/powerpoint/2010/main" val="3255076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„Předmět“ andragogiky – učící se dospělý (vymezení)</a:t>
            </a:r>
            <a:endParaRPr lang="cs-CZ" sz="3200" b="1" cap="all" dirty="0"/>
          </a:p>
        </p:txBody>
      </p:sp>
      <p:sp>
        <p:nvSpPr>
          <p:cNvPr id="3" name="Zástupný symbol pro obsah 2"/>
          <p:cNvSpPr>
            <a:spLocks noGrp="1"/>
          </p:cNvSpPr>
          <p:nvPr>
            <p:ph idx="1"/>
          </p:nvPr>
        </p:nvSpPr>
        <p:spPr>
          <a:xfrm>
            <a:off x="457200" y="1600200"/>
            <a:ext cx="8229600" cy="5043510"/>
          </a:xfrm>
        </p:spPr>
        <p:txBody>
          <a:bodyPr>
            <a:normAutofit fontScale="32500" lnSpcReduction="20000"/>
          </a:bodyPr>
          <a:lstStyle/>
          <a:p>
            <a:r>
              <a:rPr lang="cs-CZ" sz="4300" b="1" dirty="0" smtClean="0"/>
              <a:t>Celoživotní </a:t>
            </a:r>
            <a:r>
              <a:rPr lang="cs-CZ" sz="4300" b="1" dirty="0"/>
              <a:t>vzdělávání a učení se dospělých</a:t>
            </a:r>
            <a:r>
              <a:rPr lang="cs-CZ" sz="4300" dirty="0"/>
              <a:t> – jedná se o užší pojetí, které vymezuje např. Beneš; jako hlavní předmět andragogiky je zde celoživotní vzdělávání a učení se dospělých v celé jeho šíři, řadí se sem intencionální a incidentní učení, toto pojetí člení do dalších kategorií na organizované někým druhým, organizované dospělým samým, plánované, ale incidentní, incidentní během jednotlivých událostí a incidentní jako součást životní </a:t>
            </a:r>
            <a:r>
              <a:rPr lang="cs-CZ" sz="4300" dirty="0" smtClean="0"/>
              <a:t>rutiny</a:t>
            </a:r>
            <a:endParaRPr lang="cs-CZ" sz="4300" dirty="0"/>
          </a:p>
          <a:p>
            <a:r>
              <a:rPr lang="cs-CZ" sz="4300" b="1" dirty="0"/>
              <a:t>Vyrovnávání se dospělého člověka se sociálními institucemi</a:t>
            </a:r>
            <a:r>
              <a:rPr lang="cs-CZ" sz="4300" dirty="0"/>
              <a:t> – člověk se vyrovnává se vznikajícími institucemi v procesu institucionalizace (proces vytváření pravidel), nebo se vyrovnává s institucí již existující (jedinec vzniklá pravidla přijímá</a:t>
            </a:r>
            <a:r>
              <a:rPr lang="cs-CZ" sz="4300" dirty="0" smtClean="0"/>
              <a:t>)</a:t>
            </a:r>
            <a:endParaRPr lang="cs-CZ" sz="4300" dirty="0"/>
          </a:p>
          <a:p>
            <a:r>
              <a:rPr lang="cs-CZ" sz="4300" b="1" dirty="0"/>
              <a:t>Mobilizace lidského kapitálu v prostředí sociální změny</a:t>
            </a:r>
            <a:r>
              <a:rPr lang="cs-CZ" sz="4300" dirty="0"/>
              <a:t> – jedná se o nejobecnější pojetí andragogiky; pro postindustriální společnost charakterizující neustálé změny lidský kapitál představuje nejvýznamnější, nejcitlivější a nejzranitelnější determinantu existence a vývoje </a:t>
            </a:r>
            <a:r>
              <a:rPr lang="cs-CZ" sz="4300" dirty="0" smtClean="0"/>
              <a:t>společnosti</a:t>
            </a:r>
            <a:endParaRPr lang="cs-CZ" sz="4300" dirty="0"/>
          </a:p>
          <a:p>
            <a:r>
              <a:rPr lang="cs-CZ" sz="4300" b="1" dirty="0"/>
              <a:t>Orientace člověka v kritických uzlech jeho životní dráhy či při problémovém průběhu jeho životní dráhy</a:t>
            </a:r>
            <a:r>
              <a:rPr lang="cs-CZ" sz="4300" dirty="0"/>
              <a:t> – toto pojetí je obsaženo již v konceptu předchozím, ale zde se více zaměřuje na individuum, jako opěrnou vědu využívá </a:t>
            </a:r>
            <a:r>
              <a:rPr lang="cs-CZ" sz="4300" dirty="0" smtClean="0"/>
              <a:t>psychologii</a:t>
            </a:r>
            <a:endParaRPr lang="cs-CZ" sz="4300" dirty="0"/>
          </a:p>
          <a:p>
            <a:r>
              <a:rPr lang="cs-CZ" sz="4300" b="1" dirty="0"/>
              <a:t>Individuální a sociální souvislosti změn syntetického statusu</a:t>
            </a:r>
            <a:r>
              <a:rPr lang="cs-CZ" sz="4300" dirty="0"/>
              <a:t> – jedná se o sociologizující a nenormativní chápání andragogiky; vychází z toho, že změna jedné složky syntetického statusu se nutně promítne do složek ostatních, integrální andragogika zkoumá odraz těchto změn v ostatních dimenzích a hledá cestu k minimalizování negativních důsledků pro </a:t>
            </a:r>
            <a:r>
              <a:rPr lang="cs-CZ" sz="4300" dirty="0" smtClean="0"/>
              <a:t>člověka</a:t>
            </a:r>
            <a:endParaRPr lang="cs-CZ" sz="4300" dirty="0"/>
          </a:p>
          <a:p>
            <a:r>
              <a:rPr lang="cs-CZ" sz="4300" b="1" dirty="0"/>
              <a:t>Animace dospělého člověka</a:t>
            </a:r>
            <a:r>
              <a:rPr lang="cs-CZ" sz="4300" dirty="0"/>
              <a:t> – jedná se o nejširší vymezení andragogiky, které je z části obsaženo ve všech ostatních vymezeních; jedná se o nekončící humanizaci člověka, která může být záměrná i nezáměrná (formování vlivem prostředí) a je vztažena k následujícím procesům: </a:t>
            </a:r>
            <a:r>
              <a:rPr lang="cs-CZ" sz="4300" noProof="1" smtClean="0"/>
              <a:t>enkulturaci, socializaci a resocializaci, profesionalizaci a nakonec edukaci</a:t>
            </a:r>
          </a:p>
          <a:p>
            <a:pPr marL="0" indent="0">
              <a:buNone/>
            </a:pPr>
            <a:endParaRPr lang="cs-CZ" sz="4300" dirty="0"/>
          </a:p>
          <a:p>
            <a:endParaRPr lang="cs-CZ" dirty="0"/>
          </a:p>
        </p:txBody>
      </p:sp>
    </p:spTree>
    <p:extLst>
      <p:ext uri="{BB962C8B-B14F-4D97-AF65-F5344CB8AC3E}">
        <p14:creationId xmlns:p14="http://schemas.microsoft.com/office/powerpoint/2010/main" val="768810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Pedagogická diagnostika </a:t>
            </a:r>
            <a:endParaRPr lang="cs-CZ" sz="3200" b="1" cap="all" dirty="0"/>
          </a:p>
        </p:txBody>
      </p:sp>
      <p:sp>
        <p:nvSpPr>
          <p:cNvPr id="3" name="Zástupný symbol pro obsah 2"/>
          <p:cNvSpPr>
            <a:spLocks noGrp="1"/>
          </p:cNvSpPr>
          <p:nvPr>
            <p:ph idx="1"/>
          </p:nvPr>
        </p:nvSpPr>
        <p:spPr/>
        <p:txBody>
          <a:bodyPr>
            <a:normAutofit/>
          </a:bodyPr>
          <a:lstStyle/>
          <a:p>
            <a:r>
              <a:rPr lang="cs-CZ" dirty="0" smtClean="0"/>
              <a:t>speciální </a:t>
            </a:r>
            <a:r>
              <a:rPr lang="cs-CZ" dirty="0"/>
              <a:t>pedagogická disciplína, která se zabývá </a:t>
            </a:r>
            <a:r>
              <a:rPr lang="cs-CZ" b="1" dirty="0"/>
              <a:t>objektivním zjišťováním, posuzováním a hodnocením vnitřních a vnějších podmínek i průběhu a výsledků výchovně vzdělávacího </a:t>
            </a:r>
            <a:r>
              <a:rPr lang="cs-CZ" b="1" dirty="0" smtClean="0"/>
              <a:t>procesu</a:t>
            </a:r>
          </a:p>
          <a:p>
            <a:r>
              <a:rPr lang="cs-CZ" dirty="0" smtClean="0"/>
              <a:t>na </a:t>
            </a:r>
            <a:r>
              <a:rPr lang="cs-CZ" dirty="0"/>
              <a:t>základě </a:t>
            </a:r>
            <a:r>
              <a:rPr lang="cs-CZ" dirty="0" smtClean="0"/>
              <a:t>zjištění </a:t>
            </a:r>
            <a:r>
              <a:rPr lang="cs-CZ" dirty="0"/>
              <a:t>jsou potom </a:t>
            </a:r>
            <a:r>
              <a:rPr lang="cs-CZ" dirty="0" smtClean="0"/>
              <a:t>vyslovovány </a:t>
            </a:r>
            <a:r>
              <a:rPr lang="cs-CZ" dirty="0"/>
              <a:t>prognostické úvahy a navrhována pedagogická </a:t>
            </a:r>
            <a:r>
              <a:rPr lang="cs-CZ" dirty="0" smtClean="0"/>
              <a:t>opatření</a:t>
            </a:r>
          </a:p>
          <a:p>
            <a:endParaRPr lang="cs-CZ" dirty="0"/>
          </a:p>
        </p:txBody>
      </p:sp>
    </p:spTree>
    <p:extLst>
      <p:ext uri="{BB962C8B-B14F-4D97-AF65-F5344CB8AC3E}">
        <p14:creationId xmlns:p14="http://schemas.microsoft.com/office/powerpoint/2010/main" val="2072402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Speciální pedagogika</a:t>
            </a:r>
            <a:endParaRPr lang="cs-CZ" sz="3200" b="1" cap="all" dirty="0"/>
          </a:p>
        </p:txBody>
      </p:sp>
      <p:sp>
        <p:nvSpPr>
          <p:cNvPr id="3" name="Zástupný symbol pro obsah 2"/>
          <p:cNvSpPr>
            <a:spLocks noGrp="1"/>
          </p:cNvSpPr>
          <p:nvPr>
            <p:ph idx="1"/>
          </p:nvPr>
        </p:nvSpPr>
        <p:spPr/>
        <p:txBody>
          <a:bodyPr>
            <a:normAutofit fontScale="62500" lnSpcReduction="20000"/>
          </a:bodyPr>
          <a:lstStyle/>
          <a:p>
            <a:pPr fontAlgn="auto">
              <a:spcBef>
                <a:spcPts val="580"/>
              </a:spcBef>
              <a:spcAft>
                <a:spcPts val="0"/>
              </a:spcAft>
              <a:buFontTx/>
              <a:buChar char="-"/>
              <a:defRPr/>
            </a:pPr>
            <a:r>
              <a:rPr lang="cs-CZ" noProof="1" smtClean="0"/>
              <a:t>považována za samostatnou pedagogickou disciplínu, zabývá se pouze osobami se speciálními vzdělávacími potřebami v těchto disciplínách:  </a:t>
            </a:r>
          </a:p>
          <a:p>
            <a:pPr marL="514350" indent="-514350" fontAlgn="auto">
              <a:spcBef>
                <a:spcPts val="580"/>
              </a:spcBef>
              <a:spcAft>
                <a:spcPts val="0"/>
              </a:spcAft>
              <a:buFont typeface="Wingdings 2"/>
              <a:buChar char=""/>
              <a:defRPr/>
            </a:pPr>
            <a:r>
              <a:rPr lang="cs-CZ" b="1" noProof="1" smtClean="0"/>
              <a:t>Psychopedie</a:t>
            </a:r>
            <a:r>
              <a:rPr lang="cs-CZ" noProof="1" smtClean="0"/>
              <a:t> - edukace osob mentálně retardovaných </a:t>
            </a:r>
          </a:p>
          <a:p>
            <a:pPr marL="514350" indent="-514350" fontAlgn="auto">
              <a:spcBef>
                <a:spcPts val="580"/>
              </a:spcBef>
              <a:spcAft>
                <a:spcPts val="0"/>
              </a:spcAft>
              <a:buFont typeface="Wingdings 2"/>
              <a:buChar char=""/>
              <a:defRPr/>
            </a:pPr>
            <a:r>
              <a:rPr lang="cs-CZ" b="1" noProof="1" smtClean="0"/>
              <a:t>Somatopedie </a:t>
            </a:r>
            <a:r>
              <a:rPr lang="cs-CZ" noProof="1" smtClean="0"/>
              <a:t>- edukace osob tělesně postižených či znevýhodněných (např. dlouhodobě nemocných); spadá sem i edukace osob s mírně odlišným duševním vývojem od normy, např. osob s lehkou mozkovou dysfunkcí nebo se specifickými poruchami učení </a:t>
            </a:r>
          </a:p>
          <a:p>
            <a:pPr marL="514350" indent="-514350" fontAlgn="auto">
              <a:spcBef>
                <a:spcPts val="580"/>
              </a:spcBef>
              <a:spcAft>
                <a:spcPts val="0"/>
              </a:spcAft>
              <a:buFont typeface="Wingdings 2"/>
              <a:buChar char=""/>
              <a:defRPr/>
            </a:pPr>
            <a:r>
              <a:rPr lang="cs-CZ" b="1" noProof="1" smtClean="0"/>
              <a:t>Surdopedie</a:t>
            </a:r>
            <a:r>
              <a:rPr lang="cs-CZ" noProof="1" smtClean="0"/>
              <a:t> - edukace osob s různými vadami sluchu (částečná nebo úplná hluchota aj.)</a:t>
            </a:r>
          </a:p>
          <a:p>
            <a:pPr marL="514350" indent="-514350" fontAlgn="auto">
              <a:spcBef>
                <a:spcPts val="580"/>
              </a:spcBef>
              <a:spcAft>
                <a:spcPts val="0"/>
              </a:spcAft>
              <a:buFont typeface="Wingdings 2"/>
              <a:buChar char=""/>
              <a:defRPr/>
            </a:pPr>
            <a:r>
              <a:rPr lang="cs-CZ" b="1" noProof="1" smtClean="0"/>
              <a:t>Logopedie</a:t>
            </a:r>
            <a:r>
              <a:rPr lang="cs-CZ" noProof="1" smtClean="0"/>
              <a:t> - zabývá se korekcí nebo odstraňováním poruch řeči (koktavost, vady ve výslovnosti aj.)</a:t>
            </a:r>
          </a:p>
          <a:p>
            <a:pPr marL="514350" indent="-514350" fontAlgn="auto">
              <a:spcBef>
                <a:spcPts val="580"/>
              </a:spcBef>
              <a:spcAft>
                <a:spcPts val="0"/>
              </a:spcAft>
              <a:buFont typeface="Wingdings 2"/>
              <a:buChar char=""/>
              <a:defRPr/>
            </a:pPr>
            <a:r>
              <a:rPr lang="cs-CZ" b="1" noProof="1" smtClean="0"/>
              <a:t>Oftalmopedie // tyflopedie</a:t>
            </a:r>
            <a:r>
              <a:rPr lang="cs-CZ" noProof="1" smtClean="0"/>
              <a:t> - edukace osob se zrakovým postižením (částečná slabozrakost, slepota aj.)</a:t>
            </a:r>
          </a:p>
          <a:p>
            <a:pPr marL="514350" indent="-514350" fontAlgn="auto">
              <a:spcBef>
                <a:spcPts val="580"/>
              </a:spcBef>
              <a:spcAft>
                <a:spcPts val="0"/>
              </a:spcAft>
              <a:buFont typeface="Wingdings 2"/>
              <a:buChar char=""/>
              <a:defRPr/>
            </a:pPr>
            <a:r>
              <a:rPr lang="cs-CZ" b="1" noProof="1" smtClean="0"/>
              <a:t>Etopedie </a:t>
            </a:r>
            <a:r>
              <a:rPr lang="cs-CZ" noProof="1" smtClean="0"/>
              <a:t>- edukace a reedukace (převýchova) sociálně nepřizpůsobené, obtížně vychovatelné nebo jinak sociálně narušené mládeže (např. mravně narušené mládeže)</a:t>
            </a:r>
          </a:p>
          <a:p>
            <a:endParaRPr lang="cs-CZ" dirty="0"/>
          </a:p>
        </p:txBody>
      </p:sp>
    </p:spTree>
    <p:extLst>
      <p:ext uri="{BB962C8B-B14F-4D97-AF65-F5344CB8AC3E}">
        <p14:creationId xmlns:p14="http://schemas.microsoft.com/office/powerpoint/2010/main" val="1099256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Pedagogika jako samostatná věda </a:t>
            </a:r>
            <a:endParaRPr lang="cs-CZ" sz="3600" b="1" cap="all" dirty="0"/>
          </a:p>
        </p:txBody>
      </p:sp>
      <p:sp>
        <p:nvSpPr>
          <p:cNvPr id="3" name="Zástupný symbol pro obsah 2"/>
          <p:cNvSpPr>
            <a:spLocks noGrp="1"/>
          </p:cNvSpPr>
          <p:nvPr>
            <p:ph idx="1"/>
          </p:nvPr>
        </p:nvSpPr>
        <p:spPr/>
        <p:txBody>
          <a:bodyPr>
            <a:normAutofit lnSpcReduction="10000"/>
          </a:bodyPr>
          <a:lstStyle/>
          <a:p>
            <a:r>
              <a:rPr lang="cs-CZ" altLang="cs-CZ" dirty="0" smtClean="0"/>
              <a:t>až do poloviny 19. století pedagogika součástí filozofie </a:t>
            </a:r>
          </a:p>
          <a:p>
            <a:r>
              <a:rPr lang="cs-CZ" altLang="cs-CZ" dirty="0" smtClean="0"/>
              <a:t>jako samostatnou vědu vyčlenil pedagogiku z filozofie </a:t>
            </a:r>
            <a:r>
              <a:rPr lang="cs-CZ" altLang="cs-CZ" b="1" dirty="0" smtClean="0"/>
              <a:t>Johan Friedrich Herbart </a:t>
            </a:r>
            <a:r>
              <a:rPr lang="cs-CZ" altLang="cs-CZ" sz="2800" dirty="0" smtClean="0"/>
              <a:t>(1776-1841) </a:t>
            </a:r>
            <a:r>
              <a:rPr lang="cs-CZ" altLang="cs-CZ" dirty="0" smtClean="0"/>
              <a:t>poprvé ve spise </a:t>
            </a:r>
            <a:r>
              <a:rPr lang="cs-CZ" altLang="cs-CZ" i="1" dirty="0" smtClean="0"/>
              <a:t>Pedagogika z cíle výchovy odvozená (1806)</a:t>
            </a:r>
            <a:endParaRPr lang="cs-CZ" altLang="cs-CZ" dirty="0" smtClean="0"/>
          </a:p>
          <a:p>
            <a:r>
              <a:rPr lang="cs-CZ" altLang="cs-CZ" dirty="0" smtClean="0"/>
              <a:t>za významné pedagogy ale můžeme pokládat spoustu jeho předchůdců, nejvýznamnější místo patří </a:t>
            </a:r>
            <a:r>
              <a:rPr lang="cs-CZ" altLang="cs-CZ" b="1" dirty="0" smtClean="0"/>
              <a:t>Janu Ámosu Komenskému</a:t>
            </a:r>
            <a:endParaRPr lang="cs-CZ" altLang="cs-CZ" dirty="0" smtClean="0"/>
          </a:p>
          <a:p>
            <a:endParaRPr lang="cs-CZ" dirty="0"/>
          </a:p>
        </p:txBody>
      </p:sp>
    </p:spTree>
    <p:extLst>
      <p:ext uri="{BB962C8B-B14F-4D97-AF65-F5344CB8AC3E}">
        <p14:creationId xmlns:p14="http://schemas.microsoft.com/office/powerpoint/2010/main" val="1278627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28"/>
            <a:ext cx="8229600" cy="1143000"/>
          </a:xfrm>
          <a:solidFill>
            <a:srgbClr val="92D050"/>
          </a:solidFill>
        </p:spPr>
        <p:txBody>
          <a:bodyPr>
            <a:normAutofit fontScale="90000"/>
          </a:bodyPr>
          <a:lstStyle/>
          <a:p>
            <a:r>
              <a:rPr lang="cs-CZ" dirty="0" smtClean="0"/>
              <a:t/>
            </a:r>
            <a:br>
              <a:rPr lang="cs-CZ" dirty="0" smtClean="0"/>
            </a:br>
            <a:r>
              <a:rPr lang="cs-CZ" sz="4000" b="1" cap="all" noProof="1" smtClean="0"/>
              <a:t>Další -gogiky </a:t>
            </a:r>
            <a:r>
              <a:rPr lang="cs-CZ" sz="4000" b="1" cap="all" noProof="1" smtClean="0">
                <a:sym typeface="Wingdings" panose="05000000000000000000" pitchFamily="2" charset="2"/>
              </a:rPr>
              <a:t></a:t>
            </a:r>
            <a:r>
              <a:rPr lang="cs-CZ" sz="4000" b="1" cap="all" noProof="1" smtClean="0"/>
              <a:t/>
            </a:r>
            <a:br>
              <a:rPr lang="cs-CZ" sz="4000" b="1" cap="all" noProof="1" smtClean="0"/>
            </a:br>
            <a:endParaRPr lang="cs-CZ" sz="4000" b="1" cap="all" noProof="1"/>
          </a:p>
        </p:txBody>
      </p:sp>
      <p:sp>
        <p:nvSpPr>
          <p:cNvPr id="3" name="Zástupný symbol pro obsah 2"/>
          <p:cNvSpPr>
            <a:spLocks noGrp="1"/>
          </p:cNvSpPr>
          <p:nvPr>
            <p:ph idx="1"/>
          </p:nvPr>
        </p:nvSpPr>
        <p:spPr/>
        <p:txBody>
          <a:bodyPr>
            <a:normAutofit fontScale="62500" lnSpcReduction="20000"/>
          </a:bodyPr>
          <a:lstStyle/>
          <a:p>
            <a:pPr marL="0" indent="0">
              <a:buNone/>
            </a:pPr>
            <a:r>
              <a:rPr lang="cs-CZ" b="1" dirty="0"/>
              <a:t>Integrální andragogika </a:t>
            </a:r>
            <a:endParaRPr lang="cs-CZ" b="1" dirty="0" smtClean="0"/>
          </a:p>
          <a:p>
            <a:r>
              <a:rPr lang="cs-CZ" noProof="1" smtClean="0"/>
              <a:t>UPOL, 90. léta 20. století</a:t>
            </a:r>
          </a:p>
          <a:p>
            <a:r>
              <a:rPr lang="cs-CZ" noProof="1" smtClean="0"/>
              <a:t>zpracována Vladimírem Jochmannem tato širší koncepce andragogiky, která zahrnuje vzdělávání dospělých, personální management, sociální i kulturní práci. Jochmann vycházel z koncepce výchovy založené na sociologii, je také silně ovlivněna ideami antropologické pedagogiky a snaží se odrážet civilizační trendy přelomu tisíciletí a postavení člověka v nich.</a:t>
            </a:r>
          </a:p>
          <a:p>
            <a:r>
              <a:rPr lang="cs-CZ" noProof="1" smtClean="0"/>
              <a:t>Integrální andragogika zahrnuje:</a:t>
            </a:r>
          </a:p>
          <a:p>
            <a:pPr lvl="1"/>
            <a:r>
              <a:rPr lang="cs-CZ" noProof="1" smtClean="0"/>
              <a:t>širokou oblast vzdělávání dospělých</a:t>
            </a:r>
          </a:p>
          <a:p>
            <a:pPr lvl="1"/>
            <a:r>
              <a:rPr lang="cs-CZ" noProof="1" smtClean="0"/>
              <a:t>oblast edukace</a:t>
            </a:r>
          </a:p>
          <a:p>
            <a:pPr lvl="1"/>
            <a:r>
              <a:rPr lang="cs-CZ" noProof="1" smtClean="0"/>
              <a:t>oblast péče</a:t>
            </a:r>
          </a:p>
          <a:p>
            <a:pPr lvl="1"/>
            <a:r>
              <a:rPr lang="cs-CZ" noProof="1" smtClean="0"/>
              <a:t>funkcionální působení</a:t>
            </a:r>
          </a:p>
          <a:p>
            <a:pPr lvl="1"/>
            <a:endParaRPr lang="cs-CZ" noProof="1" smtClean="0"/>
          </a:p>
          <a:p>
            <a:pPr marL="57150" indent="0">
              <a:buNone/>
            </a:pPr>
            <a:r>
              <a:rPr lang="cs-CZ" b="1" noProof="1" smtClean="0"/>
              <a:t>Gerontagogika</a:t>
            </a:r>
            <a:r>
              <a:rPr lang="cs-CZ" noProof="1" smtClean="0"/>
              <a:t> </a:t>
            </a:r>
          </a:p>
          <a:p>
            <a:pPr marL="514350" indent="-457200"/>
            <a:r>
              <a:rPr lang="cs-CZ" altLang="cs-CZ" noProof="1" smtClean="0"/>
              <a:t>výchova a vzdělávání seniorů // dospělých v ekonomicky neproduktivním věku </a:t>
            </a:r>
          </a:p>
          <a:p>
            <a:pPr marL="57150" indent="0">
              <a:buNone/>
            </a:pPr>
            <a:endParaRPr lang="cs-CZ" dirty="0" smtClean="0"/>
          </a:p>
          <a:p>
            <a:pPr marL="57150" indent="0">
              <a:buNone/>
            </a:pPr>
            <a:endParaRPr lang="cs-CZ" dirty="0"/>
          </a:p>
          <a:p>
            <a:endParaRPr lang="cs-CZ" dirty="0"/>
          </a:p>
        </p:txBody>
      </p:sp>
    </p:spTree>
    <p:extLst>
      <p:ext uri="{BB962C8B-B14F-4D97-AF65-F5344CB8AC3E}">
        <p14:creationId xmlns:p14="http://schemas.microsoft.com/office/powerpoint/2010/main" val="1329515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285720" y="1571612"/>
            <a:ext cx="8429684" cy="2428892"/>
          </a:xfrm>
        </p:spPr>
        <p:txBody>
          <a:bodyPr>
            <a:normAutofit/>
          </a:bodyPr>
          <a:lstStyle/>
          <a:p>
            <a:r>
              <a:rPr lang="cs-CZ" b="1" dirty="0" smtClean="0">
                <a:solidFill>
                  <a:srgbClr val="00B050"/>
                </a:solidFill>
              </a:rPr>
              <a:t>Vzdělávací politika v kontextu </a:t>
            </a:r>
            <a:br>
              <a:rPr lang="cs-CZ" b="1" dirty="0" smtClean="0">
                <a:solidFill>
                  <a:srgbClr val="00B050"/>
                </a:solidFill>
              </a:rPr>
            </a:br>
            <a:r>
              <a:rPr lang="cs-CZ" b="1" dirty="0" smtClean="0">
                <a:solidFill>
                  <a:srgbClr val="00B050"/>
                </a:solidFill>
              </a:rPr>
              <a:t>a poznámkách </a:t>
            </a:r>
            <a:endParaRPr lang="cs-CZ" b="1" dirty="0">
              <a:solidFill>
                <a:srgbClr val="00B05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Vzdělávací politika v ČR</a:t>
            </a:r>
            <a:endParaRPr lang="cs-CZ" sz="3200" b="1" cap="all" dirty="0"/>
          </a:p>
        </p:txBody>
      </p:sp>
      <p:sp>
        <p:nvSpPr>
          <p:cNvPr id="3" name="Zástupný symbol pro obsah 2"/>
          <p:cNvSpPr>
            <a:spLocks noGrp="1"/>
          </p:cNvSpPr>
          <p:nvPr>
            <p:ph idx="1"/>
          </p:nvPr>
        </p:nvSpPr>
        <p:spPr>
          <a:xfrm>
            <a:off x="457200" y="1600200"/>
            <a:ext cx="8229600" cy="5257800"/>
          </a:xfrm>
        </p:spPr>
        <p:txBody>
          <a:bodyPr>
            <a:normAutofit fontScale="62500" lnSpcReduction="20000"/>
          </a:bodyPr>
          <a:lstStyle/>
          <a:p>
            <a:pPr marL="0" indent="0">
              <a:buNone/>
            </a:pPr>
            <a:r>
              <a:rPr lang="cs-CZ" dirty="0" smtClean="0"/>
              <a:t>Součást státní politiky</a:t>
            </a:r>
          </a:p>
          <a:p>
            <a:r>
              <a:rPr lang="cs-CZ" dirty="0" smtClean="0"/>
              <a:t>dva </a:t>
            </a:r>
            <a:r>
              <a:rPr lang="cs-CZ" dirty="0"/>
              <a:t>vzájemně </a:t>
            </a:r>
            <a:r>
              <a:rPr lang="cs-CZ" dirty="0" smtClean="0"/>
              <a:t>související procesy – výchova a vzdělávání, jejichž </a:t>
            </a:r>
            <a:r>
              <a:rPr lang="cs-CZ" dirty="0"/>
              <a:t>výsledkem je </a:t>
            </a:r>
            <a:r>
              <a:rPr lang="cs-CZ" dirty="0" smtClean="0"/>
              <a:t>vzdělání  </a:t>
            </a:r>
          </a:p>
          <a:p>
            <a:pPr marL="0" indent="0">
              <a:buNone/>
            </a:pPr>
            <a:r>
              <a:rPr lang="cs-CZ" b="1" dirty="0" smtClean="0"/>
              <a:t>Z historie</a:t>
            </a:r>
          </a:p>
          <a:p>
            <a:r>
              <a:rPr lang="cs-CZ" dirty="0" smtClean="0"/>
              <a:t>znaky </a:t>
            </a:r>
            <a:r>
              <a:rPr lang="cs-CZ" dirty="0"/>
              <a:t>vzdělávací politiky </a:t>
            </a:r>
            <a:r>
              <a:rPr lang="cs-CZ" dirty="0" smtClean="0"/>
              <a:t>socialistického Československa:</a:t>
            </a:r>
          </a:p>
          <a:p>
            <a:pPr lvl="1"/>
            <a:r>
              <a:rPr lang="cs-CZ" b="1" dirty="0" smtClean="0"/>
              <a:t>ideologizace školství</a:t>
            </a:r>
            <a:r>
              <a:rPr lang="cs-CZ" dirty="0"/>
              <a:t>, která se negativně projevovala zejména v </a:t>
            </a:r>
            <a:r>
              <a:rPr lang="cs-CZ" dirty="0" smtClean="0"/>
              <a:t>oblasti společenských věd</a:t>
            </a:r>
          </a:p>
          <a:p>
            <a:pPr lvl="1"/>
            <a:r>
              <a:rPr lang="cs-CZ" dirty="0" smtClean="0"/>
              <a:t>vysoká </a:t>
            </a:r>
            <a:r>
              <a:rPr lang="cs-CZ" dirty="0"/>
              <a:t>centralizace a monopol </a:t>
            </a:r>
            <a:r>
              <a:rPr lang="cs-CZ" dirty="0" smtClean="0"/>
              <a:t>státu</a:t>
            </a:r>
          </a:p>
          <a:p>
            <a:pPr lvl="1"/>
            <a:r>
              <a:rPr lang="cs-CZ" dirty="0" smtClean="0"/>
              <a:t>pozitivní rysy: zvýšení </a:t>
            </a:r>
            <a:r>
              <a:rPr lang="cs-CZ" dirty="0"/>
              <a:t>propustnosti školské </a:t>
            </a:r>
            <a:r>
              <a:rPr lang="cs-CZ" dirty="0" smtClean="0"/>
              <a:t>soustavy / zvýšení </a:t>
            </a:r>
            <a:r>
              <a:rPr lang="cs-CZ" dirty="0"/>
              <a:t>celkové úrovně vzdělání </a:t>
            </a:r>
            <a:r>
              <a:rPr lang="cs-CZ" dirty="0" smtClean="0"/>
              <a:t>obyvatelstva – umožnilo to </a:t>
            </a:r>
            <a:r>
              <a:rPr lang="cs-CZ" dirty="0"/>
              <a:t>překonat období následné hospodářské transformace bez významných společenských otřesů.</a:t>
            </a:r>
          </a:p>
          <a:p>
            <a:r>
              <a:rPr lang="cs-CZ" b="1" dirty="0"/>
              <a:t>Po roce 1989 </a:t>
            </a:r>
            <a:endParaRPr lang="cs-CZ" b="1" dirty="0" smtClean="0"/>
          </a:p>
          <a:p>
            <a:pPr lvl="1"/>
            <a:r>
              <a:rPr lang="cs-CZ" dirty="0" smtClean="0"/>
              <a:t>výrazné změny </a:t>
            </a:r>
            <a:r>
              <a:rPr lang="cs-CZ" dirty="0"/>
              <a:t>v oblasti sociální </a:t>
            </a:r>
            <a:r>
              <a:rPr lang="cs-CZ" dirty="0" smtClean="0"/>
              <a:t>politiky</a:t>
            </a:r>
          </a:p>
          <a:p>
            <a:pPr lvl="1"/>
            <a:r>
              <a:rPr lang="cs-CZ" dirty="0" smtClean="0"/>
              <a:t>kromě </a:t>
            </a:r>
            <a:r>
              <a:rPr lang="cs-CZ" dirty="0"/>
              <a:t>státu vstupují do vzdělávací politiky další </a:t>
            </a:r>
            <a:r>
              <a:rPr lang="cs-CZ" dirty="0" smtClean="0"/>
              <a:t>subjekty - soukromý </a:t>
            </a:r>
            <a:r>
              <a:rPr lang="cs-CZ" dirty="0"/>
              <a:t>sektor a </a:t>
            </a:r>
            <a:r>
              <a:rPr lang="cs-CZ" dirty="0" smtClean="0"/>
              <a:t>církve (primární </a:t>
            </a:r>
            <a:r>
              <a:rPr lang="cs-CZ" dirty="0"/>
              <a:t>a </a:t>
            </a:r>
            <a:r>
              <a:rPr lang="cs-CZ" dirty="0" smtClean="0"/>
              <a:t>sekundární vzdělávání</a:t>
            </a:r>
          </a:p>
          <a:p>
            <a:pPr lvl="1"/>
            <a:r>
              <a:rPr lang="cs-CZ" dirty="0" smtClean="0"/>
              <a:t>vysoké </a:t>
            </a:r>
            <a:r>
              <a:rPr lang="cs-CZ" dirty="0"/>
              <a:t>školství není sto uspokojit poptávku po terciárním </a:t>
            </a:r>
            <a:r>
              <a:rPr lang="cs-CZ" dirty="0" smtClean="0"/>
              <a:t>vzdělání</a:t>
            </a:r>
          </a:p>
          <a:p>
            <a:pPr lvl="1"/>
            <a:r>
              <a:rPr lang="cs-CZ" dirty="0" smtClean="0"/>
              <a:t>nutnost </a:t>
            </a:r>
            <a:r>
              <a:rPr lang="cs-CZ" dirty="0"/>
              <a:t>spravedlivého přístupu k </a:t>
            </a:r>
            <a:r>
              <a:rPr lang="cs-CZ" dirty="0" smtClean="0"/>
              <a:t>vzdělání – rekvalifikace na proměnlivém trhu práce</a:t>
            </a:r>
          </a:p>
          <a:p>
            <a:pPr lvl="1"/>
            <a:r>
              <a:rPr lang="cs-CZ" dirty="0" smtClean="0"/>
              <a:t>Rozvoj celoživotního vzdělávání (učení</a:t>
            </a:r>
            <a:r>
              <a:rPr lang="cs-CZ" noProof="1" smtClean="0"/>
              <a:t>) </a:t>
            </a:r>
            <a:r>
              <a:rPr lang="cs-CZ" i="1" noProof="1" smtClean="0"/>
              <a:t>Livelong Learning</a:t>
            </a:r>
          </a:p>
          <a:p>
            <a:endParaRPr lang="cs-CZ" dirty="0"/>
          </a:p>
        </p:txBody>
      </p:sp>
    </p:spTree>
    <p:extLst>
      <p:ext uri="{BB962C8B-B14F-4D97-AF65-F5344CB8AC3E}">
        <p14:creationId xmlns:p14="http://schemas.microsoft.com/office/powerpoint/2010/main" val="3307526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a:t>Principy vzdělávací politiky</a:t>
            </a:r>
          </a:p>
        </p:txBody>
      </p:sp>
      <p:sp>
        <p:nvSpPr>
          <p:cNvPr id="3" name="Zástupný symbol pro obsah 2"/>
          <p:cNvSpPr>
            <a:spLocks noGrp="1"/>
          </p:cNvSpPr>
          <p:nvPr>
            <p:ph idx="1"/>
          </p:nvPr>
        </p:nvSpPr>
        <p:spPr>
          <a:xfrm>
            <a:off x="457200" y="1600200"/>
            <a:ext cx="8229600" cy="4757758"/>
          </a:xfrm>
        </p:spPr>
        <p:txBody>
          <a:bodyPr>
            <a:normAutofit fontScale="62500" lnSpcReduction="20000"/>
          </a:bodyPr>
          <a:lstStyle/>
          <a:p>
            <a:r>
              <a:rPr lang="cs-CZ" b="1" dirty="0"/>
              <a:t>Princip celoživotního </a:t>
            </a:r>
            <a:r>
              <a:rPr lang="cs-CZ" b="1" dirty="0" smtClean="0"/>
              <a:t>vzdělávání </a:t>
            </a:r>
            <a:endParaRPr lang="cs-CZ" b="1" dirty="0"/>
          </a:p>
          <a:p>
            <a:pPr lvl="1"/>
            <a:r>
              <a:rPr lang="cs-CZ" dirty="0"/>
              <a:t>V naší společnosti rychle roste poptávka po </a:t>
            </a:r>
            <a:r>
              <a:rPr lang="cs-CZ" dirty="0" smtClean="0"/>
              <a:t>vzdělávání, </a:t>
            </a:r>
            <a:r>
              <a:rPr lang="cs-CZ" dirty="0"/>
              <a:t>stává se </a:t>
            </a:r>
            <a:r>
              <a:rPr lang="cs-CZ" dirty="0" smtClean="0"/>
              <a:t>rozmanitější</a:t>
            </a:r>
          </a:p>
          <a:p>
            <a:pPr lvl="1"/>
            <a:r>
              <a:rPr lang="cs-CZ" dirty="0" smtClean="0"/>
              <a:t>Potřeba </a:t>
            </a:r>
            <a:r>
              <a:rPr lang="cs-CZ" dirty="0"/>
              <a:t>neustálého vzdělávání je způsobena rychlým vývojem věd - vědomosti rychle zastarávají, jsou nahrazovány </a:t>
            </a:r>
            <a:r>
              <a:rPr lang="cs-CZ" dirty="0" smtClean="0"/>
              <a:t>novějšími</a:t>
            </a:r>
          </a:p>
          <a:p>
            <a:pPr lvl="1"/>
            <a:r>
              <a:rPr lang="cs-CZ" dirty="0" smtClean="0"/>
              <a:t>Ze </a:t>
            </a:r>
            <a:r>
              <a:rPr lang="cs-CZ" dirty="0"/>
              <a:t>vzdělávání se pak stává celoživotní </a:t>
            </a:r>
            <a:r>
              <a:rPr lang="cs-CZ" dirty="0" smtClean="0"/>
              <a:t>proces</a:t>
            </a:r>
            <a:endParaRPr lang="cs-CZ" dirty="0"/>
          </a:p>
          <a:p>
            <a:r>
              <a:rPr lang="cs-CZ" b="1" dirty="0"/>
              <a:t>Princip rovných šancí v přístupu ke </a:t>
            </a:r>
            <a:r>
              <a:rPr lang="cs-CZ" b="1" dirty="0" smtClean="0"/>
              <a:t>vzdělání</a:t>
            </a:r>
            <a:endParaRPr lang="cs-CZ" b="1" dirty="0"/>
          </a:p>
          <a:p>
            <a:pPr lvl="1"/>
            <a:r>
              <a:rPr lang="cs-CZ" dirty="0"/>
              <a:t>Právo na vzdělání a rovné šance v přístupu ke vzdělání jsou ukotveny už </a:t>
            </a:r>
            <a:r>
              <a:rPr lang="cs-CZ" dirty="0" smtClean="0"/>
              <a:t>v Listině základních práv a svobod </a:t>
            </a:r>
          </a:p>
          <a:p>
            <a:pPr lvl="1"/>
            <a:r>
              <a:rPr lang="cs-CZ" dirty="0" smtClean="0"/>
              <a:t>Šanci </a:t>
            </a:r>
            <a:r>
              <a:rPr lang="cs-CZ" dirty="0"/>
              <a:t>na vzdělání má mít každý stejnou, je pak na jedinci, jak ji </a:t>
            </a:r>
            <a:r>
              <a:rPr lang="cs-CZ" dirty="0" smtClean="0"/>
              <a:t>využije</a:t>
            </a:r>
            <a:endParaRPr lang="cs-CZ" dirty="0"/>
          </a:p>
          <a:p>
            <a:r>
              <a:rPr lang="cs-CZ" b="1" dirty="0"/>
              <a:t>Princip individualizace a diferenciace ve </a:t>
            </a:r>
            <a:r>
              <a:rPr lang="cs-CZ" b="1" dirty="0" smtClean="0"/>
              <a:t>vzdělání</a:t>
            </a:r>
          </a:p>
          <a:p>
            <a:pPr lvl="1"/>
            <a:r>
              <a:rPr lang="cs-CZ" dirty="0" smtClean="0"/>
              <a:t>Individuální </a:t>
            </a:r>
            <a:r>
              <a:rPr lang="cs-CZ" dirty="0"/>
              <a:t>vzdělání je důležité, protože každý člověk je jiný, má jiné schopnosti, předpoklady, inteligenční potenciál apod. </a:t>
            </a:r>
            <a:endParaRPr lang="cs-CZ" dirty="0" smtClean="0"/>
          </a:p>
          <a:p>
            <a:pPr lvl="1"/>
            <a:r>
              <a:rPr lang="cs-CZ" dirty="0" smtClean="0"/>
              <a:t>Stejná </a:t>
            </a:r>
            <a:r>
              <a:rPr lang="cs-CZ" dirty="0"/>
              <a:t>forma vzdělávání tedy nemůže být účinná pro </a:t>
            </a:r>
            <a:r>
              <a:rPr lang="cs-CZ" dirty="0" smtClean="0"/>
              <a:t>všechny</a:t>
            </a:r>
            <a:endParaRPr lang="cs-CZ" dirty="0"/>
          </a:p>
          <a:p>
            <a:r>
              <a:rPr lang="cs-CZ" b="1" dirty="0"/>
              <a:t>Princip internacionalizace ve </a:t>
            </a:r>
            <a:r>
              <a:rPr lang="cs-CZ" b="1" dirty="0" smtClean="0"/>
              <a:t>vzdělání </a:t>
            </a:r>
            <a:endParaRPr lang="cs-CZ" b="1" dirty="0"/>
          </a:p>
          <a:p>
            <a:pPr lvl="1"/>
            <a:r>
              <a:rPr lang="cs-CZ" dirty="0"/>
              <a:t>Vzdělání </a:t>
            </a:r>
            <a:r>
              <a:rPr lang="cs-CZ" dirty="0" smtClean="0"/>
              <a:t>chápáno </a:t>
            </a:r>
            <a:r>
              <a:rPr lang="cs-CZ" dirty="0"/>
              <a:t>jako nadnárodní záležitost - pomáhá soužití lidí různých národností, ras, náboženství apod.</a:t>
            </a:r>
          </a:p>
          <a:p>
            <a:endParaRPr lang="cs-CZ" dirty="0"/>
          </a:p>
        </p:txBody>
      </p:sp>
    </p:spTree>
    <p:extLst>
      <p:ext uri="{BB962C8B-B14F-4D97-AF65-F5344CB8AC3E}">
        <p14:creationId xmlns:p14="http://schemas.microsoft.com/office/powerpoint/2010/main" val="369905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642910" y="274638"/>
            <a:ext cx="7586690" cy="706090"/>
          </a:xfrm>
        </p:spPr>
        <p:txBody>
          <a:bodyPr>
            <a:normAutofit/>
          </a:bodyPr>
          <a:lstStyle/>
          <a:p>
            <a:r>
              <a:rPr lang="cs-CZ" sz="3600" b="1" cap="all" dirty="0" smtClean="0"/>
              <a:t>Vzdělávací politika </a:t>
            </a:r>
            <a:endParaRPr lang="cs-CZ" sz="3600" b="1" cap="al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7749"/>
            <a:ext cx="7560840" cy="564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759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Formální vzdělávání</a:t>
            </a:r>
            <a:endParaRPr lang="cs-CZ" sz="3200" b="1" cap="al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700808"/>
            <a:ext cx="7119359" cy="499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60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Neformální vzdělávání</a:t>
            </a:r>
            <a:endParaRPr lang="cs-CZ" sz="3600" b="1" cap="all" dirty="0"/>
          </a:p>
        </p:txBody>
      </p:sp>
      <p:sp>
        <p:nvSpPr>
          <p:cNvPr id="3" name="Zástupný symbol pro obsah 2"/>
          <p:cNvSpPr>
            <a:spLocks noGrp="1"/>
          </p:cNvSpPr>
          <p:nvPr>
            <p:ph idx="1"/>
          </p:nvPr>
        </p:nvSpPr>
        <p:spPr>
          <a:xfrm>
            <a:off x="457200" y="1600200"/>
            <a:ext cx="8229600" cy="4925144"/>
          </a:xfrm>
        </p:spPr>
        <p:txBody>
          <a:bodyPr>
            <a:normAutofit lnSpcReduction="10000"/>
          </a:bodyPr>
          <a:lstStyle/>
          <a:p>
            <a:pPr lvl="1"/>
            <a:r>
              <a:rPr lang="cs-CZ" b="1" dirty="0" smtClean="0"/>
              <a:t>nevede </a:t>
            </a:r>
            <a:r>
              <a:rPr lang="cs-CZ" b="1" dirty="0"/>
              <a:t>k ucelenému školskému vzdělání</a:t>
            </a:r>
          </a:p>
          <a:p>
            <a:pPr lvl="1"/>
            <a:r>
              <a:rPr lang="cs-CZ" b="1" dirty="0"/>
              <a:t>organizované</a:t>
            </a:r>
            <a:r>
              <a:rPr lang="cs-CZ" dirty="0"/>
              <a:t> výchovně vzdělávací aktivity mimo rámec zavedeného oficiálního školského systému </a:t>
            </a:r>
          </a:p>
          <a:p>
            <a:pPr lvl="1"/>
            <a:r>
              <a:rPr lang="cs-CZ" b="1" dirty="0"/>
              <a:t>cílem záměrný rozvoj </a:t>
            </a:r>
            <a:r>
              <a:rPr lang="cs-CZ" dirty="0"/>
              <a:t>životních zkušeností, dovedností a postojů, založených na uceleném systému hodnot</a:t>
            </a:r>
          </a:p>
          <a:p>
            <a:pPr lvl="1"/>
            <a:r>
              <a:rPr lang="cs-CZ" b="1" dirty="0"/>
              <a:t>aktivity zpravidla </a:t>
            </a:r>
            <a:r>
              <a:rPr lang="cs-CZ" b="1" dirty="0" smtClean="0"/>
              <a:t>dobrovolné </a:t>
            </a:r>
            <a:r>
              <a:rPr lang="cs-CZ" dirty="0" smtClean="0"/>
              <a:t>(organizátor – např. sdružení </a:t>
            </a:r>
            <a:r>
              <a:rPr lang="cs-CZ" dirty="0"/>
              <a:t>dětí a mládeže, nestátní neziskové organizace </a:t>
            </a:r>
            <a:r>
              <a:rPr lang="cs-CZ" dirty="0" smtClean="0"/>
              <a:t>NNO, </a:t>
            </a:r>
            <a:r>
              <a:rPr lang="cs-CZ" dirty="0"/>
              <a:t>školská zařízení pro zájmové vzdělávání (střediska volného času, vzdělávací agentury, kluby, kulturní zařízení a další)</a:t>
            </a:r>
          </a:p>
          <a:p>
            <a:pPr lvl="1"/>
            <a:endParaRPr lang="cs-CZ" dirty="0" smtClean="0"/>
          </a:p>
        </p:txBody>
      </p:sp>
    </p:spTree>
    <p:extLst>
      <p:ext uri="{BB962C8B-B14F-4D97-AF65-F5344CB8AC3E}">
        <p14:creationId xmlns:p14="http://schemas.microsoft.com/office/powerpoint/2010/main" val="3533498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Uznávání neformálního vzdělávání (ČR)</a:t>
            </a:r>
            <a:endParaRPr lang="cs-CZ" sz="3200" b="1" cap="all"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Poprvé v ČR systematicky řešeno v r. 2009 (Národní institut dětí a mládeže)</a:t>
            </a:r>
          </a:p>
          <a:p>
            <a:pPr marL="0" indent="0">
              <a:buNone/>
            </a:pPr>
            <a:endParaRPr lang="cs-CZ" dirty="0" smtClean="0"/>
          </a:p>
          <a:p>
            <a:r>
              <a:rPr lang="cs-CZ" dirty="0" smtClean="0"/>
              <a:t>Národní </a:t>
            </a:r>
            <a:r>
              <a:rPr lang="cs-CZ" dirty="0"/>
              <a:t>projekt </a:t>
            </a:r>
            <a:r>
              <a:rPr lang="cs-CZ" b="1" dirty="0"/>
              <a:t>„Klíče pro život“</a:t>
            </a:r>
            <a:r>
              <a:rPr lang="cs-CZ" dirty="0"/>
              <a:t> (</a:t>
            </a:r>
            <a:r>
              <a:rPr lang="cs-CZ" u="sng" dirty="0">
                <a:hlinkClick r:id="rId2"/>
              </a:rPr>
              <a:t>www.kliceprozivot.cz</a:t>
            </a:r>
            <a:r>
              <a:rPr lang="cs-CZ" dirty="0"/>
              <a:t>)</a:t>
            </a:r>
          </a:p>
          <a:p>
            <a:pPr marL="0" indent="0">
              <a:buNone/>
            </a:pPr>
            <a:r>
              <a:rPr lang="cs-CZ" dirty="0" smtClean="0"/>
              <a:t>	KA </a:t>
            </a:r>
            <a:r>
              <a:rPr lang="cs-CZ" dirty="0"/>
              <a:t>projektu: „</a:t>
            </a:r>
            <a:r>
              <a:rPr lang="cs-CZ" b="1" dirty="0"/>
              <a:t>Uznávání neformálního vzdělávání“</a:t>
            </a:r>
            <a:r>
              <a:rPr lang="cs-CZ" dirty="0"/>
              <a:t> </a:t>
            </a:r>
          </a:p>
          <a:p>
            <a:pPr lvl="1"/>
            <a:r>
              <a:rPr lang="cs-CZ" dirty="0"/>
              <a:t>(</a:t>
            </a:r>
            <a:r>
              <a:rPr lang="cs-CZ" u="sng" dirty="0">
                <a:hlinkClick r:id="rId3"/>
              </a:rPr>
              <a:t>http://www.nidm.cz/vystupy-kpz/uznavani-nfv</a:t>
            </a:r>
            <a:endParaRPr lang="cs-CZ" u="sng" dirty="0"/>
          </a:p>
          <a:p>
            <a:pPr lvl="1"/>
            <a:r>
              <a:rPr lang="cs-CZ" b="1" dirty="0"/>
              <a:t>„Memorandum o podpoře uznávání výsledků neformálního vzdělávání při práci s dětmi a mládeží“</a:t>
            </a:r>
            <a:r>
              <a:rPr lang="cs-CZ" dirty="0"/>
              <a:t>(</a:t>
            </a:r>
            <a:r>
              <a:rPr lang="cs-CZ" u="sng" dirty="0">
                <a:hlinkClick r:id="rId4"/>
              </a:rPr>
              <a:t>http://userfiles.nidm.cz/file/OKP/memorandum-unv-final.pdf</a:t>
            </a:r>
            <a:r>
              <a:rPr lang="cs-CZ" dirty="0" smtClean="0"/>
              <a:t>)</a:t>
            </a:r>
          </a:p>
          <a:p>
            <a:pPr marL="914400" lvl="1" indent="-457200"/>
            <a:r>
              <a:rPr lang="cs-CZ" b="1" dirty="0"/>
              <a:t>MEMORANDUM</a:t>
            </a:r>
          </a:p>
          <a:p>
            <a:pPr marL="914400" lvl="1" indent="-457200"/>
            <a:r>
              <a:rPr lang="cs-CZ" dirty="0"/>
              <a:t>otevírá další možnosti k  </a:t>
            </a:r>
            <a:r>
              <a:rPr lang="cs-CZ" b="1" dirty="0"/>
              <a:t>jednání o záměrech uznávat neformální vzdělávání</a:t>
            </a:r>
            <a:r>
              <a:rPr lang="cs-CZ" dirty="0"/>
              <a:t> a tím podpořit v lidech samotných </a:t>
            </a:r>
            <a:r>
              <a:rPr lang="cs-CZ" b="1" dirty="0"/>
              <a:t>vnitřní motivaci k celoživotnímu učení</a:t>
            </a:r>
          </a:p>
          <a:p>
            <a:pPr marL="514350" indent="-457200"/>
            <a:r>
              <a:rPr lang="cs-CZ" b="1" dirty="0" smtClean="0"/>
              <a:t>Listopad </a:t>
            </a:r>
            <a:r>
              <a:rPr lang="cs-CZ" b="1" dirty="0"/>
              <a:t>2011 v Praze </a:t>
            </a:r>
            <a:r>
              <a:rPr lang="cs-CZ" dirty="0" smtClean="0"/>
              <a:t>„</a:t>
            </a:r>
            <a:r>
              <a:rPr lang="cs-CZ" b="1" u="sng" dirty="0">
                <a:hlinkClick r:id="rId5"/>
              </a:rPr>
              <a:t>Konference o uznávání neformálního vzdělávání</a:t>
            </a:r>
            <a:r>
              <a:rPr lang="cs-CZ" b="1" dirty="0"/>
              <a:t>“</a:t>
            </a:r>
            <a:r>
              <a:rPr lang="cs-CZ" dirty="0"/>
              <a:t>, (</a:t>
            </a:r>
            <a:r>
              <a:rPr lang="cs-CZ" u="sng" dirty="0">
                <a:hlinkClick r:id="rId5"/>
              </a:rPr>
              <a:t>http://</a:t>
            </a:r>
            <a:r>
              <a:rPr lang="cs-CZ" u="sng" dirty="0" smtClean="0">
                <a:hlinkClick r:id="rId5"/>
              </a:rPr>
              <a:t>www.nidm.cz/neformalni-vzdelavani/volny-cas/akce-a-seminare/konference-unv-2011</a:t>
            </a:r>
            <a:r>
              <a:rPr lang="cs-CZ" u="sng" dirty="0" smtClean="0"/>
              <a:t>)</a:t>
            </a:r>
          </a:p>
          <a:p>
            <a:pPr marL="57150" indent="0">
              <a:buNone/>
            </a:pPr>
            <a:endParaRPr lang="cs-CZ" dirty="0"/>
          </a:p>
        </p:txBody>
      </p:sp>
    </p:spTree>
    <p:extLst>
      <p:ext uri="{BB962C8B-B14F-4D97-AF65-F5344CB8AC3E}">
        <p14:creationId xmlns:p14="http://schemas.microsoft.com/office/powerpoint/2010/main" val="2626600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5069160"/>
          </a:xfrm>
        </p:spPr>
        <p:txBody>
          <a:bodyPr>
            <a:normAutofit fontScale="70000" lnSpcReduction="20000"/>
          </a:bodyPr>
          <a:lstStyle/>
          <a:p>
            <a:pPr marL="57150" indent="0">
              <a:buNone/>
            </a:pPr>
            <a:r>
              <a:rPr lang="cs-CZ" dirty="0"/>
              <a:t>Národní projekt </a:t>
            </a:r>
            <a:r>
              <a:rPr lang="cs-CZ" b="1" dirty="0"/>
              <a:t>„K2 – kvalita a konkurenceschopnost v neformálním vzdělávání“ (</a:t>
            </a:r>
            <a:r>
              <a:rPr lang="cs-CZ" b="1" u="sng" dirty="0">
                <a:hlinkClick r:id="rId2"/>
              </a:rPr>
              <a:t>http://www.nidm.cz/k2/uznavani-nfv</a:t>
            </a:r>
            <a:r>
              <a:rPr lang="cs-CZ" b="1" dirty="0"/>
              <a:t>)</a:t>
            </a:r>
          </a:p>
          <a:p>
            <a:r>
              <a:rPr lang="cs-CZ" noProof="1" smtClean="0"/>
              <a:t>klíčová aktivita Metodická podpora uznávání neformálního vzdělávání</a:t>
            </a:r>
          </a:p>
          <a:p>
            <a:pPr lvl="1"/>
            <a:r>
              <a:rPr lang="cs-CZ" noProof="1" smtClean="0"/>
              <a:t>vznikla publikace </a:t>
            </a:r>
            <a:r>
              <a:rPr lang="cs-CZ" b="1" i="1" noProof="1" smtClean="0"/>
              <a:t>„MetodiKa – Kompetence, Kvalita, Kvalifikace, (sebe)Koncepce pro neformální vzdělávání“</a:t>
            </a:r>
          </a:p>
          <a:p>
            <a:pPr lvl="2"/>
            <a:r>
              <a:rPr lang="cs-CZ" noProof="1" smtClean="0"/>
              <a:t>určena především pracovníkům pracujícím s dětmi a mládeží v nestátních neziskových organizacích)</a:t>
            </a:r>
          </a:p>
          <a:p>
            <a:r>
              <a:rPr lang="cs-CZ" b="1" dirty="0"/>
              <a:t>Expertní tým pro volnočasové aktivity </a:t>
            </a:r>
            <a:r>
              <a:rPr lang="cs-CZ" dirty="0"/>
              <a:t>v oblasti práce s dětmi a mládeží - jaro 2013 </a:t>
            </a:r>
          </a:p>
          <a:p>
            <a:pPr lvl="1"/>
            <a:r>
              <a:rPr lang="cs-CZ" dirty="0"/>
              <a:t>Návrhy profesních kvalifikací do státem garantovaného systému „</a:t>
            </a:r>
            <a:r>
              <a:rPr lang="cs-CZ" b="1" dirty="0"/>
              <a:t>Národní soustava kvalifikací“</a:t>
            </a:r>
            <a:r>
              <a:rPr lang="cs-CZ" dirty="0"/>
              <a:t> (</a:t>
            </a:r>
            <a:r>
              <a:rPr lang="cs-CZ" u="sng" dirty="0">
                <a:hlinkClick r:id="rId3"/>
              </a:rPr>
              <a:t>http://www.nuv.cz/nsk2</a:t>
            </a:r>
            <a:r>
              <a:rPr lang="cs-CZ" dirty="0"/>
              <a:t>)</a:t>
            </a:r>
          </a:p>
          <a:p>
            <a:pPr marL="457200" lvl="1" indent="0">
              <a:buNone/>
            </a:pPr>
            <a:endParaRPr lang="cs-CZ" dirty="0"/>
          </a:p>
          <a:p>
            <a:pPr lvl="2"/>
            <a:r>
              <a:rPr lang="cs-CZ" dirty="0"/>
              <a:t>hlavní vedoucí zotavovací akce dětí a mládeže</a:t>
            </a:r>
          </a:p>
          <a:p>
            <a:pPr lvl="2"/>
            <a:r>
              <a:rPr lang="cs-CZ" dirty="0"/>
              <a:t>vedoucí volnočasových aktivit dětí a mládeže</a:t>
            </a:r>
          </a:p>
          <a:p>
            <a:pPr lvl="2"/>
            <a:r>
              <a:rPr lang="cs-CZ" dirty="0"/>
              <a:t>samostatný vedoucí volnočasových aktivit dětí a mládeže</a:t>
            </a:r>
          </a:p>
          <a:p>
            <a:pPr lvl="2"/>
            <a:r>
              <a:rPr lang="cs-CZ" dirty="0"/>
              <a:t>koordinátor dobrovolníků</a:t>
            </a:r>
          </a:p>
          <a:p>
            <a:pPr marL="914400" lvl="2" indent="0">
              <a:buNone/>
            </a:pPr>
            <a:endParaRPr lang="cs-CZ" noProof="1"/>
          </a:p>
        </p:txBody>
      </p:sp>
      <p:sp>
        <p:nvSpPr>
          <p:cNvPr id="4" name="Nadpis 1"/>
          <p:cNvSpPr>
            <a:spLocks noGrp="1"/>
          </p:cNvSpPr>
          <p:nvPr>
            <p:ph type="title"/>
          </p:nvPr>
        </p:nvSpPr>
        <p:spPr>
          <a:solidFill>
            <a:srgbClr val="92D050"/>
          </a:solidFill>
        </p:spPr>
        <p:txBody>
          <a:bodyPr>
            <a:normAutofit/>
          </a:bodyPr>
          <a:lstStyle/>
          <a:p>
            <a:r>
              <a:rPr lang="cs-CZ" sz="3200" b="1" cap="all" dirty="0" smtClean="0"/>
              <a:t>Uznávání neformálního vzdělávání (ČR)</a:t>
            </a:r>
            <a:endParaRPr lang="cs-CZ" sz="3200" b="1" cap="all" dirty="0"/>
          </a:p>
        </p:txBody>
      </p:sp>
    </p:spTree>
    <p:extLst>
      <p:ext uri="{BB962C8B-B14F-4D97-AF65-F5344CB8AC3E}">
        <p14:creationId xmlns:p14="http://schemas.microsoft.com/office/powerpoint/2010/main" val="333908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363272" cy="4525963"/>
          </a:xfrm>
        </p:spPr>
        <p:txBody>
          <a:bodyPr>
            <a:normAutofit fontScale="70000" lnSpcReduction="20000"/>
          </a:bodyPr>
          <a:lstStyle/>
          <a:p>
            <a:pPr marL="0" indent="0">
              <a:buNone/>
            </a:pPr>
            <a:r>
              <a:rPr lang="cs-CZ" dirty="0" smtClean="0"/>
              <a:t>Jednání </a:t>
            </a:r>
            <a:r>
              <a:rPr lang="cs-CZ" dirty="0"/>
              <a:t>Rady pro vzdělávání, mládež, kulturu a sport (2012)</a:t>
            </a:r>
          </a:p>
          <a:p>
            <a:pPr marL="457200" lvl="1" indent="0">
              <a:buNone/>
            </a:pPr>
            <a:r>
              <a:rPr lang="cs-CZ" dirty="0"/>
              <a:t>ministry školství členských států EU přijato „</a:t>
            </a:r>
            <a:r>
              <a:rPr lang="cs-CZ" b="1" dirty="0"/>
              <a:t>Doporučení</a:t>
            </a:r>
            <a:r>
              <a:rPr lang="cs-CZ" dirty="0"/>
              <a:t> </a:t>
            </a:r>
            <a:r>
              <a:rPr lang="cs-CZ" b="1" dirty="0"/>
              <a:t>Rady</a:t>
            </a:r>
            <a:r>
              <a:rPr lang="cs-CZ" dirty="0"/>
              <a:t> </a:t>
            </a:r>
            <a:r>
              <a:rPr lang="cs-CZ" b="1" dirty="0"/>
              <a:t>o</a:t>
            </a:r>
            <a:r>
              <a:rPr lang="cs-CZ" dirty="0"/>
              <a:t> </a:t>
            </a:r>
            <a:r>
              <a:rPr lang="cs-CZ" b="1" dirty="0"/>
              <a:t>uznávání</a:t>
            </a:r>
            <a:r>
              <a:rPr lang="cs-CZ" dirty="0"/>
              <a:t> </a:t>
            </a:r>
            <a:r>
              <a:rPr lang="cs-CZ" b="1" dirty="0"/>
              <a:t>neformálního </a:t>
            </a:r>
            <a:r>
              <a:rPr lang="cs-CZ" b="1" dirty="0" smtClean="0"/>
              <a:t>vzdělávání</a:t>
            </a:r>
            <a:r>
              <a:rPr lang="cs-CZ" dirty="0" smtClean="0"/>
              <a:t>  </a:t>
            </a:r>
            <a:r>
              <a:rPr lang="cs-CZ" b="1" dirty="0" smtClean="0"/>
              <a:t>a</a:t>
            </a:r>
            <a:r>
              <a:rPr lang="cs-CZ" dirty="0"/>
              <a:t> </a:t>
            </a:r>
            <a:r>
              <a:rPr lang="cs-CZ" b="1" dirty="0"/>
              <a:t>informálního</a:t>
            </a:r>
            <a:r>
              <a:rPr lang="cs-CZ" dirty="0"/>
              <a:t> </a:t>
            </a:r>
            <a:r>
              <a:rPr lang="cs-CZ" b="1" dirty="0"/>
              <a:t>učení“</a:t>
            </a:r>
            <a:r>
              <a:rPr lang="cs-CZ" dirty="0"/>
              <a:t> ze dne 20. prosince 2012 (</a:t>
            </a:r>
            <a:r>
              <a:rPr lang="cs-CZ" dirty="0" smtClean="0"/>
              <a:t>2012/C 398/01) </a:t>
            </a:r>
            <a:r>
              <a:rPr lang="cs-CZ" u="sng" dirty="0" smtClean="0">
                <a:hlinkClick r:id="rId2"/>
              </a:rPr>
              <a:t>http</a:t>
            </a:r>
            <a:r>
              <a:rPr lang="cs-CZ" u="sng" dirty="0">
                <a:hlinkClick r:id="rId2"/>
              </a:rPr>
              <a:t>://eur-lex.europa.eu/LexUriServ/LexUriServ.do?uri=OJ:C:2012:398:0001:0005:CS:PDF</a:t>
            </a:r>
            <a:endParaRPr lang="cs-CZ" dirty="0"/>
          </a:p>
          <a:p>
            <a:endParaRPr lang="cs-CZ" dirty="0" smtClean="0"/>
          </a:p>
          <a:p>
            <a:pPr marL="0" indent="0">
              <a:buNone/>
            </a:pPr>
            <a:r>
              <a:rPr lang="cs-CZ" noProof="1" smtClean="0"/>
              <a:t>Dokument </a:t>
            </a:r>
            <a:r>
              <a:rPr lang="cs-CZ" b="1" noProof="1" smtClean="0"/>
              <a:t>„Evropské zásady pro uznávání neformálního vzdělávání a informálního učení“ (</a:t>
            </a:r>
            <a:r>
              <a:rPr lang="cs-CZ" noProof="1" smtClean="0"/>
              <a:t>European Guidelines for the Validation of Non-formal and Informal Learning) </a:t>
            </a:r>
          </a:p>
          <a:p>
            <a:pPr lvl="1"/>
            <a:r>
              <a:rPr lang="cs-CZ" noProof="1" smtClean="0"/>
              <a:t>přístup jednotlivých členských zemí k uznávání výsledků neformálního vzdělávání a informálního učení /</a:t>
            </a:r>
            <a:r>
              <a:rPr lang="cs-CZ" u="sng" noProof="1" smtClean="0">
                <a:hlinkClick r:id="rId3"/>
              </a:rPr>
              <a:t>http://www.iconet-eu.net/index.php?option=com_remository&amp;Itemid=11&amp;func=startdown&amp;id=75〈=en</a:t>
            </a:r>
            <a:r>
              <a:rPr lang="cs-CZ" noProof="1" smtClean="0"/>
              <a:t> )</a:t>
            </a:r>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Uznávání neformálního vzdělávání (EU)</a:t>
            </a:r>
            <a:endParaRPr lang="cs-CZ" sz="3200" b="1" cap="all" dirty="0"/>
          </a:p>
        </p:txBody>
      </p:sp>
    </p:spTree>
    <p:extLst>
      <p:ext uri="{BB962C8B-B14F-4D97-AF65-F5344CB8AC3E}">
        <p14:creationId xmlns:p14="http://schemas.microsoft.com/office/powerpoint/2010/main" val="338873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Pedagogika jako věda</a:t>
            </a:r>
            <a:endParaRPr lang="cs-CZ" sz="3600" b="1" cap="all" dirty="0"/>
          </a:p>
        </p:txBody>
      </p:sp>
      <p:sp>
        <p:nvSpPr>
          <p:cNvPr id="3" name="Zástupný symbol pro obsah 2"/>
          <p:cNvSpPr>
            <a:spLocks noGrp="1"/>
          </p:cNvSpPr>
          <p:nvPr>
            <p:ph idx="1"/>
          </p:nvPr>
        </p:nvSpPr>
        <p:spPr/>
        <p:txBody>
          <a:bodyPr>
            <a:normAutofit fontScale="77500" lnSpcReduction="20000"/>
          </a:bodyPr>
          <a:lstStyle/>
          <a:p>
            <a:r>
              <a:rPr lang="cs-CZ" altLang="cs-CZ" dirty="0" smtClean="0"/>
              <a:t>společenská věda, která zkoumá </a:t>
            </a:r>
            <a:r>
              <a:rPr lang="cs-CZ" altLang="cs-CZ" b="1" dirty="0" smtClean="0"/>
              <a:t>podstatu, strukturu a zákonitosti výchovy a vzdělávání </a:t>
            </a:r>
            <a:r>
              <a:rPr lang="cs-CZ" altLang="cs-CZ" dirty="0" smtClean="0"/>
              <a:t>jako záměrné, cílevědomé a soustavné činnosti formující osobnost člověka v nejrůznějších sférách života společnosti</a:t>
            </a:r>
          </a:p>
          <a:p>
            <a:r>
              <a:rPr lang="cs-CZ" altLang="cs-CZ" b="1" dirty="0" smtClean="0"/>
              <a:t>studuje a kriticky hodnotí </a:t>
            </a:r>
            <a:r>
              <a:rPr lang="cs-CZ" altLang="cs-CZ" dirty="0" smtClean="0"/>
              <a:t>myšlenkové dědictví minulosti, </a:t>
            </a:r>
            <a:r>
              <a:rPr lang="cs-CZ" altLang="cs-CZ" b="1" dirty="0" smtClean="0"/>
              <a:t>sleduje vývoj </a:t>
            </a:r>
            <a:r>
              <a:rPr lang="cs-CZ" altLang="cs-CZ" dirty="0" smtClean="0"/>
              <a:t>školství, výchovy a vzdělávání v zahraničí a ve spolupráci s dalšími vědními disciplínami </a:t>
            </a:r>
            <a:r>
              <a:rPr lang="cs-CZ" altLang="cs-CZ" b="1" dirty="0" smtClean="0"/>
              <a:t>formuluje nové vývojové trendy</a:t>
            </a:r>
            <a:r>
              <a:rPr lang="cs-CZ" altLang="cs-CZ" dirty="0" smtClean="0"/>
              <a:t> pro různé oblasti výchovy a vzdělávání. (</a:t>
            </a:r>
            <a:r>
              <a:rPr lang="cs-CZ" altLang="cs-CZ" sz="2400" dirty="0" smtClean="0"/>
              <a:t>in kol. autorů: Pedagogický slovník, </a:t>
            </a:r>
            <a:r>
              <a:rPr lang="cs-CZ" altLang="cs-CZ" sz="1400" dirty="0" smtClean="0"/>
              <a:t>str.</a:t>
            </a:r>
            <a:r>
              <a:rPr lang="cs-CZ" altLang="cs-CZ" sz="2400" dirty="0" smtClean="0"/>
              <a:t> </a:t>
            </a:r>
            <a:r>
              <a:rPr lang="cs-CZ" altLang="cs-CZ" sz="1400" dirty="0" smtClean="0"/>
              <a:t>234</a:t>
            </a:r>
            <a:r>
              <a:rPr lang="cs-CZ" altLang="cs-CZ" sz="2400" dirty="0" smtClean="0"/>
              <a:t>)</a:t>
            </a:r>
            <a:r>
              <a:rPr lang="cs-CZ" altLang="cs-CZ" i="1" dirty="0" smtClean="0"/>
              <a:t> </a:t>
            </a:r>
          </a:p>
          <a:p>
            <a:pPr>
              <a:spcBef>
                <a:spcPts val="575"/>
              </a:spcBef>
            </a:pPr>
            <a:r>
              <a:rPr lang="cs-CZ" altLang="cs-CZ" b="1" dirty="0" smtClean="0"/>
              <a:t>věda a výzkum </a:t>
            </a:r>
            <a:r>
              <a:rPr lang="cs-CZ" altLang="cs-CZ" dirty="0" smtClean="0"/>
              <a:t>zabývající se vzděláváním a výchovou v nejrůznějších sférách života a společnosti (ne pouze ve školských institucích a o populaci dětí a mládeže)</a:t>
            </a:r>
          </a:p>
          <a:p>
            <a:pPr marL="0" indent="0">
              <a:spcBef>
                <a:spcPts val="575"/>
              </a:spcBef>
              <a:buNone/>
            </a:pPr>
            <a:r>
              <a:rPr lang="cs-CZ" altLang="cs-CZ" dirty="0" smtClean="0"/>
              <a:t> </a:t>
            </a:r>
            <a:endParaRPr lang="cs-CZ" altLang="cs-CZ" i="1" dirty="0" smtClean="0"/>
          </a:p>
          <a:p>
            <a:endParaRPr lang="cs-CZ" dirty="0"/>
          </a:p>
        </p:txBody>
      </p:sp>
    </p:spTree>
    <p:extLst>
      <p:ext uri="{BB962C8B-B14F-4D97-AF65-F5344CB8AC3E}">
        <p14:creationId xmlns:p14="http://schemas.microsoft.com/office/powerpoint/2010/main" val="993337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Celoživotní učení (CŽU)</a:t>
            </a:r>
            <a:endParaRPr lang="cs-CZ" sz="3200" b="1" cap="all" dirty="0"/>
          </a:p>
        </p:txBody>
      </p:sp>
      <p:sp>
        <p:nvSpPr>
          <p:cNvPr id="3" name="Zástupný symbol pro obsah 2"/>
          <p:cNvSpPr>
            <a:spLocks noGrp="1"/>
          </p:cNvSpPr>
          <p:nvPr>
            <p:ph idx="1"/>
          </p:nvPr>
        </p:nvSpPr>
        <p:spPr/>
        <p:txBody>
          <a:bodyPr>
            <a:normAutofit fontScale="77500" lnSpcReduction="20000"/>
          </a:bodyPr>
          <a:lstStyle/>
          <a:p>
            <a:r>
              <a:rPr lang="cs-CZ" dirty="0"/>
              <a:t>Členitý, nepříliš jasně ohraničený celek</a:t>
            </a:r>
          </a:p>
          <a:p>
            <a:r>
              <a:rPr lang="cs-CZ" dirty="0"/>
              <a:t>Jeden z rozhodujících faktorů konkurenceschopnosti země</a:t>
            </a:r>
          </a:p>
          <a:p>
            <a:r>
              <a:rPr lang="cs-CZ" b="1" dirty="0"/>
              <a:t>Předpoklad rozvoje CŽU</a:t>
            </a:r>
            <a:r>
              <a:rPr lang="cs-CZ" dirty="0"/>
              <a:t>: vytvoření motivačního, právně-ekonomického prostředí, které umožní, aby prostředky byly vynakládány efektivně </a:t>
            </a:r>
          </a:p>
          <a:p>
            <a:r>
              <a:rPr lang="cs-CZ" b="1" dirty="0"/>
              <a:t>Investice do CŽU</a:t>
            </a:r>
            <a:r>
              <a:rPr lang="cs-CZ" dirty="0"/>
              <a:t>: </a:t>
            </a:r>
            <a:r>
              <a:rPr lang="pl-PL" dirty="0"/>
              <a:t>rozvojové, s </a:t>
            </a:r>
            <a:r>
              <a:rPr lang="cs-CZ" dirty="0"/>
              <a:t>nejvyšší prioritou, jejichž efekty jsou signifikantní zejména v dlouhodobém výhledu</a:t>
            </a:r>
          </a:p>
          <a:p>
            <a:r>
              <a:rPr lang="cs-CZ" dirty="0"/>
              <a:t>CŽU předpokládá komplementaritu a prolínání </a:t>
            </a:r>
            <a:r>
              <a:rPr lang="cs-CZ" b="1" dirty="0"/>
              <a:t>různých forem učení v průběhu celého života, vždy a </a:t>
            </a:r>
            <a:r>
              <a:rPr lang="cs-CZ" b="1" dirty="0" smtClean="0"/>
              <a:t>všude </a:t>
            </a:r>
            <a:endParaRPr lang="cs-CZ" b="1" dirty="0"/>
          </a:p>
          <a:p>
            <a:r>
              <a:rPr lang="cs-CZ" dirty="0"/>
              <a:t>V poslední době se místo pojmu celoživotní učení prosazuje termín „</a:t>
            </a:r>
            <a:r>
              <a:rPr lang="cs-CZ" b="1" dirty="0"/>
              <a:t>všeživotní</a:t>
            </a:r>
            <a:r>
              <a:rPr lang="cs-CZ" dirty="0"/>
              <a:t>“ </a:t>
            </a:r>
            <a:r>
              <a:rPr lang="cs-CZ" b="1" dirty="0"/>
              <a:t>(„lifewide“) učení </a:t>
            </a:r>
            <a:r>
              <a:rPr lang="cs-CZ" dirty="0"/>
              <a:t>= učení probíhá ve všech prostředích a životních situacích</a:t>
            </a:r>
          </a:p>
          <a:p>
            <a:endParaRPr lang="cs-CZ" dirty="0"/>
          </a:p>
        </p:txBody>
      </p:sp>
    </p:spTree>
    <p:extLst>
      <p:ext uri="{BB962C8B-B14F-4D97-AF65-F5344CB8AC3E}">
        <p14:creationId xmlns:p14="http://schemas.microsoft.com/office/powerpoint/2010/main" val="275321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r>
              <a:rPr lang="cs-CZ" b="1" dirty="0"/>
              <a:t>60. a 70. léta 20. století </a:t>
            </a:r>
          </a:p>
          <a:p>
            <a:pPr lvl="1"/>
            <a:r>
              <a:rPr lang="cs-CZ" dirty="0"/>
              <a:t>především cíle „nového humanismu” (sociálního a kulturního rozvoje společnosti)</a:t>
            </a:r>
          </a:p>
          <a:p>
            <a:pPr lvl="1"/>
            <a:r>
              <a:rPr lang="cs-CZ" dirty="0"/>
              <a:t>prostřednictvím vzdělávání přístupného všem bez jakékoliv diskriminace</a:t>
            </a:r>
          </a:p>
          <a:p>
            <a:r>
              <a:rPr lang="cs-CZ" dirty="0"/>
              <a:t>základní úloha </a:t>
            </a:r>
            <a:r>
              <a:rPr lang="cs-CZ" b="1" dirty="0"/>
              <a:t>školské instituce (</a:t>
            </a:r>
            <a:r>
              <a:rPr lang="cs-CZ" dirty="0"/>
              <a:t>veřejné vzdělávání financované z veřejných zdrojů)</a:t>
            </a:r>
          </a:p>
          <a:p>
            <a:r>
              <a:rPr lang="cs-CZ" dirty="0"/>
              <a:t>významná </a:t>
            </a:r>
            <a:r>
              <a:rPr lang="cs-CZ" b="1" dirty="0"/>
              <a:t>úloha státu </a:t>
            </a:r>
            <a:r>
              <a:rPr lang="cs-CZ" dirty="0"/>
              <a:t>při organizování, řízeni i financování systému</a:t>
            </a:r>
          </a:p>
          <a:p>
            <a:r>
              <a:rPr lang="cs-CZ" dirty="0"/>
              <a:t>zaměstnavatelé - </a:t>
            </a:r>
            <a:r>
              <a:rPr lang="pl-PL" dirty="0"/>
              <a:t>v té době jen </a:t>
            </a:r>
            <a:r>
              <a:rPr lang="pl-PL" b="1" dirty="0"/>
              <a:t>nepatrný zájem </a:t>
            </a:r>
            <a:r>
              <a:rPr lang="pl-PL" dirty="0"/>
              <a:t>o vzdělávání dospělých jako </a:t>
            </a:r>
            <a:r>
              <a:rPr lang="cs-CZ" dirty="0"/>
              <a:t>o prostředek k udržování nebo zlepšování profesní kvalifikace</a:t>
            </a:r>
          </a:p>
          <a:p>
            <a:r>
              <a:rPr lang="cs-CZ" dirty="0"/>
              <a:t>výjimka: </a:t>
            </a:r>
            <a:r>
              <a:rPr lang="cs-CZ" b="1" dirty="0"/>
              <a:t>vzdělávání dospělých v Baťových závodech </a:t>
            </a:r>
            <a:r>
              <a:rPr lang="cs-CZ" dirty="0"/>
              <a:t>= osvědčená cesta k úspěchu již v předválečné </a:t>
            </a:r>
            <a:r>
              <a:rPr lang="cs-CZ" dirty="0" smtClean="0"/>
              <a:t>době</a:t>
            </a:r>
            <a:endParaRPr lang="cs-CZ" dirty="0"/>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Vývoj konceptu celoživotního učení</a:t>
            </a:r>
            <a:endParaRPr lang="cs-CZ" sz="3200" b="1" cap="all" dirty="0"/>
          </a:p>
        </p:txBody>
      </p:sp>
    </p:spTree>
    <p:extLst>
      <p:ext uri="{BB962C8B-B14F-4D97-AF65-F5344CB8AC3E}">
        <p14:creationId xmlns:p14="http://schemas.microsoft.com/office/powerpoint/2010/main" val="4062912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pPr marL="514350" indent="-457200"/>
            <a:r>
              <a:rPr lang="cs-CZ" b="1" dirty="0"/>
              <a:t>Základy</a:t>
            </a:r>
            <a:r>
              <a:rPr lang="cs-CZ" dirty="0"/>
              <a:t> v 90. letech minulého </a:t>
            </a:r>
            <a:r>
              <a:rPr lang="cs-CZ" dirty="0" smtClean="0"/>
              <a:t>století (do té doby pojem vzdělávání)</a:t>
            </a:r>
            <a:endParaRPr lang="cs-CZ" dirty="0"/>
          </a:p>
          <a:p>
            <a:pPr marL="514350" indent="-457200"/>
            <a:r>
              <a:rPr lang="cs-CZ" b="1" dirty="0"/>
              <a:t>Rozvoj</a:t>
            </a:r>
            <a:r>
              <a:rPr lang="cs-CZ" dirty="0"/>
              <a:t> v jiném environmentálním, </a:t>
            </a:r>
            <a:r>
              <a:rPr lang="sv-SE" dirty="0"/>
              <a:t>ekonomick</a:t>
            </a:r>
            <a:r>
              <a:rPr lang="cs-CZ" dirty="0"/>
              <a:t>é</a:t>
            </a:r>
            <a:r>
              <a:rPr lang="sv-SE" dirty="0"/>
              <a:t>m i politick</a:t>
            </a:r>
            <a:r>
              <a:rPr lang="cs-CZ" dirty="0"/>
              <a:t>é</a:t>
            </a:r>
            <a:r>
              <a:rPr lang="sv-SE" dirty="0"/>
              <a:t>m klimatu než </a:t>
            </a:r>
            <a:r>
              <a:rPr lang="cs-CZ" dirty="0"/>
              <a:t>v </a:t>
            </a:r>
            <a:r>
              <a:rPr lang="pl-PL" dirty="0"/>
              <a:t> 70. </a:t>
            </a:r>
            <a:r>
              <a:rPr lang="pl-PL" dirty="0" smtClean="0"/>
              <a:t>letech </a:t>
            </a:r>
            <a:endParaRPr lang="pl-PL" dirty="0"/>
          </a:p>
          <a:p>
            <a:pPr marL="514350" indent="-457200"/>
            <a:r>
              <a:rPr lang="pl-PL" b="1" dirty="0"/>
              <a:t>Preference </a:t>
            </a:r>
            <a:r>
              <a:rPr lang="pl-PL" dirty="0"/>
              <a:t>realističtějších cílů spojených s programy celoživotního učení zaměřenými na rozvoj lidských </a:t>
            </a:r>
            <a:r>
              <a:rPr lang="cs-CZ" dirty="0"/>
              <a:t>zdrojů (potřeby efektivního fungování ekonomiky)</a:t>
            </a:r>
          </a:p>
          <a:p>
            <a:pPr marL="514350" indent="-457200"/>
            <a:r>
              <a:rPr lang="cs-CZ" b="1" dirty="0"/>
              <a:t>Těžiště</a:t>
            </a:r>
            <a:r>
              <a:rPr lang="cs-CZ" dirty="0"/>
              <a:t> v odbornému vzdělávání a přípravě, uplatnění v  pracovním životě</a:t>
            </a:r>
          </a:p>
          <a:p>
            <a:pPr marL="514350" indent="-457200"/>
            <a:r>
              <a:rPr lang="cs-CZ" b="1" dirty="0"/>
              <a:t>Důležitý nástroj </a:t>
            </a:r>
            <a:r>
              <a:rPr lang="cs-CZ" dirty="0"/>
              <a:t>k zajištění existence každého jedince </a:t>
            </a:r>
          </a:p>
          <a:p>
            <a:pPr marL="514350" indent="-457200"/>
            <a:r>
              <a:rPr lang="cs-CZ" b="1" dirty="0"/>
              <a:t>Závislost</a:t>
            </a:r>
            <a:r>
              <a:rPr lang="cs-CZ" dirty="0"/>
              <a:t> </a:t>
            </a:r>
            <a:r>
              <a:rPr lang="pl-PL" dirty="0"/>
              <a:t>na předpokladech pro uplatnění se na trhu práce, ale i na </a:t>
            </a:r>
            <a:r>
              <a:rPr lang="cs-CZ" dirty="0"/>
              <a:t>možnosti nalézt vlastní identitu a své místo v nepřehledných společenských vztazích</a:t>
            </a:r>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Vývoj konceptu celoživotního učení</a:t>
            </a:r>
            <a:endParaRPr lang="cs-CZ" sz="3200" b="1" cap="all" dirty="0"/>
          </a:p>
        </p:txBody>
      </p:sp>
    </p:spTree>
    <p:extLst>
      <p:ext uri="{BB962C8B-B14F-4D97-AF65-F5344CB8AC3E}">
        <p14:creationId xmlns:p14="http://schemas.microsoft.com/office/powerpoint/2010/main" val="4155478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r>
              <a:rPr lang="cs-CZ" sz="2900" dirty="0"/>
              <a:t>Přikládá </a:t>
            </a:r>
            <a:r>
              <a:rPr lang="cs-CZ" sz="2900" b="1" dirty="0"/>
              <a:t>menší význam formálním školským institucím</a:t>
            </a:r>
          </a:p>
          <a:p>
            <a:pPr lvl="1"/>
            <a:r>
              <a:rPr lang="cs-CZ" sz="2900" dirty="0"/>
              <a:t>z</a:t>
            </a:r>
            <a:r>
              <a:rPr lang="pl-PL" sz="2900" dirty="0"/>
              <a:t>důrazňuje se význam institucí mimo formální </a:t>
            </a:r>
            <a:r>
              <a:rPr lang="cs-CZ" sz="2900" dirty="0"/>
              <a:t>vzdělávací soustavu </a:t>
            </a:r>
          </a:p>
          <a:p>
            <a:pPr lvl="1"/>
            <a:r>
              <a:rPr lang="cs-CZ" sz="2900" dirty="0"/>
              <a:t>zdůrazňuje se význam neformálního vzdělávání </a:t>
            </a:r>
            <a:r>
              <a:rPr lang="pl-PL" sz="2900" dirty="0"/>
              <a:t>a informálního učení v různých prostředích</a:t>
            </a:r>
          </a:p>
          <a:p>
            <a:r>
              <a:rPr lang="pl-PL" sz="2900" b="1" dirty="0"/>
              <a:t>Úloha státu už není tak významná </a:t>
            </a:r>
          </a:p>
          <a:p>
            <a:pPr lvl="1"/>
            <a:r>
              <a:rPr lang="pl-PL" sz="2900" dirty="0" smtClean="0"/>
              <a:t>základem </a:t>
            </a:r>
            <a:r>
              <a:rPr lang="cs-CZ" sz="2900" dirty="0"/>
              <a:t>se stává partnerství v rámci občanské společnosti </a:t>
            </a:r>
            <a:r>
              <a:rPr lang="pl-PL" sz="2900" dirty="0"/>
              <a:t>a rozložení odpovědnosti mezi státem, zaměstnavateli, obcemi, </a:t>
            </a:r>
            <a:r>
              <a:rPr lang="cs-CZ" sz="2900" dirty="0"/>
              <a:t>občanskými sdruženími</a:t>
            </a:r>
          </a:p>
          <a:p>
            <a:r>
              <a:rPr lang="pl-PL" sz="2900" dirty="0"/>
              <a:t>Snaha, aby pokud možno všichni </a:t>
            </a:r>
            <a:r>
              <a:rPr lang="cs-CZ" sz="2900" dirty="0"/>
              <a:t>jedinci absolvovali </a:t>
            </a:r>
            <a:r>
              <a:rPr lang="cs-CZ" sz="2900" b="1" dirty="0"/>
              <a:t>úplný cyklus sekundárního vzdělávání</a:t>
            </a:r>
            <a:r>
              <a:rPr lang="cs-CZ" sz="2900" dirty="0"/>
              <a:t> (ve škole nejméně do věku 17–18 let)</a:t>
            </a:r>
          </a:p>
          <a:p>
            <a:r>
              <a:rPr lang="cs-CZ" sz="2900" dirty="0"/>
              <a:t>Vytvoření té</a:t>
            </a:r>
            <a:r>
              <a:rPr lang="pl-PL" sz="2900" dirty="0"/>
              <a:t>to základny CŽU - jeden z pilířů strategie </a:t>
            </a:r>
            <a:r>
              <a:rPr lang="cs-CZ" sz="2900" dirty="0"/>
              <a:t>rozvoje CŽU pro všechny </a:t>
            </a:r>
          </a:p>
          <a:p>
            <a:pPr lvl="1"/>
            <a:r>
              <a:rPr lang="cs-CZ" sz="2900" dirty="0"/>
              <a:t>zásadní důsledky pro </a:t>
            </a:r>
            <a:r>
              <a:rPr lang="cs-CZ" sz="2900" b="1" dirty="0"/>
              <a:t>koncepci počátečního vzdělávání na vyšší sekundární úrovni </a:t>
            </a:r>
          </a:p>
          <a:p>
            <a:pPr lvl="1"/>
            <a:endParaRPr lang="cs-CZ" sz="2900" dirty="0"/>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smtClean="0"/>
              <a:t>Současnost konceptu celoživotní učení</a:t>
            </a:r>
            <a:endParaRPr lang="cs-CZ" sz="3200" b="1" cap="all" dirty="0"/>
          </a:p>
        </p:txBody>
      </p:sp>
    </p:spTree>
    <p:extLst>
      <p:ext uri="{BB962C8B-B14F-4D97-AF65-F5344CB8AC3E}">
        <p14:creationId xmlns:p14="http://schemas.microsoft.com/office/powerpoint/2010/main" val="11575658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Struktura celoživotního učení</a:t>
            </a:r>
            <a:endParaRPr lang="cs-CZ" sz="3200" b="1" cap="al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80" y="1714488"/>
            <a:ext cx="5653757" cy="48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090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Strategické dokumenty - </a:t>
            </a:r>
            <a:r>
              <a:rPr lang="cs-CZ" sz="3200" b="1" cap="all" dirty="0"/>
              <a:t>celoživotní učení </a:t>
            </a:r>
          </a:p>
        </p:txBody>
      </p:sp>
      <p:sp>
        <p:nvSpPr>
          <p:cNvPr id="3" name="Zástupný symbol pro obsah 2"/>
          <p:cNvSpPr>
            <a:spLocks noGrp="1"/>
          </p:cNvSpPr>
          <p:nvPr>
            <p:ph idx="1"/>
          </p:nvPr>
        </p:nvSpPr>
        <p:spPr/>
        <p:txBody>
          <a:bodyPr>
            <a:normAutofit fontScale="92500" lnSpcReduction="10000"/>
          </a:bodyPr>
          <a:lstStyle/>
          <a:p>
            <a:r>
              <a:rPr lang="cs-CZ" b="1" dirty="0">
                <a:solidFill>
                  <a:srgbClr val="00B050"/>
                </a:solidFill>
              </a:rPr>
              <a:t>Národní program rozvoje vzdělávání – Bílá kniha</a:t>
            </a:r>
          </a:p>
          <a:p>
            <a:pPr lvl="1"/>
            <a:r>
              <a:rPr lang="cs-CZ" dirty="0"/>
              <a:t>schválený vládou v r. </a:t>
            </a:r>
            <a:r>
              <a:rPr lang="cs-CZ" b="1" dirty="0"/>
              <a:t>2001</a:t>
            </a:r>
          </a:p>
          <a:p>
            <a:pPr lvl="1"/>
            <a:r>
              <a:rPr lang="cs-CZ" dirty="0"/>
              <a:t>rozvoj vzdělávací soustavy, avšak se zřetelem k celoživotnímu učení</a:t>
            </a:r>
          </a:p>
          <a:p>
            <a:r>
              <a:rPr lang="cs-CZ" b="1" i="1" dirty="0"/>
              <a:t>„Vzdělávání pro každého po celý život“</a:t>
            </a:r>
          </a:p>
          <a:p>
            <a:pPr lvl="1"/>
            <a:r>
              <a:rPr lang="cs-CZ" dirty="0" smtClean="0"/>
              <a:t>zaměřený </a:t>
            </a:r>
            <a:r>
              <a:rPr lang="cs-CZ" dirty="0"/>
              <a:t>na uspokojování vzdělávací potřeby dětí, mládeže a dospělých odpovídajícím usměrňováním kapacit ve </a:t>
            </a:r>
            <a:r>
              <a:rPr lang="pl-PL" dirty="0"/>
              <a:t>školách a dalších vzdělávacích </a:t>
            </a:r>
            <a:r>
              <a:rPr lang="pl-PL" dirty="0" smtClean="0"/>
              <a:t>zařízeních</a:t>
            </a:r>
            <a:endParaRPr lang="pl-PL" dirty="0"/>
          </a:p>
          <a:p>
            <a:pPr lvl="2"/>
            <a:r>
              <a:rPr lang="pl-PL" dirty="0"/>
              <a:t>zajištěna </a:t>
            </a:r>
            <a:r>
              <a:rPr lang="cs-CZ" dirty="0"/>
              <a:t>dostupnost všech úrovní vzdělávání a poskytována spravedlivá příležitost k maximálnímu rozvoji různorodých schopností všech jedinců v průběhu celého </a:t>
            </a:r>
            <a:r>
              <a:rPr lang="cs-CZ" dirty="0" smtClean="0"/>
              <a:t>života</a:t>
            </a:r>
            <a:endParaRPr lang="cs-CZ" dirty="0"/>
          </a:p>
          <a:p>
            <a:endParaRPr lang="cs-CZ" dirty="0"/>
          </a:p>
        </p:txBody>
      </p:sp>
    </p:spTree>
    <p:extLst>
      <p:ext uri="{BB962C8B-B14F-4D97-AF65-F5344CB8AC3E}">
        <p14:creationId xmlns:p14="http://schemas.microsoft.com/office/powerpoint/2010/main" val="1208617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r>
              <a:rPr lang="cs-CZ" b="1" dirty="0">
                <a:solidFill>
                  <a:srgbClr val="00B050"/>
                </a:solidFill>
              </a:rPr>
              <a:t>Dlouhodobý záměr </a:t>
            </a:r>
            <a:r>
              <a:rPr lang="cs-CZ" b="1" dirty="0"/>
              <a:t>vzdělávání a rozvoje vzdělávací soustavy v České republice - </a:t>
            </a:r>
            <a:r>
              <a:rPr lang="cs-CZ" dirty="0"/>
              <a:t>MŠMT </a:t>
            </a:r>
            <a:r>
              <a:rPr lang="cs-CZ" b="1" dirty="0"/>
              <a:t>v r. 2005, </a:t>
            </a:r>
            <a:r>
              <a:rPr lang="pl-PL" b="1" dirty="0"/>
              <a:t>v r. 2007</a:t>
            </a:r>
            <a:r>
              <a:rPr lang="pl-PL" dirty="0"/>
              <a:t> </a:t>
            </a:r>
          </a:p>
          <a:p>
            <a:pPr lvl="1"/>
            <a:r>
              <a:rPr lang="cs-CZ" dirty="0"/>
              <a:t>rozvoj celoživotního učení jako podmínky ekonomického a společenského rozvoje</a:t>
            </a:r>
          </a:p>
          <a:p>
            <a:pPr lvl="1"/>
            <a:r>
              <a:rPr lang="pl-PL" dirty="0"/>
              <a:t>celoživotní učení nadřazeným pojmem </a:t>
            </a:r>
            <a:r>
              <a:rPr lang="cs-CZ" dirty="0"/>
              <a:t>pro počáteční i  další vzdělávání</a:t>
            </a:r>
          </a:p>
          <a:p>
            <a:pPr lvl="1"/>
            <a:r>
              <a:rPr lang="cs-CZ" dirty="0"/>
              <a:t>v kontextu počátečního vzdělávání je koncept celoživotního učení stavěn do protikladu s tradiční jednorázovou, úzce zaměřenou přípravou na konkrétní </a:t>
            </a:r>
            <a:r>
              <a:rPr lang="cs-CZ" dirty="0" smtClean="0"/>
              <a:t>povolání</a:t>
            </a:r>
          </a:p>
          <a:p>
            <a:r>
              <a:rPr lang="cs-CZ" b="1" dirty="0">
                <a:solidFill>
                  <a:srgbClr val="00B050"/>
                </a:solidFill>
              </a:rPr>
              <a:t>Národní strategie vzdělávání pro udržitelný rozvoj </a:t>
            </a:r>
            <a:r>
              <a:rPr lang="cs-CZ" dirty="0"/>
              <a:t>(2007)</a:t>
            </a:r>
          </a:p>
          <a:p>
            <a:pPr lvl="1"/>
            <a:r>
              <a:rPr lang="it-IT" dirty="0"/>
              <a:t>ud</a:t>
            </a:r>
            <a:r>
              <a:rPr lang="cs-CZ" dirty="0" err="1"/>
              <a:t>ává</a:t>
            </a:r>
            <a:r>
              <a:rPr lang="it-IT" dirty="0"/>
              <a:t> hlavn</a:t>
            </a:r>
            <a:r>
              <a:rPr lang="cs-CZ" dirty="0"/>
              <a:t>í</a:t>
            </a:r>
            <a:r>
              <a:rPr lang="it-IT" dirty="0"/>
              <a:t> strategick</a:t>
            </a:r>
            <a:r>
              <a:rPr lang="cs-CZ" dirty="0"/>
              <a:t>é</a:t>
            </a:r>
            <a:r>
              <a:rPr lang="it-IT" dirty="0"/>
              <a:t> linie pro implementaci principů</a:t>
            </a:r>
            <a:r>
              <a:rPr lang="cs-CZ" dirty="0"/>
              <a:t> udržitelného rozvoje v rámci vzdělávací soustavy ČR i v rámci </a:t>
            </a:r>
            <a:r>
              <a:rPr lang="pl-PL" dirty="0"/>
              <a:t>celoživotního učení. </a:t>
            </a:r>
          </a:p>
          <a:p>
            <a:pPr lvl="1"/>
            <a:r>
              <a:rPr lang="pl-PL" b="1" dirty="0"/>
              <a:t>jedno z východisek pro tvorbu </a:t>
            </a:r>
            <a:r>
              <a:rPr lang="cs-CZ" b="1" dirty="0"/>
              <a:t>vzdělávacích programů, pro tvorbu témat dotačních politik</a:t>
            </a:r>
          </a:p>
          <a:p>
            <a:pPr lvl="1"/>
            <a:r>
              <a:rPr lang="pl-PL" b="1" dirty="0"/>
              <a:t>inspirace pro spolupráci vzdělávacích institucí na lokální </a:t>
            </a:r>
            <a:r>
              <a:rPr lang="cs-CZ" b="1" dirty="0"/>
              <a:t>i regionální úrovni</a:t>
            </a:r>
          </a:p>
          <a:p>
            <a:pPr marL="457200" lvl="1" indent="0">
              <a:buNone/>
            </a:pPr>
            <a:endParaRPr lang="cs-CZ" dirty="0"/>
          </a:p>
          <a:p>
            <a:endParaRPr lang="cs-CZ" dirty="0"/>
          </a:p>
        </p:txBody>
      </p:sp>
      <p:sp>
        <p:nvSpPr>
          <p:cNvPr id="4" name="Nadpis 1"/>
          <p:cNvSpPr>
            <a:spLocks noGrp="1"/>
          </p:cNvSpPr>
          <p:nvPr>
            <p:ph type="title"/>
          </p:nvPr>
        </p:nvSpPr>
        <p:spPr>
          <a:solidFill>
            <a:srgbClr val="92D050"/>
          </a:solidFill>
        </p:spPr>
        <p:txBody>
          <a:bodyPr>
            <a:normAutofit fontScale="90000"/>
          </a:bodyPr>
          <a:lstStyle/>
          <a:p>
            <a:r>
              <a:rPr lang="cs-CZ" sz="3600" b="1" cap="all" dirty="0"/>
              <a:t>Strategické dokumenty - celoživotní učení </a:t>
            </a:r>
            <a:endParaRPr lang="cs-CZ" sz="3600" dirty="0"/>
          </a:p>
        </p:txBody>
      </p:sp>
    </p:spTree>
    <p:extLst>
      <p:ext uri="{BB962C8B-B14F-4D97-AF65-F5344CB8AC3E}">
        <p14:creationId xmlns:p14="http://schemas.microsoft.com/office/powerpoint/2010/main" val="1412966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solidFill>
            <a:srgbClr val="92D050"/>
          </a:solidFill>
        </p:spPr>
        <p:txBody>
          <a:bodyPr>
            <a:normAutofit/>
          </a:bodyPr>
          <a:lstStyle/>
          <a:p>
            <a:r>
              <a:rPr lang="cs-CZ" sz="3200" b="1" cap="all" dirty="0" smtClean="0"/>
              <a:t>Identifikace problémů v oblasti vzdělávání</a:t>
            </a:r>
            <a:endParaRPr lang="cs-CZ" sz="3200" b="1" cap="all" dirty="0"/>
          </a:p>
        </p:txBody>
      </p:sp>
      <p:sp>
        <p:nvSpPr>
          <p:cNvPr id="5" name="Zástupný symbol pro obsah 4"/>
          <p:cNvSpPr>
            <a:spLocks noGrp="1"/>
          </p:cNvSpPr>
          <p:nvPr>
            <p:ph idx="1"/>
          </p:nvPr>
        </p:nvSpPr>
        <p:spPr/>
        <p:txBody>
          <a:bodyPr>
            <a:normAutofit/>
          </a:bodyPr>
          <a:lstStyle/>
          <a:p>
            <a:pPr algn="ctr">
              <a:buNone/>
            </a:pPr>
            <a:endParaRPr lang="cs-CZ" sz="6000" dirty="0" smtClean="0"/>
          </a:p>
          <a:p>
            <a:pPr algn="ctr">
              <a:buNone/>
            </a:pPr>
            <a:r>
              <a:rPr lang="cs-CZ" sz="6000" dirty="0" smtClean="0"/>
              <a:t>???</a:t>
            </a:r>
            <a:endParaRPr lang="cs-CZ" sz="6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fontScale="90000"/>
          </a:bodyPr>
          <a:lstStyle/>
          <a:p>
            <a:r>
              <a:rPr lang="cs-CZ" sz="3600" b="1" cap="all" dirty="0"/>
              <a:t>Identifikace problémů v oblasti vzdělávání</a:t>
            </a:r>
            <a:endParaRPr lang="cs-CZ" sz="3600" dirty="0"/>
          </a:p>
        </p:txBody>
      </p:sp>
      <p:sp>
        <p:nvSpPr>
          <p:cNvPr id="3" name="Zástupný symbol pro obsah 2"/>
          <p:cNvSpPr>
            <a:spLocks noGrp="1"/>
          </p:cNvSpPr>
          <p:nvPr>
            <p:ph idx="1"/>
          </p:nvPr>
        </p:nvSpPr>
        <p:spPr/>
        <p:txBody>
          <a:bodyPr>
            <a:normAutofit fontScale="62500" lnSpcReduction="20000"/>
          </a:bodyPr>
          <a:lstStyle/>
          <a:p>
            <a:r>
              <a:rPr lang="pl-PL" dirty="0"/>
              <a:t>Počáteční vzdělávání musí tvořit </a:t>
            </a:r>
            <a:r>
              <a:rPr lang="cs-CZ" dirty="0"/>
              <a:t>základy k dalšímu vzdělávání, tzn. žáky vybaví </a:t>
            </a:r>
            <a:r>
              <a:rPr lang="cs-CZ" b="1" dirty="0"/>
              <a:t>funkční gramotností a klíčovými kompetencemi </a:t>
            </a:r>
            <a:r>
              <a:rPr lang="cs-CZ" dirty="0"/>
              <a:t>(komunikace, týmová práce, schopnost učit se, schopnost řešit problémy, ICT apod.) – nástrojem </a:t>
            </a:r>
            <a:r>
              <a:rPr lang="cs-CZ" dirty="0" smtClean="0"/>
              <a:t>ověřování je </a:t>
            </a:r>
            <a:r>
              <a:rPr lang="cs-CZ" dirty="0"/>
              <a:t>výzkum OECD </a:t>
            </a:r>
            <a:r>
              <a:rPr lang="cs-CZ" b="1" dirty="0"/>
              <a:t>PISA</a:t>
            </a:r>
          </a:p>
          <a:p>
            <a:r>
              <a:rPr lang="cs-CZ" dirty="0"/>
              <a:t>Klíčové kompetence se dosud </a:t>
            </a:r>
            <a:r>
              <a:rPr lang="cs-CZ" b="1" dirty="0"/>
              <a:t>nestaly integrální součástí kurikula</a:t>
            </a:r>
            <a:r>
              <a:rPr lang="cs-CZ" dirty="0"/>
              <a:t> - jejich rozvíjení  </a:t>
            </a:r>
            <a:r>
              <a:rPr lang="cs-CZ" dirty="0" smtClean="0"/>
              <a:t>vyžaduje </a:t>
            </a:r>
            <a:r>
              <a:rPr lang="cs-CZ" dirty="0"/>
              <a:t>zásadní změnu pojetí </a:t>
            </a:r>
            <a:r>
              <a:rPr lang="cs-CZ" dirty="0" smtClean="0"/>
              <a:t>výuky</a:t>
            </a:r>
          </a:p>
          <a:p>
            <a:r>
              <a:rPr lang="cs-CZ" b="1" dirty="0" smtClean="0"/>
              <a:t>Hodnocení kvality </a:t>
            </a:r>
            <a:r>
              <a:rPr lang="cs-CZ" dirty="0" smtClean="0"/>
              <a:t>vzdělávání</a:t>
            </a:r>
            <a:endParaRPr lang="cs-CZ" dirty="0"/>
          </a:p>
          <a:p>
            <a:pPr lvl="1"/>
            <a:r>
              <a:rPr lang="cs-CZ" dirty="0"/>
              <a:t>S výjimkou školních a rekvalifikačních programů se systematicky </a:t>
            </a:r>
            <a:r>
              <a:rPr lang="cs-CZ" b="1" dirty="0"/>
              <a:t>nevyhodnocuje, je třeba:</a:t>
            </a:r>
            <a:r>
              <a:rPr lang="cs-CZ" dirty="0"/>
              <a:t> </a:t>
            </a:r>
          </a:p>
          <a:p>
            <a:pPr lvl="1"/>
            <a:r>
              <a:rPr lang="cs-CZ" dirty="0">
                <a:solidFill>
                  <a:srgbClr val="0070C0"/>
                </a:solidFill>
              </a:rPr>
              <a:t>Vytvořit</a:t>
            </a:r>
            <a:r>
              <a:rPr lang="cs-CZ" dirty="0"/>
              <a:t> institucionální strukturu a nástroje pro posuzování úrovně vzdělávacích institucí, pro ověřování kvality vzdělavatelů </a:t>
            </a:r>
            <a:r>
              <a:rPr lang="it-IT" dirty="0"/>
              <a:t>a kvality vzděl</a:t>
            </a:r>
            <a:r>
              <a:rPr lang="cs-CZ" dirty="0"/>
              <a:t>á</a:t>
            </a:r>
            <a:r>
              <a:rPr lang="it-IT" dirty="0"/>
              <a:t>vac</a:t>
            </a:r>
            <a:r>
              <a:rPr lang="cs-CZ" dirty="0"/>
              <a:t>í</a:t>
            </a:r>
            <a:r>
              <a:rPr lang="it-IT" dirty="0"/>
              <a:t>ch </a:t>
            </a:r>
            <a:r>
              <a:rPr lang="it-IT" dirty="0" smtClean="0"/>
              <a:t>programů</a:t>
            </a:r>
            <a:endParaRPr lang="cs-CZ" dirty="0"/>
          </a:p>
          <a:p>
            <a:pPr lvl="1"/>
            <a:r>
              <a:rPr lang="it-IT" dirty="0">
                <a:solidFill>
                  <a:srgbClr val="0070C0"/>
                </a:solidFill>
              </a:rPr>
              <a:t>D</a:t>
            </a:r>
            <a:r>
              <a:rPr lang="cs-CZ" dirty="0">
                <a:solidFill>
                  <a:srgbClr val="0070C0"/>
                </a:solidFill>
              </a:rPr>
              <a:t>í</a:t>
            </a:r>
            <a:r>
              <a:rPr lang="it-IT" dirty="0">
                <a:solidFill>
                  <a:srgbClr val="0070C0"/>
                </a:solidFill>
              </a:rPr>
              <a:t>lč</a:t>
            </a:r>
            <a:r>
              <a:rPr lang="cs-CZ" dirty="0">
                <a:solidFill>
                  <a:srgbClr val="0070C0"/>
                </a:solidFill>
              </a:rPr>
              <a:t>í</a:t>
            </a:r>
            <a:r>
              <a:rPr lang="it-IT" dirty="0">
                <a:solidFill>
                  <a:srgbClr val="0070C0"/>
                </a:solidFill>
              </a:rPr>
              <a:t> aktivity</a:t>
            </a:r>
            <a:r>
              <a:rPr lang="cs-CZ" dirty="0">
                <a:solidFill>
                  <a:srgbClr val="0070C0"/>
                </a:solidFill>
              </a:rPr>
              <a:t> propojit </a:t>
            </a:r>
            <a:r>
              <a:rPr lang="cs-CZ" dirty="0"/>
              <a:t>a doplnit </a:t>
            </a:r>
            <a:r>
              <a:rPr lang="pl-PL" dirty="0"/>
              <a:t>do uceleného </a:t>
            </a:r>
            <a:r>
              <a:rPr lang="pl-PL" dirty="0" smtClean="0"/>
              <a:t>systému </a:t>
            </a:r>
            <a:endParaRPr lang="pl-PL" dirty="0"/>
          </a:p>
          <a:p>
            <a:pPr lvl="1"/>
            <a:r>
              <a:rPr lang="pl-PL" dirty="0">
                <a:solidFill>
                  <a:srgbClr val="0070C0"/>
                </a:solidFill>
              </a:rPr>
              <a:t>Chybí </a:t>
            </a:r>
            <a:r>
              <a:rPr lang="pl-PL" dirty="0"/>
              <a:t>podpůrné systémy </a:t>
            </a:r>
            <a:r>
              <a:rPr lang="cs-CZ" dirty="0"/>
              <a:t>zvyšování kvality – pro výzkum, vývoj a inovace v oblasti nabídky dalšího vzdělávání a podporu jeho šíření</a:t>
            </a:r>
          </a:p>
          <a:p>
            <a:r>
              <a:rPr lang="cs-CZ" dirty="0" smtClean="0"/>
              <a:t>Další problémy???</a:t>
            </a:r>
            <a:endParaRPr lang="cs-CZ" dirty="0"/>
          </a:p>
          <a:p>
            <a:endParaRPr lang="cs-CZ" dirty="0"/>
          </a:p>
        </p:txBody>
      </p:sp>
    </p:spTree>
    <p:extLst>
      <p:ext uri="{BB962C8B-B14F-4D97-AF65-F5344CB8AC3E}">
        <p14:creationId xmlns:p14="http://schemas.microsoft.com/office/powerpoint/2010/main" val="2729794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Podpora rozvoje CŽU</a:t>
            </a:r>
            <a:endParaRPr lang="cs-CZ" sz="3200" b="1" cap="all" dirty="0"/>
          </a:p>
        </p:txBody>
      </p:sp>
      <p:sp>
        <p:nvSpPr>
          <p:cNvPr id="3" name="Zástupný symbol pro obsah 2"/>
          <p:cNvSpPr>
            <a:spLocks noGrp="1"/>
          </p:cNvSpPr>
          <p:nvPr>
            <p:ph idx="1"/>
          </p:nvPr>
        </p:nvSpPr>
        <p:spPr/>
        <p:txBody>
          <a:bodyPr>
            <a:normAutofit fontScale="85000" lnSpcReduction="20000"/>
          </a:bodyPr>
          <a:lstStyle/>
          <a:p>
            <a:r>
              <a:rPr lang="cs-CZ" dirty="0"/>
              <a:t>Podporovat kurikulární reformu s důrazem na zvýšení </a:t>
            </a:r>
            <a:r>
              <a:rPr lang="cs-CZ" b="1" dirty="0"/>
              <a:t>funkční gramotnosti </a:t>
            </a:r>
            <a:r>
              <a:rPr lang="cs-CZ" dirty="0"/>
              <a:t>žáků</a:t>
            </a:r>
          </a:p>
          <a:p>
            <a:r>
              <a:rPr lang="cs-CZ" b="1" dirty="0"/>
              <a:t>Snižovat nerovnosti v přístupu ke vzdělání </a:t>
            </a:r>
            <a:r>
              <a:rPr lang="cs-CZ" dirty="0"/>
              <a:t>– inkluze proti digital divide </a:t>
            </a:r>
          </a:p>
          <a:p>
            <a:r>
              <a:rPr lang="cs-CZ" dirty="0"/>
              <a:t>Podporovat </a:t>
            </a:r>
            <a:r>
              <a:rPr lang="cs-CZ" b="1" dirty="0"/>
              <a:t>účast na předškolním vzdělávání </a:t>
            </a:r>
            <a:r>
              <a:rPr lang="cs-CZ" dirty="0"/>
              <a:t>v motivujícím prostředí</a:t>
            </a:r>
          </a:p>
          <a:p>
            <a:r>
              <a:rPr lang="cs-CZ" b="1" dirty="0"/>
              <a:t>Rozvíjet mimoškolní aktivity </a:t>
            </a:r>
            <a:r>
              <a:rPr lang="cs-CZ" dirty="0"/>
              <a:t>a zájmové činnosti žáků</a:t>
            </a:r>
          </a:p>
          <a:p>
            <a:r>
              <a:rPr lang="cs-CZ" dirty="0"/>
              <a:t>Podporovat </a:t>
            </a:r>
            <a:r>
              <a:rPr lang="cs-CZ" b="1" dirty="0"/>
              <a:t>otevřenost a prostupnost </a:t>
            </a:r>
            <a:r>
              <a:rPr lang="cs-CZ" dirty="0"/>
              <a:t>mezi vzdělávacími </a:t>
            </a:r>
            <a:r>
              <a:rPr lang="pl-PL" dirty="0"/>
              <a:t>programy středoškolského studia i mezi </a:t>
            </a:r>
            <a:r>
              <a:rPr lang="cs-CZ" dirty="0"/>
              <a:t>programy středoškolského a terciárního studia a jejich propojení na další vzdělávání</a:t>
            </a:r>
          </a:p>
          <a:p>
            <a:r>
              <a:rPr lang="cs-CZ" dirty="0"/>
              <a:t>Usnadnit </a:t>
            </a:r>
            <a:r>
              <a:rPr lang="cs-CZ" b="1" dirty="0"/>
              <a:t>přechod a uplatnění absolventů v praxi</a:t>
            </a:r>
          </a:p>
          <a:p>
            <a:endParaRPr lang="cs-CZ" dirty="0"/>
          </a:p>
        </p:txBody>
      </p:sp>
    </p:spTree>
    <p:extLst>
      <p:ext uri="{BB962C8B-B14F-4D97-AF65-F5344CB8AC3E}">
        <p14:creationId xmlns:p14="http://schemas.microsoft.com/office/powerpoint/2010/main" val="364096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dirty="0" smtClean="0"/>
              <a:t>Pedagogika jako věda</a:t>
            </a:r>
            <a:endParaRPr lang="cs-CZ" sz="3600" b="1" cap="all" dirty="0"/>
          </a:p>
        </p:txBody>
      </p:sp>
      <p:sp>
        <p:nvSpPr>
          <p:cNvPr id="3" name="Zástupný symbol pro obsah 2"/>
          <p:cNvSpPr>
            <a:spLocks noGrp="1"/>
          </p:cNvSpPr>
          <p:nvPr>
            <p:ph idx="1"/>
          </p:nvPr>
        </p:nvSpPr>
        <p:spPr>
          <a:xfrm>
            <a:off x="457200" y="1600200"/>
            <a:ext cx="8229600" cy="4997152"/>
          </a:xfrm>
        </p:spPr>
        <p:txBody>
          <a:bodyPr>
            <a:normAutofit fontScale="62500" lnSpcReduction="20000"/>
          </a:bodyPr>
          <a:lstStyle/>
          <a:p>
            <a:r>
              <a:rPr lang="cs-CZ" noProof="1" smtClean="0"/>
              <a:t>obecně věda o výchově a vzdělávání člověka </a:t>
            </a:r>
          </a:p>
          <a:p>
            <a:r>
              <a:rPr lang="cs-CZ" noProof="1" smtClean="0"/>
              <a:t>J. Průcha (</a:t>
            </a:r>
            <a:r>
              <a:rPr lang="cs-CZ" i="1" noProof="1" smtClean="0"/>
              <a:t>Moderní pedagogika</a:t>
            </a:r>
            <a:r>
              <a:rPr lang="cs-CZ" noProof="1" smtClean="0"/>
              <a:t>. 3rd ed. Praha : Portál, 2005. 481 p. </a:t>
            </a:r>
            <a:r>
              <a:rPr lang="cs-CZ" noProof="1" smtClean="0">
                <a:hlinkClick r:id="rId2"/>
              </a:rPr>
              <a:t>ISBN 80-7367-047-X</a:t>
            </a:r>
            <a:r>
              <a:rPr lang="cs-CZ" noProof="1" smtClean="0"/>
              <a:t>) :  „</a:t>
            </a:r>
            <a:r>
              <a:rPr lang="cs-CZ" i="1" noProof="1" smtClean="0"/>
              <a:t>Věda, která se zabývá </a:t>
            </a:r>
          </a:p>
          <a:p>
            <a:pPr lvl="1"/>
            <a:r>
              <a:rPr lang="cs-CZ" i="1" noProof="1" smtClean="0"/>
              <a:t>(1) vším tím, co vytváří a determinuje nějaké edukační prostředí, </a:t>
            </a:r>
          </a:p>
          <a:p>
            <a:pPr lvl="1"/>
            <a:r>
              <a:rPr lang="cs-CZ" i="1" noProof="1" smtClean="0"/>
              <a:t>(2) procesy, jež se v těchto prostředích realizují, </a:t>
            </a:r>
          </a:p>
          <a:p>
            <a:pPr lvl="1"/>
            <a:r>
              <a:rPr lang="cs-CZ" i="1" noProof="1" smtClean="0"/>
              <a:t>(3) výsledky a efekty těchto procesů.</a:t>
            </a:r>
            <a:r>
              <a:rPr lang="cs-CZ" noProof="1" smtClean="0"/>
              <a:t>“</a:t>
            </a:r>
          </a:p>
          <a:p>
            <a:pPr lvl="1"/>
            <a:endParaRPr lang="cs-CZ" noProof="1" smtClean="0"/>
          </a:p>
          <a:p>
            <a:r>
              <a:rPr lang="cs-CZ" b="1" noProof="1" smtClean="0"/>
              <a:t>v současnosti neexistuje jednotné pojetí pedagogiky</a:t>
            </a:r>
            <a:r>
              <a:rPr lang="cs-CZ" noProof="1" smtClean="0"/>
              <a:t>, </a:t>
            </a:r>
            <a:r>
              <a:rPr lang="cs-CZ" b="1" noProof="1" smtClean="0"/>
              <a:t>ani shoda v hlavním účelu pedagogiky</a:t>
            </a:r>
            <a:r>
              <a:rPr lang="cs-CZ" noProof="1" smtClean="0"/>
              <a:t> - odlišní autoři, odlišné teoretické směry, kulturní orientace dané země (PRŮCHA, J. : </a:t>
            </a:r>
            <a:r>
              <a:rPr lang="cs-CZ" i="1" noProof="1" smtClean="0"/>
              <a:t>Přehled pedagogiky : úvod do studia oboru</a:t>
            </a:r>
            <a:r>
              <a:rPr lang="cs-CZ" noProof="1" smtClean="0"/>
              <a:t>. 3rd ed. Praha : Portál, 2009. 271 p. </a:t>
            </a:r>
            <a:r>
              <a:rPr lang="cs-CZ" noProof="1" smtClean="0">
                <a:hlinkClick r:id="rId3"/>
              </a:rPr>
              <a:t>ISBN 978-80-7367-567-7</a:t>
            </a:r>
            <a:r>
              <a:rPr lang="cs-CZ" noProof="1" smtClean="0"/>
              <a:t>.) </a:t>
            </a:r>
          </a:p>
          <a:p>
            <a:endParaRPr lang="cs-CZ" noProof="1" smtClean="0"/>
          </a:p>
          <a:p>
            <a:r>
              <a:rPr lang="cs-CZ" b="1" noProof="1" smtClean="0"/>
              <a:t>Edukační vědy </a:t>
            </a:r>
            <a:r>
              <a:rPr lang="cs-CZ" noProof="1" smtClean="0"/>
              <a:t>= velká skupina souvisejících disciplín v moderním pojetí pedagogiky</a:t>
            </a:r>
          </a:p>
          <a:p>
            <a:r>
              <a:rPr lang="cs-CZ" noProof="1" smtClean="0"/>
              <a:t>V nových odborných publikacích = pojmy </a:t>
            </a:r>
            <a:r>
              <a:rPr lang="cs-CZ" b="1" noProof="1" smtClean="0"/>
              <a:t>edukace / edukant / edukátor / edukační realita / edukační proces </a:t>
            </a:r>
            <a:r>
              <a:rPr lang="cs-CZ" noProof="1" smtClean="0"/>
              <a:t>apod. </a:t>
            </a:r>
          </a:p>
          <a:p>
            <a:endParaRPr lang="cs-CZ" noProof="1" smtClean="0"/>
          </a:p>
          <a:p>
            <a:endParaRPr lang="cs-CZ" noProof="1"/>
          </a:p>
        </p:txBody>
      </p:sp>
    </p:spTree>
    <p:extLst>
      <p:ext uri="{BB962C8B-B14F-4D97-AF65-F5344CB8AC3E}">
        <p14:creationId xmlns:p14="http://schemas.microsoft.com/office/powerpoint/2010/main" val="23365563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r>
              <a:rPr lang="cs-CZ" b="1" dirty="0"/>
              <a:t>Stimulovat jednotlivce i zaměstnavatele k rozšíření účasti na dalším vzdělávání a ke zvýšení investic </a:t>
            </a:r>
            <a:r>
              <a:rPr lang="pt-BR" b="1" dirty="0"/>
              <a:t>do dalšího vzdělávání</a:t>
            </a:r>
            <a:r>
              <a:rPr lang="pt-BR" dirty="0"/>
              <a:t>, provázat systémovou a programovou</a:t>
            </a:r>
            <a:r>
              <a:rPr lang="cs-CZ" dirty="0"/>
              <a:t> složku finanční podpory dalšího vzdělávání</a:t>
            </a:r>
          </a:p>
          <a:p>
            <a:r>
              <a:rPr lang="cs-CZ" dirty="0"/>
              <a:t>Zajistit</a:t>
            </a:r>
            <a:r>
              <a:rPr lang="cs-CZ" b="1" dirty="0"/>
              <a:t> uznávání </a:t>
            </a:r>
            <a:r>
              <a:rPr lang="cs-CZ" dirty="0"/>
              <a:t>různých vzdělávacích cest k získání kvalifikace</a:t>
            </a:r>
          </a:p>
          <a:p>
            <a:r>
              <a:rPr lang="cs-CZ" dirty="0"/>
              <a:t>Vytvořit podmínky pro </a:t>
            </a:r>
            <a:r>
              <a:rPr lang="cs-CZ" b="1" dirty="0"/>
              <a:t>sladění nabídky vzdělávání </a:t>
            </a:r>
            <a:r>
              <a:rPr lang="cs-CZ" dirty="0"/>
              <a:t>s potřebami trhu práce</a:t>
            </a:r>
          </a:p>
          <a:p>
            <a:r>
              <a:rPr lang="cs-CZ" dirty="0"/>
              <a:t>Rozvinout nabídku dalšího vzdělávání podle potřeb klientů a zajistit dostupnost vzdělávacích příležitostí</a:t>
            </a:r>
          </a:p>
          <a:p>
            <a:r>
              <a:rPr lang="cs-CZ" b="1" dirty="0"/>
              <a:t>Zvýšit úroveň vzdělávání zaměstnanců podniků </a:t>
            </a:r>
            <a:r>
              <a:rPr lang="cs-CZ" dirty="0"/>
              <a:t>tak, aby se stalo účinným faktorem posilování konkurenceschopnosti podniků a profesní flexibility zaměstnanců</a:t>
            </a:r>
          </a:p>
          <a:p>
            <a:r>
              <a:rPr lang="cs-CZ" b="1" dirty="0"/>
              <a:t>Zvýšit kvalitu dalšího vzdělávání</a:t>
            </a:r>
          </a:p>
          <a:p>
            <a:r>
              <a:rPr lang="cs-CZ" b="1" dirty="0"/>
              <a:t>Rozvinout informační a poradenský systém pro uživatele dalšího vzdělávání</a:t>
            </a:r>
            <a:endParaRPr lang="cs-CZ" dirty="0"/>
          </a:p>
          <a:p>
            <a:endParaRPr lang="cs-CZ" dirty="0"/>
          </a:p>
        </p:txBody>
      </p:sp>
      <p:sp>
        <p:nvSpPr>
          <p:cNvPr id="4" name="Nadpis 1"/>
          <p:cNvSpPr>
            <a:spLocks noGrp="1"/>
          </p:cNvSpPr>
          <p:nvPr>
            <p:ph type="title"/>
          </p:nvPr>
        </p:nvSpPr>
        <p:spPr>
          <a:solidFill>
            <a:srgbClr val="92D050"/>
          </a:solidFill>
        </p:spPr>
        <p:txBody>
          <a:bodyPr>
            <a:normAutofit/>
          </a:bodyPr>
          <a:lstStyle/>
          <a:p>
            <a:r>
              <a:rPr lang="cs-CZ" sz="3200" b="1" cap="all" dirty="0"/>
              <a:t>Podpora rozvoje CŽU</a:t>
            </a:r>
            <a:endParaRPr lang="cs-CZ" sz="3200" dirty="0"/>
          </a:p>
        </p:txBody>
      </p:sp>
    </p:spTree>
    <p:extLst>
      <p:ext uri="{BB962C8B-B14F-4D97-AF65-F5344CB8AC3E}">
        <p14:creationId xmlns:p14="http://schemas.microsoft.com/office/powerpoint/2010/main" val="23440279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74638"/>
            <a:ext cx="8229600" cy="1143000"/>
          </a:xfrm>
        </p:spPr>
        <p:txBody>
          <a:bodyPr>
            <a:normAutofit/>
          </a:bodyPr>
          <a:lstStyle/>
          <a:p>
            <a:r>
              <a:rPr lang="cs-CZ" sz="3200" b="1" cap="all" dirty="0" smtClean="0"/>
              <a:t>SWOT analýza </a:t>
            </a:r>
            <a:br>
              <a:rPr lang="cs-CZ" sz="3200" b="1" cap="all" dirty="0" smtClean="0"/>
            </a:br>
            <a:r>
              <a:rPr lang="cs-CZ" sz="3200" b="1" cap="all" dirty="0" smtClean="0"/>
              <a:t>českého vzdělávání</a:t>
            </a:r>
            <a:endParaRPr lang="cs-CZ" sz="3200" b="1" cap="all" dirty="0"/>
          </a:p>
        </p:txBody>
      </p:sp>
      <p:pic>
        <p:nvPicPr>
          <p:cNvPr id="3" name="Obrázek 2"/>
          <p:cNvPicPr>
            <a:picLocks noChangeAspect="1"/>
          </p:cNvPicPr>
          <p:nvPr/>
        </p:nvPicPr>
        <p:blipFill>
          <a:blip r:embed="rId2"/>
          <a:stretch>
            <a:fillRect/>
          </a:stretch>
        </p:blipFill>
        <p:spPr>
          <a:xfrm>
            <a:off x="1728787" y="2038350"/>
            <a:ext cx="5686425" cy="2781300"/>
          </a:xfrm>
          <a:prstGeom prst="rect">
            <a:avLst/>
          </a:prstGeom>
        </p:spPr>
      </p:pic>
    </p:spTree>
    <p:extLst>
      <p:ext uri="{BB962C8B-B14F-4D97-AF65-F5344CB8AC3E}">
        <p14:creationId xmlns:p14="http://schemas.microsoft.com/office/powerpoint/2010/main" val="2871190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30" y="404664"/>
            <a:ext cx="4100996" cy="500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92696"/>
            <a:ext cx="4409318" cy="556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2050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4176464" cy="595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53428"/>
            <a:ext cx="4176464" cy="612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1730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solidFill>
            <a:srgbClr val="92D050"/>
          </a:solidFill>
        </p:spPr>
        <p:txBody>
          <a:bodyPr>
            <a:normAutofit/>
          </a:bodyPr>
          <a:lstStyle/>
          <a:p>
            <a:r>
              <a:rPr lang="cs-CZ" sz="3200" b="1" cap="all" dirty="0" smtClean="0"/>
              <a:t>Odborné pedagogické časopisy (ČR)</a:t>
            </a:r>
            <a:endParaRPr lang="cs-CZ" sz="3200" b="1" cap="al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 y="1844824"/>
            <a:ext cx="9013172" cy="467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634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Popularizační pedagogické časopisy</a:t>
            </a:r>
            <a:endParaRPr lang="cs-CZ" sz="3200" b="1" cap="al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8664477" cy="169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0979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60990"/>
            <a:ext cx="8229600" cy="1143000"/>
          </a:xfrm>
          <a:solidFill>
            <a:srgbClr val="92D050"/>
          </a:solidFill>
        </p:spPr>
        <p:txBody>
          <a:bodyPr>
            <a:normAutofit/>
          </a:bodyPr>
          <a:lstStyle/>
          <a:p>
            <a:r>
              <a:rPr lang="cs-CZ" sz="3600" b="1" cap="all" dirty="0" smtClean="0"/>
              <a:t>Zdroje - výběr</a:t>
            </a:r>
            <a:endParaRPr lang="cs-CZ" sz="3600" b="1" cap="all" dirty="0"/>
          </a:p>
        </p:txBody>
      </p:sp>
      <p:sp>
        <p:nvSpPr>
          <p:cNvPr id="5" name="Zástupný symbol pro obsah 4"/>
          <p:cNvSpPr>
            <a:spLocks noGrp="1"/>
          </p:cNvSpPr>
          <p:nvPr>
            <p:ph idx="1"/>
          </p:nvPr>
        </p:nvSpPr>
        <p:spPr>
          <a:xfrm>
            <a:off x="457200" y="1600200"/>
            <a:ext cx="8229600" cy="5069160"/>
          </a:xfrm>
        </p:spPr>
        <p:txBody>
          <a:bodyPr>
            <a:normAutofit fontScale="55000" lnSpcReduction="20000"/>
          </a:bodyPr>
          <a:lstStyle/>
          <a:p>
            <a:r>
              <a:rPr lang="cs-CZ" dirty="0"/>
              <a:t>BLÍŽKOVSKÝ, Bohumír. </a:t>
            </a:r>
            <a:r>
              <a:rPr lang="cs-CZ" i="1" dirty="0"/>
              <a:t>Systémová pedagogika: Celistvé a otevřené pojetí vzdělávání a výchovy</a:t>
            </a:r>
            <a:r>
              <a:rPr lang="cs-CZ" dirty="0"/>
              <a:t>. Ostrava : Amonium servis, 1997. 315 s. </a:t>
            </a:r>
            <a:r>
              <a:rPr lang="cs-CZ" dirty="0">
                <a:hlinkClick r:id="rId2"/>
              </a:rPr>
              <a:t>ISBN 80-85498-23-5</a:t>
            </a:r>
            <a:r>
              <a:rPr lang="cs-CZ" dirty="0"/>
              <a:t>.</a:t>
            </a:r>
          </a:p>
          <a:p>
            <a:r>
              <a:rPr lang="cs-CZ" dirty="0"/>
              <a:t>Dostál, J. – Macháčková, P. </a:t>
            </a:r>
            <a:r>
              <a:rPr lang="cs-CZ" dirty="0">
                <a:hlinkClick r:id="rId3"/>
              </a:rPr>
              <a:t>Systémové pojetí edukačního procesu a možnosti měření jeho efektivnosti.</a:t>
            </a:r>
            <a:r>
              <a:rPr lang="cs-CZ" dirty="0"/>
              <a:t> In Systémové přístupy 2005. Praha: VŠE, 2005. CD-ROM. </a:t>
            </a:r>
            <a:r>
              <a:rPr lang="cs-CZ" dirty="0">
                <a:hlinkClick r:id="rId4"/>
              </a:rPr>
              <a:t>ISBN 80-245-1012-X</a:t>
            </a:r>
            <a:r>
              <a:rPr lang="cs-CZ" dirty="0"/>
              <a:t>.</a:t>
            </a:r>
          </a:p>
          <a:p>
            <a:r>
              <a:rPr lang="cs-CZ" dirty="0"/>
              <a:t>KALNICKÝ, Juraj. </a:t>
            </a:r>
            <a:r>
              <a:rPr lang="cs-CZ" i="1" dirty="0"/>
              <a:t>Základy pedagogiky I.</a:t>
            </a:r>
            <a:r>
              <a:rPr lang="cs-CZ" dirty="0"/>
              <a:t>. 2. rozš. aktualiz. vyd. Opava : Slezská univerzita, 2012. 80 s. </a:t>
            </a:r>
            <a:r>
              <a:rPr lang="cs-CZ" dirty="0">
                <a:hlinkClick r:id="rId5"/>
              </a:rPr>
              <a:t>ISBN 978-80-7248-787-5</a:t>
            </a:r>
            <a:r>
              <a:rPr lang="cs-CZ" dirty="0"/>
              <a:t>.</a:t>
            </a:r>
          </a:p>
          <a:p>
            <a:r>
              <a:rPr lang="cs-CZ" dirty="0"/>
              <a:t>Průcha, Jan: </a:t>
            </a:r>
            <a:r>
              <a:rPr lang="cs-CZ" i="1" dirty="0"/>
              <a:t>Moderní pedagogika</a:t>
            </a:r>
            <a:r>
              <a:rPr lang="cs-CZ" dirty="0"/>
              <a:t>. Praha: Portál 2009</a:t>
            </a:r>
          </a:p>
          <a:p>
            <a:r>
              <a:rPr lang="cs-CZ" dirty="0"/>
              <a:t>Průcha, Jan: </a:t>
            </a:r>
            <a:r>
              <a:rPr lang="cs-CZ" i="1" dirty="0"/>
              <a:t>Přehled pedagogiky: úvod do studia oboru</a:t>
            </a:r>
            <a:r>
              <a:rPr lang="cs-CZ" dirty="0"/>
              <a:t>. Praha: Portál 2009</a:t>
            </a:r>
          </a:p>
          <a:p>
            <a:r>
              <a:rPr lang="cs-CZ" dirty="0"/>
              <a:t>Průcha, Jan: </a:t>
            </a:r>
            <a:r>
              <a:rPr lang="cs-CZ" i="1" dirty="0"/>
              <a:t>Srovnávací pedagogika: mezinárodní komparace vzdělávacích systémů</a:t>
            </a:r>
            <a:r>
              <a:rPr lang="cs-CZ" dirty="0"/>
              <a:t>. Praha: Portál 2012</a:t>
            </a:r>
          </a:p>
          <a:p>
            <a:r>
              <a:rPr lang="cs-CZ" dirty="0"/>
              <a:t>Průcha - Walterová - Mareš: </a:t>
            </a:r>
            <a:r>
              <a:rPr lang="cs-CZ" i="1" dirty="0"/>
              <a:t>Pedagogický slovník</a:t>
            </a:r>
            <a:r>
              <a:rPr lang="cs-CZ" dirty="0"/>
              <a:t>. Praha: Portál 2009</a:t>
            </a:r>
          </a:p>
          <a:p>
            <a:r>
              <a:rPr lang="cs-CZ" dirty="0">
                <a:hlinkClick r:id="rId6" tooltip="Jarmila Skalková"/>
              </a:rPr>
              <a:t>SKALKOVÁ, Jarmila</a:t>
            </a:r>
            <a:r>
              <a:rPr lang="cs-CZ" dirty="0"/>
              <a:t>. </a:t>
            </a:r>
            <a:r>
              <a:rPr lang="cs-CZ" i="1" dirty="0"/>
              <a:t>Obecná didaktika</a:t>
            </a:r>
            <a:r>
              <a:rPr lang="cs-CZ" dirty="0"/>
              <a:t>. 2. rozš. aktualiz.. vyd. Praha : Grada, 2007. 328 s. </a:t>
            </a:r>
            <a:r>
              <a:rPr lang="cs-CZ" dirty="0">
                <a:hlinkClick r:id="rId7"/>
              </a:rPr>
              <a:t>ISBN 978-80-247-1821-7</a:t>
            </a:r>
            <a:r>
              <a:rPr lang="cs-CZ" dirty="0"/>
              <a:t>.</a:t>
            </a:r>
          </a:p>
          <a:p>
            <a:r>
              <a:rPr lang="cs-CZ" dirty="0">
                <a:hlinkClick r:id="rId6" tooltip="Jarmila Skalková"/>
              </a:rPr>
              <a:t>SKALKOVÁ, Jarmila</a:t>
            </a:r>
            <a:r>
              <a:rPr lang="cs-CZ" dirty="0"/>
              <a:t>. </a:t>
            </a:r>
            <a:r>
              <a:rPr lang="cs-CZ" i="1" dirty="0"/>
              <a:t>Pedagogika a výzvy nové doby</a:t>
            </a:r>
            <a:r>
              <a:rPr lang="cs-CZ" dirty="0"/>
              <a:t>. Brno : Paido, 2004. 158 s. </a:t>
            </a:r>
            <a:r>
              <a:rPr lang="cs-CZ" dirty="0">
                <a:hlinkClick r:id="rId8"/>
              </a:rPr>
              <a:t>ISBN 80-7315-060-3</a:t>
            </a:r>
            <a:r>
              <a:rPr lang="cs-CZ" dirty="0" smtClean="0"/>
              <a:t>.</a:t>
            </a:r>
          </a:p>
          <a:p>
            <a:r>
              <a:rPr lang="cs-CZ" dirty="0" smtClean="0">
                <a:hlinkClick r:id="rId9"/>
              </a:rPr>
              <a:t>ŠVARCOVÁ</a:t>
            </a:r>
            <a:r>
              <a:rPr lang="cs-CZ" dirty="0">
                <a:hlinkClick r:id="rId9"/>
              </a:rPr>
              <a:t>, I. : </a:t>
            </a:r>
            <a:r>
              <a:rPr lang="cs-CZ" i="1" dirty="0">
                <a:hlinkClick r:id="rId9"/>
              </a:rPr>
              <a:t>Základy pedagogiky pro učitelské studium</a:t>
            </a:r>
            <a:r>
              <a:rPr lang="cs-CZ" dirty="0">
                <a:hlinkClick r:id="rId9"/>
              </a:rPr>
              <a:t>. 1. vyd. Praha : VŠCHT, 2005 [cit. 2009-06-12</a:t>
            </a:r>
            <a:r>
              <a:rPr lang="cs-CZ" dirty="0"/>
              <a:t>. </a:t>
            </a:r>
            <a:r>
              <a:rPr lang="cs-CZ" dirty="0">
                <a:hlinkClick r:id="rId10"/>
              </a:rPr>
              <a:t>ISBN 80-7080-573-0</a:t>
            </a:r>
            <a:r>
              <a:rPr lang="cs-CZ" dirty="0"/>
              <a:t>.]</a:t>
            </a:r>
          </a:p>
          <a:p>
            <a:endParaRPr lang="cs-CZ" dirty="0"/>
          </a:p>
        </p:txBody>
      </p:sp>
    </p:spTree>
    <p:extLst>
      <p:ext uri="{BB962C8B-B14F-4D97-AF65-F5344CB8AC3E}">
        <p14:creationId xmlns:p14="http://schemas.microsoft.com/office/powerpoint/2010/main" val="5702720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9424" y="260648"/>
            <a:ext cx="8229600" cy="1143000"/>
          </a:xfrm>
          <a:solidFill>
            <a:srgbClr val="92D050"/>
          </a:solidFill>
        </p:spPr>
        <p:txBody>
          <a:bodyPr/>
          <a:lstStyle/>
          <a:p>
            <a:r>
              <a:rPr lang="cs-CZ" dirty="0" smtClean="0"/>
              <a:t>Zdroje – sociální pedagogika</a:t>
            </a:r>
            <a:endParaRPr lang="cs-CZ" dirty="0"/>
          </a:p>
        </p:txBody>
      </p:sp>
      <p:sp>
        <p:nvSpPr>
          <p:cNvPr id="3" name="Zástupný symbol pro obsah 2"/>
          <p:cNvSpPr>
            <a:spLocks noGrp="1"/>
          </p:cNvSpPr>
          <p:nvPr>
            <p:ph idx="1"/>
          </p:nvPr>
        </p:nvSpPr>
        <p:spPr/>
        <p:txBody>
          <a:bodyPr>
            <a:normAutofit/>
          </a:bodyPr>
          <a:lstStyle/>
          <a:p>
            <a:r>
              <a:rPr lang="cs-CZ" sz="2400" dirty="0"/>
              <a:t>ARNULF Hopf: Sociální pedagogika pro učitele, Praha 2001, </a:t>
            </a:r>
            <a:r>
              <a:rPr lang="cs-CZ" sz="2400" dirty="0">
                <a:hlinkClick r:id="rId2"/>
              </a:rPr>
              <a:t>ISBN </a:t>
            </a:r>
            <a:r>
              <a:rPr lang="cs-CZ" sz="2400" dirty="0" smtClean="0">
                <a:hlinkClick r:id="rId2"/>
              </a:rPr>
              <a:t>80-7290-053-6</a:t>
            </a:r>
            <a:endParaRPr lang="cs-CZ" sz="2400" dirty="0" smtClean="0"/>
          </a:p>
          <a:p>
            <a:r>
              <a:rPr lang="cs-CZ" sz="2400" dirty="0" smtClean="0"/>
              <a:t>SEMRÁD, J</a:t>
            </a:r>
            <a:r>
              <a:rPr lang="cs-CZ" sz="2400" dirty="0"/>
              <a:t>. JURÁČKOVÁ</a:t>
            </a:r>
            <a:r>
              <a:rPr lang="cs-CZ" sz="2400" dirty="0" smtClean="0"/>
              <a:t>, I</a:t>
            </a:r>
            <a:r>
              <a:rPr lang="cs-CZ" sz="2400" dirty="0"/>
              <a:t>.; ŠÍMA, V. Průvodce sociální pedagogikou v kontextu pedagogických věd. Hradec Králové, Gaudeamus, 2007. 121 s. </a:t>
            </a:r>
            <a:r>
              <a:rPr lang="cs-CZ" sz="2400" dirty="0">
                <a:hlinkClick r:id="rId3"/>
              </a:rPr>
              <a:t>ISBN 978-80-7041-897-0</a:t>
            </a:r>
            <a:endParaRPr lang="cs-CZ" sz="2400" dirty="0"/>
          </a:p>
        </p:txBody>
      </p:sp>
    </p:spTree>
    <p:extLst>
      <p:ext uri="{BB962C8B-B14F-4D97-AF65-F5344CB8AC3E}">
        <p14:creationId xmlns:p14="http://schemas.microsoft.com/office/powerpoint/2010/main" val="2465581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lstStyle/>
          <a:p>
            <a:r>
              <a:rPr lang="cs-CZ" dirty="0" smtClean="0"/>
              <a:t>Zdroje – pedagogika volného času</a:t>
            </a:r>
            <a:endParaRPr lang="cs-CZ" dirty="0"/>
          </a:p>
        </p:txBody>
      </p:sp>
      <p:sp>
        <p:nvSpPr>
          <p:cNvPr id="3" name="Zástupný symbol pro obsah 2"/>
          <p:cNvSpPr>
            <a:spLocks noGrp="1"/>
          </p:cNvSpPr>
          <p:nvPr>
            <p:ph idx="1"/>
          </p:nvPr>
        </p:nvSpPr>
        <p:spPr/>
        <p:txBody>
          <a:bodyPr>
            <a:normAutofit fontScale="92500" lnSpcReduction="20000"/>
          </a:bodyPr>
          <a:lstStyle/>
          <a:p>
            <a:r>
              <a:rPr lang="cs-CZ" sz="2800" dirty="0"/>
              <a:t>FALTÝSKOVÁ, J., HŘEBÍČEK, L., SPOUSTA, V. Kapitoly z pedagogiky volného času. Brno: MU, 1998.</a:t>
            </a:r>
          </a:p>
          <a:p>
            <a:r>
              <a:rPr lang="cs-CZ" sz="2800" dirty="0"/>
              <a:t>HÁJEK, B., HOFBAUER, B., PÁVKOVÁ, J.. Pedagogické ovlivňování volného času. Praha: Portál, 2008.</a:t>
            </a:r>
          </a:p>
          <a:p>
            <a:r>
              <a:rPr lang="cs-CZ" sz="2800" dirty="0"/>
              <a:t>KAPLÁNEK, M. (ed.) Čas volnosti, čas výchovy. Pedagogické úvahy o volném čase. Praha: Portál, 2012.</a:t>
            </a:r>
          </a:p>
          <a:p>
            <a:r>
              <a:rPr lang="cs-CZ" sz="2800" dirty="0"/>
              <a:t>KNOTOVÁ, D. Pedagogické dimenze volného času. Brno: Paido, 2011.</a:t>
            </a:r>
          </a:p>
          <a:p>
            <a:r>
              <a:rPr lang="cs-CZ" sz="2800" dirty="0"/>
              <a:t>SMÉKAL, V., VÁŽANSKÝ, M. Základy pedagogiky volného času. Brno: Paido, 1995.</a:t>
            </a:r>
          </a:p>
          <a:p>
            <a:r>
              <a:rPr lang="cs-CZ" sz="2800" dirty="0"/>
              <a:t>VÁŽANSKÝ, M. Volný čas a pedagogika zážitku. Brno: MU, 1992.</a:t>
            </a:r>
          </a:p>
          <a:p>
            <a:endParaRPr lang="cs-CZ" dirty="0"/>
          </a:p>
        </p:txBody>
      </p:sp>
    </p:spTree>
    <p:extLst>
      <p:ext uri="{BB962C8B-B14F-4D97-AF65-F5344CB8AC3E}">
        <p14:creationId xmlns:p14="http://schemas.microsoft.com/office/powerpoint/2010/main" val="17698108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lstStyle/>
          <a:p>
            <a:r>
              <a:rPr lang="cs-CZ" dirty="0" smtClean="0"/>
              <a:t>Zdroje - andragogika</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BARTOŇKOVÁ, Hana. </a:t>
            </a:r>
            <a:r>
              <a:rPr lang="cs-CZ" i="1" dirty="0"/>
              <a:t>Foucaultovo andragogické kyvadlo</a:t>
            </a:r>
            <a:r>
              <a:rPr lang="cs-CZ" dirty="0"/>
              <a:t>. Praha : MJF Praha, 2004. 292 s. </a:t>
            </a:r>
            <a:r>
              <a:rPr lang="cs-CZ" dirty="0">
                <a:hlinkClick r:id="rId2"/>
              </a:rPr>
              <a:t>ISBN 80-86284-46-1</a:t>
            </a:r>
            <a:r>
              <a:rPr lang="cs-CZ" dirty="0"/>
              <a:t>.</a:t>
            </a:r>
          </a:p>
          <a:p>
            <a:r>
              <a:rPr lang="cs-CZ" dirty="0"/>
              <a:t>BENEŠ, Milan. </a:t>
            </a:r>
            <a:r>
              <a:rPr lang="cs-CZ" i="1" dirty="0"/>
              <a:t>Andragogika</a:t>
            </a:r>
            <a:r>
              <a:rPr lang="cs-CZ" dirty="0"/>
              <a:t>. Praha : Eurolex Bohemia, 2003. 216 s. </a:t>
            </a:r>
            <a:r>
              <a:rPr lang="cs-CZ" dirty="0">
                <a:hlinkClick r:id="rId3"/>
              </a:rPr>
              <a:t>ISBN 80-86432-23-8</a:t>
            </a:r>
            <a:r>
              <a:rPr lang="cs-CZ" dirty="0"/>
              <a:t>.</a:t>
            </a:r>
          </a:p>
          <a:p>
            <a:r>
              <a:rPr lang="cs-CZ" dirty="0"/>
              <a:t>BENEŠ, Milan. </a:t>
            </a:r>
            <a:r>
              <a:rPr lang="cs-CZ" i="1" dirty="0"/>
              <a:t>Úvod do andragogiky</a:t>
            </a:r>
            <a:r>
              <a:rPr lang="cs-CZ" dirty="0"/>
              <a:t>. Praha : Karolinum, 1999. 129 s. </a:t>
            </a:r>
            <a:r>
              <a:rPr lang="cs-CZ" dirty="0">
                <a:hlinkClick r:id="rId4"/>
              </a:rPr>
              <a:t>ISBN 80-7184-381-4</a:t>
            </a:r>
            <a:r>
              <a:rPr lang="cs-CZ" dirty="0"/>
              <a:t>.</a:t>
            </a:r>
          </a:p>
          <a:p>
            <a:r>
              <a:rPr lang="cs-CZ" dirty="0"/>
              <a:t>KALNICKÝ, Juraj (ed.). </a:t>
            </a:r>
            <a:r>
              <a:rPr lang="cs-CZ" i="1" dirty="0"/>
              <a:t>Efektivnost a ekonomika edukace dospělých</a:t>
            </a:r>
            <a:r>
              <a:rPr lang="cs-CZ" dirty="0"/>
              <a:t>. Ostrava : Repronis, 2012. 148 s. </a:t>
            </a:r>
            <a:r>
              <a:rPr lang="cs-CZ" dirty="0">
                <a:hlinkClick r:id="rId5"/>
              </a:rPr>
              <a:t>ISBN 978-80-7329-323-9</a:t>
            </a:r>
            <a:r>
              <a:rPr lang="cs-CZ" dirty="0"/>
              <a:t>.</a:t>
            </a:r>
          </a:p>
          <a:p>
            <a:r>
              <a:rPr lang="cs-CZ" dirty="0"/>
              <a:t>KALNICKÝ, Juraj. </a:t>
            </a:r>
            <a:r>
              <a:rPr lang="cs-CZ" i="1" dirty="0"/>
              <a:t>Systémová andragogika</a:t>
            </a:r>
            <a:r>
              <a:rPr lang="cs-CZ" dirty="0"/>
              <a:t>. Ostrava : Ostravská univerzita, 2007. 150 s. </a:t>
            </a:r>
            <a:r>
              <a:rPr lang="cs-CZ" dirty="0">
                <a:hlinkClick r:id="rId6"/>
              </a:rPr>
              <a:t>ISBN 978-80-7368-489-1</a:t>
            </a:r>
            <a:r>
              <a:rPr lang="cs-CZ" dirty="0"/>
              <a:t>.</a:t>
            </a:r>
          </a:p>
          <a:p>
            <a:endParaRPr lang="cs-CZ" dirty="0"/>
          </a:p>
        </p:txBody>
      </p:sp>
    </p:spTree>
    <p:extLst>
      <p:ext uri="{BB962C8B-B14F-4D97-AF65-F5344CB8AC3E}">
        <p14:creationId xmlns:p14="http://schemas.microsoft.com/office/powerpoint/2010/main" val="3069774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600" b="1" cap="all" noProof="1" smtClean="0"/>
              <a:t>Tradiční vs moderní </a:t>
            </a:r>
            <a:endParaRPr lang="cs-CZ" sz="3600" b="1" cap="all" noProof="1"/>
          </a:p>
        </p:txBody>
      </p:sp>
      <p:sp>
        <p:nvSpPr>
          <p:cNvPr id="3" name="Zástupný symbol pro obsah 2"/>
          <p:cNvSpPr>
            <a:spLocks noGrp="1"/>
          </p:cNvSpPr>
          <p:nvPr>
            <p:ph idx="1"/>
          </p:nvPr>
        </p:nvSpPr>
        <p:spPr/>
        <p:txBody>
          <a:bodyPr>
            <a:normAutofit fontScale="85000" lnSpcReduction="10000"/>
          </a:bodyPr>
          <a:lstStyle/>
          <a:p>
            <a:r>
              <a:rPr lang="cs-CZ" b="1" dirty="0" smtClean="0"/>
              <a:t>Tradiční </a:t>
            </a:r>
            <a:r>
              <a:rPr lang="cs-CZ" b="1" dirty="0"/>
              <a:t>pedagogika</a:t>
            </a:r>
            <a:r>
              <a:rPr lang="cs-CZ" dirty="0"/>
              <a:t> </a:t>
            </a:r>
            <a:endParaRPr lang="cs-CZ" dirty="0" smtClean="0"/>
          </a:p>
          <a:p>
            <a:pPr lvl="1"/>
            <a:r>
              <a:rPr lang="cs-CZ" dirty="0" smtClean="0"/>
              <a:t>především </a:t>
            </a:r>
            <a:r>
              <a:rPr lang="cs-CZ" b="1" dirty="0"/>
              <a:t>aplikovaná (užitá) </a:t>
            </a:r>
            <a:r>
              <a:rPr lang="cs-CZ" b="1" dirty="0" smtClean="0"/>
              <a:t>věda </a:t>
            </a:r>
            <a:r>
              <a:rPr lang="cs-CZ" dirty="0" smtClean="0"/>
              <a:t>s důrazem na  normativní funkce = její </a:t>
            </a:r>
            <a:r>
              <a:rPr lang="cs-CZ" dirty="0"/>
              <a:t>teorie </a:t>
            </a:r>
            <a:r>
              <a:rPr lang="cs-CZ" dirty="0" smtClean="0"/>
              <a:t>zaměřena na předepisování /</a:t>
            </a:r>
            <a:r>
              <a:rPr lang="cs-CZ" b="1" dirty="0" smtClean="0"/>
              <a:t>určování</a:t>
            </a:r>
            <a:r>
              <a:rPr lang="cs-CZ" dirty="0" smtClean="0"/>
              <a:t> toho, </a:t>
            </a:r>
            <a:r>
              <a:rPr lang="cs-CZ" dirty="0" smtClean="0">
                <a:solidFill>
                  <a:srgbClr val="00B050"/>
                </a:solidFill>
              </a:rPr>
              <a:t>čeho </a:t>
            </a:r>
            <a:r>
              <a:rPr lang="cs-CZ" dirty="0">
                <a:solidFill>
                  <a:srgbClr val="00B050"/>
                </a:solidFill>
              </a:rPr>
              <a:t>se má výchovou jedinců, skupin, národa </a:t>
            </a:r>
            <a:r>
              <a:rPr lang="cs-CZ" dirty="0" smtClean="0">
                <a:solidFill>
                  <a:srgbClr val="00B050"/>
                </a:solidFill>
              </a:rPr>
              <a:t>dosáhnout</a:t>
            </a:r>
            <a:endParaRPr lang="cs-CZ" dirty="0">
              <a:solidFill>
                <a:srgbClr val="00B050"/>
              </a:solidFill>
            </a:endParaRPr>
          </a:p>
          <a:p>
            <a:r>
              <a:rPr lang="cs-CZ" b="1" dirty="0"/>
              <a:t>Moderní </a:t>
            </a:r>
            <a:r>
              <a:rPr lang="cs-CZ" b="1" dirty="0" smtClean="0"/>
              <a:t>pedagogika</a:t>
            </a:r>
          </a:p>
          <a:p>
            <a:pPr lvl="1"/>
            <a:r>
              <a:rPr lang="cs-CZ" dirty="0" smtClean="0"/>
              <a:t>zaměřena na </a:t>
            </a:r>
            <a:r>
              <a:rPr lang="cs-CZ" b="1" dirty="0" smtClean="0"/>
              <a:t>neutrální </a:t>
            </a:r>
            <a:r>
              <a:rPr lang="cs-CZ" b="1" dirty="0"/>
              <a:t>popis </a:t>
            </a:r>
            <a:r>
              <a:rPr lang="cs-CZ" dirty="0"/>
              <a:t>toho, jak fungují edukační mechanismy, </a:t>
            </a:r>
            <a:endParaRPr lang="cs-CZ" dirty="0" smtClean="0"/>
          </a:p>
          <a:p>
            <a:pPr lvl="1"/>
            <a:r>
              <a:rPr lang="cs-CZ" b="1" dirty="0" smtClean="0"/>
              <a:t>důraz </a:t>
            </a:r>
            <a:r>
              <a:rPr lang="cs-CZ" b="1" dirty="0"/>
              <a:t>na vědeckou deskripci </a:t>
            </a:r>
            <a:r>
              <a:rPr lang="cs-CZ" dirty="0"/>
              <a:t>(popis), </a:t>
            </a:r>
            <a:r>
              <a:rPr lang="cs-CZ" b="1" dirty="0"/>
              <a:t>analýzu a explanaci </a:t>
            </a:r>
            <a:r>
              <a:rPr lang="cs-CZ" dirty="0"/>
              <a:t>(vysvětlení a pochopení) problémů edukační </a:t>
            </a:r>
            <a:r>
              <a:rPr lang="cs-CZ" dirty="0" smtClean="0"/>
              <a:t>reality</a:t>
            </a:r>
          </a:p>
          <a:p>
            <a:pPr lvl="1"/>
            <a:r>
              <a:rPr lang="cs-CZ" dirty="0" smtClean="0"/>
              <a:t>významným rysem moderní </a:t>
            </a:r>
            <a:r>
              <a:rPr lang="cs-CZ" dirty="0"/>
              <a:t>pedagogiky je </a:t>
            </a:r>
            <a:r>
              <a:rPr lang="cs-CZ" b="1" dirty="0" smtClean="0"/>
              <a:t>pedagogický výzkum </a:t>
            </a:r>
            <a:endParaRPr lang="cs-CZ" b="1" dirty="0"/>
          </a:p>
          <a:p>
            <a:endParaRPr lang="cs-CZ" dirty="0"/>
          </a:p>
        </p:txBody>
      </p:sp>
    </p:spTree>
    <p:extLst>
      <p:ext uri="{BB962C8B-B14F-4D97-AF65-F5344CB8AC3E}">
        <p14:creationId xmlns:p14="http://schemas.microsoft.com/office/powerpoint/2010/main" val="320019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2800" b="1" cap="all" dirty="0" smtClean="0"/>
              <a:t>Pedagogika v současném vědeckém pojetí</a:t>
            </a:r>
            <a:endParaRPr lang="cs-CZ" sz="2800" b="1" cap="all" dirty="0"/>
          </a:p>
        </p:txBody>
      </p:sp>
      <p:sp>
        <p:nvSpPr>
          <p:cNvPr id="3" name="Zástupný symbol pro obsah 2"/>
          <p:cNvSpPr>
            <a:spLocks noGrp="1"/>
          </p:cNvSpPr>
          <p:nvPr>
            <p:ph idx="1"/>
          </p:nvPr>
        </p:nvSpPr>
        <p:spPr/>
        <p:txBody>
          <a:bodyPr>
            <a:normAutofit fontScale="92500"/>
          </a:bodyPr>
          <a:lstStyle/>
          <a:p>
            <a:r>
              <a:rPr lang="cs-CZ" altLang="cs-CZ" b="1" i="1" noProof="1" smtClean="0"/>
              <a:t>jako věda zahrnuje teorii i praxi </a:t>
            </a:r>
          </a:p>
          <a:p>
            <a:pPr>
              <a:buFont typeface="Wingdings 2" pitchFamily="18" charset="2"/>
              <a:buNone/>
            </a:pPr>
            <a:r>
              <a:rPr lang="cs-CZ" altLang="cs-CZ" b="1" noProof="1" smtClean="0"/>
              <a:t>- </a:t>
            </a:r>
            <a:r>
              <a:rPr lang="cs-CZ" altLang="cs-CZ" noProof="1" smtClean="0"/>
              <a:t>pedagogika stanovuje určité normy, vzory, doporučení, cíle, jak realizovat edukaci </a:t>
            </a:r>
            <a:r>
              <a:rPr lang="cs-CZ" altLang="cs-CZ" b="1" noProof="1" smtClean="0"/>
              <a:t>- normativní charakter </a:t>
            </a:r>
            <a:r>
              <a:rPr lang="cs-CZ" altLang="cs-CZ" noProof="1" smtClean="0"/>
              <a:t>(př. …)</a:t>
            </a:r>
          </a:p>
          <a:p>
            <a:pPr>
              <a:buNone/>
            </a:pPr>
            <a:r>
              <a:rPr lang="cs-CZ" altLang="cs-CZ" noProof="1" smtClean="0"/>
              <a:t>- pedagogika zkoumá, je založena na poznatcích získaných z výzkumu - </a:t>
            </a:r>
            <a:r>
              <a:rPr lang="cs-CZ" altLang="cs-CZ" b="1" noProof="1" smtClean="0"/>
              <a:t>explorativní charakter </a:t>
            </a:r>
            <a:r>
              <a:rPr lang="cs-CZ" altLang="cs-CZ" noProof="1"/>
              <a:t>(př. …)</a:t>
            </a:r>
          </a:p>
          <a:p>
            <a:pPr>
              <a:buNone/>
            </a:pPr>
            <a:r>
              <a:rPr lang="cs-CZ" altLang="cs-CZ" noProof="1" smtClean="0"/>
              <a:t>- pedagogika zjišťuje, popisuje, vysvětluje různé jevy edukační reality - </a:t>
            </a:r>
            <a:r>
              <a:rPr lang="cs-CZ" altLang="cs-CZ" b="1" noProof="1" smtClean="0"/>
              <a:t>explanativní charakter </a:t>
            </a:r>
            <a:r>
              <a:rPr lang="cs-CZ" altLang="cs-CZ" noProof="1"/>
              <a:t>(př. …)</a:t>
            </a:r>
          </a:p>
          <a:p>
            <a:pPr>
              <a:buFont typeface="Wingdings 2" pitchFamily="18" charset="2"/>
              <a:buNone/>
            </a:pPr>
            <a:endParaRPr lang="cs-CZ" altLang="cs-CZ" b="1" noProof="1" smtClean="0"/>
          </a:p>
          <a:p>
            <a:endParaRPr lang="cs-CZ" dirty="0"/>
          </a:p>
        </p:txBody>
      </p:sp>
    </p:spTree>
    <p:extLst>
      <p:ext uri="{BB962C8B-B14F-4D97-AF65-F5344CB8AC3E}">
        <p14:creationId xmlns:p14="http://schemas.microsoft.com/office/powerpoint/2010/main" val="2925233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p:spPr>
        <p:txBody>
          <a:bodyPr>
            <a:normAutofit/>
          </a:bodyPr>
          <a:lstStyle/>
          <a:p>
            <a:r>
              <a:rPr lang="cs-CZ" sz="3200" b="1" cap="all" dirty="0" smtClean="0"/>
              <a:t>Hlavní oblasti vědy pedagogiky</a:t>
            </a:r>
            <a:endParaRPr lang="cs-CZ" sz="3200" b="1" cap="all" dirty="0"/>
          </a:p>
        </p:txBody>
      </p:sp>
      <p:sp>
        <p:nvSpPr>
          <p:cNvPr id="3" name="Zástupný symbol pro obsah 2"/>
          <p:cNvSpPr>
            <a:spLocks noGrp="1"/>
          </p:cNvSpPr>
          <p:nvPr>
            <p:ph idx="1"/>
          </p:nvPr>
        </p:nvSpPr>
        <p:spPr/>
        <p:txBody>
          <a:bodyPr>
            <a:normAutofit fontScale="70000" lnSpcReduction="20000"/>
          </a:bodyPr>
          <a:lstStyle/>
          <a:p>
            <a:r>
              <a:rPr lang="cs-CZ" b="1" dirty="0" smtClean="0"/>
              <a:t>1) Obecná didaktika</a:t>
            </a:r>
          </a:p>
          <a:p>
            <a:pPr lvl="1"/>
            <a:r>
              <a:rPr lang="cs-CZ" dirty="0"/>
              <a:t>základní pedagogická disciplína</a:t>
            </a:r>
            <a:r>
              <a:rPr lang="cs-CZ" dirty="0" smtClean="0"/>
              <a:t>, usiluje </a:t>
            </a:r>
            <a:r>
              <a:rPr lang="cs-CZ" dirty="0"/>
              <a:t>o systematizaci a interpretaci základních pedagogických jevů a zákonitostí, řeší též metodologické otázky a základní terminologii </a:t>
            </a:r>
            <a:r>
              <a:rPr lang="cs-CZ" dirty="0" smtClean="0"/>
              <a:t>pedagogiky</a:t>
            </a:r>
          </a:p>
          <a:p>
            <a:r>
              <a:rPr lang="cs-CZ" b="1" dirty="0" smtClean="0"/>
              <a:t>2) Srovnávací </a:t>
            </a:r>
            <a:r>
              <a:rPr lang="cs-CZ" dirty="0"/>
              <a:t>(</a:t>
            </a:r>
            <a:r>
              <a:rPr lang="cs-CZ" dirty="0" smtClean="0"/>
              <a:t>komparativní) </a:t>
            </a:r>
            <a:r>
              <a:rPr lang="cs-CZ" b="1" dirty="0" smtClean="0"/>
              <a:t>pedagogika </a:t>
            </a:r>
          </a:p>
          <a:p>
            <a:pPr lvl="1"/>
            <a:r>
              <a:rPr lang="cs-CZ" dirty="0" smtClean="0"/>
              <a:t>popisuje </a:t>
            </a:r>
            <a:r>
              <a:rPr lang="cs-CZ" dirty="0"/>
              <a:t>a porovnává pedagogické teorie, výchovně-vzdělávací systémy a školské soustavy </a:t>
            </a:r>
            <a:r>
              <a:rPr lang="cs-CZ" b="1" dirty="0"/>
              <a:t>v různých zemích či </a:t>
            </a:r>
            <a:r>
              <a:rPr lang="cs-CZ" b="1" dirty="0" smtClean="0"/>
              <a:t>regionech</a:t>
            </a:r>
            <a:r>
              <a:rPr lang="cs-CZ" dirty="0" smtClean="0"/>
              <a:t>, </a:t>
            </a:r>
            <a:r>
              <a:rPr lang="cs-CZ" dirty="0"/>
              <a:t>a to v kontextu historickém, sociálním, ekonomickém, politickém, kulturním, apod. </a:t>
            </a:r>
            <a:endParaRPr lang="cs-CZ" dirty="0" smtClean="0"/>
          </a:p>
          <a:p>
            <a:pPr lvl="1"/>
            <a:r>
              <a:rPr lang="cs-CZ" dirty="0" smtClean="0"/>
              <a:t>Možné otázky v kontextu České republiky???</a:t>
            </a:r>
          </a:p>
          <a:p>
            <a:pPr marL="514350" indent="-457200"/>
            <a:r>
              <a:rPr lang="cs-CZ" b="1" dirty="0" smtClean="0"/>
              <a:t>3) Filozofie výchovy </a:t>
            </a:r>
          </a:p>
          <a:p>
            <a:pPr lvl="1"/>
            <a:r>
              <a:rPr lang="cs-CZ" dirty="0" smtClean="0"/>
              <a:t>zabývá </a:t>
            </a:r>
            <a:r>
              <a:rPr lang="cs-CZ" dirty="0"/>
              <a:t>se smyslem a účelovostí edukace (výchovy a vzdělávání), </a:t>
            </a:r>
            <a:r>
              <a:rPr lang="cs-CZ" b="1" dirty="0"/>
              <a:t>hodnotami</a:t>
            </a:r>
            <a:r>
              <a:rPr lang="cs-CZ" dirty="0"/>
              <a:t> v edukaci, otázkou </a:t>
            </a:r>
            <a:r>
              <a:rPr lang="cs-CZ" b="1" dirty="0"/>
              <a:t>řízení a kontroly </a:t>
            </a:r>
            <a:r>
              <a:rPr lang="cs-CZ" dirty="0"/>
              <a:t>edukace, etickými otázkami výchovy, možnostmi a mezemi lidského </a:t>
            </a:r>
            <a:r>
              <a:rPr lang="cs-CZ" b="1" dirty="0"/>
              <a:t>poznání</a:t>
            </a:r>
            <a:r>
              <a:rPr lang="cs-CZ" dirty="0"/>
              <a:t> a jeho předávání z generaci na generaci, </a:t>
            </a:r>
            <a:r>
              <a:rPr lang="cs-CZ" b="1" dirty="0"/>
              <a:t>člověkem</a:t>
            </a:r>
            <a:r>
              <a:rPr lang="cs-CZ" dirty="0"/>
              <a:t> a jeho vychovatelností atd.</a:t>
            </a:r>
            <a:endParaRPr lang="cs-CZ" dirty="0" smtClean="0"/>
          </a:p>
          <a:p>
            <a:pPr lvl="1"/>
            <a:endParaRPr lang="cs-CZ" dirty="0"/>
          </a:p>
        </p:txBody>
      </p:sp>
    </p:spTree>
    <p:extLst>
      <p:ext uri="{BB962C8B-B14F-4D97-AF65-F5344CB8AC3E}">
        <p14:creationId xmlns:p14="http://schemas.microsoft.com/office/powerpoint/2010/main" val="2191796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2780</Words>
  <Application>Microsoft Office PowerPoint</Application>
  <PresentationFormat>Předvádění na obrazovce (4:3)</PresentationFormat>
  <Paragraphs>504</Paragraphs>
  <Slides>69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69</vt:i4>
      </vt:variant>
    </vt:vector>
  </HeadingPairs>
  <TitlesOfParts>
    <vt:vector size="74" baseType="lpstr">
      <vt:lpstr>Arial</vt:lpstr>
      <vt:lpstr>Calibri</vt:lpstr>
      <vt:lpstr>Wingdings</vt:lpstr>
      <vt:lpstr>Wingdings 2</vt:lpstr>
      <vt:lpstr>Motiv systému Office</vt:lpstr>
      <vt:lpstr>(Obecná) pedagogika  v designování vzdělávacího procesu</vt:lpstr>
      <vt:lpstr>Prezentace aplikace PowerPoint</vt:lpstr>
      <vt:lpstr>Aktivita evokační </vt:lpstr>
      <vt:lpstr>Pedagogika jako samostatná věda </vt:lpstr>
      <vt:lpstr>Pedagogika jako věda</vt:lpstr>
      <vt:lpstr>Pedagogika jako věda</vt:lpstr>
      <vt:lpstr>Tradiční vs moderní </vt:lpstr>
      <vt:lpstr>Pedagogika v současném vědeckém pojetí</vt:lpstr>
      <vt:lpstr>Hlavní oblasti vědy pedagogiky</vt:lpstr>
      <vt:lpstr>Obecná pedagogika</vt:lpstr>
      <vt:lpstr>Základní otázky pedagogiky</vt:lpstr>
      <vt:lpstr>Základní otázky pedagogiky</vt:lpstr>
      <vt:lpstr>Ucelenost výchovně-vzdělávací práce</vt:lpstr>
      <vt:lpstr>Struktura pedagogiky</vt:lpstr>
      <vt:lpstr>Disciplíny podle obsahu zkoumání</vt:lpstr>
      <vt:lpstr>Disciplíny podle zkoumaného věku</vt:lpstr>
      <vt:lpstr>Disciplíny podle fází společenského vývoje </vt:lpstr>
      <vt:lpstr> Disciplíny podle oblastí aplikace </vt:lpstr>
      <vt:lpstr>Základní pojmy - doplňovačka</vt:lpstr>
      <vt:lpstr>Pojem PEDAGOGIKA v zahraničí </vt:lpstr>
      <vt:lpstr>Základní pojmy</vt:lpstr>
      <vt:lpstr>Základní pojmy</vt:lpstr>
      <vt:lpstr>Základní pojmy</vt:lpstr>
      <vt:lpstr>Základní pojmy</vt:lpstr>
      <vt:lpstr>Co rozvíjí pedagog/lektor/tutor pedagogickým procesem </vt:lpstr>
      <vt:lpstr>Základní pojmy - doplňovačka</vt:lpstr>
      <vt:lpstr>Základní pojmy</vt:lpstr>
      <vt:lpstr>Základní pojmy </vt:lpstr>
      <vt:lpstr>Pedagogická antropologie</vt:lpstr>
      <vt:lpstr>Pedagogická psychologie</vt:lpstr>
      <vt:lpstr>Sociální pedagogika</vt:lpstr>
      <vt:lpstr>Základní pojmy - doplňovačka </vt:lpstr>
      <vt:lpstr>Pedagogika volného času</vt:lpstr>
      <vt:lpstr>Pedagogika volného času</vt:lpstr>
      <vt:lpstr> Přístupy v pedagogice volného času </vt:lpstr>
      <vt:lpstr>Andragogika (dříve lidovýchova) </vt:lpstr>
      <vt:lpstr>„Předmět“ andragogiky – učící se dospělý (vymezení)</vt:lpstr>
      <vt:lpstr>Pedagogická diagnostika </vt:lpstr>
      <vt:lpstr>Speciální pedagogika</vt:lpstr>
      <vt:lpstr> Další -gogiky  </vt:lpstr>
      <vt:lpstr>Vzdělávací politika v kontextu  a poznámkách </vt:lpstr>
      <vt:lpstr>Vzdělávací politika v ČR</vt:lpstr>
      <vt:lpstr>Principy vzdělávací politiky</vt:lpstr>
      <vt:lpstr>Vzdělávací politika </vt:lpstr>
      <vt:lpstr>Formální vzdělávání</vt:lpstr>
      <vt:lpstr>Neformální vzdělávání</vt:lpstr>
      <vt:lpstr>Uznávání neformálního vzdělávání (ČR)</vt:lpstr>
      <vt:lpstr>Uznávání neformálního vzdělávání (ČR)</vt:lpstr>
      <vt:lpstr>Uznávání neformálního vzdělávání (EU)</vt:lpstr>
      <vt:lpstr>Celoživotní učení (CŽU)</vt:lpstr>
      <vt:lpstr>Vývoj konceptu celoživotního učení</vt:lpstr>
      <vt:lpstr>Vývoj konceptu celoživotního učení</vt:lpstr>
      <vt:lpstr>Současnost konceptu celoživotní učení</vt:lpstr>
      <vt:lpstr>Struktura celoživotního učení</vt:lpstr>
      <vt:lpstr>Strategické dokumenty - celoživotní učení </vt:lpstr>
      <vt:lpstr>Strategické dokumenty - celoživotní učení </vt:lpstr>
      <vt:lpstr>Identifikace problémů v oblasti vzdělávání</vt:lpstr>
      <vt:lpstr>Identifikace problémů v oblasti vzdělávání</vt:lpstr>
      <vt:lpstr>Podpora rozvoje CŽU</vt:lpstr>
      <vt:lpstr>Podpora rozvoje CŽU</vt:lpstr>
      <vt:lpstr>SWOT analýza  českého vzdělávání</vt:lpstr>
      <vt:lpstr>Prezentace aplikace PowerPoint</vt:lpstr>
      <vt:lpstr>Prezentace aplikace PowerPoint</vt:lpstr>
      <vt:lpstr>Odborné pedagogické časopisy (ČR)</vt:lpstr>
      <vt:lpstr>Popularizační pedagogické časopisy</vt:lpstr>
      <vt:lpstr>Zdroje - výběr</vt:lpstr>
      <vt:lpstr>Zdroje – sociální pedagogika</vt:lpstr>
      <vt:lpstr>Zdroje – pedagogika volného času</vt:lpstr>
      <vt:lpstr>Zdroje - andragogika</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Pedagogické aspekty designování vzdělávacího procesu</dc:title>
  <dc:creator>user</dc:creator>
  <cp:lastModifiedBy>Projekt INTERES</cp:lastModifiedBy>
  <cp:revision>48</cp:revision>
  <dcterms:created xsi:type="dcterms:W3CDTF">2016-03-07T18:23:30Z</dcterms:created>
  <dcterms:modified xsi:type="dcterms:W3CDTF">2019-03-05T09:05:59Z</dcterms:modified>
</cp:coreProperties>
</file>