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72" r:id="rId4"/>
    <p:sldId id="283" r:id="rId5"/>
    <p:sldId id="296" r:id="rId6"/>
    <p:sldId id="273" r:id="rId7"/>
    <p:sldId id="284" r:id="rId8"/>
    <p:sldId id="274" r:id="rId9"/>
    <p:sldId id="275" r:id="rId10"/>
    <p:sldId id="291" r:id="rId11"/>
    <p:sldId id="292" r:id="rId12"/>
    <p:sldId id="301" r:id="rId13"/>
    <p:sldId id="306" r:id="rId14"/>
    <p:sldId id="277" r:id="rId15"/>
    <p:sldId id="302" r:id="rId16"/>
    <p:sldId id="305" r:id="rId17"/>
    <p:sldId id="298" r:id="rId18"/>
    <p:sldId id="290" r:id="rId19"/>
    <p:sldId id="281" r:id="rId20"/>
    <p:sldId id="299" r:id="rId21"/>
    <p:sldId id="285" r:id="rId22"/>
    <p:sldId id="286" r:id="rId23"/>
    <p:sldId id="287" r:id="rId24"/>
    <p:sldId id="282" r:id="rId25"/>
    <p:sldId id="289" r:id="rId26"/>
    <p:sldId id="288" r:id="rId27"/>
    <p:sldId id="303" r:id="rId28"/>
    <p:sldId id="308" r:id="rId29"/>
    <p:sldId id="307" r:id="rId30"/>
    <p:sldId id="300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6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28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19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98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6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11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76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6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05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00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7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 smtClean="0"/>
              <a:t>Výchovně-vzdělávací neboli výukové cíle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Design vzdělávacího procesu</a:t>
            </a:r>
          </a:p>
          <a:p>
            <a:endParaRPr lang="cs-CZ" sz="2400" dirty="0"/>
          </a:p>
          <a:p>
            <a:r>
              <a:rPr lang="cs-CZ" sz="2400" dirty="0" smtClean="0"/>
              <a:t>26. březen 2019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832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Požadavky na VV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  </a:t>
            </a:r>
            <a:r>
              <a:rPr lang="cs-CZ" sz="2600" dirty="0" smtClean="0">
                <a:solidFill>
                  <a:srgbClr val="C00000"/>
                </a:solidFill>
              </a:rPr>
              <a:t>Komplexní </a:t>
            </a:r>
            <a:r>
              <a:rPr lang="cs-CZ" sz="2600" dirty="0" smtClean="0"/>
              <a:t>(rozvíjí se ve všech 3 složkách - kognitivní, afektivní, 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psychomotorické)</a:t>
            </a:r>
          </a:p>
          <a:p>
            <a:pPr marL="0" indent="0">
              <a:buNone/>
            </a:pPr>
            <a:endParaRPr lang="cs-CZ" sz="2600" dirty="0" smtClean="0"/>
          </a:p>
          <a:p>
            <a:pPr marL="514350" indent="-457200"/>
            <a:r>
              <a:rPr lang="cs-CZ" sz="2600" dirty="0" smtClean="0">
                <a:solidFill>
                  <a:srgbClr val="C00000"/>
                </a:solidFill>
              </a:rPr>
              <a:t>Konzistentní </a:t>
            </a:r>
            <a:r>
              <a:rPr lang="cs-CZ" sz="2600" dirty="0" smtClean="0"/>
              <a:t>(soudržnost a </a:t>
            </a:r>
            <a:r>
              <a:rPr lang="cs-CZ" sz="2600" dirty="0" err="1" smtClean="0"/>
              <a:t>provazba</a:t>
            </a:r>
            <a:r>
              <a:rPr lang="cs-CZ" sz="2600" dirty="0" smtClean="0"/>
              <a:t> mezi vyššími a nižšími cíli)</a:t>
            </a:r>
          </a:p>
          <a:p>
            <a:pPr marL="514350" indent="-457200"/>
            <a:endParaRPr lang="cs-CZ" sz="2600" dirty="0" smtClean="0"/>
          </a:p>
          <a:p>
            <a:pPr marL="514350" indent="-457200"/>
            <a:r>
              <a:rPr lang="cs-CZ" sz="2600" dirty="0" smtClean="0">
                <a:solidFill>
                  <a:srgbClr val="C00000"/>
                </a:solidFill>
              </a:rPr>
              <a:t>Kontrolovatelné </a:t>
            </a:r>
            <a:r>
              <a:rPr lang="cs-CZ" sz="2600" dirty="0" smtClean="0"/>
              <a:t>(cíl má vlastnost umožňující kontrolu jeho plnění)</a:t>
            </a:r>
          </a:p>
          <a:p>
            <a:pPr marL="514350" indent="-457200"/>
            <a:endParaRPr lang="cs-CZ" sz="2600" dirty="0" smtClean="0"/>
          </a:p>
          <a:p>
            <a:pPr marL="514350" indent="-457200"/>
            <a:r>
              <a:rPr lang="cs-CZ" sz="2600" dirty="0" smtClean="0">
                <a:solidFill>
                  <a:srgbClr val="C00000"/>
                </a:solidFill>
              </a:rPr>
              <a:t>Přiměřené</a:t>
            </a:r>
            <a:r>
              <a:rPr lang="cs-CZ" sz="2600" dirty="0" smtClean="0"/>
              <a:t> (cíl v souladu s požadavky výuky, možnostmi učitele, možnostmi žáka)</a:t>
            </a:r>
          </a:p>
          <a:p>
            <a:pPr marL="514350" indent="-457200"/>
            <a:endParaRPr lang="cs-CZ" sz="2600" dirty="0" smtClean="0"/>
          </a:p>
          <a:p>
            <a:pPr marL="514350" indent="-457200"/>
            <a:r>
              <a:rPr lang="cs-CZ" sz="2600" dirty="0" smtClean="0">
                <a:solidFill>
                  <a:srgbClr val="C00000"/>
                </a:solidFill>
              </a:rPr>
              <a:t>Jednoznačné</a:t>
            </a:r>
            <a:r>
              <a:rPr lang="cs-CZ" sz="2600" dirty="0" smtClean="0"/>
              <a:t> (nepřípustný rozdílný výklad o požadovaných změnách u učitele a žáků)</a:t>
            </a:r>
          </a:p>
          <a:p>
            <a:pPr marL="514350" indent="-457200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146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Chyby ve vymezování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Ztotožnění </a:t>
            </a:r>
            <a:r>
              <a:rPr lang="cs-CZ" b="1" dirty="0" smtClean="0">
                <a:solidFill>
                  <a:srgbClr val="C00000"/>
                </a:solidFill>
              </a:rPr>
              <a:t>cíle s tématem </a:t>
            </a:r>
            <a:r>
              <a:rPr lang="cs-CZ" dirty="0" smtClean="0">
                <a:solidFill>
                  <a:srgbClr val="C00000"/>
                </a:solidFill>
              </a:rPr>
              <a:t>hodiny </a:t>
            </a:r>
          </a:p>
          <a:p>
            <a:pPr lvl="1"/>
            <a:r>
              <a:rPr lang="cs-CZ" dirty="0" smtClean="0"/>
              <a:t>Př.: české národní obrození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Záměna </a:t>
            </a:r>
            <a:r>
              <a:rPr lang="cs-CZ" b="1" dirty="0" smtClean="0">
                <a:solidFill>
                  <a:srgbClr val="C00000"/>
                </a:solidFill>
              </a:rPr>
              <a:t>cíle s popisem činnosti </a:t>
            </a:r>
            <a:r>
              <a:rPr lang="cs-CZ" dirty="0" smtClean="0">
                <a:solidFill>
                  <a:srgbClr val="C00000"/>
                </a:solidFill>
              </a:rPr>
              <a:t>učitele</a:t>
            </a:r>
          </a:p>
          <a:p>
            <a:pPr lvl="1"/>
            <a:r>
              <a:rPr lang="cs-CZ" dirty="0" smtClean="0"/>
              <a:t>Př.: vysvětlit pojem „internet“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Příliš obecná </a:t>
            </a:r>
            <a:r>
              <a:rPr lang="cs-CZ" dirty="0" smtClean="0"/>
              <a:t>vymezení cílů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Není stanovena kvalita </a:t>
            </a:r>
            <a:r>
              <a:rPr lang="cs-CZ" dirty="0" smtClean="0"/>
              <a:t>či jiná kritéria žákova </a:t>
            </a:r>
            <a:r>
              <a:rPr lang="cs-CZ" dirty="0" smtClean="0">
                <a:solidFill>
                  <a:srgbClr val="C00000"/>
                </a:solidFill>
              </a:rPr>
              <a:t>výstupu </a:t>
            </a:r>
          </a:p>
          <a:p>
            <a:pPr lvl="1"/>
            <a:r>
              <a:rPr lang="cs-CZ" dirty="0" smtClean="0"/>
              <a:t>Př.: poznej ptáky X poznej ptáky, </a:t>
            </a:r>
            <a:r>
              <a:rPr lang="cs-CZ" b="1" dirty="0" smtClean="0"/>
              <a:t>kteří u nás přezimují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342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Nastavování VV </a:t>
            </a:r>
            <a:r>
              <a:rPr lang="cs-CZ" dirty="0" smtClean="0"/>
              <a:t>cílů v propojení </a:t>
            </a:r>
            <a:br>
              <a:rPr lang="cs-CZ" dirty="0" smtClean="0"/>
            </a:br>
            <a:r>
              <a:rPr lang="cs-CZ" dirty="0" smtClean="0"/>
              <a:t>s výstupy z učiva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3424" y="2348880"/>
            <a:ext cx="7417151" cy="349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46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5 kroků postupu </a:t>
            </a:r>
            <a:r>
              <a:rPr lang="cs-CZ" b="1" dirty="0" smtClean="0"/>
              <a:t>vymezování cílů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1) Analýza </a:t>
            </a:r>
            <a:r>
              <a:rPr lang="cs-CZ" b="1" dirty="0"/>
              <a:t>výukového obsahu </a:t>
            </a:r>
            <a:endParaRPr lang="cs-CZ" b="1" dirty="0" smtClean="0"/>
          </a:p>
          <a:p>
            <a:pPr marL="514350" indent="-514350"/>
            <a:r>
              <a:rPr lang="cs-CZ" dirty="0" smtClean="0"/>
              <a:t>stanovení </a:t>
            </a:r>
            <a:r>
              <a:rPr lang="cs-CZ" dirty="0"/>
              <a:t>základních prvků </a:t>
            </a:r>
            <a:r>
              <a:rPr lang="cs-CZ" dirty="0" smtClean="0"/>
              <a:t>učiva (fakta</a:t>
            </a:r>
            <a:r>
              <a:rPr lang="cs-CZ" dirty="0"/>
              <a:t>, pojmy, principy, zákony, postupy řešení </a:t>
            </a:r>
            <a:r>
              <a:rPr lang="cs-CZ" dirty="0" smtClean="0"/>
              <a:t>problémů)</a:t>
            </a:r>
          </a:p>
          <a:p>
            <a:pPr marL="514350" indent="-514350"/>
            <a:r>
              <a:rPr lang="cs-CZ" dirty="0" smtClean="0"/>
              <a:t>vymezení </a:t>
            </a:r>
            <a:r>
              <a:rPr lang="cs-CZ" dirty="0"/>
              <a:t>základního, rozšiřujícího a prohlubujícího učiva atd.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2) Vymezení </a:t>
            </a:r>
            <a:r>
              <a:rPr lang="cs-CZ" b="1" dirty="0"/>
              <a:t>cíle </a:t>
            </a:r>
            <a:r>
              <a:rPr lang="cs-CZ" dirty="0"/>
              <a:t>pomocí aktivních sloves, stanovení </a:t>
            </a:r>
            <a:r>
              <a:rPr lang="cs-CZ" b="1" dirty="0"/>
              <a:t>kompetencí</a:t>
            </a:r>
            <a:r>
              <a:rPr lang="cs-CZ" dirty="0"/>
              <a:t>, které si má žák osvojit, konkrétní vymezení požadovaného výkonu </a:t>
            </a:r>
            <a:r>
              <a:rPr lang="cs-CZ" dirty="0" smtClean="0"/>
              <a:t>žáka</a:t>
            </a:r>
          </a:p>
          <a:p>
            <a:pPr marL="0" indent="0">
              <a:buNone/>
            </a:pPr>
            <a:r>
              <a:rPr lang="cs-CZ" b="1" dirty="0" smtClean="0"/>
              <a:t>3) </a:t>
            </a:r>
            <a:r>
              <a:rPr lang="cs-CZ" dirty="0" smtClean="0"/>
              <a:t>Jednoznačné </a:t>
            </a:r>
            <a:r>
              <a:rPr lang="cs-CZ" dirty="0"/>
              <a:t>určení toho, </a:t>
            </a:r>
            <a:r>
              <a:rPr lang="cs-CZ" b="1" dirty="0"/>
              <a:t>co a v jakém rozsahu má žák </a:t>
            </a:r>
            <a:r>
              <a:rPr lang="cs-CZ" b="1" dirty="0" smtClean="0"/>
              <a:t>umět </a:t>
            </a:r>
            <a:r>
              <a:rPr lang="cs-CZ" dirty="0" smtClean="0"/>
              <a:t>(vyžadováno </a:t>
            </a:r>
            <a:r>
              <a:rPr lang="cs-CZ" dirty="0"/>
              <a:t>u </a:t>
            </a:r>
            <a:r>
              <a:rPr lang="cs-CZ" dirty="0" smtClean="0"/>
              <a:t>ověřování </a:t>
            </a:r>
            <a:r>
              <a:rPr lang="cs-CZ" dirty="0"/>
              <a:t>dosažené úrovně osvojení si výukového </a:t>
            </a:r>
            <a:r>
              <a:rPr lang="cs-CZ" dirty="0" smtClean="0"/>
              <a:t>obsahu/zkoušení…)</a:t>
            </a:r>
          </a:p>
          <a:p>
            <a:pPr marL="0" indent="0">
              <a:buNone/>
            </a:pPr>
            <a:r>
              <a:rPr lang="cs-CZ" b="1" dirty="0" smtClean="0"/>
              <a:t>4) Vymezení </a:t>
            </a:r>
            <a:r>
              <a:rPr lang="cs-CZ" b="1" dirty="0"/>
              <a:t>podmínek a prostředků</a:t>
            </a:r>
            <a:r>
              <a:rPr lang="cs-CZ" dirty="0"/>
              <a:t>, pomocí nichž má být požadovaný výkon realizován, aby mohly být všechny požadavky na výkon považovány za </a:t>
            </a:r>
            <a:r>
              <a:rPr lang="cs-CZ" dirty="0" smtClean="0"/>
              <a:t>splněné</a:t>
            </a:r>
          </a:p>
          <a:p>
            <a:pPr marL="0" indent="0">
              <a:buNone/>
            </a:pPr>
            <a:r>
              <a:rPr lang="cs-CZ" b="1" dirty="0" smtClean="0"/>
              <a:t>5) </a:t>
            </a:r>
            <a:r>
              <a:rPr lang="cs-CZ" dirty="0" smtClean="0"/>
              <a:t>Přesné </a:t>
            </a:r>
            <a:r>
              <a:rPr lang="cs-CZ" b="1" dirty="0"/>
              <a:t>stanovení normy požadovaného </a:t>
            </a:r>
            <a:r>
              <a:rPr lang="cs-CZ" b="1" dirty="0" smtClean="0"/>
              <a:t>výkonu </a:t>
            </a:r>
            <a:r>
              <a:rPr lang="cs-CZ" dirty="0" smtClean="0"/>
              <a:t>(v </a:t>
            </a:r>
            <a:r>
              <a:rPr lang="cs-CZ" dirty="0"/>
              <a:t>jaké podobě musí být výkon realizován, aby mohl být považován za dostatečný či </a:t>
            </a:r>
            <a:r>
              <a:rPr lang="cs-CZ" dirty="0" smtClean="0"/>
              <a:t>uspokojivý)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2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Taxonomie výukových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Taxonomie - uspořádání podle náročnosti od nižší po vyšší </a:t>
            </a:r>
            <a:r>
              <a:rPr lang="cs-CZ" sz="2400" b="1" dirty="0" smtClean="0"/>
              <a:t>náročnost na výkon žáka</a:t>
            </a:r>
          </a:p>
          <a:p>
            <a:r>
              <a:rPr lang="cs-CZ" sz="2400" dirty="0" smtClean="0"/>
              <a:t>Různé druhy taxonomií podle toho, na které oblasti rozvoje osobnosti žáka se zaměřují </a:t>
            </a:r>
          </a:p>
          <a:p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17032"/>
            <a:ext cx="51816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086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/>
              <a:t>Bloomova</a:t>
            </a:r>
            <a:r>
              <a:rPr lang="cs-CZ" dirty="0"/>
              <a:t> taxonomie výukových cílů</a:t>
            </a:r>
          </a:p>
        </p:txBody>
      </p:sp>
      <p:pic>
        <p:nvPicPr>
          <p:cNvPr id="4" name="Picture 2" descr="http://clanky.rvp.cz/wp-content/upload/obrazky/11113/full/2.jpg?17282800000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032823" cy="390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71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Proč právě </a:t>
            </a:r>
            <a:r>
              <a:rPr lang="cs-CZ" dirty="0" err="1" smtClean="0"/>
              <a:t>Bloomova</a:t>
            </a:r>
            <a:r>
              <a:rPr lang="cs-CZ" dirty="0" smtClean="0"/>
              <a:t> </a:t>
            </a:r>
            <a:r>
              <a:rPr lang="cs-CZ" dirty="0" smtClean="0"/>
              <a:t>taxonomie vzdělávacích cílů?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Pomáhá např. v </a:t>
            </a:r>
            <a:r>
              <a:rPr lang="cs-CZ" b="1" dirty="0"/>
              <a:t>sebehodnocení </a:t>
            </a:r>
            <a:r>
              <a:rPr lang="cs-CZ" dirty="0"/>
              <a:t> učitele </a:t>
            </a:r>
            <a:r>
              <a:rPr lang="cs-CZ" i="1" dirty="0"/>
              <a:t>– „Je moje výuka dostatečně náročná?“</a:t>
            </a:r>
          </a:p>
          <a:p>
            <a:pPr lvl="0"/>
            <a:r>
              <a:rPr lang="cs-CZ" dirty="0"/>
              <a:t>Vymezuje, co se mají vaši </a:t>
            </a:r>
            <a:r>
              <a:rPr lang="cs-CZ" dirty="0" smtClean="0"/>
              <a:t>žáci/studenti </a:t>
            </a:r>
            <a:r>
              <a:rPr lang="cs-CZ" dirty="0"/>
              <a:t>naučit (výukové cíle)</a:t>
            </a:r>
          </a:p>
          <a:p>
            <a:pPr lvl="0"/>
            <a:r>
              <a:rPr lang="cs-CZ" dirty="0"/>
              <a:t>Umožňuje </a:t>
            </a:r>
            <a:r>
              <a:rPr lang="cs-CZ" b="1" dirty="0"/>
              <a:t>plánovat  výuku </a:t>
            </a:r>
            <a:r>
              <a:rPr lang="cs-CZ" dirty="0"/>
              <a:t>k dosažení vysoké úrovně vzdělávacích výsledků (vhodné výukové prostředky, učební a vyučovací aktivity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Ukazuje </a:t>
            </a:r>
            <a:r>
              <a:rPr lang="cs-CZ" b="1" dirty="0"/>
              <a:t>cestu, jaké zvolit nástroje a metody </a:t>
            </a:r>
            <a:r>
              <a:rPr lang="cs-CZ" dirty="0"/>
              <a:t>hodnocení výsledků výuky</a:t>
            </a:r>
          </a:p>
          <a:p>
            <a:pPr lvl="0"/>
            <a:r>
              <a:rPr lang="cs-CZ" dirty="0"/>
              <a:t>Umožňuje </a:t>
            </a:r>
            <a:r>
              <a:rPr lang="cs-CZ" b="1" dirty="0" err="1"/>
              <a:t>provazbu</a:t>
            </a:r>
            <a:r>
              <a:rPr lang="cs-CZ" b="1" dirty="0"/>
              <a:t> cílů a učiva </a:t>
            </a:r>
            <a:r>
              <a:rPr lang="cs-CZ" dirty="0"/>
              <a:t>s předchozím učivem, </a:t>
            </a:r>
            <a:r>
              <a:rPr lang="cs-CZ" dirty="0" smtClean="0"/>
              <a:t>s</a:t>
            </a:r>
            <a:r>
              <a:rPr lang="cs-CZ" dirty="0"/>
              <a:t> </a:t>
            </a:r>
            <a:r>
              <a:rPr lang="cs-CZ" dirty="0" smtClean="0"/>
              <a:t>ostatními předměty </a:t>
            </a:r>
            <a:r>
              <a:rPr lang="cs-CZ" dirty="0"/>
              <a:t>oboru, </a:t>
            </a:r>
            <a:r>
              <a:rPr lang="cs-CZ" dirty="0" smtClean="0"/>
              <a:t>s</a:t>
            </a:r>
            <a:r>
              <a:rPr lang="cs-CZ" dirty="0"/>
              <a:t> </a:t>
            </a:r>
            <a:r>
              <a:rPr lang="cs-CZ" dirty="0" smtClean="0"/>
              <a:t>budoucím profesním </a:t>
            </a:r>
            <a:r>
              <a:rPr lang="cs-CZ" dirty="0" smtClean="0"/>
              <a:t>životem </a:t>
            </a:r>
            <a:r>
              <a:rPr lang="cs-CZ" dirty="0" smtClean="0"/>
              <a:t>žáků/studentů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71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výukových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Zaměřena na </a:t>
            </a:r>
            <a:r>
              <a:rPr lang="cs-CZ" b="1" dirty="0" smtClean="0"/>
              <a:t>kognitivní cíle</a:t>
            </a:r>
          </a:p>
          <a:p>
            <a:r>
              <a:rPr lang="cs-CZ" dirty="0" smtClean="0"/>
              <a:t>50. léta 20. století / revize zač. nového tisíciletí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68960"/>
            <a:ext cx="5586790" cy="338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4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Práce s </a:t>
            </a:r>
            <a:r>
              <a:rPr lang="cs-CZ" dirty="0" err="1" smtClean="0"/>
              <a:t>Blooomovou</a:t>
            </a:r>
            <a:r>
              <a:rPr lang="cs-CZ" dirty="0" smtClean="0"/>
              <a:t> taxonomií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Záměr: používat pokud možno </a:t>
            </a:r>
            <a:r>
              <a:rPr lang="cs-CZ" dirty="0" smtClean="0">
                <a:solidFill>
                  <a:srgbClr val="C00000"/>
                </a:solidFill>
              </a:rPr>
              <a:t>všechny hladiny kognitivních cílů</a:t>
            </a:r>
          </a:p>
          <a:p>
            <a:r>
              <a:rPr lang="cs-CZ" dirty="0" smtClean="0"/>
              <a:t>Postupovat </a:t>
            </a:r>
            <a:r>
              <a:rPr lang="cs-CZ" dirty="0" smtClean="0">
                <a:solidFill>
                  <a:srgbClr val="C00000"/>
                </a:solidFill>
              </a:rPr>
              <a:t>od nižší hladiny k vyšší</a:t>
            </a:r>
          </a:p>
          <a:p>
            <a:pPr lvl="1"/>
            <a:r>
              <a:rPr lang="cs-CZ" dirty="0" smtClean="0"/>
              <a:t>K dosažení vyšší cílové kategorie je nezbytné důkladné zvládnutí učiva na nižší úrovni </a:t>
            </a:r>
          </a:p>
          <a:p>
            <a:pPr lvl="1"/>
            <a:r>
              <a:rPr lang="cs-CZ" dirty="0" smtClean="0"/>
              <a:t>„je třeba zapamatovat si, abychom tomu mohli porozumět“ / „je třeba porozumět, abychom mohli aplikovat v </a:t>
            </a:r>
            <a:r>
              <a:rPr lang="cs-CZ" smtClean="0"/>
              <a:t>praxi“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3973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Blooomovou</a:t>
            </a:r>
            <a:r>
              <a:rPr lang="cs-CZ" dirty="0"/>
              <a:t> taxonomií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48925"/>
            <a:ext cx="6141665" cy="501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45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Co všechno by měla obsahovat příprava učitele na konkrétní vyučovací hodinu?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Práce s </a:t>
            </a:r>
            <a:r>
              <a:rPr lang="cs-CZ" dirty="0" err="1" smtClean="0"/>
              <a:t>Bloomovou</a:t>
            </a:r>
            <a:r>
              <a:rPr lang="cs-CZ" dirty="0" smtClean="0"/>
              <a:t> taxonomií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2258377" y="1192744"/>
            <a:ext cx="4627245" cy="578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Cíl 1: </a:t>
            </a:r>
            <a:r>
              <a:rPr lang="cs-CZ" b="1" dirty="0" smtClean="0"/>
              <a:t>Znalost</a:t>
            </a:r>
            <a:r>
              <a:rPr lang="cs-CZ" dirty="0" smtClean="0"/>
              <a:t> (zapamatovat)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Zapamatování, vybavení zapamatované informace</a:t>
            </a:r>
          </a:p>
          <a:p>
            <a:r>
              <a:rPr lang="cs-CZ" dirty="0" smtClean="0"/>
              <a:t>Paměťový obsah: </a:t>
            </a:r>
          </a:p>
          <a:p>
            <a:pPr lvl="1"/>
            <a:r>
              <a:rPr lang="cs-CZ" dirty="0"/>
              <a:t>konkrétní poznatky (pojmy, fakta, údaje, symboly atd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postupy</a:t>
            </a:r>
            <a:r>
              <a:rPr lang="cs-CZ" dirty="0"/>
              <a:t>, metody a prostředky práce s konkrétními vědomostmi (algoritmy, postupy, vzorce, pravidla, kritéria posuzování a hodnocení jevů, metodologie apod</a:t>
            </a:r>
            <a:r>
              <a:rPr lang="cs-CZ" dirty="0" smtClean="0"/>
              <a:t>.)</a:t>
            </a:r>
          </a:p>
          <a:p>
            <a:pPr lvl="1"/>
            <a:r>
              <a:rPr lang="cs-CZ" dirty="0"/>
              <a:t>všeobecné a abstraktní poznatky (zákony a všeobecné teorie sloužící k vysvětlení velkých celků skutečnosti, soubory kategorií používané ke klasifikaci jevů, vědomostní struktury</a:t>
            </a:r>
            <a:r>
              <a:rPr lang="cs-CZ" dirty="0" smtClean="0"/>
              <a:t>) 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b="1" dirty="0" smtClean="0"/>
              <a:t>Příklad: </a:t>
            </a:r>
          </a:p>
          <a:p>
            <a:pPr lvl="1"/>
            <a:r>
              <a:rPr lang="cs-CZ" dirty="0" smtClean="0"/>
              <a:t>Žák umí </a:t>
            </a:r>
            <a:r>
              <a:rPr lang="cs-CZ" b="1" dirty="0" smtClean="0"/>
              <a:t>definovat pojmy </a:t>
            </a:r>
            <a:r>
              <a:rPr lang="cs-CZ" dirty="0" smtClean="0"/>
              <a:t>internet, počítač, síť 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řekne zpaměti přesné znění </a:t>
            </a:r>
            <a:r>
              <a:rPr lang="cs-CZ" dirty="0" smtClean="0"/>
              <a:t>Pythagorovy věty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popíše pojmy</a:t>
            </a:r>
            <a:r>
              <a:rPr lang="cs-CZ" dirty="0" smtClean="0"/>
              <a:t>: sudokopytník, počítač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uvede</a:t>
            </a:r>
            <a:r>
              <a:rPr lang="cs-CZ" dirty="0" smtClean="0"/>
              <a:t> vyjmenovaná slova po „M“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1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2: </a:t>
            </a:r>
            <a:r>
              <a:rPr lang="cs-CZ" b="1" dirty="0" smtClean="0"/>
              <a:t>Porozumění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 smtClean="0"/>
              <a:t>Schopnost vyjadřovat se o získaných vědomostech vlastními slovy; z informací učitele udělat jednoduché závěry, informace zestručnit, vytáhnout to podstatné, </a:t>
            </a:r>
            <a:r>
              <a:rPr lang="cs-CZ" sz="3400" dirty="0"/>
              <a:t>zobecnit konkrétní příklady, dojít k vlastním jednoduchým závěrům </a:t>
            </a:r>
            <a:r>
              <a:rPr lang="cs-CZ" sz="3400" dirty="0" smtClean="0"/>
              <a:t>apod.</a:t>
            </a:r>
          </a:p>
          <a:p>
            <a:endParaRPr lang="cs-CZ" sz="3400" dirty="0" smtClean="0"/>
          </a:p>
          <a:p>
            <a:r>
              <a:rPr lang="cs-CZ" sz="3400" dirty="0"/>
              <a:t>Tato úroveň cílů </a:t>
            </a:r>
            <a:r>
              <a:rPr lang="cs-CZ" sz="3400" dirty="0" smtClean="0"/>
              <a:t>považována </a:t>
            </a:r>
            <a:r>
              <a:rPr lang="cs-CZ" sz="3400" dirty="0"/>
              <a:t>za nejnižší úroveň intelektuálních </a:t>
            </a:r>
            <a:r>
              <a:rPr lang="cs-CZ" sz="3400" dirty="0" smtClean="0"/>
              <a:t>schopností </a:t>
            </a:r>
          </a:p>
          <a:p>
            <a:endParaRPr lang="cs-CZ" sz="3400" dirty="0" smtClean="0"/>
          </a:p>
          <a:p>
            <a:pPr>
              <a:buNone/>
            </a:pPr>
            <a:r>
              <a:rPr lang="cs-CZ" sz="3400" b="1" dirty="0" smtClean="0"/>
              <a:t>Příklad</a:t>
            </a:r>
            <a:r>
              <a:rPr lang="cs-CZ" sz="3400" dirty="0" smtClean="0"/>
              <a:t>: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vlastními slovy popíše</a:t>
            </a:r>
            <a:r>
              <a:rPr lang="cs-CZ" dirty="0" smtClean="0"/>
              <a:t> vliv návykových látek na lidský organismus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stručně uvede</a:t>
            </a:r>
            <a:r>
              <a:rPr lang="cs-CZ" dirty="0" smtClean="0"/>
              <a:t>, co ví o období renesance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vymezí</a:t>
            </a:r>
            <a:r>
              <a:rPr lang="cs-CZ" dirty="0" smtClean="0"/>
              <a:t>, čím se zabývá datová žurnalistika</a:t>
            </a:r>
          </a:p>
          <a:p>
            <a:pPr lvl="1"/>
            <a:r>
              <a:rPr lang="cs-CZ" dirty="0" smtClean="0"/>
              <a:t>Na konkrétním příkladu žák ilustruje negativní důsledky fungování digitální stopy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7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3: </a:t>
            </a:r>
            <a:r>
              <a:rPr lang="cs-CZ" b="1" dirty="0" smtClean="0"/>
              <a:t>Aplikace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žáka užít abstrakci a zobecnění učiva v konkrétních situacích; schopnost rozpoznat</a:t>
            </a:r>
            <a:r>
              <a:rPr lang="cs-CZ" dirty="0"/>
              <a:t>, o jaký druh problémů se jedná a jaké obecné postupy vedou k jeho </a:t>
            </a:r>
            <a:r>
              <a:rPr lang="cs-CZ" dirty="0" smtClean="0"/>
              <a:t>řešení; schopnost takto </a:t>
            </a:r>
            <a:r>
              <a:rPr lang="cs-CZ" dirty="0"/>
              <a:t>používat osvojené techniky, principy, teorie, metody, zákony, postupy, pravidla, zákonitosti apod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b="1" dirty="0" smtClean="0"/>
              <a:t>Příklady:	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načrtne komponenty </a:t>
            </a:r>
            <a:r>
              <a:rPr lang="cs-CZ" dirty="0" smtClean="0"/>
              <a:t>počítače</a:t>
            </a:r>
          </a:p>
          <a:p>
            <a:pPr lvl="1"/>
            <a:r>
              <a:rPr lang="cs-CZ" dirty="0" smtClean="0"/>
              <a:t>Žák  </a:t>
            </a:r>
            <a:r>
              <a:rPr lang="cs-CZ" b="1" dirty="0" smtClean="0"/>
              <a:t>vyřeší slovní úlohu </a:t>
            </a:r>
            <a:r>
              <a:rPr lang="cs-CZ" dirty="0" smtClean="0"/>
              <a:t>pomocí trojčlenky 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interpretuje údaje </a:t>
            </a:r>
            <a:r>
              <a:rPr lang="cs-CZ" dirty="0" smtClean="0"/>
              <a:t>z jednoduchého grafu / statistického přehledu 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uspořádá </a:t>
            </a:r>
            <a:r>
              <a:rPr lang="cs-CZ" dirty="0"/>
              <a:t>trestné činy podle jejich </a:t>
            </a:r>
            <a:r>
              <a:rPr lang="cs-CZ" dirty="0" smtClean="0"/>
              <a:t>závažnosti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10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4: </a:t>
            </a:r>
            <a:r>
              <a:rPr lang="cs-CZ" b="1" dirty="0" smtClean="0"/>
              <a:t>Analýza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Schopnost žáka rozčlenit učivo / </a:t>
            </a:r>
            <a:r>
              <a:rPr lang="cs-CZ" dirty="0"/>
              <a:t>celek věcí, jevů nebo událostí na jednotlivé části tak, aby </a:t>
            </a:r>
            <a:r>
              <a:rPr lang="cs-CZ" dirty="0" smtClean="0"/>
              <a:t>postihly </a:t>
            </a:r>
            <a:r>
              <a:rPr lang="cs-CZ" dirty="0"/>
              <a:t>jejich vzájemné vztahy a </a:t>
            </a:r>
            <a:r>
              <a:rPr lang="cs-CZ" dirty="0" smtClean="0"/>
              <a:t>souvislosti</a:t>
            </a:r>
          </a:p>
          <a:p>
            <a:r>
              <a:rPr lang="cs-CZ" dirty="0" smtClean="0"/>
              <a:t>Může </a:t>
            </a:r>
            <a:r>
              <a:rPr lang="cs-CZ" dirty="0"/>
              <a:t>jít o rozbor nějaké konkrétní informace, systému nebo </a:t>
            </a:r>
            <a:r>
              <a:rPr lang="cs-CZ" dirty="0" smtClean="0"/>
              <a:t>procesu 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Příklad: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vybere z textu podstatné informace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vymezí </a:t>
            </a:r>
            <a:r>
              <a:rPr lang="cs-CZ" b="1" dirty="0"/>
              <a:t>vztahy </a:t>
            </a:r>
            <a:r>
              <a:rPr lang="cs-CZ" dirty="0"/>
              <a:t>mezi jednotlivými částmi státní </a:t>
            </a:r>
            <a:r>
              <a:rPr lang="cs-CZ" dirty="0" smtClean="0"/>
              <a:t>moci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provede rozbor </a:t>
            </a:r>
            <a:r>
              <a:rPr lang="cs-CZ" dirty="0"/>
              <a:t>faktorů ovlivňujících temperament </a:t>
            </a:r>
            <a:r>
              <a:rPr lang="cs-CZ" dirty="0" smtClean="0"/>
              <a:t>člověka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25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5: </a:t>
            </a:r>
            <a:r>
              <a:rPr lang="cs-CZ" b="1" dirty="0" smtClean="0"/>
              <a:t>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posoudit správnost a praktičnost jevů, věcí, procesů</a:t>
            </a:r>
          </a:p>
          <a:p>
            <a:r>
              <a:rPr lang="cs-CZ" dirty="0" smtClean="0"/>
              <a:t>Žák si vytváří vlastní názor, úsudek, závěr o sledovaných objektech svého poznání</a:t>
            </a:r>
          </a:p>
          <a:p>
            <a:r>
              <a:rPr lang="cs-CZ" dirty="0" smtClean="0"/>
              <a:t>Žák je schopen </a:t>
            </a:r>
            <a:r>
              <a:rPr lang="cs-CZ" dirty="0"/>
              <a:t>vyjádřit své hodnotové soudy týkající se různých věcí, jevů, procesů a událostí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Příklad: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v sebereflexi posoudí</a:t>
            </a:r>
            <a:r>
              <a:rPr lang="cs-CZ" dirty="0" smtClean="0"/>
              <a:t> kvalitu svého referátu v srovnání s ostatními spolužáky.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zhodnotí </a:t>
            </a:r>
            <a:r>
              <a:rPr lang="cs-CZ" b="1" dirty="0"/>
              <a:t>výsledky </a:t>
            </a:r>
            <a:r>
              <a:rPr lang="cs-CZ" dirty="0"/>
              <a:t>činnosti Mezinárodního měnového fondu v afrických zemích, které jsou příjemcem jeho </a:t>
            </a:r>
            <a:r>
              <a:rPr lang="cs-CZ" dirty="0" smtClean="0"/>
              <a:t>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6: </a:t>
            </a:r>
            <a:r>
              <a:rPr lang="cs-CZ" b="1" dirty="0" smtClean="0"/>
              <a:t>Tvorba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Nejvyšší cílová úroveň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</a:p>
          <a:p>
            <a:r>
              <a:rPr lang="cs-CZ" dirty="0" smtClean="0"/>
              <a:t>Žák vytvoří „originální“ celek na základě dříve poznaného, dříve získaných informací a porozumění</a:t>
            </a:r>
          </a:p>
          <a:p>
            <a:r>
              <a:rPr lang="cs-CZ" dirty="0" smtClean="0"/>
              <a:t>Dovednost složit </a:t>
            </a:r>
            <a:r>
              <a:rPr lang="cs-CZ" dirty="0"/>
              <a:t>prvky a části do originálního celku, se kterým se žák dříve nesetkal, který je pro něj </a:t>
            </a:r>
            <a:r>
              <a:rPr lang="cs-CZ" dirty="0" smtClean="0"/>
              <a:t>nový</a:t>
            </a:r>
          </a:p>
          <a:p>
            <a:r>
              <a:rPr lang="cs-CZ" dirty="0" smtClean="0"/>
              <a:t>Celek - skladba prvků ve vzájemných funkčních vztazích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b="1" dirty="0" smtClean="0"/>
              <a:t>Příklady: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vypracuje zprávu  </a:t>
            </a:r>
            <a:r>
              <a:rPr lang="cs-CZ" dirty="0" smtClean="0"/>
              <a:t>o splnění úkolu v laboratorním cvičení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vyvodí </a:t>
            </a:r>
            <a:r>
              <a:rPr lang="cs-CZ" b="1" dirty="0"/>
              <a:t>všeobecné závěry </a:t>
            </a:r>
            <a:r>
              <a:rPr lang="cs-CZ" dirty="0"/>
              <a:t>z jednotlivých příkladů porušování </a:t>
            </a:r>
            <a:r>
              <a:rPr lang="cs-CZ" dirty="0" smtClean="0"/>
              <a:t>autorského zákona.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zpracuje referát </a:t>
            </a:r>
            <a:r>
              <a:rPr lang="cs-CZ" dirty="0" smtClean="0"/>
              <a:t>na téma „digitální stopa“.</a:t>
            </a:r>
          </a:p>
          <a:p>
            <a:pPr lvl="1"/>
            <a:r>
              <a:rPr lang="cs-CZ" dirty="0" smtClean="0"/>
              <a:t>Žák </a:t>
            </a:r>
            <a:r>
              <a:rPr lang="cs-CZ" b="1" dirty="0" smtClean="0"/>
              <a:t>navrhne </a:t>
            </a:r>
            <a:r>
              <a:rPr lang="cs-CZ" b="1" dirty="0"/>
              <a:t>nové uspořádání </a:t>
            </a:r>
            <a:r>
              <a:rPr lang="cs-CZ" dirty="0"/>
              <a:t>třídy tak, aby to usnadnilo komunikaci mezi žáky a </a:t>
            </a:r>
            <a:r>
              <a:rPr lang="cs-CZ" dirty="0" smtClean="0"/>
              <a:t>učitelem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79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err="1" smtClean="0"/>
              <a:t>Provazba</a:t>
            </a:r>
            <a:r>
              <a:rPr lang="cs-CZ" dirty="0" smtClean="0"/>
              <a:t> cílů  s hodnocením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01" y="1844824"/>
            <a:ext cx="5816922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2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2160240"/>
          </a:xfrm>
          <a:ln w="28575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Otázky ve vzdělávacím procesu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3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Vzdělávací cíle podle </a:t>
                      </a:r>
                      <a:r>
                        <a:rPr lang="cs-CZ" sz="2000" dirty="0" err="1" smtClean="0"/>
                        <a:t>Blooma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Zjišťujeme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Jaké otázky můžeme klást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1. Znalost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Fakta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Kdo? Co? Kdy? Kde? Jak?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3566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2. Porozumění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Míru porozumění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 </a:t>
                      </a:r>
                      <a:r>
                        <a:rPr lang="cs-CZ" b="1" dirty="0" smtClean="0"/>
                        <a:t>znamená</a:t>
                      </a:r>
                      <a:r>
                        <a:rPr lang="cs-CZ" dirty="0" smtClean="0"/>
                        <a:t>…? Jak lze </a:t>
                      </a:r>
                      <a:r>
                        <a:rPr lang="cs-CZ" b="1" dirty="0" smtClean="0"/>
                        <a:t>vysvětlit</a:t>
                      </a:r>
                      <a:r>
                        <a:rPr lang="cs-CZ" dirty="0" smtClean="0"/>
                        <a:t>…? </a:t>
                      </a:r>
                      <a:r>
                        <a:rPr lang="cs-CZ" b="1" dirty="0" smtClean="0"/>
                        <a:t>Proč</a:t>
                      </a:r>
                      <a:r>
                        <a:rPr lang="cs-CZ" dirty="0" smtClean="0"/>
                        <a:t>…?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3. Aplikace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Schopnost aplikace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Jaké jsou </a:t>
                      </a:r>
                      <a:r>
                        <a:rPr lang="cs-CZ" b="1" dirty="0" smtClean="0"/>
                        <a:t>další příklady</a:t>
                      </a:r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4 . Analýza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Analytické dovednosti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Jaké jsou </a:t>
                      </a:r>
                      <a:r>
                        <a:rPr lang="cs-CZ" b="1" dirty="0" smtClean="0"/>
                        <a:t>typické znaky</a:t>
                      </a:r>
                      <a:r>
                        <a:rPr lang="cs-CZ" dirty="0" smtClean="0"/>
                        <a:t>…? Jak lze </a:t>
                      </a:r>
                      <a:r>
                        <a:rPr lang="cs-CZ" b="1" dirty="0" smtClean="0"/>
                        <a:t>rozložit</a:t>
                      </a:r>
                      <a:r>
                        <a:rPr lang="cs-CZ" dirty="0" smtClean="0"/>
                        <a:t>…? Jaké jsou </a:t>
                      </a:r>
                      <a:r>
                        <a:rPr lang="cs-CZ" b="1" dirty="0" smtClean="0"/>
                        <a:t>důkazy</a:t>
                      </a:r>
                      <a:r>
                        <a:rPr lang="cs-CZ" dirty="0" smtClean="0"/>
                        <a:t> pro…?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5. Hodnocení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Schopnost kritického myšlení/hodnocení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Co si myslíte </a:t>
                      </a:r>
                      <a:r>
                        <a:rPr lang="cs-CZ" dirty="0" smtClean="0"/>
                        <a:t>o…? Podle čeho </a:t>
                      </a:r>
                      <a:r>
                        <a:rPr lang="cs-CZ" b="1" dirty="0" smtClean="0"/>
                        <a:t>usuzujete</a:t>
                      </a:r>
                      <a:r>
                        <a:rPr lang="cs-CZ" dirty="0" smtClean="0"/>
                        <a:t>…? Z jakého důvodu </a:t>
                      </a:r>
                      <a:r>
                        <a:rPr lang="cs-CZ" b="1" dirty="0" smtClean="0"/>
                        <a:t>považujete</a:t>
                      </a:r>
                      <a:r>
                        <a:rPr lang="cs-CZ" dirty="0" smtClean="0"/>
                        <a:t>…?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6. Tvorba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Kreativitu, schopnost koncipovat nový „produkt“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Jak jste dospěli </a:t>
                      </a:r>
                      <a:r>
                        <a:rPr lang="cs-CZ" dirty="0" smtClean="0"/>
                        <a:t>k nové…? Jak lze </a:t>
                      </a:r>
                      <a:r>
                        <a:rPr lang="cs-CZ" b="1" dirty="0" smtClean="0"/>
                        <a:t>vyřešit</a:t>
                      </a:r>
                      <a:r>
                        <a:rPr lang="cs-CZ" dirty="0" smtClean="0"/>
                        <a:t>…?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Výukové cíle a kladení otázek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4979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 smtClean="0"/>
              <a:t>Výchovně-vzdělávací </a:t>
            </a:r>
            <a:r>
              <a:rPr lang="cs-CZ" b="1" dirty="0" smtClean="0"/>
              <a:t>cíle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b="1" dirty="0" smtClean="0"/>
              <a:t>Co je to </a:t>
            </a:r>
            <a:r>
              <a:rPr lang="cs-CZ" sz="2800" dirty="0" smtClean="0"/>
              <a:t>výchovně-vzdělávací </a:t>
            </a:r>
            <a:r>
              <a:rPr lang="cs-CZ" sz="2800" dirty="0" smtClean="0"/>
              <a:t>/ výukový cíl</a:t>
            </a:r>
          </a:p>
          <a:p>
            <a:r>
              <a:rPr lang="cs-CZ" sz="2800" b="1" dirty="0" smtClean="0"/>
              <a:t>Význam</a:t>
            </a:r>
            <a:r>
              <a:rPr lang="cs-CZ" sz="2800" dirty="0" smtClean="0"/>
              <a:t> výukových cílů</a:t>
            </a:r>
          </a:p>
          <a:p>
            <a:r>
              <a:rPr lang="cs-CZ" sz="2800" dirty="0" smtClean="0"/>
              <a:t>Význam </a:t>
            </a:r>
            <a:r>
              <a:rPr lang="cs-CZ" sz="2800" b="1" dirty="0" smtClean="0"/>
              <a:t>stanovení</a:t>
            </a:r>
            <a:r>
              <a:rPr lang="cs-CZ" sz="2800" dirty="0" smtClean="0"/>
              <a:t> cílů výuky</a:t>
            </a:r>
          </a:p>
          <a:p>
            <a:r>
              <a:rPr lang="cs-CZ" sz="2800" dirty="0" smtClean="0"/>
              <a:t>Efektivní </a:t>
            </a:r>
            <a:r>
              <a:rPr lang="cs-CZ" sz="2800" b="1" dirty="0" smtClean="0"/>
              <a:t>formulace</a:t>
            </a:r>
            <a:r>
              <a:rPr lang="cs-CZ" sz="2800" dirty="0" smtClean="0"/>
              <a:t>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9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Cíle – otázky </a:t>
            </a:r>
            <a:r>
              <a:rPr lang="cs-CZ" dirty="0"/>
              <a:t>–</a:t>
            </a:r>
            <a:r>
              <a:rPr lang="cs-CZ" dirty="0" smtClean="0"/>
              <a:t> 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ÚKOL / aktivita v hodině: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 smtClean="0"/>
              <a:t>A) </a:t>
            </a:r>
            <a:r>
              <a:rPr lang="cs-CZ" b="1" dirty="0" smtClean="0"/>
              <a:t>Najdět</a:t>
            </a:r>
            <a:r>
              <a:rPr lang="cs-CZ" dirty="0" smtClean="0"/>
              <a:t>e pro každou kognitivní hladinu </a:t>
            </a:r>
            <a:r>
              <a:rPr lang="cs-CZ" dirty="0" err="1" smtClean="0"/>
              <a:t>Bloomovy</a:t>
            </a:r>
            <a:r>
              <a:rPr lang="cs-CZ" dirty="0" smtClean="0"/>
              <a:t> taxonomie 1 úkol týkající se </a:t>
            </a:r>
            <a:r>
              <a:rPr lang="cs-CZ" dirty="0" smtClean="0"/>
              <a:t>edukačního programu Digitální stopa / předmětu </a:t>
            </a:r>
            <a:r>
              <a:rPr lang="cs-CZ" dirty="0" smtClean="0"/>
              <a:t>Informační a komunikační technologie – použijte vhodná slovesa.</a:t>
            </a:r>
          </a:p>
          <a:p>
            <a:pPr lvl="1">
              <a:buNone/>
            </a:pPr>
            <a:r>
              <a:rPr lang="cs-CZ" dirty="0" smtClean="0"/>
              <a:t>B) </a:t>
            </a:r>
            <a:r>
              <a:rPr lang="cs-CZ" b="1" dirty="0" smtClean="0"/>
              <a:t>Formulujte</a:t>
            </a:r>
            <a:r>
              <a:rPr lang="cs-CZ" dirty="0" smtClean="0"/>
              <a:t> k úkolům vhodnou </a:t>
            </a:r>
            <a:r>
              <a:rPr lang="cs-CZ" dirty="0" smtClean="0"/>
              <a:t>otázku.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964488" cy="431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2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cíl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709046" cy="488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3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Výchovně-vzdělávací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To, čeho chceme procesem vyučování dosáhnout</a:t>
            </a:r>
          </a:p>
          <a:p>
            <a:pPr lvl="1"/>
            <a:r>
              <a:rPr lang="cs-CZ" dirty="0" smtClean="0"/>
              <a:t>Účel, záměr výuky, výstup, výsledek výuky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Např. formální školství</a:t>
            </a:r>
          </a:p>
          <a:p>
            <a:pPr lvl="1"/>
            <a:r>
              <a:rPr lang="cs-CZ" dirty="0" err="1" smtClean="0">
                <a:solidFill>
                  <a:srgbClr val="C00000"/>
                </a:solidFill>
              </a:rPr>
              <a:t>Kurikulární</a:t>
            </a:r>
            <a:r>
              <a:rPr lang="cs-CZ" dirty="0" smtClean="0">
                <a:solidFill>
                  <a:srgbClr val="C00000"/>
                </a:solidFill>
              </a:rPr>
              <a:t> reforma – vymezování cílů v podobě kompetencí </a:t>
            </a:r>
          </a:p>
          <a:p>
            <a:pPr lvl="1"/>
            <a:r>
              <a:rPr lang="cs-CZ" dirty="0" smtClean="0"/>
              <a:t>Jaké znalosti a dovednosti by měl žák mít po absolvování povinné školní docházky 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b="1" dirty="0" smtClean="0"/>
              <a:t>Výukové cíle se promítají do </a:t>
            </a:r>
            <a:r>
              <a:rPr lang="cs-CZ" b="1" dirty="0" err="1" smtClean="0"/>
              <a:t>VÝSTUP</a:t>
            </a:r>
            <a:r>
              <a:rPr lang="cs-CZ" b="1" cap="all" dirty="0" err="1" smtClean="0"/>
              <a:t>ů</a:t>
            </a:r>
            <a:r>
              <a:rPr lang="cs-CZ" b="1" dirty="0" smtClean="0"/>
              <a:t> Z UČENÍ ve všech oblastech vzdělávání (formální, neformální, face to face, e-</a:t>
            </a:r>
            <a:r>
              <a:rPr lang="cs-CZ" b="1" dirty="0" err="1" smtClean="0"/>
              <a:t>learning</a:t>
            </a:r>
            <a:r>
              <a:rPr lang="cs-CZ" b="1" dirty="0" smtClean="0"/>
              <a:t>…)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Základní dělení</a:t>
            </a:r>
          </a:p>
          <a:p>
            <a:pPr marL="914400" lvl="1" indent="-457200"/>
            <a:r>
              <a:rPr lang="cs-CZ" dirty="0" smtClean="0"/>
              <a:t>Dlouhodobé / Krátkodobé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Obecné </a:t>
            </a:r>
            <a:r>
              <a:rPr lang="cs-CZ" dirty="0" smtClean="0"/>
              <a:t>(zlepšovat schopnost porozumění odbornému textu)  / </a:t>
            </a:r>
            <a:r>
              <a:rPr lang="cs-CZ" dirty="0" smtClean="0">
                <a:solidFill>
                  <a:srgbClr val="C00000"/>
                </a:solidFill>
              </a:rPr>
              <a:t>Dílčí</a:t>
            </a:r>
            <a:r>
              <a:rPr lang="cs-CZ" dirty="0" smtClean="0"/>
              <a:t> (konkrétní výstupy, úkoly, učební požadavky)</a:t>
            </a:r>
          </a:p>
          <a:p>
            <a:pPr marL="514350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8066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</a:t>
            </a:r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cs-CZ" dirty="0"/>
              <a:t>Zahrnují 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POZNATKY</a:t>
            </a:r>
            <a:r>
              <a:rPr lang="cs-CZ" dirty="0"/>
              <a:t> o daném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POROZUMĚNÍ</a:t>
            </a:r>
            <a:r>
              <a:rPr lang="cs-CZ" dirty="0"/>
              <a:t>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HODNOTY a POSTOJE </a:t>
            </a:r>
            <a:r>
              <a:rPr lang="cs-CZ" dirty="0"/>
              <a:t>vztahující se k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PRODUKTIVNÍ</a:t>
            </a:r>
            <a:r>
              <a:rPr lang="cs-CZ" dirty="0"/>
              <a:t> činnosti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PRAKTICKÉ </a:t>
            </a:r>
            <a:r>
              <a:rPr lang="cs-CZ" dirty="0"/>
              <a:t>dovednosti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21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Historický pohled na VV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…</a:t>
            </a:r>
          </a:p>
          <a:p>
            <a:r>
              <a:rPr lang="cs-CZ" dirty="0" smtClean="0"/>
              <a:t>Pojetí současného školství v ČR:</a:t>
            </a:r>
          </a:p>
          <a:p>
            <a:pPr lvl="1"/>
            <a:r>
              <a:rPr lang="cs-CZ" dirty="0" smtClean="0"/>
              <a:t>Návaznost na reformní pedagogiku, pedocentrismus, alternativní školství, zahraniční koncepce </a:t>
            </a:r>
          </a:p>
          <a:p>
            <a:pPr lvl="1"/>
            <a:r>
              <a:rPr lang="cs-CZ" dirty="0" smtClean="0"/>
              <a:t>Rozvoj celé osobnosti žáka v duchu tezí J. A. Komenského</a:t>
            </a:r>
          </a:p>
          <a:p>
            <a:pPr lvl="1"/>
            <a:r>
              <a:rPr lang="cs-CZ" dirty="0" smtClean="0"/>
              <a:t>Všestranný harmonický rozvoj osobnosti</a:t>
            </a:r>
          </a:p>
          <a:p>
            <a:pPr lvl="1"/>
            <a:r>
              <a:rPr lang="cs-CZ" dirty="0" smtClean="0"/>
              <a:t>Edukací naplňovány </a:t>
            </a:r>
            <a:r>
              <a:rPr lang="cs-CZ" b="1" dirty="0" smtClean="0"/>
              <a:t>tři druhy cílů: </a:t>
            </a:r>
          </a:p>
          <a:p>
            <a:pPr lvl="2"/>
            <a:r>
              <a:rPr lang="cs-CZ" b="1" dirty="0" smtClean="0"/>
              <a:t>Kognitivní</a:t>
            </a:r>
          </a:p>
          <a:p>
            <a:pPr lvl="2"/>
            <a:r>
              <a:rPr lang="cs-CZ" b="1" dirty="0" smtClean="0"/>
              <a:t>Afektivní</a:t>
            </a:r>
          </a:p>
          <a:p>
            <a:pPr lvl="2"/>
            <a:r>
              <a:rPr lang="cs-CZ" b="1" dirty="0" smtClean="0"/>
              <a:t>Psychomotorický</a:t>
            </a:r>
            <a:endParaRPr lang="cs-CZ" b="1" dirty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9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Dělení VV cílů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Různé přístupy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Podle oblasti rozvoje žákovy (studentovy) osobnosti: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Kognitivní </a:t>
            </a:r>
            <a:r>
              <a:rPr lang="cs-CZ" dirty="0" smtClean="0"/>
              <a:t>(vzdělávací)</a:t>
            </a:r>
          </a:p>
          <a:p>
            <a:pPr marL="1371600" lvl="2" indent="-514350"/>
            <a:r>
              <a:rPr lang="cs-CZ" dirty="0" smtClean="0"/>
              <a:t>Osvojování vědomostí a intelektuálních dovedností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Afektivní</a:t>
            </a:r>
            <a:r>
              <a:rPr lang="cs-CZ" dirty="0" smtClean="0"/>
              <a:t> (postojové)</a:t>
            </a:r>
          </a:p>
          <a:p>
            <a:pPr marL="1371600" lvl="2" indent="-514350"/>
            <a:r>
              <a:rPr lang="cs-CZ" dirty="0" smtClean="0"/>
              <a:t>Osvojování postojů, vytváření hodnotové orientace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Psychomotorické</a:t>
            </a:r>
            <a:r>
              <a:rPr lang="cs-CZ" dirty="0" smtClean="0"/>
              <a:t> („výcvikové“)</a:t>
            </a:r>
          </a:p>
          <a:p>
            <a:pPr marL="1371600" lvl="2" indent="-514350"/>
            <a:r>
              <a:rPr lang="cs-CZ" dirty="0" smtClean="0"/>
              <a:t>Pohybové, řečové, při psaní, při manipulaci s předměty a nástroji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5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1305</Words>
  <Application>Microsoft Office PowerPoint</Application>
  <PresentationFormat>Předvádění na obrazovce (4:3)</PresentationFormat>
  <Paragraphs>188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Motiv systému Office</vt:lpstr>
      <vt:lpstr>Výchovně-vzdělávací neboli výukové cíle</vt:lpstr>
      <vt:lpstr>Co všechno by měla obsahovat příprava učitele na konkrétní vyučovací hodinu?</vt:lpstr>
      <vt:lpstr>Výchovně-vzdělávací cíle</vt:lpstr>
      <vt:lpstr>Prezentace aplikace PowerPoint</vt:lpstr>
      <vt:lpstr>Výchovně-vzdělávací cíl</vt:lpstr>
      <vt:lpstr>Výchovně-vzdělávací cíl</vt:lpstr>
      <vt:lpstr>Výchovně-vzdělávací cíle</vt:lpstr>
      <vt:lpstr>Historický pohled na VV cíle</vt:lpstr>
      <vt:lpstr>Dělení VV cílů výuky</vt:lpstr>
      <vt:lpstr>Požadavky na VV cíle</vt:lpstr>
      <vt:lpstr>Chyby ve vymezování cílů</vt:lpstr>
      <vt:lpstr>Nastavování VV cílů v propojení  s výstupy z učiva</vt:lpstr>
      <vt:lpstr>5 kroků postupu vymezování cílů</vt:lpstr>
      <vt:lpstr>Taxonomie výukových cílů</vt:lpstr>
      <vt:lpstr>Bloomova taxonomie výukových cílů</vt:lpstr>
      <vt:lpstr>Proč právě Bloomova taxonomie vzdělávacích cílů?</vt:lpstr>
      <vt:lpstr>Bloomova taxonomie výukových cílů</vt:lpstr>
      <vt:lpstr>Práce s Blooomovou taxonomií</vt:lpstr>
      <vt:lpstr>Práce s Blooomovou taxonomií</vt:lpstr>
      <vt:lpstr>Práce s Bloomovou taxonomií</vt:lpstr>
      <vt:lpstr>Cíl 1: Znalost (zapamatovat)</vt:lpstr>
      <vt:lpstr>Cíl 2: Porozumění </vt:lpstr>
      <vt:lpstr>Cíl 3: Aplikace</vt:lpstr>
      <vt:lpstr>Cíl 4: Analýza</vt:lpstr>
      <vt:lpstr>Cíl 5: Hodnocení</vt:lpstr>
      <vt:lpstr>Cíl 6: Tvorba</vt:lpstr>
      <vt:lpstr>Provazba cílů  s hodnocením</vt:lpstr>
      <vt:lpstr>Otázky ve vzdělávacím procesu </vt:lpstr>
      <vt:lpstr>Výukové cíle a kladení otázek</vt:lpstr>
      <vt:lpstr>Cíle – otázky – úkoly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Projekt INTERES</cp:lastModifiedBy>
  <cp:revision>43</cp:revision>
  <dcterms:created xsi:type="dcterms:W3CDTF">2016-04-17T16:45:57Z</dcterms:created>
  <dcterms:modified xsi:type="dcterms:W3CDTF">2019-04-02T03:56:29Z</dcterms:modified>
</cp:coreProperties>
</file>