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6" r:id="rId6"/>
    <p:sldId id="260" r:id="rId7"/>
    <p:sldId id="287" r:id="rId8"/>
    <p:sldId id="288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92" r:id="rId17"/>
    <p:sldId id="270" r:id="rId18"/>
    <p:sldId id="271" r:id="rId19"/>
    <p:sldId id="272" r:id="rId20"/>
    <p:sldId id="273" r:id="rId21"/>
    <p:sldId id="274" r:id="rId22"/>
    <p:sldId id="275" r:id="rId23"/>
    <p:sldId id="282" r:id="rId24"/>
    <p:sldId id="294" r:id="rId25"/>
    <p:sldId id="276" r:id="rId26"/>
    <p:sldId id="289" r:id="rId27"/>
    <p:sldId id="277" r:id="rId28"/>
    <p:sldId id="283" r:id="rId29"/>
    <p:sldId id="281" r:id="rId30"/>
    <p:sldId id="278" r:id="rId31"/>
    <p:sldId id="279" r:id="rId32"/>
    <p:sldId id="291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82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59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65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39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65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70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71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95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65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19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8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F28EC-5158-4301-A2F9-451624FC002D}" type="datetimeFigureOut">
              <a:rPr lang="cs-CZ" smtClean="0"/>
              <a:pPr/>
              <a:t>23. 4. 2019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5D69-A5FC-4965-B5DA-C70A83891D2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45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Organizační formy výuky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dirty="0" smtClean="0"/>
              <a:t>Design vzdělávacího procesu</a:t>
            </a:r>
          </a:p>
          <a:p>
            <a:endParaRPr lang="cs-CZ" sz="2000" dirty="0"/>
          </a:p>
          <a:p>
            <a:r>
              <a:rPr lang="cs-CZ" sz="2400" dirty="0" smtClean="0"/>
              <a:t>Duben </a:t>
            </a:r>
            <a:r>
              <a:rPr lang="cs-CZ" sz="2400" dirty="0" smtClean="0"/>
              <a:t>2019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79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 smtClean="0"/>
              <a:t>Daltonská</a:t>
            </a:r>
            <a:r>
              <a:rPr lang="cs-CZ" dirty="0" smtClean="0"/>
              <a:t> soustava (</a:t>
            </a:r>
            <a:r>
              <a:rPr lang="cs-CZ" dirty="0" err="1" smtClean="0"/>
              <a:t>daltonský</a:t>
            </a:r>
            <a:r>
              <a:rPr lang="cs-CZ" dirty="0" smtClean="0"/>
              <a:t> plán)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Nejběžnější typ individualizované formy výuky</a:t>
            </a:r>
          </a:p>
          <a:p>
            <a:r>
              <a:rPr lang="cs-CZ" dirty="0" smtClean="0"/>
              <a:t>Zakladatelkou Helena </a:t>
            </a:r>
            <a:r>
              <a:rPr lang="cs-CZ" dirty="0" err="1" smtClean="0"/>
              <a:t>Parkhurstová</a:t>
            </a:r>
            <a:endParaRPr lang="cs-CZ" dirty="0" smtClean="0"/>
          </a:p>
          <a:p>
            <a:r>
              <a:rPr lang="cs-CZ" dirty="0" smtClean="0"/>
              <a:t>Alternativní / 1919 / USA</a:t>
            </a:r>
          </a:p>
          <a:p>
            <a:r>
              <a:rPr lang="cs-CZ" dirty="0" smtClean="0"/>
              <a:t>Dnes nejpočetnější v Nizozemí</a:t>
            </a:r>
          </a:p>
          <a:p>
            <a:endParaRPr lang="cs-CZ" dirty="0" smtClean="0"/>
          </a:p>
          <a:p>
            <a:r>
              <a:rPr lang="cs-CZ" dirty="0" smtClean="0"/>
              <a:t>Učitel v roli rádce</a:t>
            </a:r>
          </a:p>
          <a:p>
            <a:r>
              <a:rPr lang="cs-CZ" dirty="0" smtClean="0"/>
              <a:t>Učivo je žákům „naservírováno“ k samostatnému studiu</a:t>
            </a:r>
          </a:p>
          <a:p>
            <a:r>
              <a:rPr lang="cs-CZ" dirty="0" smtClean="0"/>
              <a:t>Měsíční smlouva mezi učitelem a žákem</a:t>
            </a:r>
          </a:p>
          <a:p>
            <a:pPr lvl="1"/>
            <a:r>
              <a:rPr lang="cs-CZ" dirty="0" smtClean="0"/>
              <a:t>Učivo v podobě dokonale rozpracovaného obsahu učební látky (učebních problémů)</a:t>
            </a:r>
          </a:p>
          <a:p>
            <a:pPr lvl="1"/>
            <a:r>
              <a:rPr lang="cs-CZ" dirty="0" smtClean="0"/>
              <a:t>Žák spolurozhoduje o učebním obsahu</a:t>
            </a:r>
          </a:p>
          <a:p>
            <a:r>
              <a:rPr lang="cs-CZ" dirty="0" smtClean="0"/>
              <a:t>Žák si sám vyhledává informace a fixuje si je</a:t>
            </a:r>
          </a:p>
          <a:p>
            <a:r>
              <a:rPr lang="cs-CZ" dirty="0" smtClean="0"/>
              <a:t>Převaha samostatná práce</a:t>
            </a:r>
          </a:p>
          <a:p>
            <a:r>
              <a:rPr lang="cs-CZ" dirty="0" smtClean="0"/>
              <a:t>Značná žákova svoboda / cvičení v odpovědnosti, vůli, spoléhání na sebe sama, sebeovládání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81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Nedostatky </a:t>
            </a:r>
            <a:r>
              <a:rPr lang="cs-CZ" dirty="0" err="1" smtClean="0"/>
              <a:t>daltonské</a:t>
            </a:r>
            <a:r>
              <a:rPr lang="cs-CZ" dirty="0" smtClean="0"/>
              <a:t>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Chybí systematické opakování a procvičování učiva</a:t>
            </a:r>
          </a:p>
          <a:p>
            <a:r>
              <a:rPr lang="cs-CZ" dirty="0" smtClean="0"/>
              <a:t>Nesystematičnost získávání poznatků</a:t>
            </a:r>
          </a:p>
          <a:p>
            <a:r>
              <a:rPr lang="cs-CZ" dirty="0" smtClean="0"/>
              <a:t>Idea učitele o žákově aktivitě a silné vůli</a:t>
            </a:r>
          </a:p>
          <a:p>
            <a:r>
              <a:rPr lang="cs-CZ" dirty="0" smtClean="0"/>
              <a:t>ČR – několik škol např. v Brně (Asociace českých </a:t>
            </a:r>
            <a:r>
              <a:rPr lang="cs-CZ" dirty="0" err="1" smtClean="0"/>
              <a:t>daltonských</a:t>
            </a:r>
            <a:r>
              <a:rPr lang="cs-CZ" dirty="0" smtClean="0"/>
              <a:t> škol, 1996)	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36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5. Samostatná práce </a:t>
            </a:r>
            <a:r>
              <a:rPr lang="cs-CZ" dirty="0" smtClean="0"/>
              <a:t>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Žák získává vědomosti a dovednosti</a:t>
            </a:r>
          </a:p>
          <a:p>
            <a:pPr lvl="1"/>
            <a:r>
              <a:rPr lang="cs-CZ" dirty="0" smtClean="0"/>
              <a:t>vlastním úsilím</a:t>
            </a:r>
          </a:p>
          <a:p>
            <a:pPr lvl="1"/>
            <a:r>
              <a:rPr lang="cs-CZ" dirty="0" smtClean="0"/>
              <a:t>relativně nezávisle na pomoci jiných</a:t>
            </a:r>
          </a:p>
          <a:p>
            <a:pPr lvl="1"/>
            <a:r>
              <a:rPr lang="cs-CZ" dirty="0" smtClean="0"/>
              <a:t>s využitím problémového učení </a:t>
            </a:r>
          </a:p>
          <a:p>
            <a:pPr lvl="1"/>
            <a:r>
              <a:rPr lang="cs-CZ" dirty="0" smtClean="0"/>
              <a:t>rozvíjí samostatné, tvořivé a kritické myšlení </a:t>
            </a:r>
          </a:p>
          <a:p>
            <a:pPr marL="457200" lvl="1" indent="0">
              <a:buNone/>
            </a:pPr>
            <a:endParaRPr lang="cs-CZ" dirty="0"/>
          </a:p>
          <a:p>
            <a:pPr marL="514350" indent="-457200"/>
            <a:r>
              <a:rPr lang="cs-CZ" b="1" dirty="0" smtClean="0"/>
              <a:t>Čtyři úrovně samostatnosti </a:t>
            </a:r>
          </a:p>
          <a:p>
            <a:pPr marL="914400" lvl="1" indent="-457200"/>
            <a:r>
              <a:rPr lang="cs-CZ" dirty="0" smtClean="0"/>
              <a:t>Napodobující (opisování , překreslování)</a:t>
            </a:r>
          </a:p>
          <a:p>
            <a:pPr marL="914400" lvl="1" indent="-457200"/>
            <a:r>
              <a:rPr lang="cs-CZ" dirty="0" smtClean="0"/>
              <a:t>Reprodukující (reprodukce textu)</a:t>
            </a:r>
          </a:p>
          <a:p>
            <a:pPr marL="914400" lvl="1" indent="-457200"/>
            <a:r>
              <a:rPr lang="cs-CZ" dirty="0" smtClean="0"/>
              <a:t>Produkující (řešení problémové úlohy, výrobek)</a:t>
            </a:r>
          </a:p>
          <a:p>
            <a:pPr marL="914400" lvl="1" indent="-457200"/>
            <a:r>
              <a:rPr lang="cs-CZ" dirty="0" smtClean="0"/>
              <a:t>Přetvářející (objev originálního řešení úlohy)</a:t>
            </a:r>
          </a:p>
          <a:p>
            <a:pPr marL="914400" lvl="1" indent="-457200"/>
            <a:endParaRPr lang="cs-CZ" dirty="0"/>
          </a:p>
          <a:p>
            <a:pPr marL="57150" indent="0">
              <a:buNone/>
            </a:pPr>
            <a:r>
              <a:rPr lang="cs-CZ" b="1" dirty="0" smtClean="0"/>
              <a:t>Využití</a:t>
            </a:r>
          </a:p>
          <a:p>
            <a:pPr marL="514350" indent="-457200"/>
            <a:r>
              <a:rPr lang="cs-CZ" dirty="0" smtClean="0"/>
              <a:t>např</a:t>
            </a:r>
            <a:r>
              <a:rPr lang="cs-CZ" dirty="0"/>
              <a:t>. při pozorování různých jevů, při zobecňování dřívějších zkušeností žáků, při práci s textem, při používání vědomostí v praxi, při provádění experimentů a laboratorních prací a také při ověřování znalostí a dovedností v písemných </a:t>
            </a:r>
            <a:r>
              <a:rPr lang="cs-CZ" dirty="0" smtClean="0"/>
              <a:t>pracích</a:t>
            </a:r>
          </a:p>
          <a:p>
            <a:pPr marL="514350" indent="-457200"/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Někdy </a:t>
            </a:r>
            <a:r>
              <a:rPr lang="cs-CZ" dirty="0"/>
              <a:t>pracují žáci samostatně i v případě, že byli formálně rozděleni do skupinek.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3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Výhody</a:t>
            </a:r>
            <a:r>
              <a:rPr lang="cs-CZ" dirty="0" smtClean="0"/>
              <a:t> - samostatná práce - </a:t>
            </a:r>
            <a:r>
              <a:rPr lang="cs-CZ" dirty="0" smtClean="0">
                <a:solidFill>
                  <a:srgbClr val="0070C0"/>
                </a:solidFill>
              </a:rPr>
              <a:t>Nevýhody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Realizace VLASTNÍCH  myšlenek a plánů</a:t>
            </a:r>
          </a:p>
          <a:p>
            <a:r>
              <a:rPr lang="cs-CZ" dirty="0" smtClean="0"/>
              <a:t>Zodpovědnost za svou práci</a:t>
            </a:r>
          </a:p>
          <a:p>
            <a:r>
              <a:rPr lang="cs-CZ" dirty="0" smtClean="0"/>
              <a:t>Volby vlastního tempa práce (</a:t>
            </a:r>
            <a:r>
              <a:rPr lang="cs-CZ" dirty="0" err="1" smtClean="0"/>
              <a:t>time</a:t>
            </a:r>
            <a:r>
              <a:rPr lang="cs-CZ" dirty="0" smtClean="0"/>
              <a:t> management)</a:t>
            </a:r>
          </a:p>
          <a:p>
            <a:r>
              <a:rPr lang="cs-CZ" dirty="0" smtClean="0"/>
              <a:t>Podpora diferenciace třídy</a:t>
            </a:r>
          </a:p>
          <a:p>
            <a:r>
              <a:rPr lang="cs-CZ" dirty="0" smtClean="0"/>
              <a:t>Respektovány specifické předpoklady jednotlivých žáků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Malá (žádná) vzájemná spolupráce a komunikace</a:t>
            </a:r>
          </a:p>
          <a:p>
            <a:r>
              <a:rPr lang="cs-CZ" dirty="0" smtClean="0"/>
              <a:t>Nepodporovány sociální vztahy ve třídě</a:t>
            </a:r>
          </a:p>
          <a:p>
            <a:r>
              <a:rPr lang="cs-CZ" dirty="0" smtClean="0"/>
              <a:t>Nerozvíjeny formy sociálního učení ve třídě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8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Metody vedoucí k samostatnosti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1. Předběžné učební činnosti </a:t>
            </a:r>
          </a:p>
          <a:p>
            <a:pPr lvl="1"/>
            <a:r>
              <a:rPr lang="cs-CZ" dirty="0" smtClean="0"/>
              <a:t>Výroba pomůcek / zjišťování potřebných údajů / návštěva knihovny …</a:t>
            </a:r>
          </a:p>
          <a:p>
            <a:pPr lvl="1"/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2. Cílené a soustavné pozorování předmětů a jevů</a:t>
            </a:r>
          </a:p>
          <a:p>
            <a:pPr marL="57150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3. Práce žáka s dokumenty </a:t>
            </a:r>
          </a:p>
          <a:p>
            <a:pPr marL="914400" lvl="1" indent="-457200"/>
            <a:r>
              <a:rPr lang="cs-CZ" dirty="0" smtClean="0"/>
              <a:t>Čtení s porozuměním</a:t>
            </a:r>
          </a:p>
          <a:p>
            <a:pPr marL="914400" lvl="1" indent="-457200"/>
            <a:r>
              <a:rPr lang="cs-CZ" dirty="0" smtClean="0"/>
              <a:t>Informační gramotnost 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783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6. Skupinová výuka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000" dirty="0" smtClean="0"/>
              <a:t>Třída rozdělena </a:t>
            </a:r>
            <a:r>
              <a:rPr lang="cs-CZ" sz="4000" dirty="0"/>
              <a:t>do menších skupin 3-5 </a:t>
            </a:r>
            <a:r>
              <a:rPr lang="cs-CZ" sz="4000" dirty="0" smtClean="0"/>
              <a:t>žáků podle </a:t>
            </a:r>
            <a:r>
              <a:rPr lang="cs-CZ" sz="4000" dirty="0"/>
              <a:t>různých hledisek, např. podle druhu činnosti, obtížnosti činnosti, zájmu žáků, pracovního tempa, dovednosti spolupracovat apod. </a:t>
            </a:r>
            <a:endParaRPr lang="cs-CZ" sz="4000" dirty="0" smtClean="0"/>
          </a:p>
          <a:p>
            <a:pPr marL="0" indent="0">
              <a:buNone/>
            </a:pPr>
            <a:endParaRPr lang="cs-CZ" sz="4000" dirty="0" smtClean="0"/>
          </a:p>
          <a:p>
            <a:pPr marL="0" indent="0">
              <a:buNone/>
            </a:pPr>
            <a:r>
              <a:rPr lang="cs-CZ" sz="4000" b="1" dirty="0" smtClean="0"/>
              <a:t>Určující rysy</a:t>
            </a:r>
            <a:r>
              <a:rPr lang="cs-CZ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společná </a:t>
            </a:r>
            <a:r>
              <a:rPr lang="cs-CZ" dirty="0"/>
              <a:t>práce žáků v menších skupinách na řešení problémového učebního </a:t>
            </a:r>
            <a:r>
              <a:rPr lang="cs-CZ" dirty="0" smtClean="0"/>
              <a:t>úkolu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rozdělení </a:t>
            </a:r>
            <a:r>
              <a:rPr lang="cs-CZ" dirty="0"/>
              <a:t>práce </a:t>
            </a:r>
            <a:r>
              <a:rPr lang="cs-CZ" dirty="0" smtClean="0"/>
              <a:t>jednotlivých žáků </a:t>
            </a:r>
            <a:r>
              <a:rPr lang="cs-CZ" dirty="0"/>
              <a:t>ve </a:t>
            </a:r>
            <a:r>
              <a:rPr lang="cs-CZ" dirty="0" smtClean="0"/>
              <a:t>skupině (role, pozice)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sdílení </a:t>
            </a:r>
            <a:r>
              <a:rPr lang="cs-CZ" dirty="0"/>
              <a:t>názorů, zkušeností a prožitků ve skupině,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vzájemná </a:t>
            </a:r>
            <a:r>
              <a:rPr lang="cs-CZ" dirty="0"/>
              <a:t>pomoc </a:t>
            </a:r>
            <a:r>
              <a:rPr lang="cs-CZ" dirty="0" smtClean="0"/>
              <a:t>/ hodnocení práce členů </a:t>
            </a:r>
            <a:r>
              <a:rPr lang="cs-CZ" dirty="0"/>
              <a:t>skupiny</a:t>
            </a:r>
            <a:r>
              <a:rPr lang="cs-CZ" dirty="0" smtClean="0"/>
              <a:t>,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odpovědnost </a:t>
            </a:r>
            <a:r>
              <a:rPr lang="cs-CZ" dirty="0"/>
              <a:t>jednotlivých žáků za výsledky společné </a:t>
            </a:r>
            <a:r>
              <a:rPr lang="cs-CZ" dirty="0" smtClean="0"/>
              <a:t>práce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 marL="0" indent="0">
              <a:buNone/>
            </a:pPr>
            <a:r>
              <a:rPr lang="cs-CZ" sz="4000" b="1" dirty="0" smtClean="0"/>
              <a:t>Učitel poradce / pomocník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podněcuje </a:t>
            </a:r>
            <a:r>
              <a:rPr lang="cs-CZ" dirty="0"/>
              <a:t>žáky ke spolupráci, někdy dokonce vyžaduje aktivitu žáků při formulování </a:t>
            </a:r>
            <a:r>
              <a:rPr lang="cs-CZ" dirty="0" smtClean="0"/>
              <a:t>úloh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sz="4000" b="1" dirty="0" smtClean="0"/>
              <a:t>Učební úlohy: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rozdílné </a:t>
            </a:r>
            <a:r>
              <a:rPr lang="cs-CZ" dirty="0"/>
              <a:t>svým obsahem a náročností </a:t>
            </a: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umožňují </a:t>
            </a:r>
            <a:r>
              <a:rPr lang="cs-CZ" dirty="0"/>
              <a:t>spolupráci </a:t>
            </a:r>
            <a:r>
              <a:rPr lang="cs-CZ" dirty="0" smtClean="0"/>
              <a:t>žáků</a:t>
            </a:r>
          </a:p>
          <a:p>
            <a:pPr lvl="1"/>
            <a:endParaRPr lang="cs-CZ" dirty="0"/>
          </a:p>
          <a:p>
            <a:pPr marL="514350" indent="-45720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62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000" b="1" dirty="0" smtClean="0"/>
              <a:t>Komunikace: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probíhá mnohostranně – ve skupině a mezi skupinami a učitelem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4000" b="1" dirty="0" smtClean="0"/>
              <a:t>Uspořádání třídy: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flexibilní, umožňující konfiguraci pracovních míst žáků podle velikosti skupiny i charakteru úloh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sz="4000" dirty="0" smtClean="0"/>
              <a:t>Tvoření skupin: losem, direktivně, prostorově, žáci sami atd.</a:t>
            </a:r>
          </a:p>
          <a:p>
            <a:pPr marL="0" indent="0">
              <a:buNone/>
            </a:pPr>
            <a:r>
              <a:rPr lang="cs-CZ" sz="4800" b="1" dirty="0" smtClean="0"/>
              <a:t>Homogenní skupiny (diferencované vzdělávání)</a:t>
            </a:r>
          </a:p>
          <a:p>
            <a:r>
              <a:rPr lang="cs-CZ" dirty="0" smtClean="0"/>
              <a:t>Žáci přibližně stejné úrovně intelektu a vědomostí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Výhody a nevýhody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pPr marL="57150" indent="0">
              <a:buNone/>
            </a:pPr>
            <a:r>
              <a:rPr lang="cs-CZ" sz="4800" b="1" dirty="0" smtClean="0"/>
              <a:t>Heterogenní skupiny</a:t>
            </a:r>
          </a:p>
          <a:p>
            <a:pPr marL="514350" indent="-457200"/>
            <a:r>
              <a:rPr lang="cs-CZ" dirty="0" smtClean="0"/>
              <a:t>Žáci s různým prospěchem</a:t>
            </a:r>
          </a:p>
          <a:p>
            <a:pPr marL="514350" indent="-457200"/>
            <a:r>
              <a:rPr lang="cs-CZ" dirty="0" smtClean="0">
                <a:solidFill>
                  <a:srgbClr val="00B0F0"/>
                </a:solidFill>
              </a:rPr>
              <a:t>Výhody a nevýhody</a:t>
            </a:r>
            <a:r>
              <a:rPr lang="cs-CZ" dirty="0" smtClean="0"/>
              <a:t>: 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6. Skupinová výuka 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Srovnání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9066240"/>
              </p:ext>
            </p:extLst>
          </p:nvPr>
        </p:nvGraphicFramePr>
        <p:xfrm>
          <a:off x="611560" y="1988839"/>
          <a:ext cx="7992888" cy="3776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2288"/>
                <a:gridCol w="3010823"/>
                <a:gridCol w="2389777"/>
              </a:tblGrid>
              <a:tr h="360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Frontální výuka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Skupinová výuka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Činnost učitele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54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Činnost žáků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Učební úlohy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Pedagogická komunikace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82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Uspořádání třídy</a:t>
                      </a:r>
                      <a:endParaRPr lang="cs-CZ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5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Skupinová výuka</a:t>
            </a:r>
            <a:br>
              <a:rPr lang="cs-CZ" dirty="0" smtClean="0"/>
            </a:br>
            <a:r>
              <a:rPr lang="cs-CZ" dirty="0" smtClean="0">
                <a:solidFill>
                  <a:srgbClr val="FF0000"/>
                </a:solidFill>
              </a:rPr>
              <a:t>Přednosti  </a:t>
            </a:r>
            <a:r>
              <a:rPr lang="cs-CZ" dirty="0" smtClean="0"/>
              <a:t>               </a:t>
            </a:r>
            <a:r>
              <a:rPr lang="cs-CZ" dirty="0" smtClean="0">
                <a:solidFill>
                  <a:srgbClr val="0070C0"/>
                </a:solidFill>
              </a:rPr>
              <a:t>Nevýhody 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7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944216"/>
          </a:xfrm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Uspořádání učebního prostoru </a:t>
            </a:r>
            <a:br>
              <a:rPr lang="cs-CZ" dirty="0" smtClean="0"/>
            </a:br>
            <a:r>
              <a:rPr lang="cs-CZ" dirty="0" smtClean="0"/>
              <a:t>pro skupinovou výuku 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429000"/>
            <a:ext cx="28384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77072"/>
            <a:ext cx="31051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2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Co je obsahem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Co je organizační forma výuky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Vymezení a popis jednotlivých organizačních forem 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Klady a nedostatky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Téma </a:t>
            </a:r>
            <a:r>
              <a:rPr lang="cs-CZ" dirty="0" err="1" smtClean="0">
                <a:solidFill>
                  <a:srgbClr val="0070C0"/>
                </a:solidFill>
              </a:rPr>
              <a:t>vs</a:t>
            </a:r>
            <a:r>
              <a:rPr lang="cs-CZ" dirty="0" smtClean="0">
                <a:solidFill>
                  <a:srgbClr val="0070C0"/>
                </a:solidFill>
              </a:rPr>
              <a:t> organizační forma výuky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8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7. Kooperativní </a:t>
            </a:r>
            <a:r>
              <a:rPr lang="cs-CZ" dirty="0" smtClean="0"/>
              <a:t>výuka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Pojem používán jako synonymum ke skupinové výuce</a:t>
            </a:r>
          </a:p>
          <a:p>
            <a:pPr lvl="1"/>
            <a:r>
              <a:rPr lang="cs-CZ" dirty="0" smtClean="0"/>
              <a:t>Kasíková NE: skupinová práce se nemusí kooperativní výuce rovnat</a:t>
            </a:r>
          </a:p>
          <a:p>
            <a:r>
              <a:rPr lang="cs-CZ" dirty="0" smtClean="0"/>
              <a:t>Kooperativní výuka: </a:t>
            </a:r>
          </a:p>
          <a:p>
            <a:pPr lvl="1"/>
            <a:r>
              <a:rPr lang="cs-CZ" dirty="0" smtClean="0"/>
              <a:t>Princip spolupráce při </a:t>
            </a:r>
            <a:r>
              <a:rPr lang="cs-CZ" b="1" dirty="0" smtClean="0"/>
              <a:t>dosahování cílů</a:t>
            </a:r>
          </a:p>
          <a:p>
            <a:pPr lvl="1"/>
            <a:r>
              <a:rPr lang="cs-CZ" b="1" dirty="0" smtClean="0"/>
              <a:t>Výsledky jedince podporovány činností celé třídy</a:t>
            </a:r>
          </a:p>
          <a:p>
            <a:pPr lvl="1"/>
            <a:r>
              <a:rPr lang="cs-CZ" dirty="0" smtClean="0"/>
              <a:t>Skupina má prospěch z práce jednotlivce</a:t>
            </a:r>
          </a:p>
          <a:p>
            <a:pPr lvl="1"/>
            <a:r>
              <a:rPr lang="cs-CZ" dirty="0" smtClean="0"/>
              <a:t>Úspěch každého člena skupiny závisí na úspěchu všech členů </a:t>
            </a:r>
          </a:p>
          <a:p>
            <a:pPr lvl="1"/>
            <a:r>
              <a:rPr lang="cs-CZ" dirty="0" smtClean="0"/>
              <a:t>Spolupráce třída-učitel-žáci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24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8. Projektová </a:t>
            </a:r>
            <a:r>
              <a:rPr lang="cs-CZ" dirty="0" smtClean="0"/>
              <a:t>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Definována různě</a:t>
            </a:r>
          </a:p>
          <a:p>
            <a:pPr lvl="1"/>
            <a:r>
              <a:rPr lang="cs-CZ" dirty="0" smtClean="0"/>
              <a:t>…</a:t>
            </a:r>
            <a:r>
              <a:rPr lang="cs-CZ" b="1" dirty="0" smtClean="0"/>
              <a:t>organizační forma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…</a:t>
            </a:r>
            <a:r>
              <a:rPr lang="cs-CZ" b="1" dirty="0" smtClean="0"/>
              <a:t>metoda</a:t>
            </a:r>
            <a:r>
              <a:rPr lang="cs-CZ" dirty="0" smtClean="0"/>
              <a:t> řešení komplexního problémového úkolu</a:t>
            </a:r>
            <a:endParaRPr lang="cs-CZ" dirty="0"/>
          </a:p>
          <a:p>
            <a:r>
              <a:rPr lang="cs-CZ" dirty="0" smtClean="0"/>
              <a:t>Charakteristický rys: </a:t>
            </a:r>
            <a:r>
              <a:rPr lang="cs-CZ" b="1" dirty="0" smtClean="0"/>
              <a:t>CÍL s konkrétním výstupem</a:t>
            </a:r>
            <a:r>
              <a:rPr lang="cs-CZ" dirty="0" smtClean="0"/>
              <a:t> (výrobek, řešení problému …) </a:t>
            </a:r>
          </a:p>
          <a:p>
            <a:r>
              <a:rPr lang="cs-CZ" dirty="0" smtClean="0"/>
              <a:t>Žáci </a:t>
            </a:r>
            <a:r>
              <a:rPr lang="cs-CZ" dirty="0"/>
              <a:t>s pomocí vyučujícího </a:t>
            </a:r>
            <a:r>
              <a:rPr lang="cs-CZ" dirty="0" smtClean="0"/>
              <a:t>řeší </a:t>
            </a:r>
            <a:r>
              <a:rPr lang="cs-CZ" dirty="0"/>
              <a:t>určitý úkol (projekt), který vychází z praktických </a:t>
            </a:r>
            <a:r>
              <a:rPr lang="cs-CZ" dirty="0" smtClean="0"/>
              <a:t>potřeb </a:t>
            </a:r>
            <a:r>
              <a:rPr lang="cs-CZ" dirty="0"/>
              <a:t>nebo je s praxí úzce </a:t>
            </a:r>
            <a:r>
              <a:rPr lang="cs-CZ" dirty="0" smtClean="0"/>
              <a:t>spojený 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7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Znaky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Vychází z potřeb a zájmů žáka</a:t>
            </a:r>
          </a:p>
          <a:p>
            <a:r>
              <a:rPr lang="cs-CZ" dirty="0" smtClean="0"/>
              <a:t>Vychází z konkrétní a aktuální situace (i mimo školu)</a:t>
            </a:r>
          </a:p>
          <a:p>
            <a:r>
              <a:rPr lang="cs-CZ" dirty="0" smtClean="0"/>
              <a:t>Interdisciplinární - </a:t>
            </a:r>
            <a:r>
              <a:rPr lang="cs-CZ" b="1" dirty="0" smtClean="0"/>
              <a:t>integrace </a:t>
            </a:r>
            <a:r>
              <a:rPr lang="cs-CZ" b="1" dirty="0"/>
              <a:t>tradičních předmětů</a:t>
            </a:r>
            <a:endParaRPr lang="cs-CZ" b="1" dirty="0" smtClean="0"/>
          </a:p>
          <a:p>
            <a:r>
              <a:rPr lang="cs-CZ" dirty="0" smtClean="0"/>
              <a:t>Podnik žáka</a:t>
            </a:r>
          </a:p>
          <a:p>
            <a:r>
              <a:rPr lang="cs-CZ" dirty="0" smtClean="0"/>
              <a:t>Konkrétní produkt – výstup (prezentace žáků)</a:t>
            </a:r>
          </a:p>
          <a:p>
            <a:r>
              <a:rPr lang="cs-CZ" dirty="0" smtClean="0"/>
              <a:t>Realizován zpravidla ve skupině (není nutné)</a:t>
            </a:r>
          </a:p>
          <a:p>
            <a:r>
              <a:rPr lang="cs-CZ" dirty="0" smtClean="0"/>
              <a:t>Podpora místně zakotveného učení (komunita)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978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Typologie projektů</a:t>
            </a:r>
            <a:br>
              <a:rPr lang="cs-CZ" dirty="0" smtClean="0"/>
            </a:br>
            <a:r>
              <a:rPr lang="cs-CZ" sz="2700" dirty="0" smtClean="0"/>
              <a:t>(podle J. Kratochvílové) </a:t>
            </a:r>
            <a:endParaRPr lang="cs-CZ" sz="27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5400000">
            <a:off x="2039934" y="1280546"/>
            <a:ext cx="4664124" cy="5360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3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a) Projekty s cílem uskutečnit myšlenku nebo plán (např. stavba člunu)</a:t>
            </a:r>
          </a:p>
          <a:p>
            <a:pPr lvl="1"/>
            <a:r>
              <a:rPr lang="cs-CZ" sz="2400" b="1" dirty="0" smtClean="0"/>
              <a:t>zamýšlení – plánování – provedení – posouzení </a:t>
            </a:r>
          </a:p>
          <a:p>
            <a:pPr lvl="1"/>
            <a:endParaRPr lang="cs-CZ" sz="2400" b="1" dirty="0" smtClean="0"/>
          </a:p>
          <a:p>
            <a:r>
              <a:rPr lang="cs-CZ" sz="2400" dirty="0" smtClean="0"/>
              <a:t>b) Projekty se záměrem najít zkušenost (estetický požitek )př. Poslech hudby)</a:t>
            </a:r>
          </a:p>
          <a:p>
            <a:endParaRPr lang="cs-CZ" sz="2400" dirty="0" smtClean="0"/>
          </a:p>
          <a:p>
            <a:r>
              <a:rPr lang="cs-CZ" sz="2400" dirty="0" smtClean="0"/>
              <a:t>c) Projekty s cílem řešit intelektuální problém</a:t>
            </a:r>
          </a:p>
          <a:p>
            <a:endParaRPr lang="cs-CZ" sz="2400" dirty="0" smtClean="0"/>
          </a:p>
          <a:p>
            <a:r>
              <a:rPr lang="cs-CZ" sz="2400" dirty="0" smtClean="0"/>
              <a:t>d) Projekty s cílem osvojit si předmět / znalosti / stupeň dovednosti</a:t>
            </a:r>
            <a:endParaRPr lang="cs-CZ" sz="24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Typologie projektů</a:t>
            </a:r>
            <a:br>
              <a:rPr lang="cs-CZ" dirty="0" smtClean="0"/>
            </a:br>
            <a:r>
              <a:rPr lang="cs-CZ" sz="2700" dirty="0" smtClean="0"/>
              <a:t>(dle W. H. </a:t>
            </a:r>
            <a:r>
              <a:rPr lang="cs-CZ" sz="2700" dirty="0" err="1" smtClean="0"/>
              <a:t>Kilpatricka</a:t>
            </a:r>
            <a:r>
              <a:rPr lang="cs-CZ" sz="2700" dirty="0" smtClean="0"/>
              <a:t>) </a:t>
            </a:r>
            <a:endParaRPr lang="cs-CZ" sz="27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Základní kroky projektu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928803"/>
            <a:ext cx="8229600" cy="292895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Realizace projektu podle W. H. </a:t>
            </a:r>
            <a:r>
              <a:rPr lang="cs-CZ" dirty="0" err="1" smtClean="0"/>
              <a:t>Kilpatricka</a:t>
            </a:r>
            <a:r>
              <a:rPr lang="cs-CZ" dirty="0"/>
              <a:t>: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zpracování záměru </a:t>
            </a:r>
            <a:r>
              <a:rPr lang="cs-CZ" dirty="0"/>
              <a:t>projektu → smysl a cíle projektu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zpracování</a:t>
            </a:r>
            <a:r>
              <a:rPr lang="cs-CZ" dirty="0"/>
              <a:t> </a:t>
            </a:r>
            <a:r>
              <a:rPr lang="cs-CZ" b="1" dirty="0"/>
              <a:t>plánu</a:t>
            </a:r>
            <a:r>
              <a:rPr lang="cs-CZ" dirty="0"/>
              <a:t> → (žáky) do jednotlivých kroků (čas, místo, účast, pomůcky apod.)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provedení projektu </a:t>
            </a:r>
            <a:r>
              <a:rPr lang="cs-CZ" dirty="0"/>
              <a:t>→ jsou však možné i určité korekce 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fáze</a:t>
            </a:r>
            <a:r>
              <a:rPr lang="cs-CZ" dirty="0"/>
              <a:t>: </a:t>
            </a:r>
            <a:r>
              <a:rPr lang="cs-CZ" b="1" dirty="0"/>
              <a:t>vyhodnocení projektu </a:t>
            </a:r>
            <a:r>
              <a:rPr lang="cs-CZ" dirty="0"/>
              <a:t>→ podílejí se společně vyučující i </a:t>
            </a:r>
            <a:r>
              <a:rPr lang="cs-CZ" dirty="0" smtClean="0"/>
              <a:t>žáci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819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FF0000"/>
                </a:solidFill>
              </a:rPr>
              <a:t>Tradiční </a:t>
            </a:r>
            <a:r>
              <a:rPr lang="cs-CZ" sz="4000" dirty="0" smtClean="0"/>
              <a:t>  –   výuka   –   </a:t>
            </a:r>
            <a:r>
              <a:rPr lang="cs-CZ" sz="4000" dirty="0" smtClean="0">
                <a:solidFill>
                  <a:srgbClr val="00B0F0"/>
                </a:solidFill>
              </a:rPr>
              <a:t>Projektová  </a:t>
            </a:r>
            <a:endParaRPr lang="cs-CZ" sz="40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umožňuje </a:t>
            </a:r>
            <a:r>
              <a:rPr lang="cs-CZ" dirty="0"/>
              <a:t>systematické </a:t>
            </a:r>
            <a:r>
              <a:rPr lang="cs-CZ" dirty="0" smtClean="0"/>
              <a:t>vzdělávání</a:t>
            </a:r>
          </a:p>
          <a:p>
            <a:pPr lvl="1"/>
            <a:r>
              <a:rPr lang="cs-CZ" dirty="0" smtClean="0"/>
              <a:t>organizace </a:t>
            </a:r>
            <a:r>
              <a:rPr lang="cs-CZ" dirty="0"/>
              <a:t>je </a:t>
            </a:r>
            <a:r>
              <a:rPr lang="cs-CZ" dirty="0" smtClean="0"/>
              <a:t>jednoduchá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neustálé </a:t>
            </a:r>
            <a:r>
              <a:rPr lang="cs-CZ" dirty="0"/>
              <a:t>hledání </a:t>
            </a:r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nepřihlížení </a:t>
            </a:r>
            <a:r>
              <a:rPr lang="cs-CZ" dirty="0"/>
              <a:t>k individuálním potřebám a zájmům </a:t>
            </a:r>
            <a:r>
              <a:rPr lang="cs-CZ" dirty="0" smtClean="0"/>
              <a:t>žáků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Výhody:</a:t>
            </a:r>
          </a:p>
          <a:p>
            <a:pPr lvl="1"/>
            <a:r>
              <a:rPr lang="cs-CZ" dirty="0" smtClean="0"/>
              <a:t>projekt </a:t>
            </a:r>
            <a:r>
              <a:rPr lang="cs-CZ" dirty="0"/>
              <a:t>motivem sám o </a:t>
            </a:r>
            <a:r>
              <a:rPr lang="cs-CZ" dirty="0" smtClean="0"/>
              <a:t>sobě, přispívá </a:t>
            </a:r>
            <a:r>
              <a:rPr lang="cs-CZ" dirty="0"/>
              <a:t>k individualizaci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žáci </a:t>
            </a:r>
            <a:r>
              <a:rPr lang="cs-CZ" dirty="0"/>
              <a:t>se učí spolupracovat, řešit </a:t>
            </a:r>
            <a:r>
              <a:rPr lang="cs-CZ" dirty="0" smtClean="0"/>
              <a:t>problémy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tvořivosti, vedení k odpovědnosti a </a:t>
            </a:r>
            <a:r>
              <a:rPr lang="cs-CZ" dirty="0" smtClean="0"/>
              <a:t>toleranci</a:t>
            </a:r>
          </a:p>
          <a:p>
            <a:r>
              <a:rPr lang="cs-CZ" dirty="0" smtClean="0"/>
              <a:t>Nevýhody:</a:t>
            </a:r>
          </a:p>
          <a:p>
            <a:pPr lvl="1"/>
            <a:r>
              <a:rPr lang="cs-CZ" dirty="0" smtClean="0"/>
              <a:t>časová náročnost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91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PROJEKTOVÁ výuka a žák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Pozitiva</a:t>
            </a:r>
          </a:p>
          <a:p>
            <a:pPr lvl="1"/>
            <a:r>
              <a:rPr lang="cs-CZ" dirty="0" smtClean="0"/>
              <a:t>Individualita</a:t>
            </a:r>
          </a:p>
          <a:p>
            <a:pPr lvl="1"/>
            <a:r>
              <a:rPr lang="cs-CZ" dirty="0" smtClean="0"/>
              <a:t>Silná motivace k učení</a:t>
            </a:r>
          </a:p>
          <a:p>
            <a:pPr lvl="1"/>
            <a:r>
              <a:rPr lang="cs-CZ" dirty="0" smtClean="0"/>
              <a:t>Zodpovědnost</a:t>
            </a:r>
          </a:p>
          <a:p>
            <a:pPr lvl="1"/>
            <a:r>
              <a:rPr lang="cs-CZ" dirty="0" smtClean="0"/>
              <a:t>Samostatnost</a:t>
            </a:r>
          </a:p>
          <a:p>
            <a:pPr lvl="1"/>
            <a:r>
              <a:rPr lang="cs-CZ" dirty="0" smtClean="0"/>
              <a:t>Informační gramotnost</a:t>
            </a:r>
          </a:p>
          <a:p>
            <a:pPr lvl="1"/>
            <a:r>
              <a:rPr lang="cs-CZ" dirty="0" smtClean="0"/>
              <a:t>Řešení problémů</a:t>
            </a:r>
          </a:p>
          <a:p>
            <a:pPr lvl="1"/>
            <a:r>
              <a:rPr lang="cs-CZ" dirty="0" smtClean="0"/>
              <a:t>Konstruování poznání (práce s </a:t>
            </a:r>
            <a:r>
              <a:rPr lang="cs-CZ" dirty="0" err="1" smtClean="0"/>
              <a:t>prekoncepty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Organizační, řídicí a plánovací dovednosti</a:t>
            </a:r>
          </a:p>
          <a:p>
            <a:pPr lvl="1"/>
            <a:r>
              <a:rPr lang="cs-CZ" dirty="0" smtClean="0"/>
              <a:t>Spolupráce v týmu</a:t>
            </a:r>
          </a:p>
          <a:p>
            <a:pPr lvl="1"/>
            <a:r>
              <a:rPr lang="cs-CZ" dirty="0" smtClean="0"/>
              <a:t>Respekt</a:t>
            </a:r>
          </a:p>
          <a:p>
            <a:pPr lvl="1"/>
            <a:r>
              <a:rPr lang="cs-CZ" dirty="0" smtClean="0"/>
              <a:t>Tvořivost, aktivita, fantazie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Negativa</a:t>
            </a:r>
          </a:p>
          <a:p>
            <a:pPr lvl="1"/>
            <a:r>
              <a:rPr lang="cs-CZ" dirty="0" smtClean="0"/>
              <a:t>Časová náročnost</a:t>
            </a:r>
          </a:p>
          <a:p>
            <a:pPr lvl="1"/>
            <a:r>
              <a:rPr lang="cs-CZ" dirty="0" smtClean="0"/>
              <a:t>Nedostatek potřebných kompetencí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21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Projektová výuka a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Pozitiva</a:t>
            </a:r>
          </a:p>
          <a:p>
            <a:pPr lvl="1"/>
            <a:r>
              <a:rPr lang="cs-CZ" dirty="0" smtClean="0"/>
              <a:t>Nová role – </a:t>
            </a:r>
            <a:r>
              <a:rPr lang="cs-CZ" dirty="0" err="1" smtClean="0"/>
              <a:t>facilitátor</a:t>
            </a:r>
            <a:r>
              <a:rPr lang="cs-CZ" dirty="0" smtClean="0"/>
              <a:t>, mentor, poradce</a:t>
            </a:r>
          </a:p>
          <a:p>
            <a:pPr lvl="1"/>
            <a:r>
              <a:rPr lang="cs-CZ" dirty="0" smtClean="0"/>
              <a:t>Vnímání dítěte jako celku</a:t>
            </a:r>
          </a:p>
          <a:p>
            <a:pPr lvl="1"/>
            <a:r>
              <a:rPr lang="cs-CZ" dirty="0" smtClean="0"/>
              <a:t>Změna myšlení o žácích</a:t>
            </a:r>
          </a:p>
          <a:p>
            <a:pPr lvl="1"/>
            <a:r>
              <a:rPr lang="cs-CZ" dirty="0" smtClean="0"/>
              <a:t>Rozšiřování vyučovacích strategií</a:t>
            </a:r>
          </a:p>
          <a:p>
            <a:pPr lvl="1"/>
            <a:r>
              <a:rPr lang="cs-CZ" dirty="0" smtClean="0"/>
              <a:t>Nové možnosti hodnocení, sebehodnocení</a:t>
            </a:r>
          </a:p>
          <a:p>
            <a:pPr lvl="1"/>
            <a:r>
              <a:rPr lang="cs-CZ" dirty="0" smtClean="0"/>
              <a:t>Organizační dovednosti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Negativa</a:t>
            </a:r>
          </a:p>
          <a:p>
            <a:pPr lvl="1"/>
            <a:r>
              <a:rPr lang="cs-CZ" dirty="0" smtClean="0"/>
              <a:t>Časová náročnost na přípravu</a:t>
            </a:r>
          </a:p>
          <a:p>
            <a:pPr lvl="1"/>
            <a:r>
              <a:rPr lang="cs-CZ" dirty="0" smtClean="0"/>
              <a:t>Náročnost na hodnocení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7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9. Otevřené vyučování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Reformní / ve </a:t>
            </a:r>
            <a:r>
              <a:rPr lang="cs-CZ" dirty="0"/>
              <a:t>dvou směrech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1. </a:t>
            </a:r>
            <a:r>
              <a:rPr lang="cs-CZ" b="1" dirty="0"/>
              <a:t>Organizační opatření ve vyučování </a:t>
            </a:r>
            <a:endParaRPr lang="cs-CZ" b="1" dirty="0" smtClean="0"/>
          </a:p>
          <a:p>
            <a:pPr lvl="1"/>
            <a:r>
              <a:rPr lang="cs-CZ" dirty="0" smtClean="0"/>
              <a:t>týdenní </a:t>
            </a:r>
            <a:r>
              <a:rPr lang="cs-CZ" dirty="0"/>
              <a:t>plán, volná </a:t>
            </a:r>
            <a:r>
              <a:rPr lang="cs-CZ" dirty="0" smtClean="0"/>
              <a:t>práce</a:t>
            </a:r>
          </a:p>
          <a:p>
            <a:pPr lvl="1"/>
            <a:r>
              <a:rPr lang="cs-CZ" dirty="0" smtClean="0"/>
              <a:t>vedou </a:t>
            </a:r>
            <a:r>
              <a:rPr lang="cs-CZ" dirty="0"/>
              <a:t>žáky k větší odpovědnosti za plánování a vlastní průběh </a:t>
            </a:r>
            <a:r>
              <a:rPr lang="cs-CZ" dirty="0" smtClean="0"/>
              <a:t>učení</a:t>
            </a:r>
          </a:p>
          <a:p>
            <a:pPr lvl="2"/>
            <a:r>
              <a:rPr lang="cs-CZ" dirty="0" smtClean="0"/>
              <a:t>žáci </a:t>
            </a:r>
            <a:r>
              <a:rPr lang="cs-CZ" dirty="0"/>
              <a:t>plní úkoly obsažené podle připraveného týdenního plánu a zpracovávají časově vymezené bloky - tzv. volné </a:t>
            </a:r>
            <a:r>
              <a:rPr lang="cs-CZ" dirty="0" smtClean="0"/>
              <a:t>práce</a:t>
            </a:r>
          </a:p>
          <a:p>
            <a:pPr lvl="2"/>
            <a:r>
              <a:rPr lang="cs-CZ" dirty="0" smtClean="0"/>
              <a:t>při </a:t>
            </a:r>
            <a:r>
              <a:rPr lang="cs-CZ" dirty="0"/>
              <a:t>volné práci se podporuje vzájemná </a:t>
            </a:r>
            <a:r>
              <a:rPr lang="cs-CZ" dirty="0" smtClean="0"/>
              <a:t>kooperace</a:t>
            </a:r>
          </a:p>
          <a:p>
            <a:pPr lvl="2"/>
            <a:r>
              <a:rPr lang="cs-CZ" dirty="0" smtClean="0"/>
              <a:t>žákům doporučeno </a:t>
            </a:r>
            <a:r>
              <a:rPr lang="cs-CZ" dirty="0"/>
              <a:t>pracovat individuálně nebo ve </a:t>
            </a:r>
            <a:r>
              <a:rPr lang="cs-CZ" dirty="0" smtClean="0"/>
              <a:t>skupinách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</a:t>
            </a:r>
            <a:r>
              <a:rPr lang="cs-CZ" b="1" dirty="0"/>
              <a:t>Otevírání školy navenek </a:t>
            </a:r>
            <a:endParaRPr lang="cs-CZ" b="1" dirty="0" smtClean="0"/>
          </a:p>
          <a:p>
            <a:pPr lvl="1"/>
            <a:r>
              <a:rPr lang="cs-CZ" dirty="0" smtClean="0"/>
              <a:t>vytváření </a:t>
            </a:r>
            <a:r>
              <a:rPr lang="cs-CZ" dirty="0"/>
              <a:t>sítě kontaktů s mimoškolním prostředím (rodiče, obec, podnikatelé, různé organizace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realizace </a:t>
            </a:r>
            <a:r>
              <a:rPr lang="cs-CZ" dirty="0"/>
              <a:t>různých školních </a:t>
            </a:r>
            <a:r>
              <a:rPr lang="cs-CZ" dirty="0" smtClean="0"/>
              <a:t>projektů</a:t>
            </a:r>
          </a:p>
        </p:txBody>
      </p:sp>
    </p:spTree>
    <p:extLst>
      <p:ext uri="{BB962C8B-B14F-4D97-AF65-F5344CB8AC3E}">
        <p14:creationId xmlns:p14="http://schemas.microsoft.com/office/powerpoint/2010/main" val="5338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 w="5715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Organizační forma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Uspořádání celého vyučovacího procesu (složky a vzájemné vazby v čase a prostoru)</a:t>
            </a:r>
          </a:p>
          <a:p>
            <a:r>
              <a:rPr lang="cs-CZ" sz="2000" dirty="0"/>
              <a:t>Každá z organizačních forem vytváří vztahy mezi žákem, vyučujícím, obsahem a prostředky </a:t>
            </a:r>
            <a:r>
              <a:rPr lang="cs-CZ" sz="2000" dirty="0" smtClean="0"/>
              <a:t>vzdělávání</a:t>
            </a:r>
          </a:p>
          <a:p>
            <a:r>
              <a:rPr lang="cs-CZ" sz="2000" dirty="0" smtClean="0"/>
              <a:t>Má vnitřní strukturu</a:t>
            </a:r>
          </a:p>
          <a:p>
            <a:r>
              <a:rPr lang="cs-CZ" sz="2000" dirty="0" smtClean="0"/>
              <a:t>Ovlivňuje např. výběr metod výuky</a:t>
            </a:r>
          </a:p>
          <a:p>
            <a:endParaRPr lang="cs-CZ" sz="2400" dirty="0" smtClean="0"/>
          </a:p>
          <a:p>
            <a:r>
              <a:rPr lang="cs-CZ" sz="2400" dirty="0" smtClean="0"/>
              <a:t>KLASIFIKACE:</a:t>
            </a:r>
            <a:endParaRPr lang="cs-CZ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67" y="3645024"/>
            <a:ext cx="8642066" cy="296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57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10. Týmové vyučování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 60. let 20. století</a:t>
            </a:r>
          </a:p>
          <a:p>
            <a:r>
              <a:rPr lang="cs-CZ" dirty="0" smtClean="0"/>
              <a:t>Podstata: </a:t>
            </a:r>
            <a:r>
              <a:rPr lang="cs-CZ" b="1" dirty="0" smtClean="0"/>
              <a:t>spolupráce více učitelů v různých  funkcích </a:t>
            </a:r>
          </a:p>
          <a:p>
            <a:pPr lvl="1"/>
            <a:r>
              <a:rPr lang="cs-CZ" dirty="0" smtClean="0"/>
              <a:t>Specialisté</a:t>
            </a:r>
          </a:p>
          <a:p>
            <a:pPr lvl="1"/>
            <a:r>
              <a:rPr lang="cs-CZ" dirty="0" smtClean="0"/>
              <a:t>Třídní učitelé</a:t>
            </a:r>
          </a:p>
          <a:p>
            <a:pPr lvl="1"/>
            <a:r>
              <a:rPr lang="cs-CZ" dirty="0" smtClean="0"/>
              <a:t>Odborní učitelé</a:t>
            </a:r>
          </a:p>
          <a:p>
            <a:r>
              <a:rPr lang="cs-CZ" dirty="0" smtClean="0"/>
              <a:t>Velký nárok na prostor – sály / malé laboratoře a učebny</a:t>
            </a:r>
          </a:p>
          <a:p>
            <a:r>
              <a:rPr lang="cs-CZ" dirty="0" smtClean="0"/>
              <a:t>Výhody a nevýhody týmového vyučování: </a:t>
            </a:r>
          </a:p>
          <a:p>
            <a:pPr lvl="1"/>
            <a:r>
              <a:rPr lang="cs-CZ" dirty="0" smtClean="0"/>
              <a:t>Výhody: respekt individuálního učebního tempa, zaměření na schopnosti každého žáka, různé úhly pohledu na totéž téma</a:t>
            </a:r>
          </a:p>
          <a:p>
            <a:pPr lvl="1"/>
            <a:r>
              <a:rPr lang="cs-CZ" dirty="0" smtClean="0"/>
              <a:t>Nevýhody: časová náročnost, střet zájmů v týmu učitelů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1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Domácí úkol na duben 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Vyberte </a:t>
            </a:r>
            <a:r>
              <a:rPr lang="cs-CZ" b="1" dirty="0" smtClean="0"/>
              <a:t>3 </a:t>
            </a:r>
            <a:r>
              <a:rPr lang="cs-CZ" b="1" i="1" dirty="0" smtClean="0"/>
              <a:t>oborová témata </a:t>
            </a:r>
            <a:r>
              <a:rPr lang="cs-CZ" dirty="0" smtClean="0"/>
              <a:t>(např. podle RVP ZV a vzdělávacího oboru </a:t>
            </a:r>
            <a:r>
              <a:rPr lang="cs-CZ" i="1" dirty="0" smtClean="0"/>
              <a:t>Informační a komunikační technologie</a:t>
            </a:r>
            <a:r>
              <a:rPr lang="cs-CZ" dirty="0" smtClean="0"/>
              <a:t>) a navrhněte pro jejich edukaci vhodné </a:t>
            </a:r>
            <a:r>
              <a:rPr lang="cs-CZ" b="1" dirty="0" smtClean="0"/>
              <a:t>organizační formy výuky </a:t>
            </a:r>
            <a:r>
              <a:rPr lang="cs-CZ" dirty="0" smtClean="0"/>
              <a:t>(různé) pro žáky ZŠ a SŠ. </a:t>
            </a:r>
          </a:p>
          <a:p>
            <a:r>
              <a:rPr lang="cs-CZ" dirty="0" smtClean="0"/>
              <a:t>Svou volbu zdůvodněte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4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/>
              <a:t>KYRIACOU, </a:t>
            </a:r>
            <a:r>
              <a:rPr lang="cs-CZ" sz="2000" dirty="0" err="1"/>
              <a:t>Chris</a:t>
            </a:r>
            <a:r>
              <a:rPr lang="cs-CZ" sz="2000" dirty="0"/>
              <a:t>. </a:t>
            </a:r>
            <a:r>
              <a:rPr lang="cs-CZ" sz="2000" b="1" i="1" dirty="0"/>
              <a:t>Klíčové dovednosti učitele</a:t>
            </a:r>
            <a:r>
              <a:rPr lang="cs-CZ" sz="2000" i="1" dirty="0"/>
              <a:t>: cesty k lepšímu vyučování</a:t>
            </a:r>
            <a:r>
              <a:rPr lang="cs-CZ" sz="2000" dirty="0"/>
              <a:t>. Vyd. 4. Překlad Dominik Dvořák, Milan </a:t>
            </a:r>
            <a:r>
              <a:rPr lang="cs-CZ" sz="2000" dirty="0" err="1"/>
              <a:t>Koldinský</a:t>
            </a:r>
            <a:r>
              <a:rPr lang="cs-CZ" sz="2000" dirty="0"/>
              <a:t>. Praha: Portál, 2012. ISBN 978-80-262-0052-9.</a:t>
            </a:r>
          </a:p>
          <a:p>
            <a:r>
              <a:rPr lang="cs-CZ" sz="2000" dirty="0" smtClean="0"/>
              <a:t>PETTY</a:t>
            </a:r>
            <a:r>
              <a:rPr lang="cs-CZ" sz="2000" dirty="0"/>
              <a:t>, </a:t>
            </a:r>
            <a:r>
              <a:rPr lang="cs-CZ" sz="2000" dirty="0" err="1"/>
              <a:t>Geoffrey</a:t>
            </a:r>
            <a:r>
              <a:rPr lang="cs-CZ" sz="2000" dirty="0"/>
              <a:t>. </a:t>
            </a:r>
            <a:r>
              <a:rPr lang="cs-CZ" sz="2000" b="1" i="1" dirty="0"/>
              <a:t>Moderní vyučování</a:t>
            </a:r>
            <a:r>
              <a:rPr lang="cs-CZ" sz="2000" dirty="0"/>
              <a:t>. 6., </a:t>
            </a:r>
            <a:r>
              <a:rPr lang="cs-CZ" sz="2000" dirty="0" err="1"/>
              <a:t>rozš</a:t>
            </a:r>
            <a:r>
              <a:rPr lang="cs-CZ" sz="2000" dirty="0"/>
              <a:t>. a </a:t>
            </a:r>
            <a:r>
              <a:rPr lang="cs-CZ" sz="2000" dirty="0" err="1"/>
              <a:t>přeprac</a:t>
            </a:r>
            <a:r>
              <a:rPr lang="cs-CZ" sz="2000" dirty="0"/>
              <a:t>. vyd. Překlad Jiří Foltýn. Praha: Portál, 2013. ISBN 978-80-262-0367-4.</a:t>
            </a:r>
          </a:p>
          <a:p>
            <a:r>
              <a:rPr lang="cs-CZ" sz="2000" dirty="0"/>
              <a:t>ZORMANOVÁ, Lucie. </a:t>
            </a:r>
            <a:r>
              <a:rPr lang="cs-CZ" sz="2000" b="1" i="1" dirty="0"/>
              <a:t>Obecná didaktika: pro studium a praxi</a:t>
            </a:r>
            <a:r>
              <a:rPr lang="cs-CZ" sz="2000" b="1" dirty="0"/>
              <a:t>. </a:t>
            </a:r>
            <a:r>
              <a:rPr lang="cs-CZ" sz="2000" dirty="0"/>
              <a:t>Vyd. 1. Praha: </a:t>
            </a:r>
            <a:r>
              <a:rPr lang="cs-CZ" sz="2000" dirty="0" err="1"/>
              <a:t>Grada</a:t>
            </a:r>
            <a:r>
              <a:rPr lang="cs-CZ" sz="2000" dirty="0"/>
              <a:t>, 2014. Pedagogika (</a:t>
            </a:r>
            <a:r>
              <a:rPr lang="cs-CZ" sz="2000" dirty="0" err="1"/>
              <a:t>Grada</a:t>
            </a:r>
            <a:r>
              <a:rPr lang="cs-CZ" sz="2000" dirty="0"/>
              <a:t>). ISBN 978-80-247-4590-9</a:t>
            </a:r>
            <a:r>
              <a:rPr lang="cs-CZ" sz="2000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98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/>
              <a:t>Pohled do 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Od individuální formy k projektové výuce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40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Organizační formy </a:t>
            </a:r>
            <a:r>
              <a:rPr lang="cs-CZ" sz="4000" dirty="0" smtClean="0"/>
              <a:t>výuky - členění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Individuální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Hromadná </a:t>
            </a:r>
            <a:r>
              <a:rPr lang="cs-CZ" dirty="0"/>
              <a:t>(frontální) </a:t>
            </a:r>
            <a:r>
              <a:rPr lang="cs-CZ" dirty="0" smtClean="0"/>
              <a:t>výuka</a:t>
            </a:r>
          </a:p>
          <a:p>
            <a:pPr marL="514350" indent="-514350">
              <a:buAutoNum type="alphaLcParenR"/>
            </a:pPr>
            <a:r>
              <a:rPr lang="cs-CZ" dirty="0" smtClean="0"/>
              <a:t>Individualizovaná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Projektová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Skupinová </a:t>
            </a:r>
            <a:r>
              <a:rPr lang="cs-CZ" dirty="0"/>
              <a:t>a kooperativní 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Týmová </a:t>
            </a:r>
            <a:r>
              <a:rPr lang="cs-CZ" dirty="0"/>
              <a:t>výuka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Otevřené </a:t>
            </a:r>
            <a:r>
              <a:rPr lang="cs-CZ" dirty="0"/>
              <a:t>vyučování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Jedná se o </a:t>
            </a:r>
            <a:r>
              <a:rPr lang="cs-CZ" dirty="0" smtClean="0"/>
              <a:t>jeden </a:t>
            </a:r>
            <a:r>
              <a:rPr lang="cs-CZ" dirty="0"/>
              <a:t>z několika možných </a:t>
            </a:r>
            <a:r>
              <a:rPr lang="cs-CZ" dirty="0" smtClean="0"/>
              <a:t>přístupů k členění)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24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1. Individuální</a:t>
            </a:r>
            <a:r>
              <a:rPr lang="cs-CZ" dirty="0" smtClean="0"/>
              <a:t> forma výuky</a:t>
            </a:r>
            <a:br>
              <a:rPr lang="cs-CZ" dirty="0" smtClean="0"/>
            </a:br>
            <a:r>
              <a:rPr lang="cs-CZ" dirty="0" smtClean="0">
                <a:solidFill>
                  <a:srgbClr val="00B0F0"/>
                </a:solidFill>
              </a:rPr>
              <a:t>2.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Vzájemné vyučování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Ad 1. </a:t>
            </a:r>
          </a:p>
          <a:p>
            <a:pPr>
              <a:buNone/>
            </a:pPr>
            <a:r>
              <a:rPr lang="cs-CZ" dirty="0" smtClean="0"/>
              <a:t>Trvalejší interakce </a:t>
            </a:r>
            <a:r>
              <a:rPr lang="cs-CZ" b="1" dirty="0" smtClean="0"/>
              <a:t>učitel – jeden žák </a:t>
            </a:r>
            <a:r>
              <a:rPr lang="cs-CZ" dirty="0" smtClean="0"/>
              <a:t>(při individuální i hromadné výuce) </a:t>
            </a:r>
          </a:p>
          <a:p>
            <a:r>
              <a:rPr lang="cs-CZ" dirty="0" smtClean="0"/>
              <a:t>Pro běžnou výuku na ZŠ a SŠ spíše ojedinělá</a:t>
            </a:r>
          </a:p>
          <a:p>
            <a:pPr lvl="1"/>
            <a:r>
              <a:rPr lang="cs-CZ" dirty="0" smtClean="0"/>
              <a:t>např. doučování </a:t>
            </a:r>
          </a:p>
          <a:p>
            <a:r>
              <a:rPr lang="cs-CZ" dirty="0" smtClean="0"/>
              <a:t> Pasáže individuální formy v běžné výuce</a:t>
            </a:r>
          </a:p>
          <a:p>
            <a:pPr lvl="1"/>
            <a:r>
              <a:rPr lang="cs-CZ" dirty="0" smtClean="0"/>
              <a:t>Při samostatné práci žáků</a:t>
            </a:r>
          </a:p>
          <a:p>
            <a:pPr lvl="2"/>
            <a:r>
              <a:rPr lang="cs-CZ" dirty="0" smtClean="0"/>
              <a:t>Učitel se věnuje „slabšímu“ žákovi individuálně</a:t>
            </a:r>
          </a:p>
          <a:p>
            <a:pPr marL="971550" lvl="1" indent="-457200"/>
            <a:r>
              <a:rPr lang="cs-CZ" dirty="0" smtClean="0"/>
              <a:t>Při výkladu</a:t>
            </a:r>
          </a:p>
          <a:p>
            <a:pPr marL="1371600" lvl="2" indent="-457200"/>
            <a:r>
              <a:rPr lang="cs-CZ" dirty="0" smtClean="0"/>
              <a:t>Vysvětlování /odpovídání na dotazy jednotlivců</a:t>
            </a:r>
          </a:p>
          <a:p>
            <a:pPr marL="1371600" lvl="2" indent="-457200"/>
            <a:endParaRPr lang="cs-CZ" dirty="0" smtClean="0"/>
          </a:p>
          <a:p>
            <a:r>
              <a:rPr lang="cs-CZ" dirty="0" smtClean="0"/>
              <a:t>Umělecké vzdělávání / Jazykové vzdělávání / Domácí vzdělávání / Autoškola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Ad 2.</a:t>
            </a:r>
          </a:p>
          <a:p>
            <a:r>
              <a:rPr lang="cs-CZ" dirty="0" smtClean="0"/>
              <a:t>Tzv. Bell-</a:t>
            </a:r>
            <a:r>
              <a:rPr lang="cs-CZ" dirty="0" err="1" smtClean="0"/>
              <a:t>Lancasterův</a:t>
            </a:r>
            <a:r>
              <a:rPr lang="cs-CZ" dirty="0" smtClean="0"/>
              <a:t> systém</a:t>
            </a:r>
          </a:p>
          <a:p>
            <a:pPr lvl="1"/>
            <a:r>
              <a:rPr lang="cs-CZ" dirty="0" smtClean="0"/>
              <a:t>Pozice tzv. </a:t>
            </a:r>
            <a:r>
              <a:rPr lang="cs-CZ" cap="all" dirty="0" err="1" smtClean="0"/>
              <a:t>MONITORů</a:t>
            </a:r>
            <a:r>
              <a:rPr lang="cs-CZ" cap="all" dirty="0" smtClean="0"/>
              <a:t> (pomocníků) </a:t>
            </a:r>
            <a:r>
              <a:rPr lang="cs-CZ" dirty="0" smtClean="0"/>
              <a:t>mezi žáky</a:t>
            </a:r>
            <a:endParaRPr lang="cs-CZ" cap="all" dirty="0" smtClean="0"/>
          </a:p>
          <a:p>
            <a:pPr lvl="1"/>
            <a:r>
              <a:rPr lang="cs-CZ" dirty="0" smtClean="0"/>
              <a:t>Typické pro církevní školy (chudí žáci)</a:t>
            </a:r>
          </a:p>
          <a:p>
            <a:endParaRPr lang="cs-CZ" dirty="0" smtClean="0"/>
          </a:p>
          <a:p>
            <a:pPr marL="571500" indent="-457200"/>
            <a:endParaRPr lang="cs-CZ" dirty="0" smtClean="0"/>
          </a:p>
          <a:p>
            <a:pPr marL="1371600" lvl="2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39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B0F0"/>
                </a:solidFill>
              </a:rPr>
              <a:t>3. Hromadná </a:t>
            </a:r>
            <a:r>
              <a:rPr lang="cs-CZ" sz="4000" dirty="0" smtClean="0"/>
              <a:t>(frontální) výuka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J</a:t>
            </a:r>
            <a:r>
              <a:rPr lang="cs-CZ" dirty="0"/>
              <a:t>. A. Komenský </a:t>
            </a:r>
            <a:r>
              <a:rPr lang="cs-CZ" dirty="0" smtClean="0"/>
              <a:t>- vytvořil </a:t>
            </a:r>
            <a:r>
              <a:rPr lang="cs-CZ" dirty="0"/>
              <a:t>didaktický systém hromadného </a:t>
            </a:r>
            <a:r>
              <a:rPr lang="cs-CZ" dirty="0" smtClean="0"/>
              <a:t>vyučování</a:t>
            </a:r>
          </a:p>
          <a:p>
            <a:pPr>
              <a:buNone/>
            </a:pPr>
            <a:r>
              <a:rPr lang="cs-CZ" dirty="0" smtClean="0"/>
              <a:t>Třída vytvořena </a:t>
            </a:r>
            <a:r>
              <a:rPr lang="cs-CZ" dirty="0"/>
              <a:t>podle stejného věku </a:t>
            </a:r>
            <a:r>
              <a:rPr lang="cs-CZ" dirty="0" smtClean="0"/>
              <a:t>dětí</a:t>
            </a:r>
          </a:p>
          <a:p>
            <a:pPr>
              <a:buNone/>
            </a:pPr>
            <a:r>
              <a:rPr lang="cs-CZ" dirty="0"/>
              <a:t>Probírána stejná látka, stejné úkoly ve stejném čase</a:t>
            </a:r>
          </a:p>
          <a:p>
            <a:pPr>
              <a:buNone/>
            </a:pPr>
            <a:r>
              <a:rPr lang="cs-CZ" dirty="0" smtClean="0"/>
              <a:t>Hlavní </a:t>
            </a:r>
            <a:r>
              <a:rPr lang="cs-CZ" dirty="0"/>
              <a:t>cíl: aby si žáci osvojili maximální rozsah poznatků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Učitel dominantní - řídí učební činnost všech žáků najednou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Orientace </a:t>
            </a:r>
            <a:r>
              <a:rPr lang="cs-CZ" dirty="0"/>
              <a:t>na poznávací procesy</a:t>
            </a:r>
          </a:p>
          <a:p>
            <a:pPr>
              <a:buNone/>
            </a:pPr>
            <a:r>
              <a:rPr lang="cs-CZ" dirty="0"/>
              <a:t>Vysvětlování učitele</a:t>
            </a:r>
          </a:p>
          <a:p>
            <a:pPr lvl="1">
              <a:buNone/>
            </a:pPr>
            <a:r>
              <a:rPr lang="cs-CZ" dirty="0"/>
              <a:t>slovní působení učitele doplňováno zápisem na tabuli, prezentací, demonstrací obrazů a předváděním</a:t>
            </a:r>
          </a:p>
          <a:p>
            <a:pPr>
              <a:buNone/>
            </a:pPr>
            <a:r>
              <a:rPr lang="cs-CZ" dirty="0"/>
              <a:t>Komunikace jednosměrně od učitele k žákům</a:t>
            </a:r>
          </a:p>
          <a:p>
            <a:pPr>
              <a:buNone/>
            </a:pPr>
            <a:r>
              <a:rPr lang="cs-CZ" dirty="0"/>
              <a:t>Žáci pracují v určitých fázích také individuálně (tj. nemají formální kontakty s ostatními spolužáky)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Uspořádání </a:t>
            </a:r>
            <a:r>
              <a:rPr lang="cs-CZ" dirty="0"/>
              <a:t>učebny </a:t>
            </a:r>
            <a:r>
              <a:rPr lang="cs-CZ" dirty="0" smtClean="0"/>
              <a:t>stanoveno </a:t>
            </a:r>
            <a:r>
              <a:rPr lang="cs-CZ" dirty="0"/>
              <a:t>zasedacím pořádkem, v popředí je místo pro </a:t>
            </a:r>
            <a:r>
              <a:rPr lang="cs-CZ" dirty="0" smtClean="0"/>
              <a:t>učitele</a:t>
            </a:r>
          </a:p>
          <a:p>
            <a:pPr>
              <a:buNone/>
            </a:pPr>
            <a:r>
              <a:rPr lang="cs-CZ" dirty="0" smtClean="0"/>
              <a:t>Organizaci </a:t>
            </a:r>
            <a:r>
              <a:rPr lang="cs-CZ" dirty="0"/>
              <a:t>školního dne určuje rozvrh </a:t>
            </a:r>
            <a:r>
              <a:rPr lang="cs-CZ" dirty="0" smtClean="0"/>
              <a:t>hodin - jedna </a:t>
            </a:r>
            <a:r>
              <a:rPr lang="cs-CZ" dirty="0"/>
              <a:t>vyučovací hodina, oddělená přestávkou, trvá </a:t>
            </a:r>
            <a:r>
              <a:rPr lang="cs-CZ" dirty="0" smtClean="0"/>
              <a:t>obvykle 45 minut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35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cs-CZ" sz="4000" dirty="0" smtClean="0">
                <a:solidFill>
                  <a:srgbClr val="00B0F0"/>
                </a:solidFill>
              </a:rPr>
              <a:t>3. Hromadná</a:t>
            </a:r>
            <a:r>
              <a:rPr lang="cs-CZ" sz="4000" dirty="0" smtClean="0"/>
              <a:t> </a:t>
            </a:r>
            <a:r>
              <a:rPr lang="cs-CZ" sz="4000" dirty="0"/>
              <a:t>(frontální) výuka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Při regulaci učebních činností žáků </a:t>
            </a:r>
            <a:r>
              <a:rPr lang="cs-CZ" b="1" dirty="0" smtClean="0"/>
              <a:t>učitel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1</a:t>
            </a:r>
            <a:r>
              <a:rPr lang="cs-CZ" dirty="0"/>
              <a:t>. vytváří podmínky pro učení </a:t>
            </a:r>
            <a:r>
              <a:rPr lang="cs-CZ" dirty="0" smtClean="0"/>
              <a:t>žáků</a:t>
            </a:r>
          </a:p>
          <a:p>
            <a:pPr lvl="1"/>
            <a:r>
              <a:rPr lang="cs-CZ" dirty="0" smtClean="0"/>
              <a:t>2</a:t>
            </a:r>
            <a:r>
              <a:rPr lang="cs-CZ" dirty="0"/>
              <a:t>. seznamuje žáky s novým </a:t>
            </a:r>
            <a:r>
              <a:rPr lang="cs-CZ" dirty="0" smtClean="0"/>
              <a:t>učivem</a:t>
            </a:r>
          </a:p>
          <a:p>
            <a:pPr lvl="1"/>
            <a:r>
              <a:rPr lang="cs-CZ" dirty="0" smtClean="0"/>
              <a:t>3</a:t>
            </a:r>
            <a:r>
              <a:rPr lang="cs-CZ" dirty="0"/>
              <a:t>. umožňuje, aby si učivo upevnili a </a:t>
            </a:r>
            <a:r>
              <a:rPr lang="cs-CZ" dirty="0" smtClean="0"/>
              <a:t>prohloubili,</a:t>
            </a:r>
          </a:p>
          <a:p>
            <a:pPr lvl="1"/>
            <a:r>
              <a:rPr lang="cs-CZ" dirty="0" smtClean="0"/>
              <a:t>4</a:t>
            </a:r>
            <a:r>
              <a:rPr lang="cs-CZ" dirty="0"/>
              <a:t>. diagnostikuje (hodnotí) žáky a sebe, jak byl </a:t>
            </a:r>
            <a:r>
              <a:rPr lang="cs-CZ" dirty="0" smtClean="0"/>
              <a:t>splněn stanovený cíl edukace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Podle toho, která </a:t>
            </a:r>
            <a:r>
              <a:rPr lang="cs-CZ" b="1" dirty="0"/>
              <a:t>etapa ve vyučovací hodině </a:t>
            </a:r>
            <a:r>
              <a:rPr lang="cs-CZ" dirty="0"/>
              <a:t>převládá, se </a:t>
            </a:r>
            <a:r>
              <a:rPr lang="cs-CZ" dirty="0" smtClean="0"/>
              <a:t>rozlišují hodiny:</a:t>
            </a:r>
          </a:p>
          <a:p>
            <a:pPr lvl="1"/>
            <a:r>
              <a:rPr lang="cs-CZ" b="1" dirty="0" smtClean="0"/>
              <a:t>přípravy / osvojování / opakování / </a:t>
            </a:r>
            <a:r>
              <a:rPr lang="cs-CZ" b="1" dirty="0"/>
              <a:t>upevňování </a:t>
            </a:r>
            <a:r>
              <a:rPr lang="cs-CZ" b="1" dirty="0" smtClean="0"/>
              <a:t>vědomostí / vytváření a </a:t>
            </a:r>
            <a:r>
              <a:rPr lang="cs-CZ" b="1" dirty="0"/>
              <a:t>upevňování </a:t>
            </a:r>
            <a:r>
              <a:rPr lang="cs-CZ" b="1" dirty="0" smtClean="0"/>
              <a:t>dovedností / použití / </a:t>
            </a:r>
            <a:r>
              <a:rPr lang="cs-CZ" b="1" dirty="0"/>
              <a:t>ověřování a hodnocení (diagnostika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nejpoužívanější typ </a:t>
            </a:r>
            <a:r>
              <a:rPr lang="cs-CZ" dirty="0"/>
              <a:t>vyučovací </a:t>
            </a:r>
            <a:r>
              <a:rPr lang="cs-CZ" dirty="0" smtClean="0"/>
              <a:t>hodiny = </a:t>
            </a:r>
            <a:r>
              <a:rPr lang="cs-CZ" b="1" dirty="0" smtClean="0"/>
              <a:t>kombinovaná hodina </a:t>
            </a:r>
            <a:r>
              <a:rPr lang="cs-CZ" dirty="0" smtClean="0"/>
              <a:t>(zahrnuje </a:t>
            </a:r>
            <a:r>
              <a:rPr lang="cs-CZ" dirty="0"/>
              <a:t>všechny předešlé </a:t>
            </a:r>
            <a:r>
              <a:rPr lang="cs-CZ" dirty="0" smtClean="0"/>
              <a:t>etapy)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92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4. Individualizovaná</a:t>
            </a:r>
            <a:r>
              <a:rPr lang="cs-CZ" dirty="0" smtClean="0"/>
              <a:t> forma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21497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Východiska:</a:t>
            </a:r>
          </a:p>
          <a:p>
            <a:r>
              <a:rPr lang="cs-CZ" dirty="0" smtClean="0"/>
              <a:t>Od 19. století v reakci na nedostatky hromadné výuky (potlačení individuality žáka, samostatného myšlení, samostatné práce…)</a:t>
            </a:r>
          </a:p>
          <a:p>
            <a:r>
              <a:rPr lang="cs-CZ" dirty="0" smtClean="0"/>
              <a:t>Ne vždy efektivní v době potřeby masového vzdělávání novověku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Principy: </a:t>
            </a:r>
          </a:p>
          <a:p>
            <a:r>
              <a:rPr lang="cs-CZ" dirty="0" smtClean="0"/>
              <a:t>Zdůrazňuje didaktický princip </a:t>
            </a:r>
            <a:r>
              <a:rPr lang="cs-CZ" b="1" dirty="0" smtClean="0"/>
              <a:t>individuálního přístupu, vnitřní diferenciaci (cílů a metod)- PŘI ZACHOVÁNÍ frontální výuky</a:t>
            </a:r>
          </a:p>
          <a:p>
            <a:r>
              <a:rPr lang="cs-CZ" dirty="0" smtClean="0"/>
              <a:t>Pedagog Václav Příhoda  (30. léta)  </a:t>
            </a:r>
          </a:p>
          <a:p>
            <a:r>
              <a:rPr lang="cs-CZ" dirty="0" smtClean="0"/>
              <a:t>Současnost:</a:t>
            </a:r>
          </a:p>
          <a:p>
            <a:pPr lvl="1"/>
            <a:r>
              <a:rPr lang="cs-CZ" dirty="0" smtClean="0"/>
              <a:t>zejména </a:t>
            </a:r>
            <a:r>
              <a:rPr lang="cs-CZ" dirty="0"/>
              <a:t>v tzv. alternativních školách (např. waldorfské, </a:t>
            </a:r>
            <a:r>
              <a:rPr lang="cs-CZ" dirty="0" err="1"/>
              <a:t>montessoriovské</a:t>
            </a:r>
            <a:r>
              <a:rPr lang="cs-CZ" dirty="0"/>
              <a:t>, </a:t>
            </a:r>
            <a:r>
              <a:rPr lang="cs-CZ" dirty="0" err="1"/>
              <a:t>daltonské</a:t>
            </a:r>
            <a:r>
              <a:rPr lang="cs-CZ" dirty="0"/>
              <a:t>, </a:t>
            </a:r>
            <a:r>
              <a:rPr lang="cs-CZ" dirty="0" err="1"/>
              <a:t>freinetovské</a:t>
            </a:r>
            <a:r>
              <a:rPr lang="cs-CZ" dirty="0"/>
              <a:t> a jenské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49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1683</Words>
  <Application>Microsoft Office PowerPoint</Application>
  <PresentationFormat>Předvádění na obrazovce (4:3)</PresentationFormat>
  <Paragraphs>306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Courier New</vt:lpstr>
      <vt:lpstr>Times New Roman</vt:lpstr>
      <vt:lpstr>Wingdings</vt:lpstr>
      <vt:lpstr>Motiv systému Office</vt:lpstr>
      <vt:lpstr>Organizační formy výuky </vt:lpstr>
      <vt:lpstr>Co je obsahem </vt:lpstr>
      <vt:lpstr>Organizační forma výuky</vt:lpstr>
      <vt:lpstr>Pohled do historie</vt:lpstr>
      <vt:lpstr>Organizační formy výuky - členění</vt:lpstr>
      <vt:lpstr>1. Individuální forma výuky 2. Vzájemné vyučování </vt:lpstr>
      <vt:lpstr>3. Hromadná (frontální) výuka </vt:lpstr>
      <vt:lpstr>3. Hromadná (frontální) výuka </vt:lpstr>
      <vt:lpstr>4. Individualizovaná forma výuky</vt:lpstr>
      <vt:lpstr>Daltonská soustava (daltonský plán)</vt:lpstr>
      <vt:lpstr>Nedostatky daltonské soustavy</vt:lpstr>
      <vt:lpstr>5. Samostatná práce žáků</vt:lpstr>
      <vt:lpstr>Výhody - samostatná práce - Nevýhody </vt:lpstr>
      <vt:lpstr>Metody vedoucí k samostatnosti</vt:lpstr>
      <vt:lpstr>6. Skupinová výuka </vt:lpstr>
      <vt:lpstr>6. Skupinová výuka </vt:lpstr>
      <vt:lpstr>Srovnání </vt:lpstr>
      <vt:lpstr>Skupinová výuka Přednosti                 Nevýhody </vt:lpstr>
      <vt:lpstr>Uspořádání učebního prostoru  pro skupinovou výuku  </vt:lpstr>
      <vt:lpstr>7. Kooperativní výuka </vt:lpstr>
      <vt:lpstr>8. Projektová výuka</vt:lpstr>
      <vt:lpstr>Znaky projektu</vt:lpstr>
      <vt:lpstr>Typologie projektů (podle J. Kratochvílové) </vt:lpstr>
      <vt:lpstr>Typologie projektů (dle W. H. Kilpatricka) </vt:lpstr>
      <vt:lpstr>Základní kroky projektu</vt:lpstr>
      <vt:lpstr>Tradiční   –   výuka   –   Projektová  </vt:lpstr>
      <vt:lpstr> PROJEKTOVÁ výuka a žák </vt:lpstr>
      <vt:lpstr>Projektová výuka a učitel</vt:lpstr>
      <vt:lpstr>9. Otevřené vyučování</vt:lpstr>
      <vt:lpstr>10. Týmové vyučování</vt:lpstr>
      <vt:lpstr>Domácí úkol na duben 2019</vt:lpstr>
      <vt:lpstr>Zdroje - výběr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metody</dc:title>
  <dc:creator>user</dc:creator>
  <cp:lastModifiedBy>Projekt INTERES</cp:lastModifiedBy>
  <cp:revision>42</cp:revision>
  <dcterms:created xsi:type="dcterms:W3CDTF">2016-04-26T02:21:15Z</dcterms:created>
  <dcterms:modified xsi:type="dcterms:W3CDTF">2019-04-23T08:15:59Z</dcterms:modified>
</cp:coreProperties>
</file>