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62" r:id="rId3"/>
    <p:sldId id="282" r:id="rId4"/>
    <p:sldId id="284" r:id="rId5"/>
    <p:sldId id="280" r:id="rId6"/>
    <p:sldId id="281" r:id="rId7"/>
    <p:sldId id="283" r:id="rId8"/>
    <p:sldId id="28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5013" autoAdjust="0"/>
  </p:normalViewPr>
  <p:slideViewPr>
    <p:cSldViewPr>
      <p:cViewPr varScale="1">
        <p:scale>
          <a:sx n="86" d="100"/>
          <a:sy n="86" d="100"/>
        </p:scale>
        <p:origin x="138" y="84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cs-CZ" smtClean="0"/>
              <a:t>13. 10. 2015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cs-CZ" smtClean="0"/>
              <a:t>13. 10. 2015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9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0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6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4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pic>
        <p:nvPicPr>
          <p:cNvPr id="13" name="Obrázek 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cs-CZ" noProof="0" smtClean="0"/>
              <a:t>13. 10. 2015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Pohřební ritus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1072108" y="1700808"/>
            <a:ext cx="10044608" cy="4968552"/>
          </a:xfrm>
        </p:spPr>
        <p:txBody>
          <a:bodyPr anchor="t">
            <a:normAutofit/>
          </a:bodyPr>
          <a:lstStyle/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Dva typy pohřbů – žárový a kostrový.</a:t>
            </a:r>
          </a:p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Žárový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Typický pro Slovany do jejich christianizace, zcela dominuje před rokem 500, na ústupu pod vlivem křesťanství. Po upevnění křesťanství (u západních Slovanů v 11. století) mizí.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Podstatou nejspíš okamžitý přechod do jiné formy bytí.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Oheň sám byl pro Slovany posvátný, nejspíš tedy i očistná funkce.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Kostrový</a:t>
            </a:r>
          </a:p>
          <a:p>
            <a:pPr marL="731520" lvl="1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Počátky od 8. století, hojněji od 10. století.</a:t>
            </a:r>
          </a:p>
          <a:p>
            <a:pPr marL="731520" lvl="1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Často s pohanskými atributy (milodary, pohřební výbava)</a:t>
            </a:r>
          </a:p>
          <a:p>
            <a:pPr marL="731520" lvl="1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Účelem bylo zachovat tělo vcelku k poslednímu soudu</a:t>
            </a:r>
          </a:p>
          <a:p>
            <a:pPr lvl="1" algn="just">
              <a:spcBef>
                <a:spcPts val="1800"/>
              </a:spcBef>
              <a:buClr>
                <a:srgbClr val="652825"/>
              </a:buClr>
            </a:pPr>
            <a:endParaRPr lang="cs-CZ" dirty="0" smtClean="0"/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sz="2000" b="0" i="0" dirty="0" smtClean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Pohřební ritus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1072108" y="1700808"/>
            <a:ext cx="10044608" cy="4968552"/>
          </a:xfrm>
        </p:spPr>
        <p:txBody>
          <a:bodyPr anchor="t">
            <a:normAutofit fontScale="77500" lnSpcReduction="20000"/>
          </a:bodyPr>
          <a:lstStyle/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Mrtvý (</a:t>
            </a:r>
            <a:r>
              <a:rPr lang="cs-CZ" i="1" dirty="0"/>
              <a:t>nav</a:t>
            </a:r>
            <a:r>
              <a:rPr lang="az-Cyrl-AZ" i="1" dirty="0"/>
              <a:t>ь</a:t>
            </a:r>
            <a:r>
              <a:rPr lang="cs-CZ" dirty="0"/>
              <a:t>) prošel několika </a:t>
            </a:r>
            <a:r>
              <a:rPr lang="cs-CZ" dirty="0" smtClean="0"/>
              <a:t>fázemi pohřebního </a:t>
            </a:r>
            <a:r>
              <a:rPr lang="cs-CZ" dirty="0"/>
              <a:t>rituálu</a:t>
            </a:r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Omývání.</a:t>
            </a:r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Vynesení z příbytku (zvláštním otvorem ve zdi, podlaze či střeše).</a:t>
            </a:r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Cesta k pohřebišti (za zpěvu a pláče).</a:t>
            </a:r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Uložení na hranici spolu s předměty denní potřeby, případně zvířaty, ve výjimečných případech spolu s manželkou/otrokyní a otrokem (platilo pouze u mužů); spálení doprovázeno zpěvem a tancem (často s maskami).</a:t>
            </a:r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Uložení popela a zbytků vybavení do popelnice, připojení milodarů (jídlo). </a:t>
            </a:r>
            <a:endParaRPr lang="cs-CZ" dirty="0" smtClean="0"/>
          </a:p>
          <a:p>
            <a:pPr marL="731520" lvl="1" indent="-274320" algn="just">
              <a:lnSpc>
                <a:spcPct val="16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Navršení </a:t>
            </a:r>
            <a:r>
              <a:rPr lang="cs-CZ" dirty="0"/>
              <a:t>mohyly nad popelnicí, případně opačně uložení popelnice na </a:t>
            </a:r>
            <a:r>
              <a:rPr lang="cs-CZ" dirty="0" smtClean="0"/>
              <a:t>mohylu. V případě kostrového pohřbu navršení mohyly nad hrobem, později ostatky na úrovni terénu převršeny mohylou.</a:t>
            </a:r>
            <a:endParaRPr lang="cs-CZ" dirty="0"/>
          </a:p>
          <a:p>
            <a:pPr marL="731520" lvl="1" indent="-274320" algn="just"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38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Pohřební ritus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1072108" y="1700808"/>
            <a:ext cx="10044608" cy="4968552"/>
          </a:xfrm>
        </p:spPr>
        <p:txBody>
          <a:bodyPr anchor="t">
            <a:normAutofit/>
          </a:bodyPr>
          <a:lstStyle/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Po pohřbu došlo ke </a:t>
            </a:r>
            <a:r>
              <a:rPr lang="cs-CZ" dirty="0" smtClean="0"/>
              <a:t>tryzně (</a:t>
            </a:r>
            <a:r>
              <a:rPr lang="cs-CZ" i="1" dirty="0" err="1" smtClean="0"/>
              <a:t>trizna</a:t>
            </a:r>
            <a:r>
              <a:rPr lang="cs-CZ" dirty="0" smtClean="0"/>
              <a:t>), </a:t>
            </a:r>
            <a:r>
              <a:rPr lang="cs-CZ" dirty="0"/>
              <a:t>inscenaci bitvy s démony a zlými duchy.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Posléze vykonána pohřební hostina (</a:t>
            </a:r>
            <a:r>
              <a:rPr lang="cs-CZ" i="1" dirty="0" err="1"/>
              <a:t>pir</a:t>
            </a:r>
            <a:r>
              <a:rPr lang="az-Cyrl-AZ" i="1" dirty="0"/>
              <a:t>ь</a:t>
            </a:r>
            <a:r>
              <a:rPr lang="cs-CZ" dirty="0"/>
              <a:t>, případně </a:t>
            </a:r>
            <a:r>
              <a:rPr lang="cs-CZ" i="1" dirty="0"/>
              <a:t>strava</a:t>
            </a:r>
            <a:r>
              <a:rPr lang="cs-CZ" dirty="0"/>
              <a:t>) na počest mrtvého.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Při návratu z pohřbu zahazování větviček, kamínků či prachu za sebe.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Významnější výjimky v místech  kontaktu s jinými etniky a kulturami</a:t>
            </a:r>
          </a:p>
          <a:p>
            <a:pPr marL="731520" lvl="1" indent="-274320" algn="just">
              <a:lnSpc>
                <a:spcPct val="150000"/>
              </a:lnSpc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Povolží a </a:t>
            </a:r>
            <a:r>
              <a:rPr lang="cs-CZ" dirty="0" err="1"/>
              <a:t>Varjagové</a:t>
            </a:r>
            <a:r>
              <a:rPr lang="cs-CZ" dirty="0"/>
              <a:t> – žárový pohřeb obchodníka na </a:t>
            </a:r>
            <a:r>
              <a:rPr lang="cs-CZ" dirty="0" smtClean="0"/>
              <a:t>lodi.</a:t>
            </a:r>
            <a:endParaRPr lang="cs-CZ" dirty="0"/>
          </a:p>
          <a:p>
            <a:pPr marL="731520" lvl="1" indent="-274320" algn="just">
              <a:lnSpc>
                <a:spcPct val="150000"/>
              </a:lnSpc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Dalmácie a Řecko – </a:t>
            </a:r>
            <a:r>
              <a:rPr lang="cs-CZ" dirty="0" smtClean="0"/>
              <a:t>pohřby </a:t>
            </a:r>
            <a:r>
              <a:rPr lang="cs-CZ" dirty="0"/>
              <a:t>v </a:t>
            </a:r>
            <a:r>
              <a:rPr lang="cs-CZ" dirty="0" smtClean="0"/>
              <a:t>sarkofázích.</a:t>
            </a:r>
            <a:endParaRPr lang="cs-CZ" dirty="0"/>
          </a:p>
          <a:p>
            <a:pPr marL="731520" lvl="1" indent="-274320" algn="just">
              <a:lnSpc>
                <a:spcPct val="150000"/>
              </a:lnSpc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  <a:p>
            <a:pPr marL="731520" lvl="1" indent="-274320" algn="just">
              <a:lnSpc>
                <a:spcPct val="15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227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Duchovní rozměr smrti – život po smrti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881609" y="1700808"/>
            <a:ext cx="10425607" cy="4968552"/>
          </a:xfrm>
        </p:spPr>
        <p:txBody>
          <a:bodyPr anchor="t">
            <a:normAutofit fontScale="92500"/>
          </a:bodyPr>
          <a:lstStyle/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Člověk má nesmrtelnou duši – stínová postava s lidskými atributy, často však ve zvířecí podobě (ptačí, případně létavý hmyz).</a:t>
            </a:r>
          </a:p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Duše může být dobrá i zlá (holubice x havran).</a:t>
            </a:r>
          </a:p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Duše může opustit dočasně opustit tělo.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Definitivní opuštění (smrt) znamená spojení s přírodou či vesmírem. Nejedná se ovšem o splynutí (nirvánu). Duch zemřelého stále konkrétní entitou, členem komunity (svatý děd).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/>
              <a:t>P</a:t>
            </a:r>
            <a:r>
              <a:rPr lang="cs-CZ" dirty="0" smtClean="0"/>
              <a:t>ro posmrtné místo pobytu taktéž používán pojem </a:t>
            </a:r>
            <a:r>
              <a:rPr lang="cs-CZ" dirty="0"/>
              <a:t>nav</a:t>
            </a:r>
            <a:r>
              <a:rPr lang="az-Cyrl-AZ" dirty="0" smtClean="0"/>
              <a:t>ь</a:t>
            </a:r>
            <a:r>
              <a:rPr lang="cs-CZ" dirty="0" smtClean="0"/>
              <a:t>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Zároveň s tím (či později) představa ráje (</a:t>
            </a:r>
            <a:r>
              <a:rPr lang="cs-CZ" i="1" dirty="0" err="1" smtClean="0"/>
              <a:t>raj</a:t>
            </a:r>
            <a:r>
              <a:rPr lang="az-Cyrl-AZ" i="1" dirty="0" smtClean="0"/>
              <a:t>ь</a:t>
            </a:r>
            <a:r>
              <a:rPr lang="cs-CZ" dirty="0" smtClean="0"/>
              <a:t>) jako konkrétního místa blaženosti.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Pod vlivem křesťanství od 9. stol. přijetí představy převozníka přes řeku na onen svět, vkládání mince do úst či dlaní (tzv. obol mrtvých).</a:t>
            </a:r>
          </a:p>
        </p:txBody>
      </p:sp>
    </p:spTree>
    <p:extLst>
      <p:ext uri="{BB962C8B-B14F-4D97-AF65-F5344CB8AC3E}">
        <p14:creationId xmlns:p14="http://schemas.microsoft.com/office/powerpoint/2010/main" val="3068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Duchovní rozměr smrti – život po smrti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679699" y="1700808"/>
            <a:ext cx="10829427" cy="4968552"/>
          </a:xfrm>
        </p:spPr>
        <p:txBody>
          <a:bodyPr anchor="t">
            <a:normAutofit/>
          </a:bodyPr>
          <a:lstStyle/>
          <a:p>
            <a:pPr marL="274320" indent="-274320" algn="just" defTabSz="914400">
              <a:lnSpc>
                <a:spcPct val="15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Návrat zemřelého (fyzický nebo návrat ducha/duše) byl škodlivý.</a:t>
            </a:r>
          </a:p>
          <a:p>
            <a:pPr marL="731520" lvl="1" indent="-274320" algn="just">
              <a:lnSpc>
                <a:spcPct val="15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Fyzický návrat skrze bezduchého tvora – upíra. Krví živých udržoval své tělo nezetlelé (platí pouze pro kostrové pohřby). Předcházeno proražením srdce, hlavy či slabin březový, lipovým či železným kůlem, případně oddělením hlavy, zatížením těla v hrobě apod.</a:t>
            </a:r>
          </a:p>
          <a:p>
            <a:pPr marL="731520" lvl="1" indent="-274320" algn="just">
              <a:lnSpc>
                <a:spcPct val="15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Návrat duše skrze drobného tvora – můru. Duše násilně usmrcených lidí, vrahů, sebevrahů, ale také čarodějů a čarodějnic, obvykle připoutané k místu smrti. Obtěžovaly lidi ve spánku, způsobovaly strašné sny, případně je i fyzicky ohrožovaly. </a:t>
            </a:r>
            <a:endParaRPr lang="cs-CZ" dirty="0"/>
          </a:p>
          <a:p>
            <a:pPr marL="731520" lvl="1" indent="-274320" algn="just">
              <a:lnSpc>
                <a:spcPct val="150000"/>
              </a:lnSpc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Duše mohla nabýt i podoby duchů – démonů. </a:t>
            </a:r>
          </a:p>
        </p:txBody>
      </p:sp>
    </p:spTree>
    <p:extLst>
      <p:ext uri="{BB962C8B-B14F-4D97-AF65-F5344CB8AC3E}">
        <p14:creationId xmlns:p14="http://schemas.microsoft.com/office/powerpoint/2010/main" val="34094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Duchovní rozměr smrti – bytosti spjaté se smrtí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881609" y="1700808"/>
            <a:ext cx="10425607" cy="4968552"/>
          </a:xfrm>
        </p:spPr>
        <p:txBody>
          <a:bodyPr anchor="t">
            <a:normAutofit/>
          </a:bodyPr>
          <a:lstStyle/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Bytosti božského/nadpřirozeného/nelidského původu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Baba Jaga – u východních a západních Slovanů symbol zimy, opak Baby Zlaté, bere život, případně se přímo živí mrtvými, které jí smrt dodává. Unáší děti, vykrmuje je a pojídá (</a:t>
            </a:r>
            <a:r>
              <a:rPr lang="cs-CZ" dirty="0" err="1" smtClean="0"/>
              <a:t>ekviv</a:t>
            </a:r>
            <a:r>
              <a:rPr lang="cs-CZ" dirty="0" smtClean="0"/>
              <a:t>. české Jezinky).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Bludičky – noční světélka v lese či bažině, vysvětlována dušemi násilně usmrcených.</a:t>
            </a:r>
          </a:p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cs-CZ" dirty="0" smtClean="0"/>
              <a:t>Bytosti lidského původu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err="1" smtClean="0"/>
              <a:t>Beregině</a:t>
            </a:r>
            <a:r>
              <a:rPr lang="cs-CZ" dirty="0" smtClean="0"/>
              <a:t> – vodní démon nejspíš vzniklý z duší nezemřelých dívek.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Běs – obecně zlý duch, jeho původ vysvětlován mimo jiné návratem mrtvých (</a:t>
            </a:r>
            <a:r>
              <a:rPr lang="cs-CZ" i="1" dirty="0" smtClean="0"/>
              <a:t>nav</a:t>
            </a:r>
            <a:r>
              <a:rPr lang="az-Cyrl-AZ" i="1" dirty="0" smtClean="0"/>
              <a:t>ь</a:t>
            </a:r>
            <a:r>
              <a:rPr lang="cs-CZ" i="1" dirty="0" smtClean="0"/>
              <a:t>i</a:t>
            </a:r>
            <a:r>
              <a:rPr lang="cs-CZ" dirty="0" smtClean="0"/>
              <a:t>)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r>
              <a:rPr lang="cs-CZ" dirty="0" err="1" smtClean="0"/>
              <a:t>Domovoj</a:t>
            </a:r>
            <a:r>
              <a:rPr lang="cs-CZ" dirty="0" smtClean="0"/>
              <a:t> – duch předků u východních Slovanů, ochránce příbytku, zván na návštěvu a hostinu k živým.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828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Smrt jako fenomén</a:t>
            </a:r>
            <a:endParaRPr lang="cs-CZ" dirty="0"/>
          </a:p>
        </p:txBody>
      </p:sp>
      <p:sp>
        <p:nvSpPr>
          <p:cNvPr id="9" name="Zástupný symbol pro obsah 13"/>
          <p:cNvSpPr>
            <a:spLocks noGrp="1"/>
          </p:cNvSpPr>
          <p:nvPr>
            <p:ph idx="1"/>
          </p:nvPr>
        </p:nvSpPr>
        <p:spPr>
          <a:xfrm>
            <a:off x="881609" y="1700808"/>
            <a:ext cx="10425607" cy="4968552"/>
          </a:xfrm>
        </p:spPr>
        <p:txBody>
          <a:bodyPr anchor="t">
            <a:normAutofit/>
          </a:bodyPr>
          <a:lstStyle/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Smrt jako přirozená součást života.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Mrtvý přechází do jiné úrovně bytí, nicméně je stále člověkem, pokud žil dobře.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Neexistence pekla či osudu ve smyslu křesťanského soudu, zlí či špatně pohřbení lidé nicméně zůstávají přítomni ve formě zlých jevů. Dobří budou po smrti blaženi.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Smrt jako dominující forma živých obětí – zvířecích i lidských. 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Svátky k úctě zemřelých – </a:t>
            </a:r>
            <a:r>
              <a:rPr lang="cs-CZ" dirty="0" err="1" smtClean="0"/>
              <a:t>rusalije</a:t>
            </a:r>
            <a:r>
              <a:rPr lang="cs-CZ" dirty="0" smtClean="0"/>
              <a:t>, </a:t>
            </a:r>
            <a:r>
              <a:rPr lang="cs-CZ" dirty="0" err="1" smtClean="0"/>
              <a:t>zadušnice</a:t>
            </a:r>
            <a:r>
              <a:rPr lang="cs-CZ" dirty="0" smtClean="0"/>
              <a:t>. Obvykle třikrát, čtyřikrát do roka. Podobný </a:t>
            </a:r>
            <a:r>
              <a:rPr lang="cs-CZ" dirty="0" smtClean="0"/>
              <a:t>průběh </a:t>
            </a:r>
            <a:r>
              <a:rPr lang="cs-CZ" dirty="0" smtClean="0"/>
              <a:t>jako pohřební hostiny.</a:t>
            </a:r>
          </a:p>
          <a:p>
            <a:pPr marL="274320" indent="-274320" algn="just">
              <a:buClr>
                <a:srgbClr val="652825"/>
              </a:buClr>
              <a:buFont typeface="Wingdings"/>
              <a:buChar char="§"/>
            </a:pPr>
            <a:r>
              <a:rPr lang="cs-CZ" dirty="0" smtClean="0"/>
              <a:t>Mrtvý jako strážce místa – tzv. základová oběť. Přetrvala hluboko do středověku, často v měkčích formách přidávání ostatků nenásilně usmrcených do základů staveb.</a:t>
            </a:r>
          </a:p>
          <a:p>
            <a:pPr marL="731520" lvl="1" indent="-274320" algn="just">
              <a:spcBef>
                <a:spcPts val="1800"/>
              </a:spcBef>
              <a:buClr>
                <a:srgbClr val="652825"/>
              </a:buClr>
              <a:buFont typeface="Wingdings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09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8410C9-BDFF-4794-A9C4-9B3FA9145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zemitých odstínech (širokoúhlá)</Template>
  <TotalTime>0</TotalTime>
  <Words>776</Words>
  <Application>Microsoft Office PowerPoint</Application>
  <PresentationFormat>Vlastní</PresentationFormat>
  <Paragraphs>61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Corbel</vt:lpstr>
      <vt:lpstr>Wingdings</vt:lpstr>
      <vt:lpstr>Earthtones_16x9</vt:lpstr>
      <vt:lpstr>Pohřební ritus</vt:lpstr>
      <vt:lpstr>Pohřební ritus</vt:lpstr>
      <vt:lpstr>Pohřební ritus</vt:lpstr>
      <vt:lpstr>Duchovní rozměr smrti – život po smrti</vt:lpstr>
      <vt:lpstr>Duchovní rozměr smrti – život po smrti</vt:lpstr>
      <vt:lpstr>Duchovní rozměr smrti – bytosti spjaté se smrtí</vt:lpstr>
      <vt:lpstr>Smrt jako fenomén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2014-10-06T08:23:35Z</dcterms:created>
  <dcterms:modified xsi:type="dcterms:W3CDTF">2015-10-12T22:13:12Z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