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35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28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49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56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85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11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7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86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1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8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51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A61A-D42C-4C86-8D41-BA4F7D0D48EA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3060B-20EB-48AB-B19A-D0C5CCC89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30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Laboratorní zpracování nálezů z</a:t>
            </a:r>
            <a:br>
              <a:rPr lang="cs-CZ" dirty="0"/>
            </a:br>
            <a:r>
              <a:rPr lang="cs-CZ" dirty="0"/>
              <a:t>archeologického </a:t>
            </a:r>
            <a:r>
              <a:rPr lang="cs-CZ" dirty="0" smtClean="0"/>
              <a:t>výzkumu-keramika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- vyzvednutí z nálezové situace</a:t>
            </a:r>
          </a:p>
          <a:p>
            <a:r>
              <a:rPr lang="cs-CZ" dirty="0">
                <a:solidFill>
                  <a:schemeClr val="tx1"/>
                </a:solidFill>
              </a:rPr>
              <a:t>- třídění, sáčkování, evidence v terénu</a:t>
            </a:r>
          </a:p>
          <a:p>
            <a:r>
              <a:rPr lang="cs-CZ" dirty="0">
                <a:solidFill>
                  <a:schemeClr val="tx1"/>
                </a:solidFill>
              </a:rPr>
              <a:t>- čištění, ošetření nálezů v laboratoři</a:t>
            </a:r>
          </a:p>
          <a:p>
            <a:r>
              <a:rPr lang="cs-CZ" dirty="0">
                <a:solidFill>
                  <a:schemeClr val="tx1"/>
                </a:solidFill>
              </a:rPr>
              <a:t>- restaurování, konzervování</a:t>
            </a:r>
          </a:p>
          <a:p>
            <a:r>
              <a:rPr lang="cs-CZ" dirty="0">
                <a:solidFill>
                  <a:schemeClr val="tx1"/>
                </a:solidFill>
              </a:rPr>
              <a:t>- inventarizace</a:t>
            </a:r>
          </a:p>
          <a:p>
            <a:r>
              <a:rPr lang="cs-CZ" dirty="0">
                <a:solidFill>
                  <a:schemeClr val="tx1"/>
                </a:solidFill>
              </a:rPr>
              <a:t>- zabalení, štítkování</a:t>
            </a:r>
          </a:p>
          <a:p>
            <a:r>
              <a:rPr lang="cs-CZ" dirty="0">
                <a:solidFill>
                  <a:schemeClr val="tx1"/>
                </a:solidFill>
              </a:rPr>
              <a:t>- uložení v depozitáři</a:t>
            </a:r>
          </a:p>
        </p:txBody>
      </p:sp>
    </p:spTree>
    <p:extLst>
      <p:ext uri="{BB962C8B-B14F-4D97-AF65-F5344CB8AC3E}">
        <p14:creationId xmlns:p14="http://schemas.microsoft.com/office/powerpoint/2010/main" val="293516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• při výběru adheziva se především klade důraz na</a:t>
            </a:r>
          </a:p>
          <a:p>
            <a:pPr marL="0" indent="0">
              <a:buNone/>
            </a:pPr>
            <a:r>
              <a:rPr lang="cs-CZ" dirty="0"/>
              <a:t>respektování lepeného předmětu, lepidlo by mělo</a:t>
            </a:r>
          </a:p>
          <a:p>
            <a:pPr marL="0" indent="0">
              <a:buNone/>
            </a:pPr>
            <a:r>
              <a:rPr lang="cs-CZ" dirty="0"/>
              <a:t>být snadno a šetrně reverzibilní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smtClean="0"/>
              <a:t>v případě </a:t>
            </a:r>
            <a:r>
              <a:rPr lang="cs-CZ" dirty="0" err="1"/>
              <a:t>archeol.artefaktů</a:t>
            </a:r>
            <a:r>
              <a:rPr lang="cs-CZ" dirty="0"/>
              <a:t> se jedná o porézní</a:t>
            </a:r>
          </a:p>
          <a:p>
            <a:pPr marL="0" indent="0">
              <a:buNone/>
            </a:pPr>
            <a:r>
              <a:rPr lang="cs-CZ" dirty="0"/>
              <a:t>keramiku, nízko pálená, je nejvhodnější vodou</a:t>
            </a:r>
          </a:p>
          <a:p>
            <a:pPr marL="0" indent="0">
              <a:buNone/>
            </a:pPr>
            <a:r>
              <a:rPr lang="cs-CZ" dirty="0"/>
              <a:t>ředitelné disperzní lepidlo, na našem trhu Herkules</a:t>
            </a:r>
          </a:p>
          <a:p>
            <a:pPr marL="0" indent="0">
              <a:buNone/>
            </a:pPr>
            <a:r>
              <a:rPr lang="cs-CZ" dirty="0"/>
              <a:t>• speciální restaurátorská lepidla na keramiku,</a:t>
            </a:r>
          </a:p>
          <a:p>
            <a:pPr marL="0" indent="0">
              <a:buNone/>
            </a:pPr>
            <a:r>
              <a:rPr lang="cs-CZ" dirty="0"/>
              <a:t>vcelku stejné vlastnosti, rozdíl v ceně….jinou</a:t>
            </a:r>
          </a:p>
          <a:p>
            <a:pPr marL="0" indent="0">
              <a:buNone/>
            </a:pPr>
            <a:r>
              <a:rPr lang="pl-PL" dirty="0"/>
              <a:t>kapitolou jsou lepidla na kameninu a porcelán, u</a:t>
            </a:r>
          </a:p>
          <a:p>
            <a:pPr marL="0" indent="0">
              <a:buNone/>
            </a:pPr>
            <a:r>
              <a:rPr lang="cs-CZ" dirty="0"/>
              <a:t>kterého je vysoká chemická odolnost, tudíž širší</a:t>
            </a:r>
          </a:p>
          <a:p>
            <a:pPr marL="0" indent="0">
              <a:buNone/>
            </a:pPr>
            <a:r>
              <a:rPr lang="cs-CZ" dirty="0"/>
              <a:t>výběr adheziv</a:t>
            </a:r>
          </a:p>
        </p:txBody>
      </p:sp>
    </p:spTree>
    <p:extLst>
      <p:ext uri="{BB962C8B-B14F-4D97-AF65-F5344CB8AC3E}">
        <p14:creationId xmlns:p14="http://schemas.microsoft.com/office/powerpoint/2010/main" val="51663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• pomůcky k lepení-lepidlo, štěteček na nanášení,</a:t>
            </a:r>
          </a:p>
          <a:p>
            <a:pPr marL="0" indent="0">
              <a:buNone/>
            </a:pPr>
            <a:r>
              <a:rPr lang="cs-CZ" dirty="0" smtClean="0"/>
              <a:t>vlhká houbička </a:t>
            </a:r>
            <a:r>
              <a:rPr lang="cs-CZ" dirty="0"/>
              <a:t>na odstranění přebytečného lepidla,</a:t>
            </a:r>
          </a:p>
          <a:p>
            <a:pPr marL="0" indent="0">
              <a:buNone/>
            </a:pPr>
            <a:r>
              <a:rPr lang="cs-CZ" dirty="0"/>
              <a:t>injekční stříkačka s jehlou na vstřikování lepidla do</a:t>
            </a:r>
          </a:p>
          <a:p>
            <a:pPr marL="0" indent="0">
              <a:buNone/>
            </a:pPr>
            <a:r>
              <a:rPr lang="cs-CZ" dirty="0"/>
              <a:t>spáry, na fixaci lepící páska papírová, nádoba se</a:t>
            </a:r>
          </a:p>
          <a:p>
            <a:pPr marL="0" indent="0">
              <a:buNone/>
            </a:pPr>
            <a:r>
              <a:rPr lang="cs-CZ" dirty="0"/>
              <a:t>sypkým fixačním materiálem- písek, vhodnější</a:t>
            </a:r>
          </a:p>
          <a:p>
            <a:pPr marL="0" indent="0">
              <a:buNone/>
            </a:pPr>
            <a:r>
              <a:rPr lang="cs-CZ" dirty="0"/>
              <a:t>potravinová rýže</a:t>
            </a:r>
          </a:p>
          <a:p>
            <a:pPr marL="0" indent="0">
              <a:buNone/>
            </a:pPr>
            <a:r>
              <a:rPr lang="cs-CZ" dirty="0"/>
              <a:t>• při lepení více kusů střepů, popř. celé nádoby se</a:t>
            </a:r>
          </a:p>
          <a:p>
            <a:pPr marL="0" indent="0">
              <a:buNone/>
            </a:pPr>
            <a:r>
              <a:rPr lang="cs-CZ" dirty="0"/>
              <a:t>spojují fragmenty postupně po dvou až třech</a:t>
            </a:r>
          </a:p>
          <a:p>
            <a:pPr marL="0" indent="0">
              <a:buNone/>
            </a:pPr>
            <a:r>
              <a:rPr lang="cs-CZ" dirty="0"/>
              <a:t>kusech, po zaschnutí se přidávají další střepy,</a:t>
            </a:r>
          </a:p>
          <a:p>
            <a:pPr marL="0" indent="0">
              <a:buNone/>
            </a:pPr>
            <a:r>
              <a:rPr lang="cs-CZ" dirty="0"/>
              <a:t>v případě celé nádoby se postupuje ode dna přes</a:t>
            </a:r>
          </a:p>
          <a:p>
            <a:pPr marL="0" indent="0">
              <a:buNone/>
            </a:pPr>
            <a:r>
              <a:rPr lang="cs-CZ" dirty="0"/>
              <a:t>výduť až k okraji</a:t>
            </a:r>
          </a:p>
        </p:txBody>
      </p:sp>
    </p:spTree>
    <p:extLst>
      <p:ext uri="{BB962C8B-B14F-4D97-AF65-F5344CB8AC3E}">
        <p14:creationId xmlns:p14="http://schemas.microsoft.com/office/powerpoint/2010/main" val="218233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Doplňování chybějících střepů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• fixace fragmentu</a:t>
            </a:r>
          </a:p>
          <a:p>
            <a:pPr marL="0" indent="0">
              <a:buNone/>
            </a:pPr>
            <a:r>
              <a:rPr lang="cs-CZ" dirty="0"/>
              <a:t>• rekonstrukce tvaru nádoby</a:t>
            </a:r>
          </a:p>
          <a:p>
            <a:pPr marL="0" indent="0">
              <a:buNone/>
            </a:pPr>
            <a:r>
              <a:rPr lang="cs-CZ" dirty="0"/>
              <a:t>• chybějící části střepů se doplňují </a:t>
            </a:r>
            <a:r>
              <a:rPr lang="cs-CZ" dirty="0" smtClean="0"/>
              <a:t>sádrou, snadno </a:t>
            </a:r>
            <a:r>
              <a:rPr lang="cs-CZ" dirty="0"/>
              <a:t>se modeluje, je reverzibilní, jsou různé</a:t>
            </a:r>
          </a:p>
          <a:p>
            <a:pPr marL="0" indent="0">
              <a:buNone/>
            </a:pPr>
            <a:r>
              <a:rPr lang="cs-CZ" dirty="0"/>
              <a:t>druhy tvrdosti, na pórovinu je nejvhodnější</a:t>
            </a:r>
          </a:p>
          <a:p>
            <a:pPr marL="0" indent="0">
              <a:buNone/>
            </a:pPr>
            <a:r>
              <a:rPr lang="cs-CZ" dirty="0"/>
              <a:t>modelářská bílá</a:t>
            </a:r>
          </a:p>
        </p:txBody>
      </p:sp>
    </p:spTree>
    <p:extLst>
      <p:ext uri="{BB962C8B-B14F-4D97-AF65-F5344CB8AC3E}">
        <p14:creationId xmlns:p14="http://schemas.microsoft.com/office/powerpoint/2010/main" val="808190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• pomůcky: sádra, voskové plátky(</a:t>
            </a:r>
            <a:r>
              <a:rPr lang="cs-CZ" dirty="0" err="1"/>
              <a:t>Ceradent</a:t>
            </a:r>
            <a:r>
              <a:rPr lang="cs-CZ" dirty="0"/>
              <a:t>), </a:t>
            </a:r>
            <a:r>
              <a:rPr lang="cs-CZ" dirty="0" smtClean="0"/>
              <a:t>voda, špachtle</a:t>
            </a:r>
            <a:r>
              <a:rPr lang="cs-CZ" dirty="0"/>
              <a:t>, lepící páska, kolíčky</a:t>
            </a:r>
          </a:p>
          <a:p>
            <a:pPr marL="0" indent="0">
              <a:buNone/>
            </a:pPr>
            <a:r>
              <a:rPr lang="cs-CZ" dirty="0"/>
              <a:t>• nahřátý voskový plátek se natvaruje na </a:t>
            </a:r>
            <a:r>
              <a:rPr lang="cs-CZ" dirty="0" smtClean="0"/>
              <a:t>chybějící místo</a:t>
            </a:r>
            <a:r>
              <a:rPr lang="cs-CZ" dirty="0"/>
              <a:t>, vyplní se sádrou, po zatuhnutí se vosk </a:t>
            </a:r>
            <a:r>
              <a:rPr lang="cs-CZ" dirty="0" smtClean="0"/>
              <a:t>sejme a </a:t>
            </a:r>
            <a:r>
              <a:rPr lang="cs-CZ" dirty="0"/>
              <a:t>sádra vybrousí do požadovaného tvaru</a:t>
            </a:r>
          </a:p>
        </p:txBody>
      </p:sp>
    </p:spTree>
    <p:extLst>
      <p:ext uri="{BB962C8B-B14F-4D97-AF65-F5344CB8AC3E}">
        <p14:creationId xmlns:p14="http://schemas.microsoft.com/office/powerpoint/2010/main" val="2727534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Barevná retuš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• z estetických důvodů se často provádí barevná</a:t>
            </a:r>
          </a:p>
          <a:p>
            <a:pPr marL="0" indent="0">
              <a:buNone/>
            </a:pPr>
            <a:r>
              <a:rPr lang="cs-CZ" dirty="0"/>
              <a:t>retuš sádrového doplňku, zejména u</a:t>
            </a:r>
          </a:p>
          <a:p>
            <a:pPr marL="0" indent="0">
              <a:buNone/>
            </a:pPr>
            <a:r>
              <a:rPr lang="cs-CZ" dirty="0"/>
              <a:t>rekonstrukcí celých nádob</a:t>
            </a:r>
          </a:p>
          <a:p>
            <a:pPr marL="0" indent="0">
              <a:buNone/>
            </a:pPr>
            <a:r>
              <a:rPr lang="cs-CZ" dirty="0"/>
              <a:t>• iluzivní, neutrální, napodobivá</a:t>
            </a:r>
          </a:p>
          <a:p>
            <a:pPr marL="0" indent="0">
              <a:buNone/>
            </a:pPr>
            <a:r>
              <a:rPr lang="cs-CZ" dirty="0"/>
              <a:t>• při restaurování </a:t>
            </a:r>
            <a:r>
              <a:rPr lang="cs-CZ" dirty="0" err="1"/>
              <a:t>archeol</a:t>
            </a:r>
            <a:r>
              <a:rPr lang="cs-CZ" dirty="0"/>
              <a:t>. artefaktů se</a:t>
            </a:r>
          </a:p>
          <a:p>
            <a:pPr marL="0" indent="0">
              <a:buNone/>
            </a:pPr>
            <a:r>
              <a:rPr lang="cs-CZ" dirty="0"/>
              <a:t>nejčastěji užívá neutrální, o stupeň světlejší</a:t>
            </a:r>
          </a:p>
          <a:p>
            <a:pPr marL="0" indent="0">
              <a:buNone/>
            </a:pPr>
            <a:r>
              <a:rPr lang="pl-PL" dirty="0"/>
              <a:t>než barva střepu, ale je na první pohled</a:t>
            </a:r>
          </a:p>
          <a:p>
            <a:pPr marL="0" indent="0">
              <a:buNone/>
            </a:pPr>
            <a:r>
              <a:rPr lang="cs-CZ" dirty="0"/>
              <a:t>viditelný rozdíl mezi střepem a doplňkem</a:t>
            </a:r>
          </a:p>
        </p:txBody>
      </p:sp>
    </p:spTree>
    <p:extLst>
      <p:ext uri="{BB962C8B-B14F-4D97-AF65-F5344CB8AC3E}">
        <p14:creationId xmlns:p14="http://schemas.microsoft.com/office/powerpoint/2010/main" val="2046967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• druhů a vlastností barev je široká škála, určí se </a:t>
            </a:r>
            <a:r>
              <a:rPr lang="cs-CZ" dirty="0" smtClean="0"/>
              <a:t>dle požadavku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na keramiku nejčastěji vodou ředitelné barvy,</a:t>
            </a:r>
          </a:p>
          <a:p>
            <a:pPr marL="0" indent="0">
              <a:buNone/>
            </a:pPr>
            <a:r>
              <a:rPr lang="cs-CZ" dirty="0"/>
              <a:t>umělecké temperové, akrylové, práškové pigmenty,</a:t>
            </a:r>
          </a:p>
          <a:p>
            <a:r>
              <a:rPr lang="cs-CZ" dirty="0" smtClean="0"/>
              <a:t>fixativ </a:t>
            </a:r>
            <a:r>
              <a:rPr lang="cs-CZ" dirty="0"/>
              <a:t>ve spreji</a:t>
            </a:r>
          </a:p>
        </p:txBody>
      </p:sp>
    </p:spTree>
    <p:extLst>
      <p:ext uri="{BB962C8B-B14F-4D97-AF65-F5344CB8AC3E}">
        <p14:creationId xmlns:p14="http://schemas.microsoft.com/office/powerpoint/2010/main" val="1084145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Inventarizace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• Zahrnuje přiřazení </a:t>
            </a:r>
            <a:r>
              <a:rPr lang="cs-CZ" dirty="0" err="1"/>
              <a:t>inv.čísla</a:t>
            </a:r>
            <a:r>
              <a:rPr lang="cs-CZ" dirty="0"/>
              <a:t> a popis předmětu</a:t>
            </a:r>
          </a:p>
          <a:p>
            <a:pPr marL="0" indent="0">
              <a:buNone/>
            </a:pPr>
            <a:r>
              <a:rPr lang="cs-CZ" dirty="0"/>
              <a:t>do </a:t>
            </a:r>
            <a:r>
              <a:rPr lang="cs-CZ" dirty="0" err="1"/>
              <a:t>inv</a:t>
            </a:r>
            <a:r>
              <a:rPr lang="cs-CZ" dirty="0"/>
              <a:t>. Seznamu</a:t>
            </a:r>
          </a:p>
          <a:p>
            <a:pPr marL="0" indent="0">
              <a:buNone/>
            </a:pPr>
            <a:r>
              <a:rPr lang="cs-CZ" dirty="0"/>
              <a:t>• Slouží k přesnějšímu určení a nalezení</a:t>
            </a:r>
          </a:p>
          <a:p>
            <a:pPr marL="0" indent="0">
              <a:buNone/>
            </a:pPr>
            <a:r>
              <a:rPr lang="cs-CZ" dirty="0"/>
              <a:t>artefaktu ve sbírce-depozitáři</a:t>
            </a:r>
          </a:p>
          <a:p>
            <a:pPr marL="0" indent="0">
              <a:buNone/>
            </a:pPr>
            <a:r>
              <a:rPr lang="cs-CZ" dirty="0"/>
              <a:t>• každý střep je označen inventárním číslem</a:t>
            </a:r>
          </a:p>
          <a:p>
            <a:pPr marL="0" indent="0">
              <a:buNone/>
            </a:pPr>
            <a:r>
              <a:rPr lang="pl-PL" dirty="0"/>
              <a:t>• lepený fragment z více střepů je označen pod</a:t>
            </a:r>
          </a:p>
          <a:p>
            <a:pPr marL="0" indent="0">
              <a:buNone/>
            </a:pPr>
            <a:r>
              <a:rPr lang="cs-CZ" dirty="0"/>
              <a:t>jedním číslem, proto následuje inventarizace</a:t>
            </a:r>
          </a:p>
          <a:p>
            <a:pPr marL="0" indent="0">
              <a:buNone/>
            </a:pPr>
            <a:r>
              <a:rPr lang="cs-CZ" dirty="0"/>
              <a:t>až po lepení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inv.číslo</a:t>
            </a:r>
            <a:r>
              <a:rPr lang="cs-CZ" dirty="0"/>
              <a:t> je sestavené z údajů uvedených na</a:t>
            </a:r>
          </a:p>
          <a:p>
            <a:pPr marL="0" indent="0">
              <a:buNone/>
            </a:pPr>
            <a:r>
              <a:rPr lang="cs-CZ" dirty="0"/>
              <a:t>sáčku s nálezem</a:t>
            </a:r>
          </a:p>
        </p:txBody>
      </p:sp>
    </p:spTree>
    <p:extLst>
      <p:ext uri="{BB962C8B-B14F-4D97-AF65-F5344CB8AC3E}">
        <p14:creationId xmlns:p14="http://schemas.microsoft.com/office/powerpoint/2010/main" val="3598294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 pomůcky-tenký štěteček, pero s vyměnitelnou</a:t>
            </a:r>
          </a:p>
          <a:p>
            <a:pPr marL="0" indent="0">
              <a:buNone/>
            </a:pPr>
            <a:r>
              <a:rPr lang="cs-CZ" dirty="0" smtClean="0"/>
              <a:t>špičkou</a:t>
            </a:r>
            <a:r>
              <a:rPr lang="cs-CZ" dirty="0"/>
              <a:t>, syntetický lak a tuš nebo akrylový lak </a:t>
            </a:r>
            <a:r>
              <a:rPr lang="cs-CZ" dirty="0" smtClean="0"/>
              <a:t>     a </a:t>
            </a:r>
            <a:r>
              <a:rPr lang="cs-CZ" dirty="0" err="1" smtClean="0"/>
              <a:t>akryl.barva</a:t>
            </a:r>
            <a:r>
              <a:rPr lang="cs-CZ" dirty="0"/>
              <a:t>, použití je v závislosti na prostředí,</a:t>
            </a:r>
          </a:p>
          <a:p>
            <a:pPr marL="0" indent="0">
              <a:buNone/>
            </a:pPr>
            <a:r>
              <a:rPr lang="cs-CZ" dirty="0"/>
              <a:t>v uzavřených prostorách raději </a:t>
            </a:r>
            <a:r>
              <a:rPr lang="cs-CZ" dirty="0" smtClean="0"/>
              <a:t>akryl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nanesení proužku laku na vhodné místo vnitřní</a:t>
            </a:r>
          </a:p>
          <a:p>
            <a:pPr marL="0" indent="0">
              <a:buNone/>
            </a:pPr>
            <a:r>
              <a:rPr lang="cs-CZ" dirty="0"/>
              <a:t>strany střepu, po zaschnutí popis číslem a </a:t>
            </a:r>
            <a:r>
              <a:rPr lang="cs-CZ" dirty="0" smtClean="0"/>
              <a:t>následně zafixování </a:t>
            </a:r>
            <a:r>
              <a:rPr lang="cs-CZ" dirty="0"/>
              <a:t>další vrstvou laku</a:t>
            </a:r>
          </a:p>
        </p:txBody>
      </p:sp>
    </p:spTree>
    <p:extLst>
      <p:ext uri="{BB962C8B-B14F-4D97-AF65-F5344CB8AC3E}">
        <p14:creationId xmlns:p14="http://schemas.microsoft.com/office/powerpoint/2010/main" val="1415898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Zabalení a uložení nálezů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zainventované </a:t>
            </a:r>
            <a:r>
              <a:rPr lang="cs-CZ" dirty="0"/>
              <a:t>střepy se vrátí zpět do sáčků</a:t>
            </a:r>
          </a:p>
          <a:p>
            <a:r>
              <a:rPr lang="cs-CZ" dirty="0" smtClean="0"/>
              <a:t>sáčky </a:t>
            </a:r>
            <a:r>
              <a:rPr lang="cs-CZ" dirty="0"/>
              <a:t>se řadí do kartonových </a:t>
            </a:r>
            <a:r>
              <a:rPr lang="cs-CZ" dirty="0" smtClean="0"/>
              <a:t>krabic opatřených </a:t>
            </a:r>
            <a:r>
              <a:rPr lang="cs-CZ" dirty="0"/>
              <a:t>cedulkou s informacemi o </a:t>
            </a:r>
            <a:r>
              <a:rPr lang="cs-CZ" dirty="0" smtClean="0"/>
              <a:t>obsahu</a:t>
            </a:r>
          </a:p>
          <a:p>
            <a:r>
              <a:rPr lang="cs-CZ" dirty="0" smtClean="0"/>
              <a:t>krabice </a:t>
            </a:r>
            <a:r>
              <a:rPr lang="cs-CZ" dirty="0"/>
              <a:t>jsou uložené v </a:t>
            </a:r>
            <a:r>
              <a:rPr lang="cs-CZ" dirty="0" smtClean="0"/>
              <a:t>depozitáři</a:t>
            </a:r>
          </a:p>
          <a:p>
            <a:r>
              <a:rPr lang="cs-CZ" dirty="0" smtClean="0"/>
              <a:t>vhodné </a:t>
            </a:r>
            <a:r>
              <a:rPr lang="cs-CZ" dirty="0"/>
              <a:t>depozitní podmínky, teplota, vlhkost</a:t>
            </a:r>
          </a:p>
        </p:txBody>
      </p:sp>
    </p:spTree>
    <p:extLst>
      <p:ext uri="{BB962C8B-B14F-4D97-AF65-F5344CB8AC3E}">
        <p14:creationId xmlns:p14="http://schemas.microsoft.com/office/powerpoint/2010/main" val="184203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Práce v terénu - na ploše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• po vyzvednutí z nálezové situace se z</a:t>
            </a:r>
          </a:p>
          <a:p>
            <a:pPr marL="0" indent="0">
              <a:buNone/>
            </a:pPr>
            <a:r>
              <a:rPr lang="cs-CZ" dirty="0" err="1"/>
              <a:t>ker.střepu</a:t>
            </a:r>
            <a:r>
              <a:rPr lang="cs-CZ" dirty="0"/>
              <a:t> na sucho odstraní hrubé nečistoty –</a:t>
            </a:r>
          </a:p>
          <a:p>
            <a:pPr marL="0" indent="0">
              <a:buNone/>
            </a:pPr>
            <a:r>
              <a:rPr lang="cs-CZ" dirty="0"/>
              <a:t>hlína</a:t>
            </a:r>
          </a:p>
          <a:p>
            <a:pPr marL="0" indent="0">
              <a:buNone/>
            </a:pPr>
            <a:r>
              <a:rPr lang="pt-BR" dirty="0"/>
              <a:t>• zařazení do papírového sáčku s popisem o</a:t>
            </a:r>
          </a:p>
          <a:p>
            <a:pPr marL="0" indent="0">
              <a:buNone/>
            </a:pPr>
            <a:r>
              <a:rPr lang="cs-CZ" dirty="0"/>
              <a:t>místě nálezu, lokalita, objekt, sektor, čtverec,</a:t>
            </a:r>
          </a:p>
          <a:p>
            <a:pPr marL="0" indent="0">
              <a:buNone/>
            </a:pPr>
            <a:r>
              <a:rPr lang="cs-CZ" dirty="0"/>
              <a:t>číslo sáčku, datum, popř. další údaje pro</a:t>
            </a:r>
          </a:p>
          <a:p>
            <a:pPr marL="0" indent="0">
              <a:buNone/>
            </a:pPr>
            <a:r>
              <a:rPr lang="cs-CZ" dirty="0" err="1"/>
              <a:t>laboratoř:“ke</a:t>
            </a:r>
            <a:r>
              <a:rPr lang="cs-CZ" dirty="0"/>
              <a:t> </a:t>
            </a:r>
            <a:r>
              <a:rPr lang="cs-CZ" dirty="0" err="1"/>
              <a:t>slepení“,“nemýt“,“křehké</a:t>
            </a:r>
            <a:r>
              <a:rPr lang="cs-CZ" dirty="0"/>
              <a:t>“ apod.</a:t>
            </a:r>
          </a:p>
          <a:p>
            <a:pPr marL="0" indent="0">
              <a:buNone/>
            </a:pPr>
            <a:r>
              <a:rPr lang="cs-CZ" dirty="0"/>
              <a:t>• pro uložení </a:t>
            </a:r>
            <a:r>
              <a:rPr lang="cs-CZ" dirty="0" err="1"/>
              <a:t>ker.střepů</a:t>
            </a:r>
            <a:r>
              <a:rPr lang="cs-CZ" dirty="0"/>
              <a:t> je nejvhodnější papírový</a:t>
            </a:r>
          </a:p>
          <a:p>
            <a:pPr marL="0" indent="0">
              <a:buNone/>
            </a:pPr>
            <a:r>
              <a:rPr lang="cs-CZ" dirty="0"/>
              <a:t>sáček, je prodyšný, nezadržuje vlhkost, igelit</a:t>
            </a:r>
          </a:p>
          <a:p>
            <a:pPr marL="0" indent="0">
              <a:buNone/>
            </a:pPr>
            <a:r>
              <a:rPr lang="cs-CZ" dirty="0"/>
              <a:t>nevhodný</a:t>
            </a:r>
          </a:p>
        </p:txBody>
      </p:sp>
    </p:spTree>
    <p:extLst>
      <p:ext uri="{BB962C8B-B14F-4D97-AF65-F5344CB8AC3E}">
        <p14:creationId xmlns:p14="http://schemas.microsoft.com/office/powerpoint/2010/main" val="1938010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v laboratoři</a:t>
            </a:r>
            <a:br>
              <a:rPr lang="cs-CZ" dirty="0"/>
            </a:br>
            <a:r>
              <a:rPr lang="cs-CZ" dirty="0"/>
              <a:t>Mytí střepů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 v této fázi nemá střep žádné označení, nutno </a:t>
            </a:r>
            <a:r>
              <a:rPr lang="cs-CZ" dirty="0" smtClean="0"/>
              <a:t>dbát, aby </a:t>
            </a:r>
            <a:r>
              <a:rPr lang="cs-CZ" dirty="0"/>
              <a:t>se střepy nepomíchaly než budou </a:t>
            </a:r>
            <a:r>
              <a:rPr lang="cs-CZ" dirty="0" smtClean="0"/>
              <a:t>opatřeny inventárním </a:t>
            </a:r>
            <a:r>
              <a:rPr lang="cs-CZ" dirty="0"/>
              <a:t>číslem</a:t>
            </a:r>
          </a:p>
          <a:p>
            <a:pPr marL="0" indent="0">
              <a:buNone/>
            </a:pPr>
            <a:r>
              <a:rPr lang="cs-CZ" dirty="0"/>
              <a:t>• mytí střepů ve vodě</a:t>
            </a:r>
          </a:p>
          <a:p>
            <a:pPr marL="0" indent="0">
              <a:buNone/>
            </a:pPr>
            <a:r>
              <a:rPr lang="cs-CZ" dirty="0"/>
              <a:t>• dle restaurátorského kodexu destilovaná voda, </a:t>
            </a:r>
            <a:r>
              <a:rPr lang="cs-CZ" dirty="0" smtClean="0"/>
              <a:t>což se </a:t>
            </a:r>
            <a:r>
              <a:rPr lang="cs-CZ" dirty="0"/>
              <a:t>rozchází s praxí, velké množství </a:t>
            </a:r>
            <a:r>
              <a:rPr lang="cs-CZ" dirty="0" smtClean="0"/>
              <a:t>střepů, podmínky </a:t>
            </a:r>
            <a:r>
              <a:rPr lang="cs-CZ" dirty="0"/>
              <a:t>přímo na výzkumu</a:t>
            </a:r>
          </a:p>
        </p:txBody>
      </p:sp>
    </p:spTree>
    <p:extLst>
      <p:ext uri="{BB962C8B-B14F-4D97-AF65-F5344CB8AC3E}">
        <p14:creationId xmlns:p14="http://schemas.microsoft.com/office/powerpoint/2010/main" val="363804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• jemné čištění kartáčkem s měkkými štětinami,</a:t>
            </a:r>
          </a:p>
          <a:p>
            <a:pPr marL="0" indent="0">
              <a:buNone/>
            </a:pPr>
            <a:r>
              <a:rPr lang="cs-CZ" dirty="0"/>
              <a:t>tvrdé zanechávají na nízko pálených střepech</a:t>
            </a:r>
          </a:p>
          <a:p>
            <a:pPr marL="0" indent="0">
              <a:buNone/>
            </a:pPr>
            <a:r>
              <a:rPr lang="cs-CZ" dirty="0"/>
              <a:t>stopy rýhy(záměna s výzdobou)</a:t>
            </a:r>
          </a:p>
          <a:p>
            <a:pPr marL="0" indent="0">
              <a:buNone/>
            </a:pPr>
            <a:r>
              <a:rPr lang="cs-CZ" dirty="0"/>
              <a:t>• extra pozornost malované střepy např. MMK,</a:t>
            </a:r>
          </a:p>
          <a:p>
            <a:pPr marL="0" indent="0">
              <a:buNone/>
            </a:pPr>
            <a:r>
              <a:rPr lang="cs-CZ" dirty="0"/>
              <a:t>malba nebývá vždy zřetelně vidět na střepu</a:t>
            </a:r>
          </a:p>
          <a:p>
            <a:pPr marL="0" indent="0">
              <a:buNone/>
            </a:pPr>
            <a:r>
              <a:rPr lang="cs-CZ" dirty="0"/>
              <a:t>znečištěném hlínou a prachem, nutná zkušenost,</a:t>
            </a:r>
          </a:p>
          <a:p>
            <a:pPr marL="0" indent="0">
              <a:buNone/>
            </a:pPr>
            <a:r>
              <a:rPr lang="cs-CZ" dirty="0"/>
              <a:t>který střep by mohl být malovaný</a:t>
            </a:r>
            <a:r>
              <a:rPr lang="cs-CZ" dirty="0" smtClean="0"/>
              <a:t>, barva </a:t>
            </a:r>
            <a:r>
              <a:rPr lang="cs-CZ" dirty="0"/>
              <a:t>je velmi</a:t>
            </a:r>
          </a:p>
          <a:p>
            <a:pPr marL="0" indent="0">
              <a:buNone/>
            </a:pPr>
            <a:r>
              <a:rPr lang="cs-CZ" dirty="0"/>
              <a:t>citlivá na mechanické poškození, po umytí</a:t>
            </a:r>
          </a:p>
          <a:p>
            <a:pPr marL="0" indent="0">
              <a:buNone/>
            </a:pPr>
            <a:r>
              <a:rPr lang="cs-CZ" dirty="0"/>
              <a:t>kartáčkem by byla zničena</a:t>
            </a:r>
          </a:p>
        </p:txBody>
      </p:sp>
    </p:spTree>
    <p:extLst>
      <p:ext uri="{BB962C8B-B14F-4D97-AF65-F5344CB8AC3E}">
        <p14:creationId xmlns:p14="http://schemas.microsoft.com/office/powerpoint/2010/main" val="102218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• dbát opatrnosti při mytí nízko pálené keramiky 400-</a:t>
            </a:r>
          </a:p>
          <a:p>
            <a:pPr marL="0" indent="0">
              <a:buNone/>
            </a:pPr>
            <a:r>
              <a:rPr lang="pt-BR" dirty="0"/>
              <a:t>600°C, již za sucha se velmi drolí a nasáknutí vodou</a:t>
            </a:r>
          </a:p>
          <a:p>
            <a:pPr marL="0" indent="0">
              <a:buNone/>
            </a:pPr>
            <a:r>
              <a:rPr lang="cs-CZ" dirty="0"/>
              <a:t>je destrukční</a:t>
            </a:r>
          </a:p>
          <a:p>
            <a:pPr marL="0" indent="0">
              <a:buNone/>
            </a:pPr>
            <a:r>
              <a:rPr lang="cs-CZ" dirty="0"/>
              <a:t>• důležité při mytí jsou hrany střepu kvůli</a:t>
            </a:r>
          </a:p>
          <a:p>
            <a:pPr marL="0" indent="0">
              <a:buNone/>
            </a:pPr>
            <a:r>
              <a:rPr lang="cs-CZ" dirty="0"/>
              <a:t>případnému lepení, nikdy nenechávat střepy ve</a:t>
            </a:r>
          </a:p>
          <a:p>
            <a:pPr marL="0" indent="0">
              <a:buNone/>
            </a:pPr>
            <a:r>
              <a:rPr lang="cs-CZ" dirty="0"/>
              <a:t>vodě, namočit a ihned vyjmout</a:t>
            </a:r>
          </a:p>
          <a:p>
            <a:pPr marL="0" indent="0">
              <a:buNone/>
            </a:pPr>
            <a:r>
              <a:rPr lang="cs-CZ" dirty="0"/>
              <a:t>• mytí ve vodě odstraní nečistoty od zeminy, další</a:t>
            </a:r>
          </a:p>
          <a:p>
            <a:pPr marL="0" indent="0">
              <a:buNone/>
            </a:pPr>
            <a:r>
              <a:rPr lang="cs-CZ" dirty="0"/>
              <a:t>nečistoty jako např. vápenaté krusty se odstraňují</a:t>
            </a:r>
          </a:p>
          <a:p>
            <a:pPr marL="0" indent="0">
              <a:buNone/>
            </a:pPr>
            <a:r>
              <a:rPr lang="cs-CZ" dirty="0"/>
              <a:t>mechanicky-skalpelem nebo chemicky-roztok</a:t>
            </a:r>
          </a:p>
          <a:p>
            <a:pPr marL="0" indent="0">
              <a:buNone/>
            </a:pPr>
            <a:r>
              <a:rPr lang="cs-CZ" dirty="0"/>
              <a:t>kyseliny citronové, následně neutralizace střepu</a:t>
            </a:r>
          </a:p>
          <a:p>
            <a:pPr marL="0" indent="0">
              <a:buNone/>
            </a:pPr>
            <a:r>
              <a:rPr lang="cs-CZ" dirty="0"/>
              <a:t>v destilované vodě</a:t>
            </a:r>
          </a:p>
        </p:txBody>
      </p:sp>
    </p:spTree>
    <p:extLst>
      <p:ext uri="{BB962C8B-B14F-4D97-AF65-F5344CB8AC3E}">
        <p14:creationId xmlns:p14="http://schemas.microsoft.com/office/powerpoint/2010/main" val="361323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• nejvhodnější na kovovém roštu, aby voda</a:t>
            </a:r>
          </a:p>
          <a:p>
            <a:pPr marL="0" indent="0">
              <a:buNone/>
            </a:pPr>
            <a:r>
              <a:rPr lang="cs-CZ" dirty="0"/>
              <a:t>odkapávala a střep byl co nejrychleji usušený,</a:t>
            </a:r>
          </a:p>
          <a:p>
            <a:pPr marL="0" indent="0">
              <a:buNone/>
            </a:pPr>
            <a:r>
              <a:rPr lang="cs-CZ" dirty="0"/>
              <a:t>v praxi se tak děje přímo na papírových</a:t>
            </a:r>
          </a:p>
          <a:p>
            <a:pPr marL="0" indent="0">
              <a:buNone/>
            </a:pPr>
            <a:r>
              <a:rPr lang="cs-CZ" dirty="0"/>
              <a:t>sáčcích, ideálně na sluníčku…..rozdíl v postupu</a:t>
            </a:r>
          </a:p>
          <a:p>
            <a:pPr marL="0" indent="0">
              <a:buNone/>
            </a:pPr>
            <a:r>
              <a:rPr lang="cs-CZ" dirty="0"/>
              <a:t>ve vybavené laboratoři nebo přímo v terénu</a:t>
            </a:r>
          </a:p>
          <a:p>
            <a:pPr marL="0" indent="0">
              <a:buNone/>
            </a:pPr>
            <a:r>
              <a:rPr lang="cs-CZ" dirty="0"/>
              <a:t>na výzkumu</a:t>
            </a:r>
          </a:p>
          <a:p>
            <a:pPr marL="0" indent="0">
              <a:buNone/>
            </a:pPr>
            <a:r>
              <a:rPr lang="cs-CZ" dirty="0"/>
              <a:t>• střepy musí být dobře usušené, aby bylo</a:t>
            </a:r>
          </a:p>
          <a:p>
            <a:pPr marL="0" indent="0">
              <a:buNone/>
            </a:pPr>
            <a:r>
              <a:rPr lang="cs-CZ" dirty="0"/>
              <a:t>možné pokračovat v dalším zpracování jako</a:t>
            </a:r>
          </a:p>
          <a:p>
            <a:pPr marL="0" indent="0">
              <a:buNone/>
            </a:pPr>
            <a:r>
              <a:rPr lang="cs-CZ" dirty="0"/>
              <a:t>lepení, popisování </a:t>
            </a:r>
            <a:r>
              <a:rPr lang="cs-CZ" dirty="0" err="1"/>
              <a:t>inv.č</a:t>
            </a:r>
            <a:r>
              <a:rPr lang="cs-CZ" dirty="0"/>
              <a:t>. atd.</a:t>
            </a:r>
          </a:p>
        </p:txBody>
      </p:sp>
    </p:spTree>
    <p:extLst>
      <p:ext uri="{BB962C8B-B14F-4D97-AF65-F5344CB8AC3E}">
        <p14:creationId xmlns:p14="http://schemas.microsoft.com/office/powerpoint/2010/main" val="422958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a kompletace střepů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• třídění střepů v rámci sáčku-okraj, výduť, dno,</a:t>
            </a:r>
          </a:p>
          <a:p>
            <a:pPr marL="0" indent="0">
              <a:buNone/>
            </a:pPr>
            <a:r>
              <a:rPr lang="cs-CZ" dirty="0"/>
              <a:t>ucha, plastické výstupky tzv. pupíky apod.,</a:t>
            </a:r>
          </a:p>
          <a:p>
            <a:pPr marL="0" indent="0">
              <a:buNone/>
            </a:pPr>
            <a:r>
              <a:rPr lang="cs-CZ" dirty="0"/>
              <a:t>dále na podskupiny-tenkostěnné, silnostěnné,</a:t>
            </a:r>
          </a:p>
          <a:p>
            <a:pPr marL="0" indent="0">
              <a:buNone/>
            </a:pPr>
            <a:r>
              <a:rPr lang="cs-CZ" dirty="0"/>
              <a:t>nezdobené, zdobené, malované, s obsahem</a:t>
            </a:r>
          </a:p>
          <a:p>
            <a:pPr marL="0" indent="0">
              <a:buNone/>
            </a:pPr>
            <a:r>
              <a:rPr lang="cs-CZ" dirty="0"/>
              <a:t>grafitu atd.</a:t>
            </a:r>
          </a:p>
          <a:p>
            <a:pPr marL="0" indent="0">
              <a:buNone/>
            </a:pPr>
            <a:r>
              <a:rPr lang="cs-CZ" dirty="0"/>
              <a:t>• toto třídění do skupin velmi usnadní další práci</a:t>
            </a:r>
          </a:p>
          <a:p>
            <a:pPr marL="0" indent="0">
              <a:buNone/>
            </a:pPr>
            <a:r>
              <a:rPr lang="cs-CZ" dirty="0"/>
              <a:t>při kompletaci a hledání navazujících</a:t>
            </a:r>
          </a:p>
          <a:p>
            <a:pPr marL="0" indent="0">
              <a:buNone/>
            </a:pPr>
            <a:r>
              <a:rPr lang="cs-CZ" dirty="0"/>
              <a:t>fragmentů, popř. sestavení celé nádoby</a:t>
            </a:r>
          </a:p>
        </p:txBody>
      </p:sp>
    </p:spTree>
    <p:extLst>
      <p:ext uri="{BB962C8B-B14F-4D97-AF65-F5344CB8AC3E}">
        <p14:creationId xmlns:p14="http://schemas.microsoft.com/office/powerpoint/2010/main" val="274010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• zatím se jedná o kompletování na sucho, při</a:t>
            </a:r>
          </a:p>
          <a:p>
            <a:pPr marL="0" indent="0">
              <a:buNone/>
            </a:pPr>
            <a:r>
              <a:rPr lang="cs-CZ" dirty="0"/>
              <a:t>nalezení dvou a více navazujících střepů se spoje</a:t>
            </a:r>
          </a:p>
          <a:p>
            <a:pPr marL="0" indent="0">
              <a:buNone/>
            </a:pPr>
            <a:r>
              <a:rPr lang="cs-CZ" dirty="0"/>
              <a:t>označí křídou pro pozdější lepení</a:t>
            </a:r>
          </a:p>
        </p:txBody>
      </p:sp>
    </p:spTree>
    <p:extLst>
      <p:ext uri="{BB962C8B-B14F-4D97-AF65-F5344CB8AC3E}">
        <p14:creationId xmlns:p14="http://schemas.microsoft.com/office/powerpoint/2010/main" val="61954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• pro lepení keramiky se používají různé druhy</a:t>
            </a:r>
          </a:p>
          <a:p>
            <a:pPr marL="0" indent="0">
              <a:buNone/>
            </a:pPr>
            <a:r>
              <a:rPr lang="cs-CZ" dirty="0"/>
              <a:t>lepidel a to v souvislosti s určitým druhem</a:t>
            </a:r>
          </a:p>
          <a:p>
            <a:pPr marL="0" indent="0">
              <a:buNone/>
            </a:pPr>
            <a:r>
              <a:rPr lang="cs-CZ" dirty="0"/>
              <a:t>keramického střepu, na určení vhodného</a:t>
            </a:r>
          </a:p>
          <a:p>
            <a:pPr marL="0" indent="0">
              <a:buNone/>
            </a:pPr>
            <a:r>
              <a:rPr lang="cs-CZ" dirty="0"/>
              <a:t>adheziva má vliv více faktorů</a:t>
            </a:r>
          </a:p>
          <a:p>
            <a:pPr marL="0" indent="0">
              <a:buNone/>
            </a:pPr>
            <a:r>
              <a:rPr lang="cs-CZ" dirty="0"/>
              <a:t>• slinutí </a:t>
            </a:r>
            <a:r>
              <a:rPr lang="cs-CZ" dirty="0" err="1"/>
              <a:t>ker.střepu</a:t>
            </a:r>
            <a:r>
              <a:rPr lang="cs-CZ" dirty="0"/>
              <a:t>-podle stupně výpalu(čím</a:t>
            </a:r>
          </a:p>
          <a:p>
            <a:pPr marL="0" indent="0">
              <a:buNone/>
            </a:pPr>
            <a:r>
              <a:rPr lang="cs-CZ" dirty="0"/>
              <a:t>vyšší teplota, tím tvrdší), poréznost, tvar</a:t>
            </a:r>
          </a:p>
          <a:p>
            <a:pPr marL="0" indent="0">
              <a:buNone/>
            </a:pPr>
            <a:r>
              <a:rPr lang="cs-CZ" dirty="0"/>
              <a:t>lepeného fragmentu, také v jakých</a:t>
            </a:r>
          </a:p>
          <a:p>
            <a:pPr marL="0" indent="0">
              <a:buNone/>
            </a:pPr>
            <a:r>
              <a:rPr lang="cs-CZ" dirty="0"/>
              <a:t>podmínkách bude keramika uchovávána</a:t>
            </a:r>
          </a:p>
        </p:txBody>
      </p:sp>
    </p:spTree>
    <p:extLst>
      <p:ext uri="{BB962C8B-B14F-4D97-AF65-F5344CB8AC3E}">
        <p14:creationId xmlns:p14="http://schemas.microsoft.com/office/powerpoint/2010/main" val="1332920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977</Words>
  <Application>Microsoft Office PowerPoint</Application>
  <PresentationFormat>Předvádění na obrazovce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Laboratorní zpracování nálezů z archeologického výzkumu-keramika</vt:lpstr>
      <vt:lpstr>Práce v terénu - na ploše</vt:lpstr>
      <vt:lpstr>Práce v laboratoři Mytí střepů</vt:lpstr>
      <vt:lpstr>Prezentace aplikace PowerPoint</vt:lpstr>
      <vt:lpstr>Prezentace aplikace PowerPoint</vt:lpstr>
      <vt:lpstr>Sušení</vt:lpstr>
      <vt:lpstr>Třídění a kompletace střepů</vt:lpstr>
      <vt:lpstr>Prezentace aplikace PowerPoint</vt:lpstr>
      <vt:lpstr>Lepení</vt:lpstr>
      <vt:lpstr>Prezentace aplikace PowerPoint</vt:lpstr>
      <vt:lpstr>Prezentace aplikace PowerPoint</vt:lpstr>
      <vt:lpstr>Doplňování chybějících střepů</vt:lpstr>
      <vt:lpstr>Prezentace aplikace PowerPoint</vt:lpstr>
      <vt:lpstr>Barevná retuš</vt:lpstr>
      <vt:lpstr>Prezentace aplikace PowerPoint</vt:lpstr>
      <vt:lpstr>Inventarizace</vt:lpstr>
      <vt:lpstr>Prezentace aplikace PowerPoint</vt:lpstr>
      <vt:lpstr>Zabalení a uložení nálezů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Laboratorní zpracování nálezů z archeologického výzkumukeramika</dc:title>
  <dc:creator>user</dc:creator>
  <cp:lastModifiedBy>user</cp:lastModifiedBy>
  <cp:revision>4</cp:revision>
  <dcterms:created xsi:type="dcterms:W3CDTF">2017-04-20T07:58:53Z</dcterms:created>
  <dcterms:modified xsi:type="dcterms:W3CDTF">2017-04-20T08:28:30Z</dcterms:modified>
</cp:coreProperties>
</file>