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830" r:id="rId2"/>
    <p:sldId id="832" r:id="rId3"/>
    <p:sldId id="974" r:id="rId4"/>
    <p:sldId id="694" r:id="rId5"/>
    <p:sldId id="835" r:id="rId6"/>
    <p:sldId id="955" r:id="rId7"/>
    <p:sldId id="954" r:id="rId8"/>
    <p:sldId id="972" r:id="rId9"/>
    <p:sldId id="973" r:id="rId10"/>
    <p:sldId id="953" r:id="rId11"/>
    <p:sldId id="952" r:id="rId12"/>
    <p:sldId id="956" r:id="rId13"/>
    <p:sldId id="964" r:id="rId14"/>
    <p:sldId id="963" r:id="rId15"/>
    <p:sldId id="962" r:id="rId16"/>
    <p:sldId id="961" r:id="rId17"/>
    <p:sldId id="960" r:id="rId18"/>
    <p:sldId id="959" r:id="rId19"/>
    <p:sldId id="958" r:id="rId20"/>
    <p:sldId id="957" r:id="rId21"/>
    <p:sldId id="949" r:id="rId22"/>
    <p:sldId id="939" r:id="rId23"/>
    <p:sldId id="938" r:id="rId24"/>
    <p:sldId id="948" r:id="rId25"/>
    <p:sldId id="944" r:id="rId26"/>
    <p:sldId id="942" r:id="rId27"/>
    <p:sldId id="975" r:id="rId28"/>
    <p:sldId id="965" r:id="rId29"/>
    <p:sldId id="951" r:id="rId30"/>
    <p:sldId id="950" r:id="rId3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0000"/>
    <a:srgbClr val="33CC33"/>
    <a:srgbClr val="008000"/>
    <a:srgbClr val="FFCC00"/>
    <a:srgbClr val="003300"/>
    <a:srgbClr val="A51E07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598" autoAdjust="0"/>
  </p:normalViewPr>
  <p:slideViewPr>
    <p:cSldViewPr>
      <p:cViewPr varScale="1">
        <p:scale>
          <a:sx n="112" d="100"/>
          <a:sy n="112" d="100"/>
        </p:scale>
        <p:origin x="6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0B064-D533-49CD-A871-F972B3BCE3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928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220AC-C12B-4F96-9B4F-B4119688B9F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376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0D584-5A1F-4982-AC94-1A3A11A12E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679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D014A-BB61-4063-99D0-AECC67F03B1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3600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A3831-27E8-40D1-88AF-4BD343A2C4B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2023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F332A-C4EC-41EE-9D10-78456258C34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082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7FA5E-FEC6-496F-8FA5-425464374D2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839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BCEE33-A001-45DF-915A-0EB453B3577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851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7E9A5-1832-4657-A966-A06960F455D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773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5191A-82C3-4E1B-8466-EFE658FA006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535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3655A-2167-4642-9A50-9238FA89E0F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638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4259C-55BB-43BA-90C6-90A4F276A20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092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B085E-DBF0-46D4-B4DB-2DA620BA6ED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836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ACC67-57EB-43AC-9E5B-0483D1060B8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632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767676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9E81B907-148A-46AD-8948-2325E4799B8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13" Type="http://schemas.openxmlformats.org/officeDocument/2006/relationships/image" Target="../media/image100.jpeg"/><Relationship Id="rId18" Type="http://schemas.openxmlformats.org/officeDocument/2006/relationships/image" Target="../media/image10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12" Type="http://schemas.openxmlformats.org/officeDocument/2006/relationships/image" Target="../media/image99.jpeg"/><Relationship Id="rId17" Type="http://schemas.openxmlformats.org/officeDocument/2006/relationships/image" Target="../media/image104.png"/><Relationship Id="rId2" Type="http://schemas.openxmlformats.org/officeDocument/2006/relationships/image" Target="../media/image89.jpe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image" Target="../media/image92.jpeg"/><Relationship Id="rId15" Type="http://schemas.openxmlformats.org/officeDocument/2006/relationships/image" Target="../media/image102.jpe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Relationship Id="rId14" Type="http://schemas.openxmlformats.org/officeDocument/2006/relationships/image" Target="../media/image10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404813" y="531813"/>
            <a:ext cx="7977187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NIKE TYP</a:t>
            </a:r>
          </a:p>
          <a:p>
            <a:pPr algn="ctr">
              <a:defRPr/>
            </a:pPr>
            <a:r>
              <a:rPr lang="cs-CZ" altLang="cs-CZ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Horizont A1 = LT B2 (c. 300-250 v. Ch.)</a:t>
            </a:r>
            <a:endParaRPr lang="cs-CZ" altLang="cs-CZ" sz="36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cs-CZ" altLang="cs-CZ" sz="36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cs-CZ" altLang="cs-CZ" sz="24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en-US" altLang="cs-CZ" sz="2400" b="0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2286000" y="3078163"/>
            <a:ext cx="457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altLang="cs-CZ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2" name="Obrázek 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2205038"/>
            <a:ext cx="3570287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Obrázek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2205038"/>
            <a:ext cx="357187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cs typeface="Times New Roman" panose="02020603050405020304" pitchFamily="18" charset="0"/>
              </a:rPr>
              <a:t>   </a:t>
            </a:r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835025"/>
            <a:ext cx="2555875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Obrázek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357563"/>
            <a:ext cx="2555875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cs typeface="Times New Roman" panose="02020603050405020304" pitchFamily="18" charset="0"/>
              </a:rPr>
              <a:t>   </a:t>
            </a:r>
            <a:endParaRPr lang="cs-CZ" altLang="cs-CZ" sz="1000"/>
          </a:p>
        </p:txBody>
      </p:sp>
      <p:pic>
        <p:nvPicPr>
          <p:cNvPr id="11270" name="Obrázek 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911225"/>
            <a:ext cx="233045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Obrázek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3338513"/>
            <a:ext cx="2271712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0" y="2381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11274" name="Obrázek 1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62025"/>
            <a:ext cx="23352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Obrázek 1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11525"/>
            <a:ext cx="2278063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11278" name="Obdélník 7"/>
          <p:cNvSpPr>
            <a:spLocks noChangeArrowheads="1"/>
          </p:cNvSpPr>
          <p:nvPr/>
        </p:nvSpPr>
        <p:spPr bwMode="auto">
          <a:xfrm>
            <a:off x="981075" y="228600"/>
            <a:ext cx="558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Gr. I:01 (Griechisches Styl – Symbol l., Inschrift r.)</a:t>
            </a:r>
            <a:r>
              <a:rPr lang="cs-CZ" altLang="cs-CZ" sz="1000"/>
              <a:t>)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21605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Obrázek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141663"/>
            <a:ext cx="21558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12294" name="Obráze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165225"/>
            <a:ext cx="21320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Obrázek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3263900"/>
            <a:ext cx="21526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12298" name="Obrázek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157288"/>
            <a:ext cx="201612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Obrázek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3306763"/>
            <a:ext cx="20161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0" y="256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12302" name="Obdélník 7"/>
          <p:cNvSpPr>
            <a:spLocks noChangeArrowheads="1"/>
          </p:cNvSpPr>
          <p:nvPr/>
        </p:nvSpPr>
        <p:spPr bwMode="auto">
          <a:xfrm>
            <a:off x="874713" y="333375"/>
            <a:ext cx="6176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Gr. I:01 (Griechisches Styl – značka vlevo, nápis vpravo)</a:t>
            </a:r>
            <a:r>
              <a:rPr lang="cs-CZ" altLang="cs-CZ" sz="1600"/>
              <a:t>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délník 3"/>
          <p:cNvSpPr>
            <a:spLocks noChangeArrowheads="1"/>
          </p:cNvSpPr>
          <p:nvPr/>
        </p:nvSpPr>
        <p:spPr bwMode="auto">
          <a:xfrm>
            <a:off x="1258888" y="525463"/>
            <a:ext cx="6391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Gr. I:02 (řecký styl – nečitelná značka vlevo, nápis vpravo) </a:t>
            </a:r>
          </a:p>
        </p:txBody>
      </p:sp>
      <p:pic>
        <p:nvPicPr>
          <p:cNvPr id="13315" name="Obrázek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57338"/>
            <a:ext cx="19208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Obrázek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57346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13318" name="Obrázek 1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57338"/>
            <a:ext cx="19954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Obrázek 1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73463"/>
            <a:ext cx="19954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13322" name="Obrázek 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74800"/>
            <a:ext cx="197643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Obrázek 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02038"/>
            <a:ext cx="1976438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13325" name="Rectangle 11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délník 3"/>
          <p:cNvSpPr>
            <a:spLocks noChangeArrowheads="1"/>
          </p:cNvSpPr>
          <p:nvPr/>
        </p:nvSpPr>
        <p:spPr bwMode="auto">
          <a:xfrm>
            <a:off x="1476375" y="692150"/>
            <a:ext cx="6580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Skupina I:03 (řecký styl – značka vlevo a vpravo, bez nápisu) </a:t>
            </a:r>
          </a:p>
        </p:txBody>
      </p:sp>
      <p:pic>
        <p:nvPicPr>
          <p:cNvPr id="14339" name="Obrázek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22375"/>
            <a:ext cx="22479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Obrázek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9250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2724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14343" name="Obrázek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222375"/>
            <a:ext cx="21145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Obrázek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3487738"/>
            <a:ext cx="2081213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élník 3"/>
          <p:cNvSpPr>
            <a:spLocks noChangeArrowheads="1"/>
          </p:cNvSpPr>
          <p:nvPr/>
        </p:nvSpPr>
        <p:spPr bwMode="auto">
          <a:xfrm>
            <a:off x="1692275" y="692150"/>
            <a:ext cx="57864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Skupina I:04 (řecký styl – značka vpravo, bez nápisu) </a:t>
            </a:r>
          </a:p>
        </p:txBody>
      </p:sp>
      <p:pic>
        <p:nvPicPr>
          <p:cNvPr id="15363" name="Obrázek 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412875"/>
            <a:ext cx="23764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Obrázek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789363"/>
            <a:ext cx="23764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délník 3"/>
          <p:cNvSpPr>
            <a:spLocks noChangeArrowheads="1"/>
          </p:cNvSpPr>
          <p:nvPr/>
        </p:nvSpPr>
        <p:spPr bwMode="auto">
          <a:xfrm>
            <a:off x="2124075" y="692150"/>
            <a:ext cx="5186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Skupina I:05 (řecký styl – nápis vpravo a vlevo) </a:t>
            </a:r>
          </a:p>
        </p:txBody>
      </p:sp>
      <p:pic>
        <p:nvPicPr>
          <p:cNvPr id="16387" name="Obrázek 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308100"/>
            <a:ext cx="2284413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Obrázek 1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3616325"/>
            <a:ext cx="2284413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16391" name="Obrázek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1308100"/>
            <a:ext cx="223202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Obrázek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3586163"/>
            <a:ext cx="2232025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16394" name="Rectangle 8"/>
          <p:cNvSpPr>
            <a:spLocks noChangeArrowheads="1"/>
          </p:cNvSpPr>
          <p:nvPr/>
        </p:nvSpPr>
        <p:spPr bwMode="auto">
          <a:xfrm>
            <a:off x="0" y="2362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16395" name="Obrázek 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08100"/>
            <a:ext cx="23241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Obrázek 6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586163"/>
            <a:ext cx="22987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délník 3"/>
          <p:cNvSpPr>
            <a:spLocks noChangeArrowheads="1"/>
          </p:cNvSpPr>
          <p:nvPr/>
        </p:nvSpPr>
        <p:spPr bwMode="auto">
          <a:xfrm>
            <a:off x="611188" y="908050"/>
            <a:ext cx="8137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Skupina I:06 (barbarizovaný styl – napodobenina nápisu vpravo a vlevo) </a:t>
            </a:r>
          </a:p>
        </p:txBody>
      </p:sp>
      <p:pic>
        <p:nvPicPr>
          <p:cNvPr id="17411" name="Obrázek 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916113"/>
            <a:ext cx="313055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Obrázek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1916113"/>
            <a:ext cx="30988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0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0" y="3038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délník 3"/>
          <p:cNvSpPr>
            <a:spLocks noChangeArrowheads="1"/>
          </p:cNvSpPr>
          <p:nvPr/>
        </p:nvSpPr>
        <p:spPr bwMode="auto">
          <a:xfrm>
            <a:off x="2527300" y="1096963"/>
            <a:ext cx="4233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Skupina I:07 (řecký styl – nápis vlevo) </a:t>
            </a:r>
          </a:p>
        </p:txBody>
      </p:sp>
      <p:pic>
        <p:nvPicPr>
          <p:cNvPr id="18435" name="Obrázek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47888"/>
            <a:ext cx="3167063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Obrázek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33600"/>
            <a:ext cx="3322637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délník 3"/>
          <p:cNvSpPr>
            <a:spLocks noChangeArrowheads="1"/>
          </p:cNvSpPr>
          <p:nvPr/>
        </p:nvSpPr>
        <p:spPr bwMode="auto">
          <a:xfrm>
            <a:off x="1331913" y="1125538"/>
            <a:ext cx="572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Skupina I:08 (řecký styl – Niké doprava, nápis vlevo) </a:t>
            </a:r>
          </a:p>
        </p:txBody>
      </p:sp>
      <p:pic>
        <p:nvPicPr>
          <p:cNvPr id="19459" name="Obrázek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41538"/>
            <a:ext cx="2808287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Obrázek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133600"/>
            <a:ext cx="2843213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délník 3"/>
          <p:cNvSpPr>
            <a:spLocks noChangeArrowheads="1"/>
          </p:cNvSpPr>
          <p:nvPr/>
        </p:nvSpPr>
        <p:spPr bwMode="auto">
          <a:xfrm>
            <a:off x="647700" y="1412875"/>
            <a:ext cx="784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Skupina I:09 (barbarizovaný styl – Niké doprava, nápis vpravo a vlevo) </a:t>
            </a:r>
          </a:p>
        </p:txBody>
      </p:sp>
      <p:pic>
        <p:nvPicPr>
          <p:cNvPr id="20483" name="Obrázek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324100"/>
            <a:ext cx="31892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Obrázek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09813"/>
            <a:ext cx="31686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3075" name="Picture 3" descr="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11341101" cy="746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1331913" y="981075"/>
            <a:ext cx="0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619250" y="692150"/>
            <a:ext cx="0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979613" y="549275"/>
            <a:ext cx="0" cy="16557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339975" y="476250"/>
            <a:ext cx="0" cy="1873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771775" y="476250"/>
            <a:ext cx="0" cy="19446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3203575" y="620713"/>
            <a:ext cx="0" cy="1800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3635375" y="620713"/>
            <a:ext cx="0" cy="2016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3995738" y="981075"/>
            <a:ext cx="0" cy="1800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4284663" y="1196975"/>
            <a:ext cx="0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4284663" y="2492375"/>
            <a:ext cx="0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86" name="Rectangle 14"/>
          <p:cNvSpPr>
            <a:spLocks noChangeArrowheads="1"/>
          </p:cNvSpPr>
          <p:nvPr/>
        </p:nvSpPr>
        <p:spPr bwMode="auto">
          <a:xfrm>
            <a:off x="2700338" y="1412875"/>
            <a:ext cx="108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Bójové</a:t>
            </a:r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1403350" y="476250"/>
            <a:ext cx="2160588" cy="165576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solidFill>
                <a:schemeClr val="bg2"/>
              </a:solidFill>
            </a:endParaRPr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3059113" y="1341438"/>
            <a:ext cx="936625" cy="1152525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solidFill>
                <a:schemeClr val="bg2"/>
              </a:solidFill>
            </a:endParaRPr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3563938" y="2349500"/>
            <a:ext cx="1008062" cy="50641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solidFill>
                <a:schemeClr val="bg2"/>
              </a:solidFill>
            </a:endParaRPr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auto">
          <a:xfrm>
            <a:off x="2916238" y="2205038"/>
            <a:ext cx="792162" cy="433387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solidFill>
                <a:schemeClr val="bg2"/>
              </a:solidFill>
            </a:endParaRPr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3779838" y="981075"/>
            <a:ext cx="792162" cy="433388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solidFill>
                <a:schemeClr val="bg2"/>
              </a:solidFill>
            </a:endParaRPr>
          </a:p>
        </p:txBody>
      </p:sp>
      <p:sp>
        <p:nvSpPr>
          <p:cNvPr id="207892" name="Rectangle 20"/>
          <p:cNvSpPr>
            <a:spLocks noChangeArrowheads="1"/>
          </p:cNvSpPr>
          <p:nvPr/>
        </p:nvSpPr>
        <p:spPr bwMode="auto">
          <a:xfrm>
            <a:off x="2051050" y="3500438"/>
            <a:ext cx="10445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1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Tauriskové</a:t>
            </a:r>
          </a:p>
          <a:p>
            <a:pPr>
              <a:defRPr/>
            </a:pPr>
            <a:endParaRPr lang="cs-CZ" altLang="cs-CZ" sz="14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7893" name="Rectangle 21"/>
          <p:cNvSpPr>
            <a:spLocks noChangeArrowheads="1"/>
          </p:cNvSpPr>
          <p:nvPr/>
        </p:nvSpPr>
        <p:spPr bwMode="auto">
          <a:xfrm>
            <a:off x="3348038" y="4221163"/>
            <a:ext cx="1122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1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Skordiskové</a:t>
            </a:r>
          </a:p>
        </p:txBody>
      </p:sp>
      <p:sp>
        <p:nvSpPr>
          <p:cNvPr id="207894" name="Rectangle 22"/>
          <p:cNvSpPr>
            <a:spLocks noChangeArrowheads="1"/>
          </p:cNvSpPr>
          <p:nvPr/>
        </p:nvSpPr>
        <p:spPr bwMode="auto">
          <a:xfrm>
            <a:off x="827088" y="2662238"/>
            <a:ext cx="1074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1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NORICUM</a:t>
            </a:r>
          </a:p>
        </p:txBody>
      </p:sp>
      <p:sp>
        <p:nvSpPr>
          <p:cNvPr id="207895" name="Rectangle 23"/>
          <p:cNvSpPr>
            <a:spLocks noChangeArrowheads="1"/>
          </p:cNvSpPr>
          <p:nvPr/>
        </p:nvSpPr>
        <p:spPr bwMode="auto">
          <a:xfrm>
            <a:off x="3203575" y="3141663"/>
            <a:ext cx="1004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1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PANONIE</a:t>
            </a:r>
          </a:p>
        </p:txBody>
      </p:sp>
      <p:sp>
        <p:nvSpPr>
          <p:cNvPr id="207896" name="Rectangle 24"/>
          <p:cNvSpPr>
            <a:spLocks noChangeArrowheads="1"/>
          </p:cNvSpPr>
          <p:nvPr/>
        </p:nvSpPr>
        <p:spPr bwMode="auto">
          <a:xfrm>
            <a:off x="0" y="4221163"/>
            <a:ext cx="11636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1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GALLIA </a:t>
            </a:r>
          </a:p>
          <a:p>
            <a:pPr algn="ctr">
              <a:defRPr/>
            </a:pPr>
            <a:r>
              <a:rPr lang="cs-CZ" altLang="cs-CZ" sz="1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CISALPINA</a:t>
            </a:r>
          </a:p>
        </p:txBody>
      </p:sp>
      <p:sp>
        <p:nvSpPr>
          <p:cNvPr id="207897" name="Rectangle 25"/>
          <p:cNvSpPr>
            <a:spLocks noChangeArrowheads="1"/>
          </p:cNvSpPr>
          <p:nvPr/>
        </p:nvSpPr>
        <p:spPr bwMode="auto">
          <a:xfrm>
            <a:off x="250825" y="1773238"/>
            <a:ext cx="109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1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Vindelikové</a:t>
            </a:r>
          </a:p>
        </p:txBody>
      </p:sp>
      <p:sp>
        <p:nvSpPr>
          <p:cNvPr id="207898" name="Rectangle 26"/>
          <p:cNvSpPr>
            <a:spLocks noChangeArrowheads="1"/>
          </p:cNvSpPr>
          <p:nvPr/>
        </p:nvSpPr>
        <p:spPr bwMode="auto">
          <a:xfrm>
            <a:off x="4427538" y="2060575"/>
            <a:ext cx="74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1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Cotini?</a:t>
            </a:r>
          </a:p>
        </p:txBody>
      </p:sp>
      <p:sp>
        <p:nvSpPr>
          <p:cNvPr id="207899" name="Rectangle 27"/>
          <p:cNvSpPr>
            <a:spLocks noChangeArrowheads="1"/>
          </p:cNvSpPr>
          <p:nvPr/>
        </p:nvSpPr>
        <p:spPr bwMode="auto">
          <a:xfrm>
            <a:off x="5364163" y="3429000"/>
            <a:ext cx="1538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1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SEDMIHRDSKO</a:t>
            </a:r>
          </a:p>
        </p:txBody>
      </p:sp>
      <p:sp>
        <p:nvSpPr>
          <p:cNvPr id="207900" name="Rectangle 28"/>
          <p:cNvSpPr>
            <a:spLocks noChangeArrowheads="1"/>
          </p:cNvSpPr>
          <p:nvPr/>
        </p:nvSpPr>
        <p:spPr bwMode="auto">
          <a:xfrm>
            <a:off x="7308850" y="5183188"/>
            <a:ext cx="758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1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DACIE</a:t>
            </a:r>
          </a:p>
        </p:txBody>
      </p:sp>
      <p:sp>
        <p:nvSpPr>
          <p:cNvPr id="207901" name="Rectangle 29"/>
          <p:cNvSpPr>
            <a:spLocks noChangeArrowheads="1"/>
          </p:cNvSpPr>
          <p:nvPr/>
        </p:nvSpPr>
        <p:spPr bwMode="auto">
          <a:xfrm>
            <a:off x="8621713" y="4365625"/>
            <a:ext cx="1044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1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Bastarnové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délník 3"/>
          <p:cNvSpPr>
            <a:spLocks noChangeArrowheads="1"/>
          </p:cNvSpPr>
          <p:nvPr/>
        </p:nvSpPr>
        <p:spPr bwMode="auto">
          <a:xfrm>
            <a:off x="1331913" y="620713"/>
            <a:ext cx="6756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Skupina I:12 (barbarizovaný styl – značka vlevo, nápis vpravo) </a:t>
            </a:r>
          </a:p>
        </p:txBody>
      </p:sp>
      <p:pic>
        <p:nvPicPr>
          <p:cNvPr id="21507" name="Obrázek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11313"/>
            <a:ext cx="213201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Obrázek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3789363"/>
            <a:ext cx="213201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21511" name="Obrázek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11313"/>
            <a:ext cx="195421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Obrázek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16338"/>
            <a:ext cx="1954213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1514" name="Rectangle 8"/>
          <p:cNvSpPr>
            <a:spLocks noChangeArrowheads="1"/>
          </p:cNvSpPr>
          <p:nvPr/>
        </p:nvSpPr>
        <p:spPr bwMode="auto">
          <a:xfrm>
            <a:off x="15240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21515" name="Grafik 10" descr="http://ikmk.smb.museum/mk-edit/images/n65/65662/vs_op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60550"/>
            <a:ext cx="2081213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Grafik 7" descr="http://ikmk.smb.museum/mk-edit/images/n65/65662/rs_op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846513"/>
            <a:ext cx="2081213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délník 1"/>
          <p:cNvSpPr>
            <a:spLocks noChangeArrowheads="1"/>
          </p:cNvSpPr>
          <p:nvPr/>
        </p:nvSpPr>
        <p:spPr bwMode="auto">
          <a:xfrm>
            <a:off x="790575" y="423863"/>
            <a:ext cx="8353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Skupina I:13 (barbarizovaný styl – napodobeniny nápisů vpravo a vlevo) </a:t>
            </a:r>
          </a:p>
        </p:txBody>
      </p:sp>
      <p:pic>
        <p:nvPicPr>
          <p:cNvPr id="22531" name="Obrázek 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154113"/>
            <a:ext cx="2430463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Obrázek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644900"/>
            <a:ext cx="2449513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22535" name="Obrázek 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96975"/>
            <a:ext cx="22987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Obrázek 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3573463"/>
            <a:ext cx="224948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2538" name="Rectangle 8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22539" name="Obrázek 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211263"/>
            <a:ext cx="250825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Obrázek 5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573463"/>
            <a:ext cx="25368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2542" name="Rectangle 12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délník 1"/>
          <p:cNvSpPr>
            <a:spLocks noChangeArrowheads="1"/>
          </p:cNvSpPr>
          <p:nvPr/>
        </p:nvSpPr>
        <p:spPr bwMode="auto">
          <a:xfrm>
            <a:off x="1476375" y="620713"/>
            <a:ext cx="6069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Skupina I:14 (barbarizovaný styl – napodobenina písma)</a:t>
            </a:r>
          </a:p>
        </p:txBody>
      </p:sp>
      <p:pic>
        <p:nvPicPr>
          <p:cNvPr id="23555" name="Obrázek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382713"/>
            <a:ext cx="2262187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Obrázek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2265362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23559" name="Obrázek 1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363663"/>
            <a:ext cx="2159000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Obrázek 1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482975"/>
            <a:ext cx="2182813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23563" name="Obrázek 1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357313"/>
            <a:ext cx="2160588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Obrázek 1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17900"/>
            <a:ext cx="216058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4580" name="Obdélník 1"/>
          <p:cNvSpPr>
            <a:spLocks noChangeArrowheads="1"/>
          </p:cNvSpPr>
          <p:nvPr/>
        </p:nvSpPr>
        <p:spPr bwMode="auto">
          <a:xfrm>
            <a:off x="1835150" y="620713"/>
            <a:ext cx="6070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Skupina I:14 (barbarizovaný styl – napodobenina písma)</a:t>
            </a:r>
          </a:p>
        </p:txBody>
      </p:sp>
      <p:pic>
        <p:nvPicPr>
          <p:cNvPr id="24581" name="Obrázek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376363"/>
            <a:ext cx="22764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Obrázek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3817938"/>
            <a:ext cx="2420938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24585" name="Obrázek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592263"/>
            <a:ext cx="2065338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Obrázek 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71900"/>
            <a:ext cx="20637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4588" name="Rectangle 11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24589" name="Obrázek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76375"/>
            <a:ext cx="208915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5604" name="Obdélník 1"/>
          <p:cNvSpPr>
            <a:spLocks noChangeArrowheads="1"/>
          </p:cNvSpPr>
          <p:nvPr/>
        </p:nvSpPr>
        <p:spPr bwMode="auto">
          <a:xfrm>
            <a:off x="1536700" y="908050"/>
            <a:ext cx="607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Skupina I:14 (barbarizovaný styl – napodobenina písma)</a:t>
            </a:r>
          </a:p>
        </p:txBody>
      </p:sp>
      <p:pic>
        <p:nvPicPr>
          <p:cNvPr id="25605" name="Obrázek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345598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Obrázek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89138"/>
            <a:ext cx="332422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0" y="2438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cs typeface="Times New Roman" panose="02020603050405020304" pitchFamily="18" charset="0"/>
              </a:rPr>
              <a:t>  </a:t>
            </a:r>
            <a:endParaRPr lang="cs-CZ" altLang="cs-CZ"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23749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Obrázek 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981075"/>
            <a:ext cx="158432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Obrázek 1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78200"/>
            <a:ext cx="20701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0" y="2257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26631" name="Obrázek 495" descr="_MG_19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006475"/>
            <a:ext cx="1439862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Obrázek 494" descr="_MG_19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2714625"/>
            <a:ext cx="148748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6634" name="Rectangle 8"/>
          <p:cNvSpPr>
            <a:spLocks noChangeArrowheads="1"/>
          </p:cNvSpPr>
          <p:nvPr/>
        </p:nvSpPr>
        <p:spPr bwMode="auto">
          <a:xfrm>
            <a:off x="0" y="1933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26635" name="Obrázek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5157788"/>
            <a:ext cx="11557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Obrázek 8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157788"/>
            <a:ext cx="12239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6638" name="Rectangle 12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délník 1"/>
          <p:cNvSpPr>
            <a:spLocks noChangeArrowheads="1"/>
          </p:cNvSpPr>
          <p:nvPr/>
        </p:nvSpPr>
        <p:spPr bwMode="auto">
          <a:xfrm>
            <a:off x="1331913" y="595313"/>
            <a:ext cx="5618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Skupina I:17 (barbarizovaný styl – stříbrné odražky)</a:t>
            </a:r>
          </a:p>
        </p:txBody>
      </p:sp>
      <p:pic>
        <p:nvPicPr>
          <p:cNvPr id="27651" name="Obrázek 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368425"/>
            <a:ext cx="23431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Obrázek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87750"/>
            <a:ext cx="230505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27655" name="Obrázek 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393825"/>
            <a:ext cx="223202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Obrázek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3500438"/>
            <a:ext cx="22526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7658" name="Rectangle 8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H5 2476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079500"/>
            <a:ext cx="10414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H5 24767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2133600"/>
            <a:ext cx="103663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cs-CZ" altLang="cs-CZ" sz="1800" b="0">
              <a:latin typeface="Arial" panose="020B0604020202020204" pitchFamily="34" charset="0"/>
            </a:endParaRPr>
          </a:p>
        </p:txBody>
      </p:sp>
      <p:pic>
        <p:nvPicPr>
          <p:cNvPr id="28677" name="Picture 8" descr="H5 2322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127125"/>
            <a:ext cx="974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 descr="H5 23224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2133600"/>
            <a:ext cx="965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005013" y="311150"/>
            <a:ext cx="49577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cs-CZ" sz="24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Hoard</a:t>
            </a:r>
            <a:r>
              <a:rPr lang="cs-CZ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NECHANICE 1893 </a:t>
            </a:r>
            <a:r>
              <a:rPr 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LT </a:t>
            </a:r>
            <a:r>
              <a:rPr 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C1)</a:t>
            </a:r>
            <a:endParaRPr lang="cs-CZ" sz="2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8680" name="Picture 11" descr="H5 201092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1179513"/>
            <a:ext cx="9525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 descr="H5 201092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2181225"/>
            <a:ext cx="9525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Rectangle 12"/>
          <p:cNvSpPr>
            <a:spLocks noChangeArrowheads="1"/>
          </p:cNvSpPr>
          <p:nvPr/>
        </p:nvSpPr>
        <p:spPr bwMode="auto">
          <a:xfrm>
            <a:off x="423863" y="228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28683" name="Picture 14" descr="H5 201082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1247775"/>
            <a:ext cx="9302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3" descr="H5 201092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184400"/>
            <a:ext cx="9223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Rectangle 15"/>
          <p:cNvSpPr>
            <a:spLocks noChangeArrowheads="1"/>
          </p:cNvSpPr>
          <p:nvPr/>
        </p:nvSpPr>
        <p:spPr bwMode="auto">
          <a:xfrm>
            <a:off x="4572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28686" name="Picture 17" descr="H5 201083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1284288"/>
            <a:ext cx="8985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6" descr="H5 201083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2205038"/>
            <a:ext cx="91281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Rectangle 18"/>
          <p:cNvSpPr>
            <a:spLocks noChangeArrowheads="1"/>
          </p:cNvSpPr>
          <p:nvPr/>
        </p:nvSpPr>
        <p:spPr bwMode="auto">
          <a:xfrm>
            <a:off x="6096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28689" name="Picture 22" descr="H5 29933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573588"/>
            <a:ext cx="860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21" descr="H5 29933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45735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20" descr="H5 201205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535488"/>
            <a:ext cx="860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19" descr="H5 201205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4525963"/>
            <a:ext cx="85407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8694" name="Rectangle 24"/>
          <p:cNvSpPr>
            <a:spLocks noChangeArrowheads="1"/>
          </p:cNvSpPr>
          <p:nvPr/>
        </p:nvSpPr>
        <p:spPr bwMode="auto">
          <a:xfrm>
            <a:off x="34925" y="2076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>
              <a:latin typeface="Arial" panose="020B0604020202020204" pitchFamily="34" charset="0"/>
            </a:endParaRPr>
          </a:p>
        </p:txBody>
      </p:sp>
      <p:pic>
        <p:nvPicPr>
          <p:cNvPr id="28695" name="Picture 27" descr="N-I-5401-Nechanice-av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179513"/>
            <a:ext cx="9525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26" descr="N-I-5401-Nechanice-rv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184400"/>
            <a:ext cx="9588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25" descr="P 17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4021138"/>
            <a:ext cx="89693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8" name="Rectangle 28"/>
          <p:cNvSpPr>
            <a:spLocks noChangeArrowheads="1"/>
          </p:cNvSpPr>
          <p:nvPr/>
        </p:nvSpPr>
        <p:spPr bwMode="auto">
          <a:xfrm>
            <a:off x="7620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Ovál 3"/>
          <p:cNvSpPr>
            <a:spLocks noChangeArrowheads="1"/>
          </p:cNvSpPr>
          <p:nvPr/>
        </p:nvSpPr>
        <p:spPr bwMode="auto">
          <a:xfrm>
            <a:off x="5580063" y="4005263"/>
            <a:ext cx="1512887" cy="1274762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solidFill>
                <a:srgbClr val="FF0000"/>
              </a:solidFill>
            </a:endParaRPr>
          </a:p>
        </p:txBody>
      </p:sp>
      <p:sp>
        <p:nvSpPr>
          <p:cNvPr id="29700" name="Ovál 4"/>
          <p:cNvSpPr>
            <a:spLocks noChangeArrowheads="1"/>
          </p:cNvSpPr>
          <p:nvPr/>
        </p:nvSpPr>
        <p:spPr bwMode="auto">
          <a:xfrm>
            <a:off x="3571875" y="2428875"/>
            <a:ext cx="1512888" cy="1274763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solidFill>
                <a:srgbClr val="FF0000"/>
              </a:solidFill>
            </a:endParaRPr>
          </a:p>
        </p:txBody>
      </p:sp>
      <p:sp>
        <p:nvSpPr>
          <p:cNvPr id="29701" name="Ovál 5"/>
          <p:cNvSpPr>
            <a:spLocks noChangeArrowheads="1"/>
          </p:cNvSpPr>
          <p:nvPr/>
        </p:nvSpPr>
        <p:spPr bwMode="auto">
          <a:xfrm>
            <a:off x="4535488" y="5321300"/>
            <a:ext cx="1800225" cy="1273175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solidFill>
                <a:srgbClr val="FF0000"/>
              </a:solidFill>
            </a:endParaRPr>
          </a:p>
        </p:txBody>
      </p:sp>
      <p:pic>
        <p:nvPicPr>
          <p:cNvPr id="29702" name="Obrázek 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182563"/>
            <a:ext cx="157638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Obrázek 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1812925"/>
            <a:ext cx="1582738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9705" name="Rectangle 4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29706" name="Obdélník 1"/>
          <p:cNvSpPr>
            <a:spLocks noChangeArrowheads="1"/>
          </p:cNvSpPr>
          <p:nvPr/>
        </p:nvSpPr>
        <p:spPr bwMode="auto">
          <a:xfrm>
            <a:off x="395288" y="495300"/>
            <a:ext cx="5484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Horizont A1 = LT B2b = c. 300-250 v. Ch.</a:t>
            </a:r>
            <a:endParaRPr lang="cs-CZ" altLang="cs-CZ"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áz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73125"/>
            <a:ext cx="336073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05038"/>
            <a:ext cx="39592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Obdélník 4"/>
          <p:cNvSpPr>
            <a:spLocks noChangeArrowheads="1"/>
          </p:cNvSpPr>
          <p:nvPr/>
        </p:nvSpPr>
        <p:spPr bwMode="auto">
          <a:xfrm>
            <a:off x="625475" y="3500438"/>
            <a:ext cx="16652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Soběsuky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Libočany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Jenišův Újezd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Körpergrägen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2,9-2,8 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rom-t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28336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hron-t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573463"/>
            <a:ext cx="554513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00" name="Rectangle 4"/>
          <p:cNvSpPr>
            <a:spLocks noChangeArrowheads="1"/>
          </p:cNvSpPr>
          <p:nvPr/>
        </p:nvSpPr>
        <p:spPr bwMode="auto">
          <a:xfrm>
            <a:off x="323850" y="430213"/>
            <a:ext cx="1879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8609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8609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8609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8609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8609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8609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8609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8609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8609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Chronologie </a:t>
            </a:r>
          </a:p>
        </p:txBody>
      </p:sp>
      <p:pic>
        <p:nvPicPr>
          <p:cNvPr id="4101" name="Picture 5" descr="latén v Čechá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836613"/>
            <a:ext cx="295275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755650" y="3429000"/>
            <a:ext cx="914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250825" y="3860800"/>
            <a:ext cx="3025775" cy="1152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250825" y="4868863"/>
            <a:ext cx="3025775" cy="7921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4105" name="Oval 10"/>
          <p:cNvSpPr>
            <a:spLocks noChangeArrowheads="1"/>
          </p:cNvSpPr>
          <p:nvPr/>
        </p:nvSpPr>
        <p:spPr bwMode="auto">
          <a:xfrm>
            <a:off x="2195513" y="4005263"/>
            <a:ext cx="576262" cy="914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solidFill>
                <a:srgbClr val="FF0000"/>
              </a:solidFill>
            </a:endParaRPr>
          </a:p>
        </p:txBody>
      </p:sp>
      <p:sp>
        <p:nvSpPr>
          <p:cNvPr id="4106" name="Oval 11"/>
          <p:cNvSpPr>
            <a:spLocks noChangeArrowheads="1"/>
          </p:cNvSpPr>
          <p:nvPr/>
        </p:nvSpPr>
        <p:spPr bwMode="auto">
          <a:xfrm>
            <a:off x="1979613" y="5013325"/>
            <a:ext cx="647700" cy="987425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4107" name="Line 12"/>
          <p:cNvSpPr>
            <a:spLocks noChangeShapeType="1"/>
          </p:cNvSpPr>
          <p:nvPr/>
        </p:nvSpPr>
        <p:spPr bwMode="auto">
          <a:xfrm flipV="1">
            <a:off x="2987675" y="4149725"/>
            <a:ext cx="720725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8" name="Line 13"/>
          <p:cNvSpPr>
            <a:spLocks noChangeShapeType="1"/>
          </p:cNvSpPr>
          <p:nvPr/>
        </p:nvSpPr>
        <p:spPr bwMode="auto">
          <a:xfrm flipV="1">
            <a:off x="3059113" y="4652963"/>
            <a:ext cx="649287" cy="6477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9" name="Line 14"/>
          <p:cNvSpPr>
            <a:spLocks noChangeShapeType="1"/>
          </p:cNvSpPr>
          <p:nvPr/>
        </p:nvSpPr>
        <p:spPr bwMode="auto">
          <a:xfrm flipV="1">
            <a:off x="3132138" y="5084763"/>
            <a:ext cx="576262" cy="2889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0" name="Line 15"/>
          <p:cNvSpPr>
            <a:spLocks noChangeShapeType="1"/>
          </p:cNvSpPr>
          <p:nvPr/>
        </p:nvSpPr>
        <p:spPr bwMode="auto">
          <a:xfrm>
            <a:off x="3132138" y="5445125"/>
            <a:ext cx="576262" cy="2159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3419475" y="3716338"/>
            <a:ext cx="3889375" cy="865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4112" name="Rectangle 17"/>
          <p:cNvSpPr>
            <a:spLocks noChangeArrowheads="1"/>
          </p:cNvSpPr>
          <p:nvPr/>
        </p:nvSpPr>
        <p:spPr bwMode="auto">
          <a:xfrm>
            <a:off x="3419475" y="4437063"/>
            <a:ext cx="3889375" cy="18716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4113" name="Obdélník 1"/>
          <p:cNvSpPr>
            <a:spLocks noChangeArrowheads="1"/>
          </p:cNvSpPr>
          <p:nvPr/>
        </p:nvSpPr>
        <p:spPr bwMode="auto">
          <a:xfrm>
            <a:off x="323850" y="3519488"/>
            <a:ext cx="2952750" cy="5397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solidFill>
                <a:srgbClr val="FF0000"/>
              </a:solidFill>
            </a:endParaRPr>
          </a:p>
        </p:txBody>
      </p:sp>
      <p:cxnSp>
        <p:nvCxnSpPr>
          <p:cNvPr id="4114" name="Přímá spojnice se šipkou 2"/>
          <p:cNvCxnSpPr>
            <a:cxnSpLocks noChangeShapeType="1"/>
          </p:cNvCxnSpPr>
          <p:nvPr/>
        </p:nvCxnSpPr>
        <p:spPr bwMode="auto">
          <a:xfrm>
            <a:off x="2771775" y="3716338"/>
            <a:ext cx="1008063" cy="3429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622425"/>
            <a:ext cx="3687762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Obrázek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2425"/>
            <a:ext cx="3736975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31750" name="Obdélník 3"/>
          <p:cNvSpPr>
            <a:spLocks noChangeArrowheads="1"/>
          </p:cNvSpPr>
          <p:nvPr/>
        </p:nvSpPr>
        <p:spPr bwMode="auto">
          <a:xfrm>
            <a:off x="971550" y="5084763"/>
            <a:ext cx="722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i="1">
                <a:solidFill>
                  <a:srgbClr val="FF0000"/>
                </a:solidFill>
              </a:rPr>
              <a:t>RRC</a:t>
            </a:r>
            <a:r>
              <a:rPr lang="cs-CZ" altLang="cs-CZ" sz="1400">
                <a:solidFill>
                  <a:srgbClr val="FF0000"/>
                </a:solidFill>
              </a:rPr>
              <a:t>  14/4 = 280–276 BC                   </a:t>
            </a:r>
            <a:r>
              <a:rPr lang="cs-CZ" altLang="cs-CZ" sz="1400" i="1">
                <a:solidFill>
                  <a:srgbClr val="FF0000"/>
                </a:solidFill>
              </a:rPr>
              <a:t>RRC</a:t>
            </a:r>
            <a:r>
              <a:rPr lang="cs-CZ" altLang="cs-CZ" sz="1400">
                <a:solidFill>
                  <a:srgbClr val="FF0000"/>
                </a:solidFill>
              </a:rPr>
              <a:t> 13/1–2 + 17/1 + 18/3 = 280-269 BC</a:t>
            </a:r>
          </a:p>
        </p:txBody>
      </p:sp>
      <p:sp>
        <p:nvSpPr>
          <p:cNvPr id="31751" name="Obdélník 4"/>
          <p:cNvSpPr>
            <a:spLocks noChangeArrowheads="1"/>
          </p:cNvSpPr>
          <p:nvPr/>
        </p:nvSpPr>
        <p:spPr bwMode="auto">
          <a:xfrm>
            <a:off x="2843213" y="765175"/>
            <a:ext cx="321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Jenišův Újezd Grab 138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508625" y="1557338"/>
            <a:ext cx="229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cs-CZ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</a:t>
            </a:r>
            <a:r>
              <a:rPr lang="cs-CZ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Púchov</a:t>
            </a:r>
            <a:r>
              <a:rPr lang="cs-CZ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</a:t>
            </a:r>
            <a:r>
              <a:rPr lang="cs-CZ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Sur</a:t>
            </a:r>
            <a:r>
              <a:rPr lang="cs-CZ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(SK)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339975" y="587375"/>
            <a:ext cx="478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2400" dirty="0" err="1">
                <a:solidFill>
                  <a:srgbClr val="A51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Staters</a:t>
            </a:r>
            <a:r>
              <a:rPr lang="cs-CZ" sz="2400" dirty="0">
                <a:solidFill>
                  <a:srgbClr val="A51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cs-CZ" sz="2400" dirty="0" err="1">
                <a:solidFill>
                  <a:srgbClr val="A51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of</a:t>
            </a:r>
            <a:r>
              <a:rPr lang="cs-CZ" sz="2400" dirty="0">
                <a:solidFill>
                  <a:srgbClr val="A51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Alexander III.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835150" y="1484313"/>
            <a:ext cx="240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cs-CZ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</a:t>
            </a:r>
            <a:r>
              <a:rPr lang="cs-CZ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South</a:t>
            </a:r>
            <a:r>
              <a:rPr lang="cs-CZ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Moravia (CZ)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5126" name="Picture 6" descr="scan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05038"/>
            <a:ext cx="179228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76700"/>
            <a:ext cx="1800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5129" name="Picture 9" descr="Statér Alexander 8,46 g a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89138"/>
            <a:ext cx="19145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alexander starér 8,46 g r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0526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-151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6147" name="Picture 3" descr="H5 2476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708275"/>
            <a:ext cx="1944687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5 24767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08275"/>
            <a:ext cx="1943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>
              <a:latin typeface="Arial" panose="020B0604020202020204" pitchFamily="34" charset="0"/>
            </a:endParaRPr>
          </a:p>
        </p:txBody>
      </p:sp>
      <p:pic>
        <p:nvPicPr>
          <p:cNvPr id="6150" name="Picture 6" descr="H5 2322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24400"/>
            <a:ext cx="18764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H5 23224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97425"/>
            <a:ext cx="18224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908175" y="1989138"/>
            <a:ext cx="763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accent2"/>
                </a:solidFill>
                <a:latin typeface="Times New Roman" panose="02020603050405020304" pitchFamily="18" charset="0"/>
              </a:rPr>
              <a:t>Alexander III.-napodobeniny: </a:t>
            </a:r>
            <a:r>
              <a:rPr lang="cs-CZ" altLang="cs-CZ" sz="2400">
                <a:solidFill>
                  <a:srgbClr val="CC0000"/>
                </a:solidFill>
                <a:latin typeface="Times New Roman" panose="02020603050405020304" pitchFamily="18" charset="0"/>
              </a:rPr>
              <a:t>Typ Nike</a:t>
            </a:r>
            <a:endParaRPr lang="en-US" altLang="cs-CZ" sz="24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pic>
        <p:nvPicPr>
          <p:cNvPr id="6154" name="Picture 10" descr="OB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8913"/>
            <a:ext cx="31686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755650" y="17732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971550" y="1916113"/>
            <a:ext cx="69135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Ovál 3"/>
          <p:cNvSpPr>
            <a:spLocks noChangeArrowheads="1"/>
          </p:cNvSpPr>
          <p:nvPr/>
        </p:nvSpPr>
        <p:spPr bwMode="auto">
          <a:xfrm>
            <a:off x="5580063" y="4005263"/>
            <a:ext cx="1512887" cy="1274762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solidFill>
                <a:srgbClr val="FF0000"/>
              </a:solidFill>
            </a:endParaRPr>
          </a:p>
        </p:txBody>
      </p:sp>
      <p:sp>
        <p:nvSpPr>
          <p:cNvPr id="7172" name="Ovál 4"/>
          <p:cNvSpPr>
            <a:spLocks noChangeArrowheads="1"/>
          </p:cNvSpPr>
          <p:nvPr/>
        </p:nvSpPr>
        <p:spPr bwMode="auto">
          <a:xfrm>
            <a:off x="3571875" y="2428875"/>
            <a:ext cx="1512888" cy="1274763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solidFill>
                <a:srgbClr val="FF0000"/>
              </a:solidFill>
            </a:endParaRPr>
          </a:p>
        </p:txBody>
      </p:sp>
      <p:sp>
        <p:nvSpPr>
          <p:cNvPr id="7173" name="Ovál 5"/>
          <p:cNvSpPr>
            <a:spLocks noChangeArrowheads="1"/>
          </p:cNvSpPr>
          <p:nvPr/>
        </p:nvSpPr>
        <p:spPr bwMode="auto">
          <a:xfrm>
            <a:off x="4535488" y="5321300"/>
            <a:ext cx="1800225" cy="1273175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solidFill>
                <a:srgbClr val="FF0000"/>
              </a:solidFill>
            </a:endParaRPr>
          </a:p>
        </p:txBody>
      </p:sp>
      <p:pic>
        <p:nvPicPr>
          <p:cNvPr id="7174" name="Obrázek 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182563"/>
            <a:ext cx="157638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Obrázek 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1812925"/>
            <a:ext cx="1582738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  <p:sp>
        <p:nvSpPr>
          <p:cNvPr id="7177" name="Rectangle 4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539750" y="188913"/>
          <a:ext cx="7848600" cy="661511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21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2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08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Varianta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Razidla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G.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Úprava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Lokalita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Typ nálezu 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I:01.1/1 (1)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I:01/1-01/A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8,598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Nechanice 72/4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depot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I:01.1/2 (1)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I:01/2-01/B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8,55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Kurima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I:01.1/3 (1)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I:01/3-01/C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8,49 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zásek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Munderfing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I:01.2/1 (1)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I:01/4-01/D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8,51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I:01.3/1 (1)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I:01/5-01/E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8,46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I:01.4/1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I:01/6-01/F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8,45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Trepcza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sídliště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I:01.4/2 (1)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I:01/7-01/G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8,45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I:01.4/3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I:01/8-01/H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8,29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Sedmihradsko?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I:01.4/4 (1)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I:01/9-01/I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8,24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zásek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Regöly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I:01.4/5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I:01/10-01/J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7,919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zásek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Dobian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Hrob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I:01.5/1 (1)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I:01/11-01/K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8,193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Morava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I:01.6/1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I:01/12-01/L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8,233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zásek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Němčice nad Hanou 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sídliště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I:01.7/1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I:01/13-01/M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8,360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I:01.8/1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I:01/14-01/N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8,490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I:01.9/1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I:01/15-01/O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8,16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I:01.10/1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I:01/16-01/P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7,30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I:01.11/1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I:01/17-01/Q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8,26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I:02.1/1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I:02/1-02/A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8,511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Kostelany nad Moravou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I:02.1/2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I:02/2-02/B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8,35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zásek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jižní Slovensko (?) 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I:02.1/3 (1)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I:02/3-02/C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8,38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I:02.1/4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I:02/4-02/D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7,955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Durynsko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I:02.1/5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I:02/5-02/E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8,23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zásek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Hodonín-Lužice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I:02.1/6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I:02/6-02/F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8,09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zásek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Nowa Cerekwia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sídliště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I:02.1/7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I:02/7-02/G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8,11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Čejetice 29/1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I:03.1/1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I:03/1-03/A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8,364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Němčice nad Hanou 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sídliště (?)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I:03.1/2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I:03/2-03/B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8,49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zásek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východní </a:t>
                      </a:r>
                      <a:r>
                        <a:rPr lang="de-DE" sz="500" dirty="0" err="1">
                          <a:solidFill>
                            <a:srgbClr val="FF0000"/>
                          </a:solidFill>
                          <a:effectLst/>
                        </a:rPr>
                        <a:t>Slovensko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 (?)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I:04.1/1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I:04/1-04/A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8,051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Brtnice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28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I:05.1/1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I:05/1-05/A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8,501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 err="1">
                          <a:solidFill>
                            <a:srgbClr val="FF0000"/>
                          </a:solidFill>
                          <a:effectLst/>
                        </a:rPr>
                        <a:t>Němčice</a:t>
                      </a: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de-DE" sz="500" dirty="0" err="1">
                          <a:solidFill>
                            <a:srgbClr val="FF0000"/>
                          </a:solidFill>
                          <a:effectLst/>
                        </a:rPr>
                        <a:t>nad</a:t>
                      </a: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de-DE" sz="500" dirty="0" err="1">
                          <a:solidFill>
                            <a:srgbClr val="FF0000"/>
                          </a:solidFill>
                          <a:effectLst/>
                        </a:rPr>
                        <a:t>Hanou</a:t>
                      </a: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 (?)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sídliště (?)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I:05.1/2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I:05/2-05/B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8,42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I:05.1/3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I:05/3-05/C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8,39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Maďarsko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I:05.1/4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I:05/4-05/D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8,50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I:05.1/5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I:05/5-05/E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8,3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Linz (?)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 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I:05.1/6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I:05/6-05/F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8,450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I:05.1/7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I:05/7-05/G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8,400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Morava (?)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 (?)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I:05.1/8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I:05/8-05/H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8,52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I:05.1/9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I:05/9-05/I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8,25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zářez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I:05.1/10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I:05/10-05/J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8,303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zásek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Němčice nad Hanou 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sídliště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38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I:05.1/11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I:05/11-05/K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4,096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půlený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Němčice nad Hanou 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sídliště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I:05.1/12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I:05/12-05/L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8,42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I:06.1/1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I:06/1-06/A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7,747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Starý Bydžov 78/1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I:07.1/1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I:07/1-07/A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8,45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I:08.1/1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I:08/1-08/A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8,49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43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I:09.1/1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I:09/1-09/A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8,240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I:10.1/1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I:10/1-10/A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8,425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 err="1">
                          <a:solidFill>
                            <a:srgbClr val="FF0000"/>
                          </a:solidFill>
                          <a:effectLst/>
                        </a:rPr>
                        <a:t>Inowrocław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I:11.1/1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I:11/1-11/A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8,34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záseky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Merseburg – okolí 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46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I:12.1/1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I:12/1-12/A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8,52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Nagykörcsökpuszta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47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I:12.1/2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I:12/2-12/B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8,37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 err="1">
                          <a:solidFill>
                            <a:srgbClr val="FF0000"/>
                          </a:solidFill>
                          <a:effectLst/>
                        </a:rPr>
                        <a:t>Enns-Kristein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I:12.1/3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I:12/3-12/C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8,31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zářez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49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I:12.1/4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I:12/4-12/D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8,54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I:13.1/1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I:13/1-13/A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8,255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51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I:13.1/2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I:13/2-13/B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8,434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52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I:13.1/3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I:13/3-13/C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8,290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 err="1">
                          <a:solidFill>
                            <a:srgbClr val="FF0000"/>
                          </a:solidFill>
                          <a:effectLst/>
                        </a:rPr>
                        <a:t>Ostfildern-Ruit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I:13.1/4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I:13/4-13/D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8,13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I:14.1/1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I:14/1-14/A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8,337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54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I:14.1/2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I:14/2-14/B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8,55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55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56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I:14.1/3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I:14/3-14/C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8,50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56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57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I:14.1/4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I:14/4-14/D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8,517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Čechy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57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I:14.1/4 (2)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I:14/4-14/D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8,45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Nechanice 72/5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depot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58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59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I:14.1/5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I:14/5-14/E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8,502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 err="1">
                          <a:solidFill>
                            <a:srgbClr val="FF0000"/>
                          </a:solidFill>
                          <a:effectLst/>
                        </a:rPr>
                        <a:t>Morava</a:t>
                      </a: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 (?)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 (?)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59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I:14.1/5 (2)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I:14/5-14/E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8,430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60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61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I:14.1/6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I:14/6-14/F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8,410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61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62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I:14.1/7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I:14/7-14/G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8,60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62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63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I:14.1/7 (2)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I:14/7-14/G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8,508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 err="1">
                          <a:solidFill>
                            <a:srgbClr val="FF0000"/>
                          </a:solidFill>
                          <a:effectLst/>
                        </a:rPr>
                        <a:t>Nechanice</a:t>
                      </a: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 72/6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depot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63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64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I:14.1/7 (3)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I:14/7-14/G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8,449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64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65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I:14.1/7 (4)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I:14/7-14/G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8,405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65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66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I:15.1/1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4,23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osekaný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Etzersdorf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 err="1">
                          <a:solidFill>
                            <a:srgbClr val="FF0000"/>
                          </a:solidFill>
                          <a:effectLst/>
                        </a:rPr>
                        <a:t>sídliště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66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I:15.1/1 (2)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osekaný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Němčice nad Hanou 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 err="1">
                          <a:solidFill>
                            <a:srgbClr val="FF0000"/>
                          </a:solidFill>
                          <a:effectLst/>
                        </a:rPr>
                        <a:t>sídliště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67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68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I:15.1/1 (3)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2,831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osekaný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Zvěřínek – Hořátev 30/14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sídliště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68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69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I:15.1/1 (4)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osekaný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Žehuň 21/64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sídliště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69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70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I:15.1/1 (5)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1,01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osekaný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 err="1">
                          <a:solidFill>
                            <a:srgbClr val="FF0000"/>
                          </a:solidFill>
                          <a:effectLst/>
                        </a:rPr>
                        <a:t>Němčice</a:t>
                      </a: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de-DE" sz="500" dirty="0" err="1">
                          <a:solidFill>
                            <a:srgbClr val="FF0000"/>
                          </a:solidFill>
                          <a:effectLst/>
                        </a:rPr>
                        <a:t>nad</a:t>
                      </a: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de-DE" sz="500" dirty="0" err="1">
                          <a:solidFill>
                            <a:srgbClr val="FF0000"/>
                          </a:solidFill>
                          <a:effectLst/>
                        </a:rPr>
                        <a:t>Hanou</a:t>
                      </a: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 err="1">
                          <a:solidFill>
                            <a:srgbClr val="FF0000"/>
                          </a:solidFill>
                          <a:effectLst/>
                        </a:rPr>
                        <a:t>sídliště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70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71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I:15.1/1 (6)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1,200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osekaný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71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I:15.1/1 (7)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1,039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osekaný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Nymbursko 1 38/2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 err="1">
                          <a:solidFill>
                            <a:srgbClr val="FF0000"/>
                          </a:solidFill>
                          <a:effectLst/>
                        </a:rPr>
                        <a:t>sídliště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72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73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I:16.1/1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Dobian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 err="1">
                          <a:solidFill>
                            <a:srgbClr val="FF0000"/>
                          </a:solidFill>
                          <a:effectLst/>
                        </a:rPr>
                        <a:t>Hrob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73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74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I:16.1/1 (2)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Velké Pavlovice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ON)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74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75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I:16.1/1 (3)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Holešov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75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76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I:16.1/1 (4)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Roseldorf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 err="1">
                          <a:solidFill>
                            <a:srgbClr val="FF0000"/>
                          </a:solidFill>
                          <a:effectLst/>
                        </a:rPr>
                        <a:t>sídliště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76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77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I:16.1/1 (5)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Eggenburg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77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78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I:16.1/1 (6)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St. Peter in Holz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78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79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I:16.1/1 (7)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 err="1">
                          <a:solidFill>
                            <a:srgbClr val="FF0000"/>
                          </a:solidFill>
                          <a:effectLst/>
                        </a:rPr>
                        <a:t>Wrocłav</a:t>
                      </a: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 – Psie Pole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79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80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I:16.1/1 (8)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Buj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ON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80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81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I:16.1/1 (9)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8,57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81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82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I:16.1/1 (10)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8,52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82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83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I:16.1/1 (11)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8,51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83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84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I:17.1/1 (1)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I:17/1-17/A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4,758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84"/>
                  </a:ext>
                </a:extLst>
              </a:tr>
              <a:tr h="76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85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I:17.1/1 (2)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I:17/2-01/B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4,031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cs-CZ" sz="5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505" marR="15505" marT="0" marB="0"/>
                </a:tc>
                <a:extLst>
                  <a:ext uri="{0D108BD9-81ED-4DB2-BD59-A6C34878D82A}">
                    <a16:rowId xmlns:a16="http://schemas.microsoft.com/office/drawing/2014/main" val="100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39750" y="476250"/>
          <a:ext cx="7993063" cy="61356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12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4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4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</a:rPr>
                        <a:t> </a:t>
                      </a:r>
                      <a:endParaRPr lang="cs-CZ" sz="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</a:rPr>
                        <a:t>Mincovna</a:t>
                      </a:r>
                      <a:endParaRPr lang="cs-CZ" sz="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</a:rPr>
                        <a:t>Datace (př. K.)</a:t>
                      </a:r>
                      <a:endParaRPr lang="cs-CZ" sz="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400">
                          <a:effectLst/>
                        </a:rPr>
                        <a:t>Price (1991)</a:t>
                      </a:r>
                      <a:endParaRPr lang="cs-CZ" sz="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„Amfipolis“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asi 330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320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164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164A, 168, 172, 175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176, 177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184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 err="1">
                          <a:solidFill>
                            <a:srgbClr val="FF0000"/>
                          </a:solidFill>
                          <a:effectLst/>
                        </a:rPr>
                        <a:t>Aegae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 (?)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336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323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186, 188, 192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193, 197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198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Pella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asi 325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315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202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–203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, 225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 err="1">
                          <a:solidFill>
                            <a:srgbClr val="FF0000"/>
                          </a:solidFill>
                          <a:effectLst/>
                        </a:rPr>
                        <a:t>Amfipolis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asi 294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–290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498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499, 505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asi 280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–270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608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610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Řecko, neurč.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325–310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790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–795, 797–798, 800–803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4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310–275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806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–808, 828, 831–832, 860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Kallatis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250–225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č. 890–911, 913–916, 927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5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„Dionysopolis“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225–190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č. 953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Istros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250–225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č. 961–969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Mesembria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250–175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č. 973–974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Odessos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280–200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1132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1140, 1142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1144, 1161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Lysimacheia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1215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5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Sinope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230–200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1218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1222, 1224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1242, 1244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1251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Černomoří, neurč. 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250–200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1312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1317, 1328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1338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145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Lampsakos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328–323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1356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1359, 420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14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323–317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1366, 1368, 1370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1371, 1374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382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310–301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1381, 1384, 1386, 1388, 1392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1392A, 1393A, 1396, 1402, 1406A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1407, 1415, 1420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1430   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14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280–275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1445, 1447, 1450, 1452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1454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14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250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1457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145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Abydos (?)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328–323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1496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1497, 1504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14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323–317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1518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1519, 1523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1526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58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310–301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1527A, 1536, 1550, 1552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1553, 1556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1559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58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301–297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1561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1563, 1568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1569A, 1570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1574, 1585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5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Alexandria Troas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230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1591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Kolofon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319–310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1772, 1785, 1788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Efesos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asi 300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1875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588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Magnesia a. M.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328–323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1917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–1918, 1920, 1923–1925, 1928–1929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14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323–319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1943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1944, 1947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1948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58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319–305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1949, 1958, 1963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1964, 1969, 1972, 1975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1977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914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305–297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1990, 1997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1999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9145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Miletos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328–323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2077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–2079, 2082, 2084-2085, 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58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323–319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 2092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2096, 2098, 2103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2104, 2113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2115, 2118, 2122, 2134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914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300–295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2135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2136, 2141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2142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914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295–275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2146, 2149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558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Teos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323–319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2263, 2268, 2271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2272, 2273, 2276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2276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914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310–301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2278, 2283, 2291, 2300, 2305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9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Chios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270–220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2339, 2348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5588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Sardy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334–323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2528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2533, 2537, 2539, 2543, 2548, 2556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2557, 2574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23382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323–319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2588, 2592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2593, 2598, 2608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2609, 2616, 2618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2621, 2623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2625, 2633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–2634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   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558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319–315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2642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2644, 2669, 2670, 2675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2678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55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Malá Asie, neurč.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323–280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2695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2698, 2703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2704, 2706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2709, 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9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„Side“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325–320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2956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2957, 2959, 2963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9145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Tarsos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333–327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3004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3006, 3008, 46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914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327–323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3009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3010 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914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323–317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3040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3041, 3043, 3045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3046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9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„Amathus“  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323–320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3092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3093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9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28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Kitium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325–320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3100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3105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5588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Salamis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332–323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3125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3126, 3128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3129A, 3133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3138, 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914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323–315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3148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3150, 3150B, 3152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23382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315–300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3163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3164, 3167, 3171, 3174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3175, 3178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3179, 3181, 3184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3185, 3189 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11188" y="692150"/>
          <a:ext cx="7848600" cy="54737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92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1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1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9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 err="1">
                          <a:solidFill>
                            <a:srgbClr val="FF0000"/>
                          </a:solidFill>
                          <a:effectLst/>
                        </a:rPr>
                        <a:t>Ake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330–327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3242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3243, 3247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4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326/325–305/304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3251, 3257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3258, 3259, 3261, 3263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3264, 3266, 3270,  3273, 3276, 3277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3278, 3284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3285, 3288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3290, 3294, 3296, 3300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Aradus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328–320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3306, 3313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3315, 3331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9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„Aradus“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323–316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3337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9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311–300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3340, 3348, 3352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Berythos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323–320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3411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Byblos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323–320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3422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3423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Marathus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323–300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3437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Sidon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333–305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3456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–3458, 3460–3461, 3463–3466, 3470–3473, 3480, 3482, 3484, 3486, 3490, 3494, 3496–3497, 3500, 3502A, 3503–3503A, 3505, 3507, 3509, 3513, 3516–3517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Tyre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305–290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3528, 3530, 3533, 3535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3536, 3545, 3549, 3552, 3554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3555, 3557, 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0962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38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Babylon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331–325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3592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–3593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09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325–323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3594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–3597, 3671–3672 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09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323–317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3688, 3691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9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317–311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č. 3703, 3707, 3709–3712, 3715–3717, 3720–3721, 3724, 3735–3736, 3738 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09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311–305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č. 3745, 3748–3750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09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Seleucia ad Tigrim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305–295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č. 3783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09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250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3785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–3785A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0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Carrhae (?)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315–311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3801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–3802, 3821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192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Susa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325–320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3825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3826A, 3828, 3831, 3835, 3838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3839, 3841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09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320–316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3845 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09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316–311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3856A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09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311–305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3864  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1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Ekbatana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311–295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3882, 3888, 3893, 3901, 3917, 3927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3927A, 3930, 3937 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09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43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Memfis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332–323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3961, 3963, 3965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3969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09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323–316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3973, 3975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0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Alexandria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312–310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3980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3982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0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Kyrene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asi 305–300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č. 3984, 3988</a:t>
                      </a:r>
                      <a:r>
                        <a:rPr lang="cs-CZ" sz="60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600">
                          <a:solidFill>
                            <a:srgbClr val="FF0000"/>
                          </a:solidFill>
                          <a:effectLst/>
                        </a:rPr>
                        <a:t>3989</a:t>
                      </a:r>
                      <a:endParaRPr lang="cs-CZ" sz="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61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46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 err="1">
                          <a:solidFill>
                            <a:srgbClr val="FF0000"/>
                          </a:solidFill>
                          <a:effectLst/>
                        </a:rPr>
                        <a:t>Východ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de-DE" sz="600" dirty="0" err="1">
                          <a:solidFill>
                            <a:srgbClr val="FF0000"/>
                          </a:solidFill>
                          <a:effectLst/>
                        </a:rPr>
                        <a:t>neurč</a:t>
                      </a: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asi 325–300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600" dirty="0">
                          <a:solidFill>
                            <a:srgbClr val="FF0000"/>
                          </a:solidFill>
                          <a:effectLst/>
                        </a:rPr>
                        <a:t>č. 3991</a:t>
                      </a:r>
                      <a:r>
                        <a:rPr lang="cs-CZ" sz="600" dirty="0">
                          <a:solidFill>
                            <a:srgbClr val="FF0000"/>
                          </a:solidFill>
                          <a:effectLst/>
                        </a:rPr>
                        <a:t>–4000, 4002–4003</a:t>
                      </a:r>
                      <a:endParaRPr lang="cs-CZ" sz="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9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>
                          <a:solidFill>
                            <a:srgbClr val="FF0000"/>
                          </a:solidFill>
                          <a:effectLst/>
                        </a:rPr>
                        <a:t>47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>
                          <a:solidFill>
                            <a:srgbClr val="FF0000"/>
                          </a:solidFill>
                          <a:effectLst/>
                        </a:rPr>
                        <a:t>Neurčeno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FF0000"/>
                          </a:solidFill>
                          <a:effectLst/>
                        </a:rPr>
                        <a:t>asi 323–300</a:t>
                      </a:r>
                      <a:endParaRPr lang="cs-CZ" sz="9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 dirty="0">
                          <a:solidFill>
                            <a:srgbClr val="FF0000"/>
                          </a:solidFill>
                          <a:effectLst/>
                        </a:rPr>
                        <a:t>č. 4018</a:t>
                      </a:r>
                      <a:r>
                        <a:rPr lang="cs-CZ" sz="7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700" dirty="0">
                          <a:solidFill>
                            <a:srgbClr val="FF0000"/>
                          </a:solidFill>
                          <a:effectLst/>
                        </a:rPr>
                        <a:t>4025, 4029</a:t>
                      </a:r>
                      <a:r>
                        <a:rPr lang="cs-CZ" sz="7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r>
                        <a:rPr lang="de-DE" sz="700" dirty="0">
                          <a:solidFill>
                            <a:srgbClr val="FF0000"/>
                          </a:solidFill>
                          <a:effectLst/>
                        </a:rPr>
                        <a:t>4030, </a:t>
                      </a:r>
                      <a:endParaRPr lang="cs-CZ" sz="9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23" marR="32523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4062</TotalTime>
  <Words>2306</Words>
  <Application>Microsoft Office PowerPoint</Application>
  <PresentationFormat>Předvádění na obrazovce (4:3)</PresentationFormat>
  <Paragraphs>911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Tahoma</vt:lpstr>
      <vt:lpstr>Arial</vt:lpstr>
      <vt:lpstr>Wingdings</vt:lpstr>
      <vt:lpstr>Calibri</vt:lpstr>
      <vt:lpstr>Times New Roman</vt:lpstr>
      <vt:lpstr>Textura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Militký</dc:creator>
  <cp:lastModifiedBy>Jitka Šibíčková</cp:lastModifiedBy>
  <cp:revision>277</cp:revision>
  <dcterms:created xsi:type="dcterms:W3CDTF">2005-08-31T18:06:21Z</dcterms:created>
  <dcterms:modified xsi:type="dcterms:W3CDTF">2020-04-17T08:02:33Z</dcterms:modified>
</cp:coreProperties>
</file>